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ΙΣΤΙΝΑ ΚΑΤΩΠΟΔΗ" initials="ΧΚ" lastIdx="0" clrIdx="0">
    <p:extLst>
      <p:ext uri="{19B8F6BF-5375-455C-9EA6-DF929625EA0E}">
        <p15:presenceInfo xmlns:p15="http://schemas.microsoft.com/office/powerpoint/2012/main" userId="S-1-5-21-2499576525-2853240682-2746563143-758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8" autoAdjust="0"/>
  </p:normalViewPr>
  <p:slideViewPr>
    <p:cSldViewPr snapToGrid="0">
      <p:cViewPr varScale="1">
        <p:scale>
          <a:sx n="48" d="100"/>
          <a:sy n="48" d="100"/>
        </p:scale>
        <p:origin x="9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55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9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77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1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40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8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482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681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717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70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719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2824E-7490-4627-A16B-8FE99F923A30}" type="datetimeFigureOut">
              <a:rPr lang="el-GR" smtClean="0"/>
              <a:t>5/2/2026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93D4-5EC8-4F91-89C7-A928300117C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97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2" y="0"/>
            <a:ext cx="12225952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4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5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3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2567" y="818985"/>
            <a:ext cx="6714699" cy="31786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4400" b="1" dirty="0">
                <a:solidFill>
                  <a:srgbClr val="FFFFFF"/>
                </a:solidFill>
                <a:latin typeface="+mn-lt"/>
              </a:rPr>
              <a:t>Ρυθμίσεις Δανείων Χρηματοδοτικών Φορέων</a:t>
            </a:r>
            <a:r>
              <a:rPr lang="el-GR" sz="2400" dirty="0">
                <a:solidFill>
                  <a:schemeClr val="bg1"/>
                </a:solidFill>
                <a:latin typeface="+mn-lt"/>
              </a:rPr>
              <a:t> </a:t>
            </a:r>
            <a:br>
              <a:rPr lang="en-US" sz="4400" b="1" dirty="0">
                <a:solidFill>
                  <a:srgbClr val="FF0000"/>
                </a:solidFill>
                <a:latin typeface="+mn-lt"/>
              </a:rPr>
            </a:br>
            <a:r>
              <a:rPr lang="el-GR" sz="3600" b="1" dirty="0">
                <a:solidFill>
                  <a:schemeClr val="bg1"/>
                </a:solidFill>
                <a:latin typeface="+mn-lt"/>
              </a:rPr>
              <a:t>03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.0</a:t>
            </a:r>
            <a:r>
              <a:rPr lang="el-GR" sz="3600" b="1" dirty="0">
                <a:solidFill>
                  <a:schemeClr val="bg1"/>
                </a:solidFill>
                <a:latin typeface="+mn-lt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.2026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398" y="4810519"/>
            <a:ext cx="7055893" cy="1228496"/>
          </a:xfrm>
        </p:spPr>
        <p:txBody>
          <a:bodyPr>
            <a:normAutofit fontScale="85000" lnSpcReduction="20000"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Γενική Γραμματεία Χρηματοπιστωτικού Τομέα και Διαχείρισης Ιδιωτικού Χρέους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Υπουργείο Εθνικής Οικονομίας και Οικονομικών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l-GR" sz="2100" b="1" dirty="0">
                <a:solidFill>
                  <a:srgbClr val="FFFFFF"/>
                </a:solidFill>
              </a:rPr>
              <a:t>Ελληνική Δημοκρατία</a:t>
            </a:r>
            <a:br>
              <a:rPr lang="en-US" sz="1800" dirty="0">
                <a:solidFill>
                  <a:srgbClr val="FFFFFF"/>
                </a:solidFill>
                <a:latin typeface="+mn-lt"/>
              </a:rPr>
            </a:br>
            <a:endParaRPr lang="el-GR" sz="1800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62E0FA27-7B81-4A55-864F-C6D09564FD1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" y="0"/>
            <a:ext cx="158751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l-GR" sz="40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5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2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593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Από τα €</a:t>
            </a:r>
            <a:r>
              <a:rPr lang="en-US" dirty="0"/>
              <a:t>7</a:t>
            </a:r>
            <a:r>
              <a:rPr lang="el-GR" dirty="0"/>
              <a:t>9,</a:t>
            </a:r>
            <a:r>
              <a:rPr lang="en-US" dirty="0"/>
              <a:t>7 </a:t>
            </a:r>
            <a:r>
              <a:rPr lang="el-GR" dirty="0"/>
              <a:t>δις δάνεια που βρίσκονται στους </a:t>
            </a:r>
            <a:r>
              <a:rPr lang="en-US" dirty="0"/>
              <a:t>Servicers </a:t>
            </a:r>
            <a:r>
              <a:rPr lang="el-GR" dirty="0"/>
              <a:t>οι 4 κατέχουν σχεδόν το 93%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…και τους αντιστοιχούν ρυθμίσεις ύψους €442 εκ. με 5.522 οφειλέτες για τον Δεκέμβριο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13860" y="6569287"/>
            <a:ext cx="71928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i="1" dirty="0"/>
              <a:t>Σημείωση</a:t>
            </a:r>
            <a:r>
              <a:rPr lang="en-US" sz="900" i="1" dirty="0"/>
              <a:t>: </a:t>
            </a:r>
            <a:r>
              <a:rPr lang="el-GR" sz="900" i="1" dirty="0"/>
              <a:t>Τα γραφήματα στηλών δείχνουν την «παραγωγή» ρυθμίσεων εντός του μήνα αναφοράς σε όρους συνολικού ποσού ανάκτησης </a:t>
            </a:r>
          </a:p>
        </p:txBody>
      </p:sp>
      <p:sp>
        <p:nvSpPr>
          <p:cNvPr id="17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Δεκ 2025)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924E3097-1940-4B4B-B346-672A7BB9E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055" y="954544"/>
            <a:ext cx="5015130" cy="2820179"/>
          </a:xfrm>
          <a:prstGeom prst="rect">
            <a:avLst/>
          </a:prstGeom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27C62F8F-2A17-40AB-89BB-620349442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040" y="3895467"/>
            <a:ext cx="9017304" cy="264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3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1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3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30" name="Rectangle 2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4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 dirty="0"/>
          </a:p>
        </p:txBody>
      </p:sp>
      <p:sp>
        <p:nvSpPr>
          <p:cNvPr id="31" name="Freeform: Shape 2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6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31" tIns="45715" rIns="91431" bIns="45715" rtlCol="0" anchor="ctr">
            <a:noAutofit/>
          </a:bodyPr>
          <a:lstStyle/>
          <a:p>
            <a:pPr algn="ctr" rtl="0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2" y="1399944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 rtl="0"/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1704320" y="6455665"/>
            <a:ext cx="448056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51543827-C2B0-46E7-89AA-B56A23F9ACD0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l">
                <a:spcAft>
                  <a:spcPts val="600"/>
                </a:spcAft>
              </a:pPr>
              <a:t>3</a:t>
            </a:fld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3065417" y="0"/>
            <a:ext cx="97241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353198" y="133376"/>
            <a:ext cx="8351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Το 36% των ρυθμίσεων (σε ποσά</a:t>
            </a:r>
            <a:r>
              <a:rPr lang="en-US" dirty="0"/>
              <a:t>) </a:t>
            </a:r>
            <a:r>
              <a:rPr lang="el-GR" dirty="0"/>
              <a:t>αφορά οφειλές στεγαστικών δανείων και το 32% καταναλωτικά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Στεγαστικά στην πλειοψηφία για </a:t>
            </a:r>
            <a:r>
              <a:rPr lang="en-US" dirty="0" err="1"/>
              <a:t>Cepal</a:t>
            </a:r>
            <a:r>
              <a:rPr lang="el-GR" dirty="0"/>
              <a:t>, </a:t>
            </a:r>
            <a:r>
              <a:rPr lang="en-US" dirty="0" err="1"/>
              <a:t>DoValue</a:t>
            </a:r>
            <a:r>
              <a:rPr lang="el-GR" dirty="0"/>
              <a:t>, </a:t>
            </a:r>
            <a:r>
              <a:rPr lang="en-US" dirty="0"/>
              <a:t>QQuant </a:t>
            </a:r>
            <a:endParaRPr lang="el-G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Καταναλωτικά για </a:t>
            </a:r>
            <a:r>
              <a:rPr lang="en-US" dirty="0" err="1"/>
              <a:t>Intrum</a:t>
            </a:r>
            <a:endParaRPr lang="el-GR" dirty="0"/>
          </a:p>
        </p:txBody>
      </p:sp>
      <p:sp>
        <p:nvSpPr>
          <p:cNvPr id="16" name="1 - Τίτλος"/>
          <p:cNvSpPr txBox="1">
            <a:spLocks/>
          </p:cNvSpPr>
          <p:nvPr/>
        </p:nvSpPr>
        <p:spPr>
          <a:xfrm>
            <a:off x="139337" y="1785257"/>
            <a:ext cx="2921389" cy="218909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FFFFFF"/>
                </a:solidFill>
                <a:latin typeface="+mn-lt"/>
              </a:rPr>
              <a:t>Servicers</a:t>
            </a:r>
            <a:r>
              <a:rPr lang="el-GR" sz="4000" b="1" dirty="0">
                <a:solidFill>
                  <a:srgbClr val="FFFFFF"/>
                </a:solidFill>
                <a:latin typeface="+mn-lt"/>
              </a:rPr>
              <a:t> (ΙΙ)</a:t>
            </a:r>
            <a:br>
              <a:rPr lang="el-GR" sz="4000" b="1" dirty="0">
                <a:solidFill>
                  <a:srgbClr val="FFFFFF"/>
                </a:solidFill>
                <a:latin typeface="+mn-lt"/>
              </a:rPr>
            </a:br>
            <a:r>
              <a:rPr lang="el-GR" sz="1400" b="1" dirty="0">
                <a:solidFill>
                  <a:srgbClr val="FFFFFF"/>
                </a:solidFill>
                <a:latin typeface="+mn-lt"/>
              </a:rPr>
              <a:t>(στοιχεία Δεκ 2025)</a:t>
            </a: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AAD1BA21-53CF-414C-9C65-6AF905545B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960" y="1322836"/>
            <a:ext cx="9025998" cy="515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yR8xTmHTBOMdux6p2maSA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5719</TotalTime>
  <Words>132</Words>
  <Application>Microsoft Office PowerPoint</Application>
  <PresentationFormat>Ευρεία οθόνη</PresentationFormat>
  <Paragraphs>14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Ρυθμίσεις Δανείων Χρηματοδοτικών Φορέων  03.02.2026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ΧΡΙΣΤΙΝΑ ΚΑΤΩΠΟΔΗ</dc:creator>
  <cp:lastModifiedBy>Vergiopoulos Spyridon</cp:lastModifiedBy>
  <cp:revision>108</cp:revision>
  <dcterms:created xsi:type="dcterms:W3CDTF">2024-06-03T14:29:32Z</dcterms:created>
  <dcterms:modified xsi:type="dcterms:W3CDTF">2026-02-05T05:57:50Z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58c1004-b24f-4bde-8aad-2ae45b2e013d_Enabled">
    <vt:lpwstr>true</vt:lpwstr>
  </property>
  <property fmtid="{D5CDD505-2E9C-101B-9397-08002B2CF9AE}" pid="3" name="MSIP_Label_958c1004-b24f-4bde-8aad-2ae45b2e013d_SetDate">
    <vt:lpwstr>2026-02-05T05:57:50Z</vt:lpwstr>
  </property>
  <property fmtid="{D5CDD505-2E9C-101B-9397-08002B2CF9AE}" pid="4" name="MSIP_Label_958c1004-b24f-4bde-8aad-2ae45b2e013d_Method">
    <vt:lpwstr>Standard</vt:lpwstr>
  </property>
  <property fmtid="{D5CDD505-2E9C-101B-9397-08002B2CF9AE}" pid="5" name="MSIP_Label_958c1004-b24f-4bde-8aad-2ae45b2e013d_Name">
    <vt:lpwstr>Internal Use</vt:lpwstr>
  </property>
  <property fmtid="{D5CDD505-2E9C-101B-9397-08002B2CF9AE}" pid="6" name="MSIP_Label_958c1004-b24f-4bde-8aad-2ae45b2e013d_SiteId">
    <vt:lpwstr>4f1b3dbb-846d-4206-92b5-ac1cf048dbb2</vt:lpwstr>
  </property>
  <property fmtid="{D5CDD505-2E9C-101B-9397-08002B2CF9AE}" pid="7" name="MSIP_Label_958c1004-b24f-4bde-8aad-2ae45b2e013d_ActionId">
    <vt:lpwstr>5416314f-8bcd-406b-9008-14082ad8b781</vt:lpwstr>
  </property>
  <property fmtid="{D5CDD505-2E9C-101B-9397-08002B2CF9AE}" pid="8" name="MSIP_Label_958c1004-b24f-4bde-8aad-2ae45b2e013d_ContentBits">
    <vt:lpwstr>0</vt:lpwstr>
  </property>
  <property fmtid="{D5CDD505-2E9C-101B-9397-08002B2CF9AE}" pid="9" name="MSIP_Label_958c1004-b24f-4bde-8aad-2ae45b2e013d_Tag">
    <vt:lpwstr>10, 3, 0, 1</vt:lpwstr>
  </property>
</Properties>
</file>