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7"/>
  </p:notesMasterIdLst>
  <p:sldIdLst>
    <p:sldId id="256" r:id="rId2"/>
    <p:sldId id="258" r:id="rId3"/>
    <p:sldId id="257" r:id="rId4"/>
    <p:sldId id="261" r:id="rId5"/>
    <p:sldId id="263" r:id="rId6"/>
    <p:sldId id="338" r:id="rId7"/>
    <p:sldId id="339" r:id="rId8"/>
    <p:sldId id="342" r:id="rId9"/>
    <p:sldId id="340" r:id="rId10"/>
    <p:sldId id="341" r:id="rId11"/>
    <p:sldId id="328" r:id="rId12"/>
    <p:sldId id="343" r:id="rId13"/>
    <p:sldId id="344" r:id="rId14"/>
    <p:sldId id="345" r:id="rId15"/>
    <p:sldId id="346" r:id="rId16"/>
    <p:sldId id="298" r:id="rId17"/>
    <p:sldId id="347" r:id="rId18"/>
    <p:sldId id="286" r:id="rId19"/>
    <p:sldId id="348" r:id="rId20"/>
    <p:sldId id="269" r:id="rId21"/>
    <p:sldId id="349" r:id="rId22"/>
    <p:sldId id="362" r:id="rId23"/>
    <p:sldId id="267" r:id="rId24"/>
    <p:sldId id="265" r:id="rId25"/>
    <p:sldId id="272" r:id="rId26"/>
    <p:sldId id="361" r:id="rId27"/>
    <p:sldId id="360" r:id="rId28"/>
    <p:sldId id="363" r:id="rId29"/>
    <p:sldId id="273" r:id="rId30"/>
    <p:sldId id="332" r:id="rId31"/>
    <p:sldId id="364" r:id="rId32"/>
    <p:sldId id="278" r:id="rId33"/>
    <p:sldId id="350" r:id="rId34"/>
    <p:sldId id="279" r:id="rId35"/>
    <p:sldId id="280" r:id="rId36"/>
    <p:sldId id="366" r:id="rId37"/>
    <p:sldId id="365" r:id="rId38"/>
    <p:sldId id="329" r:id="rId39"/>
    <p:sldId id="334" r:id="rId40"/>
    <p:sldId id="367" r:id="rId41"/>
    <p:sldId id="369" r:id="rId42"/>
    <p:sldId id="371" r:id="rId43"/>
    <p:sldId id="372" r:id="rId44"/>
    <p:sldId id="373" r:id="rId45"/>
    <p:sldId id="335" r:id="rId46"/>
    <p:sldId id="283" r:id="rId47"/>
    <p:sldId id="374" r:id="rId48"/>
    <p:sldId id="281" r:id="rId49"/>
    <p:sldId id="351" r:id="rId50"/>
    <p:sldId id="352" r:id="rId51"/>
    <p:sldId id="375" r:id="rId52"/>
    <p:sldId id="284" r:id="rId53"/>
    <p:sldId id="353" r:id="rId54"/>
    <p:sldId id="285" r:id="rId55"/>
    <p:sldId id="376" r:id="rId56"/>
    <p:sldId id="287" r:id="rId57"/>
    <p:sldId id="377" r:id="rId58"/>
    <p:sldId id="288" r:id="rId59"/>
    <p:sldId id="378" r:id="rId60"/>
    <p:sldId id="289" r:id="rId61"/>
    <p:sldId id="292" r:id="rId62"/>
    <p:sldId id="354" r:id="rId63"/>
    <p:sldId id="331" r:id="rId64"/>
    <p:sldId id="293" r:id="rId65"/>
    <p:sldId id="294" r:id="rId66"/>
    <p:sldId id="295" r:id="rId67"/>
    <p:sldId id="379" r:id="rId68"/>
    <p:sldId id="380" r:id="rId69"/>
    <p:sldId id="381" r:id="rId70"/>
    <p:sldId id="382" r:id="rId71"/>
    <p:sldId id="383" r:id="rId72"/>
    <p:sldId id="384" r:id="rId73"/>
    <p:sldId id="385" r:id="rId74"/>
    <p:sldId id="386" r:id="rId75"/>
    <p:sldId id="387" r:id="rId76"/>
    <p:sldId id="388" r:id="rId77"/>
    <p:sldId id="389" r:id="rId78"/>
    <p:sldId id="390" r:id="rId79"/>
    <p:sldId id="391" r:id="rId80"/>
    <p:sldId id="392" r:id="rId81"/>
    <p:sldId id="299" r:id="rId82"/>
    <p:sldId id="393" r:id="rId83"/>
    <p:sldId id="310" r:id="rId84"/>
    <p:sldId id="311" r:id="rId85"/>
    <p:sldId id="394" r:id="rId86"/>
    <p:sldId id="337" r:id="rId87"/>
    <p:sldId id="312" r:id="rId88"/>
    <p:sldId id="315" r:id="rId89"/>
    <p:sldId id="314" r:id="rId90"/>
    <p:sldId id="395" r:id="rId91"/>
    <p:sldId id="355" r:id="rId92"/>
    <p:sldId id="356" r:id="rId93"/>
    <p:sldId id="397" r:id="rId94"/>
    <p:sldId id="326" r:id="rId95"/>
    <p:sldId id="398" r:id="rId96"/>
    <p:sldId id="313" r:id="rId97"/>
    <p:sldId id="316" r:id="rId98"/>
    <p:sldId id="399" r:id="rId99"/>
    <p:sldId id="357" r:id="rId100"/>
    <p:sldId id="325" r:id="rId101"/>
    <p:sldId id="330" r:id="rId102"/>
    <p:sldId id="264" r:id="rId103"/>
    <p:sldId id="401" r:id="rId104"/>
    <p:sldId id="402" r:id="rId105"/>
    <p:sldId id="321" r:id="rId106"/>
    <p:sldId id="403" r:id="rId107"/>
    <p:sldId id="319" r:id="rId108"/>
    <p:sldId id="404" r:id="rId109"/>
    <p:sldId id="405" r:id="rId110"/>
    <p:sldId id="359" r:id="rId111"/>
    <p:sldId id="413" r:id="rId112"/>
    <p:sldId id="408" r:id="rId113"/>
    <p:sldId id="322" r:id="rId114"/>
    <p:sldId id="301" r:id="rId115"/>
    <p:sldId id="300" r:id="rId11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A4F33"/>
    <a:srgbClr val="5A14A8"/>
    <a:srgbClr val="A94958"/>
    <a:srgbClr val="A3455F"/>
    <a:srgbClr val="AC4A56"/>
    <a:srgbClr val="AD4B5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086" autoAdjust="0"/>
    <p:restoredTop sz="87799" autoAdjust="0"/>
  </p:normalViewPr>
  <p:slideViewPr>
    <p:cSldViewPr snapToGrid="0">
      <p:cViewPr varScale="1">
        <p:scale>
          <a:sx n="100" d="100"/>
          <a:sy n="100" d="100"/>
        </p:scale>
        <p:origin x="1044"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notesMaster" Target="notesMasters/notesMaster1.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slide" Target="slides/slide112.xml"/><Relationship Id="rId118"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B11D767-4ABE-4294-96F3-6B7748B002C3}" type="datetimeFigureOut">
              <a:rPr lang="en-US" smtClean="0"/>
              <a:t>3/26/2025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D05F5A6-993A-4390-9A51-A7592FC8EEEA}" type="slidenum">
              <a:rPr lang="en-US" smtClean="0"/>
              <a:t>‹#›</a:t>
            </a:fld>
            <a:endParaRPr lang="en-US"/>
          </a:p>
        </p:txBody>
      </p:sp>
    </p:spTree>
    <p:extLst>
      <p:ext uri="{BB962C8B-B14F-4D97-AF65-F5344CB8AC3E}">
        <p14:creationId xmlns:p14="http://schemas.microsoft.com/office/powerpoint/2010/main" val="35838560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l-GR" dirty="0"/>
              <a:t>Αντι για Ανθεκτικοτηα και Παραγωγη, κατι πιο ενεργητικο. Η Ελλαδα της Παραγωγης. Ελλαδα Ανθεκτικη και Παραγωγικη.</a:t>
            </a:r>
          </a:p>
          <a:p>
            <a:endParaRPr lang="en-US" dirty="0"/>
          </a:p>
        </p:txBody>
      </p:sp>
      <p:sp>
        <p:nvSpPr>
          <p:cNvPr id="4" name="Slide Number Placeholder 3"/>
          <p:cNvSpPr>
            <a:spLocks noGrp="1"/>
          </p:cNvSpPr>
          <p:nvPr>
            <p:ph type="sldNum" sz="quarter" idx="5"/>
          </p:nvPr>
        </p:nvSpPr>
        <p:spPr/>
        <p:txBody>
          <a:bodyPr/>
          <a:lstStyle/>
          <a:p>
            <a:fld id="{7D05F5A6-993A-4390-9A51-A7592FC8EEEA}" type="slidenum">
              <a:rPr lang="en-US" smtClean="0"/>
              <a:t>5</a:t>
            </a:fld>
            <a:endParaRPr lang="en-US"/>
          </a:p>
        </p:txBody>
      </p:sp>
    </p:spTree>
    <p:extLst>
      <p:ext uri="{BB962C8B-B14F-4D97-AF65-F5344CB8AC3E}">
        <p14:creationId xmlns:p14="http://schemas.microsoft.com/office/powerpoint/2010/main" val="345717238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572C86-94EC-23E6-5CE7-E46817318F6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A858E45-E5B7-6756-2504-859D55ECEE2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AFAFCCD-1196-9FAC-77B8-D771DAE93EF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839778C-4566-A845-195E-E5A3F267E635}"/>
              </a:ext>
            </a:extLst>
          </p:cNvPr>
          <p:cNvSpPr>
            <a:spLocks noGrp="1"/>
          </p:cNvSpPr>
          <p:nvPr>
            <p:ph type="sldNum" sz="quarter" idx="5"/>
          </p:nvPr>
        </p:nvSpPr>
        <p:spPr/>
        <p:txBody>
          <a:bodyPr/>
          <a:lstStyle/>
          <a:p>
            <a:fld id="{7D05F5A6-993A-4390-9A51-A7592FC8EEEA}" type="slidenum">
              <a:rPr lang="en-US" smtClean="0"/>
              <a:t>14</a:t>
            </a:fld>
            <a:endParaRPr lang="en-US"/>
          </a:p>
        </p:txBody>
      </p:sp>
    </p:spTree>
    <p:extLst>
      <p:ext uri="{BB962C8B-B14F-4D97-AF65-F5344CB8AC3E}">
        <p14:creationId xmlns:p14="http://schemas.microsoft.com/office/powerpoint/2010/main" val="60778807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894377-3752-7A79-4D53-19AA8DA4C84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0109B2D-D3CD-9E50-4C93-884B72815D9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8FF808-45B2-A42D-6E87-77E0D12B026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3E36135-082A-7F20-EB7E-2F2063F342C1}"/>
              </a:ext>
            </a:extLst>
          </p:cNvPr>
          <p:cNvSpPr>
            <a:spLocks noGrp="1"/>
          </p:cNvSpPr>
          <p:nvPr>
            <p:ph type="sldNum" sz="quarter" idx="5"/>
          </p:nvPr>
        </p:nvSpPr>
        <p:spPr/>
        <p:txBody>
          <a:bodyPr/>
          <a:lstStyle/>
          <a:p>
            <a:fld id="{7D05F5A6-993A-4390-9A51-A7592FC8EEEA}" type="slidenum">
              <a:rPr lang="en-US" smtClean="0"/>
              <a:t>15</a:t>
            </a:fld>
            <a:endParaRPr lang="en-US"/>
          </a:p>
        </p:txBody>
      </p:sp>
    </p:spTree>
    <p:extLst>
      <p:ext uri="{BB962C8B-B14F-4D97-AF65-F5344CB8AC3E}">
        <p14:creationId xmlns:p14="http://schemas.microsoft.com/office/powerpoint/2010/main" val="26297276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05F5A6-993A-4390-9A51-A7592FC8EEEA}" type="slidenum">
              <a:rPr lang="en-US" smtClean="0"/>
              <a:t>18</a:t>
            </a:fld>
            <a:endParaRPr lang="en-US"/>
          </a:p>
        </p:txBody>
      </p:sp>
    </p:spTree>
    <p:extLst>
      <p:ext uri="{BB962C8B-B14F-4D97-AF65-F5344CB8AC3E}">
        <p14:creationId xmlns:p14="http://schemas.microsoft.com/office/powerpoint/2010/main" val="22069914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DE8A4A-1B25-C34B-DEA8-90FE32A5321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6C45940-626A-8A26-AE87-AAB293B3C2F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52C045D-4602-5F40-6FB6-8670C3FA815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FBC4BA2-32E6-DA2D-DEA4-5F439C1B2874}"/>
              </a:ext>
            </a:extLst>
          </p:cNvPr>
          <p:cNvSpPr>
            <a:spLocks noGrp="1"/>
          </p:cNvSpPr>
          <p:nvPr>
            <p:ph type="sldNum" sz="quarter" idx="5"/>
          </p:nvPr>
        </p:nvSpPr>
        <p:spPr/>
        <p:txBody>
          <a:bodyPr/>
          <a:lstStyle/>
          <a:p>
            <a:fld id="{7D05F5A6-993A-4390-9A51-A7592FC8EEEA}" type="slidenum">
              <a:rPr lang="en-US" smtClean="0"/>
              <a:t>19</a:t>
            </a:fld>
            <a:endParaRPr lang="en-US"/>
          </a:p>
        </p:txBody>
      </p:sp>
    </p:spTree>
    <p:extLst>
      <p:ext uri="{BB962C8B-B14F-4D97-AF65-F5344CB8AC3E}">
        <p14:creationId xmlns:p14="http://schemas.microsoft.com/office/powerpoint/2010/main" val="36624505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05F5A6-993A-4390-9A51-A7592FC8EEEA}" type="slidenum">
              <a:rPr lang="en-US" smtClean="0"/>
              <a:t>35</a:t>
            </a:fld>
            <a:endParaRPr lang="en-US"/>
          </a:p>
        </p:txBody>
      </p:sp>
    </p:spTree>
    <p:extLst>
      <p:ext uri="{BB962C8B-B14F-4D97-AF65-F5344CB8AC3E}">
        <p14:creationId xmlns:p14="http://schemas.microsoft.com/office/powerpoint/2010/main" val="248704832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05F5A6-993A-4390-9A51-A7592FC8EEEA}" type="slidenum">
              <a:rPr lang="en-US" smtClean="0"/>
              <a:t>36</a:t>
            </a:fld>
            <a:endParaRPr lang="en-US"/>
          </a:p>
        </p:txBody>
      </p:sp>
    </p:spTree>
    <p:extLst>
      <p:ext uri="{BB962C8B-B14F-4D97-AF65-F5344CB8AC3E}">
        <p14:creationId xmlns:p14="http://schemas.microsoft.com/office/powerpoint/2010/main" val="408716806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05F5A6-993A-4390-9A51-A7592FC8EEEA}" type="slidenum">
              <a:rPr lang="en-US" smtClean="0"/>
              <a:t>37</a:t>
            </a:fld>
            <a:endParaRPr lang="en-US"/>
          </a:p>
        </p:txBody>
      </p:sp>
    </p:spTree>
    <p:extLst>
      <p:ext uri="{BB962C8B-B14F-4D97-AF65-F5344CB8AC3E}">
        <p14:creationId xmlns:p14="http://schemas.microsoft.com/office/powerpoint/2010/main" val="32982683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4D43BF-CF41-EF85-31C6-9AC53ACE6B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53A4D0-926A-32FF-1D21-BAED6AF080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A94D481-2B33-04EC-B280-49353D74C5C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AE6BE4C-26E5-E511-F88B-339D5575139A}"/>
              </a:ext>
            </a:extLst>
          </p:cNvPr>
          <p:cNvSpPr>
            <a:spLocks noGrp="1"/>
          </p:cNvSpPr>
          <p:nvPr>
            <p:ph type="sldNum" sz="quarter" idx="5"/>
          </p:nvPr>
        </p:nvSpPr>
        <p:spPr/>
        <p:txBody>
          <a:bodyPr/>
          <a:lstStyle/>
          <a:p>
            <a:fld id="{7D05F5A6-993A-4390-9A51-A7592FC8EEEA}" type="slidenum">
              <a:rPr lang="en-US" smtClean="0"/>
              <a:t>38</a:t>
            </a:fld>
            <a:endParaRPr lang="en-US"/>
          </a:p>
        </p:txBody>
      </p:sp>
    </p:spTree>
    <p:extLst>
      <p:ext uri="{BB962C8B-B14F-4D97-AF65-F5344CB8AC3E}">
        <p14:creationId xmlns:p14="http://schemas.microsoft.com/office/powerpoint/2010/main" val="18384500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4D43BF-CF41-EF85-31C6-9AC53ACE6B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53A4D0-926A-32FF-1D21-BAED6AF080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A94D481-2B33-04EC-B280-49353D74C5C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AE6BE4C-26E5-E511-F88B-339D5575139A}"/>
              </a:ext>
            </a:extLst>
          </p:cNvPr>
          <p:cNvSpPr>
            <a:spLocks noGrp="1"/>
          </p:cNvSpPr>
          <p:nvPr>
            <p:ph type="sldNum" sz="quarter" idx="5"/>
          </p:nvPr>
        </p:nvSpPr>
        <p:spPr/>
        <p:txBody>
          <a:bodyPr/>
          <a:lstStyle/>
          <a:p>
            <a:fld id="{7D05F5A6-993A-4390-9A51-A7592FC8EEEA}" type="slidenum">
              <a:rPr lang="en-US" smtClean="0"/>
              <a:t>39</a:t>
            </a:fld>
            <a:endParaRPr lang="en-US"/>
          </a:p>
        </p:txBody>
      </p:sp>
    </p:spTree>
    <p:extLst>
      <p:ext uri="{BB962C8B-B14F-4D97-AF65-F5344CB8AC3E}">
        <p14:creationId xmlns:p14="http://schemas.microsoft.com/office/powerpoint/2010/main" val="27033410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4D43BF-CF41-EF85-31C6-9AC53ACE6B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53A4D0-926A-32FF-1D21-BAED6AF080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A94D481-2B33-04EC-B280-49353D74C5C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AE6BE4C-26E5-E511-F88B-339D5575139A}"/>
              </a:ext>
            </a:extLst>
          </p:cNvPr>
          <p:cNvSpPr>
            <a:spLocks noGrp="1"/>
          </p:cNvSpPr>
          <p:nvPr>
            <p:ph type="sldNum" sz="quarter" idx="5"/>
          </p:nvPr>
        </p:nvSpPr>
        <p:spPr/>
        <p:txBody>
          <a:bodyPr/>
          <a:lstStyle/>
          <a:p>
            <a:fld id="{7D05F5A6-993A-4390-9A51-A7592FC8EEEA}" type="slidenum">
              <a:rPr lang="en-US" smtClean="0"/>
              <a:t>40</a:t>
            </a:fld>
            <a:endParaRPr lang="en-US"/>
          </a:p>
        </p:txBody>
      </p:sp>
    </p:spTree>
    <p:extLst>
      <p:ext uri="{BB962C8B-B14F-4D97-AF65-F5344CB8AC3E}">
        <p14:creationId xmlns:p14="http://schemas.microsoft.com/office/powerpoint/2010/main" val="18453773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BEAF13-7B27-7F12-FCDF-153162587A8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C5BECF5-E63C-4048-9A77-521AEE66E0D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41B4E70-2269-0A10-EA86-041D5AF5E701}"/>
              </a:ext>
            </a:extLst>
          </p:cNvPr>
          <p:cNvSpPr>
            <a:spLocks noGrp="1"/>
          </p:cNvSpPr>
          <p:nvPr>
            <p:ph type="body" idx="1"/>
          </p:nvPr>
        </p:nvSpPr>
        <p:spPr/>
        <p:txBody>
          <a:bodyPr/>
          <a:lstStyle/>
          <a:p>
            <a:r>
              <a:rPr lang="el-GR" dirty="0"/>
              <a:t>Αντι για Ανθεκτικοτηα και Παραγωγη, κατι πιο ενεργητικο. Η Ελλαδα της Παραγωγης. Ελλαδα Ανθεκτικη και Παραγωγικη.</a:t>
            </a:r>
          </a:p>
          <a:p>
            <a:endParaRPr lang="en-US" dirty="0"/>
          </a:p>
        </p:txBody>
      </p:sp>
      <p:sp>
        <p:nvSpPr>
          <p:cNvPr id="4" name="Slide Number Placeholder 3">
            <a:extLst>
              <a:ext uri="{FF2B5EF4-FFF2-40B4-BE49-F238E27FC236}">
                <a16:creationId xmlns:a16="http://schemas.microsoft.com/office/drawing/2014/main" id="{1F65BB2D-87FF-F177-AF5B-B6BEC485E713}"/>
              </a:ext>
            </a:extLst>
          </p:cNvPr>
          <p:cNvSpPr>
            <a:spLocks noGrp="1"/>
          </p:cNvSpPr>
          <p:nvPr>
            <p:ph type="sldNum" sz="quarter" idx="5"/>
          </p:nvPr>
        </p:nvSpPr>
        <p:spPr/>
        <p:txBody>
          <a:bodyPr/>
          <a:lstStyle/>
          <a:p>
            <a:fld id="{7D05F5A6-993A-4390-9A51-A7592FC8EEEA}" type="slidenum">
              <a:rPr lang="en-US" smtClean="0"/>
              <a:t>6</a:t>
            </a:fld>
            <a:endParaRPr lang="en-US"/>
          </a:p>
        </p:txBody>
      </p:sp>
    </p:spTree>
    <p:extLst>
      <p:ext uri="{BB962C8B-B14F-4D97-AF65-F5344CB8AC3E}">
        <p14:creationId xmlns:p14="http://schemas.microsoft.com/office/powerpoint/2010/main" val="258765137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4D43BF-CF41-EF85-31C6-9AC53ACE6B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53A4D0-926A-32FF-1D21-BAED6AF080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A94D481-2B33-04EC-B280-49353D74C5C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AE6BE4C-26E5-E511-F88B-339D5575139A}"/>
              </a:ext>
            </a:extLst>
          </p:cNvPr>
          <p:cNvSpPr>
            <a:spLocks noGrp="1"/>
          </p:cNvSpPr>
          <p:nvPr>
            <p:ph type="sldNum" sz="quarter" idx="5"/>
          </p:nvPr>
        </p:nvSpPr>
        <p:spPr/>
        <p:txBody>
          <a:bodyPr/>
          <a:lstStyle/>
          <a:p>
            <a:fld id="{7D05F5A6-993A-4390-9A51-A7592FC8EEEA}" type="slidenum">
              <a:rPr lang="en-US" smtClean="0"/>
              <a:t>41</a:t>
            </a:fld>
            <a:endParaRPr lang="en-US"/>
          </a:p>
        </p:txBody>
      </p:sp>
    </p:spTree>
    <p:extLst>
      <p:ext uri="{BB962C8B-B14F-4D97-AF65-F5344CB8AC3E}">
        <p14:creationId xmlns:p14="http://schemas.microsoft.com/office/powerpoint/2010/main" val="26709755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4D43BF-CF41-EF85-31C6-9AC53ACE6B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53A4D0-926A-32FF-1D21-BAED6AF080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A94D481-2B33-04EC-B280-49353D74C5C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AE6BE4C-26E5-E511-F88B-339D5575139A}"/>
              </a:ext>
            </a:extLst>
          </p:cNvPr>
          <p:cNvSpPr>
            <a:spLocks noGrp="1"/>
          </p:cNvSpPr>
          <p:nvPr>
            <p:ph type="sldNum" sz="quarter" idx="5"/>
          </p:nvPr>
        </p:nvSpPr>
        <p:spPr/>
        <p:txBody>
          <a:bodyPr/>
          <a:lstStyle/>
          <a:p>
            <a:fld id="{7D05F5A6-993A-4390-9A51-A7592FC8EEEA}" type="slidenum">
              <a:rPr lang="en-US" smtClean="0"/>
              <a:t>42</a:t>
            </a:fld>
            <a:endParaRPr lang="en-US"/>
          </a:p>
        </p:txBody>
      </p:sp>
    </p:spTree>
    <p:extLst>
      <p:ext uri="{BB962C8B-B14F-4D97-AF65-F5344CB8AC3E}">
        <p14:creationId xmlns:p14="http://schemas.microsoft.com/office/powerpoint/2010/main" val="180262363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4D43BF-CF41-EF85-31C6-9AC53ACE6B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53A4D0-926A-32FF-1D21-BAED6AF080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A94D481-2B33-04EC-B280-49353D74C5C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AE6BE4C-26E5-E511-F88B-339D5575139A}"/>
              </a:ext>
            </a:extLst>
          </p:cNvPr>
          <p:cNvSpPr>
            <a:spLocks noGrp="1"/>
          </p:cNvSpPr>
          <p:nvPr>
            <p:ph type="sldNum" sz="quarter" idx="5"/>
          </p:nvPr>
        </p:nvSpPr>
        <p:spPr/>
        <p:txBody>
          <a:bodyPr/>
          <a:lstStyle/>
          <a:p>
            <a:fld id="{7D05F5A6-993A-4390-9A51-A7592FC8EEEA}" type="slidenum">
              <a:rPr lang="en-US" smtClean="0"/>
              <a:t>43</a:t>
            </a:fld>
            <a:endParaRPr lang="en-US"/>
          </a:p>
        </p:txBody>
      </p:sp>
    </p:spTree>
    <p:extLst>
      <p:ext uri="{BB962C8B-B14F-4D97-AF65-F5344CB8AC3E}">
        <p14:creationId xmlns:p14="http://schemas.microsoft.com/office/powerpoint/2010/main" val="307159685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4D43BF-CF41-EF85-31C6-9AC53ACE6B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53A4D0-926A-32FF-1D21-BAED6AF080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A94D481-2B33-04EC-B280-49353D74C5C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AE6BE4C-26E5-E511-F88B-339D5575139A}"/>
              </a:ext>
            </a:extLst>
          </p:cNvPr>
          <p:cNvSpPr>
            <a:spLocks noGrp="1"/>
          </p:cNvSpPr>
          <p:nvPr>
            <p:ph type="sldNum" sz="quarter" idx="5"/>
          </p:nvPr>
        </p:nvSpPr>
        <p:spPr/>
        <p:txBody>
          <a:bodyPr/>
          <a:lstStyle/>
          <a:p>
            <a:fld id="{7D05F5A6-993A-4390-9A51-A7592FC8EEEA}" type="slidenum">
              <a:rPr lang="en-US" smtClean="0"/>
              <a:t>44</a:t>
            </a:fld>
            <a:endParaRPr lang="en-US"/>
          </a:p>
        </p:txBody>
      </p:sp>
    </p:spTree>
    <p:extLst>
      <p:ext uri="{BB962C8B-B14F-4D97-AF65-F5344CB8AC3E}">
        <p14:creationId xmlns:p14="http://schemas.microsoft.com/office/powerpoint/2010/main" val="380990489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4D43BF-CF41-EF85-31C6-9AC53ACE6B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53A4D0-926A-32FF-1D21-BAED6AF080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A94D481-2B33-04EC-B280-49353D74C5C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AE6BE4C-26E5-E511-F88B-339D5575139A}"/>
              </a:ext>
            </a:extLst>
          </p:cNvPr>
          <p:cNvSpPr>
            <a:spLocks noGrp="1"/>
          </p:cNvSpPr>
          <p:nvPr>
            <p:ph type="sldNum" sz="quarter" idx="5"/>
          </p:nvPr>
        </p:nvSpPr>
        <p:spPr/>
        <p:txBody>
          <a:bodyPr/>
          <a:lstStyle/>
          <a:p>
            <a:fld id="{7D05F5A6-993A-4390-9A51-A7592FC8EEEA}" type="slidenum">
              <a:rPr lang="en-US" smtClean="0"/>
              <a:t>45</a:t>
            </a:fld>
            <a:endParaRPr lang="en-US"/>
          </a:p>
        </p:txBody>
      </p:sp>
    </p:spTree>
    <p:extLst>
      <p:ext uri="{BB962C8B-B14F-4D97-AF65-F5344CB8AC3E}">
        <p14:creationId xmlns:p14="http://schemas.microsoft.com/office/powerpoint/2010/main" val="276328864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Θέση εικόνας διαφάνειας 1"/>
          <p:cNvSpPr>
            <a:spLocks noGrp="1" noRot="1" noChangeAspect="1"/>
          </p:cNvSpPr>
          <p:nvPr>
            <p:ph type="sldImg"/>
          </p:nvPr>
        </p:nvSpPr>
        <p:spPr/>
      </p:sp>
      <p:sp>
        <p:nvSpPr>
          <p:cNvPr id="3" name="Θέση σημειώσεων 2"/>
          <p:cNvSpPr>
            <a:spLocks noGrp="1"/>
          </p:cNvSpPr>
          <p:nvPr>
            <p:ph type="body" idx="1"/>
          </p:nvPr>
        </p:nvSpPr>
        <p:spPr/>
        <p:txBody>
          <a:bodyPr/>
          <a:lstStyle/>
          <a:p>
            <a:endParaRPr lang="el-GR" dirty="0"/>
          </a:p>
        </p:txBody>
      </p:sp>
      <p:sp>
        <p:nvSpPr>
          <p:cNvPr id="4" name="Θέση αριθμού διαφάνειας 3"/>
          <p:cNvSpPr>
            <a:spLocks noGrp="1"/>
          </p:cNvSpPr>
          <p:nvPr>
            <p:ph type="sldNum" sz="quarter" idx="5"/>
          </p:nvPr>
        </p:nvSpPr>
        <p:spPr/>
        <p:txBody>
          <a:bodyPr/>
          <a:lstStyle/>
          <a:p>
            <a:fld id="{7D05F5A6-993A-4390-9A51-A7592FC8EEEA}" type="slidenum">
              <a:rPr lang="en-US" smtClean="0"/>
              <a:t>55</a:t>
            </a:fld>
            <a:endParaRPr lang="en-US"/>
          </a:p>
        </p:txBody>
      </p:sp>
    </p:spTree>
    <p:extLst>
      <p:ext uri="{BB962C8B-B14F-4D97-AF65-F5344CB8AC3E}">
        <p14:creationId xmlns:p14="http://schemas.microsoft.com/office/powerpoint/2010/main" val="8411679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Θέση εικόνας διαφάνειας 1"/>
          <p:cNvSpPr>
            <a:spLocks noGrp="1" noRot="1" noChangeAspect="1"/>
          </p:cNvSpPr>
          <p:nvPr>
            <p:ph type="sldImg"/>
          </p:nvPr>
        </p:nvSpPr>
        <p:spPr/>
      </p:sp>
      <p:sp>
        <p:nvSpPr>
          <p:cNvPr id="3" name="Θέση σημειώσεων 2"/>
          <p:cNvSpPr>
            <a:spLocks noGrp="1"/>
          </p:cNvSpPr>
          <p:nvPr>
            <p:ph type="body" idx="1"/>
          </p:nvPr>
        </p:nvSpPr>
        <p:spPr/>
        <p:txBody>
          <a:bodyPr/>
          <a:lstStyle/>
          <a:p>
            <a:endParaRPr lang="el-GR" dirty="0"/>
          </a:p>
        </p:txBody>
      </p:sp>
      <p:sp>
        <p:nvSpPr>
          <p:cNvPr id="4" name="Θέση αριθμού διαφάνειας 3"/>
          <p:cNvSpPr>
            <a:spLocks noGrp="1"/>
          </p:cNvSpPr>
          <p:nvPr>
            <p:ph type="sldNum" sz="quarter" idx="5"/>
          </p:nvPr>
        </p:nvSpPr>
        <p:spPr/>
        <p:txBody>
          <a:bodyPr/>
          <a:lstStyle/>
          <a:p>
            <a:fld id="{7D05F5A6-993A-4390-9A51-A7592FC8EEEA}" type="slidenum">
              <a:rPr lang="en-US" smtClean="0"/>
              <a:t>56</a:t>
            </a:fld>
            <a:endParaRPr lang="en-US"/>
          </a:p>
        </p:txBody>
      </p:sp>
    </p:spTree>
    <p:extLst>
      <p:ext uri="{BB962C8B-B14F-4D97-AF65-F5344CB8AC3E}">
        <p14:creationId xmlns:p14="http://schemas.microsoft.com/office/powerpoint/2010/main" val="329196342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05F5A6-993A-4390-9A51-A7592FC8EEEA}" type="slidenum">
              <a:rPr lang="en-US" smtClean="0"/>
              <a:t>59</a:t>
            </a:fld>
            <a:endParaRPr lang="en-US"/>
          </a:p>
        </p:txBody>
      </p:sp>
    </p:spTree>
    <p:extLst>
      <p:ext uri="{BB962C8B-B14F-4D97-AF65-F5344CB8AC3E}">
        <p14:creationId xmlns:p14="http://schemas.microsoft.com/office/powerpoint/2010/main" val="15680907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05F5A6-993A-4390-9A51-A7592FC8EEEA}" type="slidenum">
              <a:rPr lang="en-US" smtClean="0"/>
              <a:t>60</a:t>
            </a:fld>
            <a:endParaRPr lang="en-US"/>
          </a:p>
        </p:txBody>
      </p:sp>
    </p:spTree>
    <p:extLst>
      <p:ext uri="{BB962C8B-B14F-4D97-AF65-F5344CB8AC3E}">
        <p14:creationId xmlns:p14="http://schemas.microsoft.com/office/powerpoint/2010/main" val="68856110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FDAB4C-0FB7-FCEF-7E60-FC255DC1F23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62F7D91-D393-336C-6ECA-B52AA0F20B2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DF23B6-4B70-2B8E-4460-F4BD973C3E94}"/>
              </a:ext>
            </a:extLst>
          </p:cNvPr>
          <p:cNvSpPr>
            <a:spLocks noGrp="1"/>
          </p:cNvSpPr>
          <p:nvPr>
            <p:ph type="body" idx="1"/>
          </p:nvPr>
        </p:nvSpPr>
        <p:spPr/>
        <p:txBody>
          <a:bodyPr/>
          <a:lstStyle/>
          <a:p>
            <a:r>
              <a:rPr lang="el-GR" dirty="0"/>
              <a:t>Αντι για Ανθεκτικοτηα και Παραγωγη, κατι πιο ενεργητικο. Η Ελλαδα της Παραγωγης. Ελλαδα Ανθεκτικη και Παραγωγικη.</a:t>
            </a:r>
          </a:p>
          <a:p>
            <a:endParaRPr lang="en-US" dirty="0"/>
          </a:p>
        </p:txBody>
      </p:sp>
      <p:sp>
        <p:nvSpPr>
          <p:cNvPr id="4" name="Slide Number Placeholder 3">
            <a:extLst>
              <a:ext uri="{FF2B5EF4-FFF2-40B4-BE49-F238E27FC236}">
                <a16:creationId xmlns:a16="http://schemas.microsoft.com/office/drawing/2014/main" id="{A5E72637-3B75-CE38-3B5D-7F766A03977F}"/>
              </a:ext>
            </a:extLst>
          </p:cNvPr>
          <p:cNvSpPr>
            <a:spLocks noGrp="1"/>
          </p:cNvSpPr>
          <p:nvPr>
            <p:ph type="sldNum" sz="quarter" idx="5"/>
          </p:nvPr>
        </p:nvSpPr>
        <p:spPr/>
        <p:txBody>
          <a:bodyPr/>
          <a:lstStyle/>
          <a:p>
            <a:fld id="{7D05F5A6-993A-4390-9A51-A7592FC8EEEA}" type="slidenum">
              <a:rPr lang="en-US" smtClean="0"/>
              <a:t>7</a:t>
            </a:fld>
            <a:endParaRPr lang="en-US"/>
          </a:p>
        </p:txBody>
      </p:sp>
    </p:spTree>
    <p:extLst>
      <p:ext uri="{BB962C8B-B14F-4D97-AF65-F5344CB8AC3E}">
        <p14:creationId xmlns:p14="http://schemas.microsoft.com/office/powerpoint/2010/main" val="30032289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52D688-79C9-437D-E1B0-6E3AC57812C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2D33D42-E36C-A99A-ABE2-5C470432FD8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16E29B5-4BAE-CCF6-47F8-BBF4E5DE4F5F}"/>
              </a:ext>
            </a:extLst>
          </p:cNvPr>
          <p:cNvSpPr>
            <a:spLocks noGrp="1"/>
          </p:cNvSpPr>
          <p:nvPr>
            <p:ph type="body" idx="1"/>
          </p:nvPr>
        </p:nvSpPr>
        <p:spPr/>
        <p:txBody>
          <a:bodyPr/>
          <a:lstStyle/>
          <a:p>
            <a:r>
              <a:rPr lang="el-GR" dirty="0"/>
              <a:t>Αντι για Ανθεκτικοτηα και Παραγωγη, κατι πιο ενεργητικο. Η Ελλαδα της Παραγωγης. Ελλαδα Ανθεκτικη και Παραγωγικη.</a:t>
            </a:r>
          </a:p>
          <a:p>
            <a:endParaRPr lang="en-US" dirty="0"/>
          </a:p>
        </p:txBody>
      </p:sp>
      <p:sp>
        <p:nvSpPr>
          <p:cNvPr id="4" name="Slide Number Placeholder 3">
            <a:extLst>
              <a:ext uri="{FF2B5EF4-FFF2-40B4-BE49-F238E27FC236}">
                <a16:creationId xmlns:a16="http://schemas.microsoft.com/office/drawing/2014/main" id="{0BFA49A3-A845-D760-AD81-F7B7E2ACE31E}"/>
              </a:ext>
            </a:extLst>
          </p:cNvPr>
          <p:cNvSpPr>
            <a:spLocks noGrp="1"/>
          </p:cNvSpPr>
          <p:nvPr>
            <p:ph type="sldNum" sz="quarter" idx="5"/>
          </p:nvPr>
        </p:nvSpPr>
        <p:spPr/>
        <p:txBody>
          <a:bodyPr/>
          <a:lstStyle/>
          <a:p>
            <a:fld id="{7D05F5A6-993A-4390-9A51-A7592FC8EEEA}" type="slidenum">
              <a:rPr lang="en-US" smtClean="0"/>
              <a:t>8</a:t>
            </a:fld>
            <a:endParaRPr lang="en-US"/>
          </a:p>
        </p:txBody>
      </p:sp>
    </p:spTree>
    <p:extLst>
      <p:ext uri="{BB962C8B-B14F-4D97-AF65-F5344CB8AC3E}">
        <p14:creationId xmlns:p14="http://schemas.microsoft.com/office/powerpoint/2010/main" val="8952875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8171CA-6CC1-FD19-5E8D-66D69BA7826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E86856A-83F0-4C6C-EEE4-D13C4E2A3F4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139A8D9-ECA2-7367-08CD-9F0102279B96}"/>
              </a:ext>
            </a:extLst>
          </p:cNvPr>
          <p:cNvSpPr>
            <a:spLocks noGrp="1"/>
          </p:cNvSpPr>
          <p:nvPr>
            <p:ph type="body" idx="1"/>
          </p:nvPr>
        </p:nvSpPr>
        <p:spPr/>
        <p:txBody>
          <a:bodyPr/>
          <a:lstStyle/>
          <a:p>
            <a:r>
              <a:rPr lang="el-GR" dirty="0"/>
              <a:t>Αντι για Ανθεκτικοτηα και Παραγωγη, κατι πιο ενεργητικο. Η Ελλαδα της Παραγωγης. Ελλαδα Ανθεκτικη και Παραγωγικη.</a:t>
            </a:r>
          </a:p>
          <a:p>
            <a:endParaRPr lang="en-US" dirty="0"/>
          </a:p>
        </p:txBody>
      </p:sp>
      <p:sp>
        <p:nvSpPr>
          <p:cNvPr id="4" name="Slide Number Placeholder 3">
            <a:extLst>
              <a:ext uri="{FF2B5EF4-FFF2-40B4-BE49-F238E27FC236}">
                <a16:creationId xmlns:a16="http://schemas.microsoft.com/office/drawing/2014/main" id="{9B7352D7-0CC7-4D26-BE94-045EE9724AA6}"/>
              </a:ext>
            </a:extLst>
          </p:cNvPr>
          <p:cNvSpPr>
            <a:spLocks noGrp="1"/>
          </p:cNvSpPr>
          <p:nvPr>
            <p:ph type="sldNum" sz="quarter" idx="5"/>
          </p:nvPr>
        </p:nvSpPr>
        <p:spPr/>
        <p:txBody>
          <a:bodyPr/>
          <a:lstStyle/>
          <a:p>
            <a:fld id="{7D05F5A6-993A-4390-9A51-A7592FC8EEEA}" type="slidenum">
              <a:rPr lang="en-US" smtClean="0"/>
              <a:t>9</a:t>
            </a:fld>
            <a:endParaRPr lang="en-US"/>
          </a:p>
        </p:txBody>
      </p:sp>
    </p:spTree>
    <p:extLst>
      <p:ext uri="{BB962C8B-B14F-4D97-AF65-F5344CB8AC3E}">
        <p14:creationId xmlns:p14="http://schemas.microsoft.com/office/powerpoint/2010/main" val="2228972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BE8201-CFB5-EF37-3BCF-3C98D4024A6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837CACE-E6F2-0D6C-3DE0-EDB8301A4EA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B324405-A8A5-C66E-103C-915F068DF70E}"/>
              </a:ext>
            </a:extLst>
          </p:cNvPr>
          <p:cNvSpPr>
            <a:spLocks noGrp="1"/>
          </p:cNvSpPr>
          <p:nvPr>
            <p:ph type="body" idx="1"/>
          </p:nvPr>
        </p:nvSpPr>
        <p:spPr/>
        <p:txBody>
          <a:bodyPr/>
          <a:lstStyle/>
          <a:p>
            <a:r>
              <a:rPr lang="el-GR" dirty="0"/>
              <a:t>Αντι για Ανθεκτικοτηα και Παραγωγη, κατι πιο ενεργητικο. Η Ελλαδα της Παραγωγης. Ελλαδα Ανθεκτικη και Παραγωγικη.</a:t>
            </a:r>
          </a:p>
          <a:p>
            <a:endParaRPr lang="en-US" dirty="0"/>
          </a:p>
        </p:txBody>
      </p:sp>
      <p:sp>
        <p:nvSpPr>
          <p:cNvPr id="4" name="Slide Number Placeholder 3">
            <a:extLst>
              <a:ext uri="{FF2B5EF4-FFF2-40B4-BE49-F238E27FC236}">
                <a16:creationId xmlns:a16="http://schemas.microsoft.com/office/drawing/2014/main" id="{E1D34F71-5F04-4493-8F1F-B26B12F84ECD}"/>
              </a:ext>
            </a:extLst>
          </p:cNvPr>
          <p:cNvSpPr>
            <a:spLocks noGrp="1"/>
          </p:cNvSpPr>
          <p:nvPr>
            <p:ph type="sldNum" sz="quarter" idx="5"/>
          </p:nvPr>
        </p:nvSpPr>
        <p:spPr/>
        <p:txBody>
          <a:bodyPr/>
          <a:lstStyle/>
          <a:p>
            <a:fld id="{7D05F5A6-993A-4390-9A51-A7592FC8EEEA}" type="slidenum">
              <a:rPr lang="en-US" smtClean="0"/>
              <a:t>10</a:t>
            </a:fld>
            <a:endParaRPr lang="en-US"/>
          </a:p>
        </p:txBody>
      </p:sp>
    </p:spTree>
    <p:extLst>
      <p:ext uri="{BB962C8B-B14F-4D97-AF65-F5344CB8AC3E}">
        <p14:creationId xmlns:p14="http://schemas.microsoft.com/office/powerpoint/2010/main" val="28290385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D05F5A6-993A-4390-9A51-A7592FC8EEEA}" type="slidenum">
              <a:rPr lang="en-US" smtClean="0"/>
              <a:t>11</a:t>
            </a:fld>
            <a:endParaRPr lang="en-US"/>
          </a:p>
        </p:txBody>
      </p:sp>
    </p:spTree>
    <p:extLst>
      <p:ext uri="{BB962C8B-B14F-4D97-AF65-F5344CB8AC3E}">
        <p14:creationId xmlns:p14="http://schemas.microsoft.com/office/powerpoint/2010/main" val="24511115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B3953D-3263-7D89-2A14-6EA81BDCC07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F407087-2449-5F2D-5A40-BDB533E1EB4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DBF6D2F-1412-4962-C86F-303CB698182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B437BBE-B09E-77D3-C035-3526E8DB0810}"/>
              </a:ext>
            </a:extLst>
          </p:cNvPr>
          <p:cNvSpPr>
            <a:spLocks noGrp="1"/>
          </p:cNvSpPr>
          <p:nvPr>
            <p:ph type="sldNum" sz="quarter" idx="5"/>
          </p:nvPr>
        </p:nvSpPr>
        <p:spPr/>
        <p:txBody>
          <a:bodyPr/>
          <a:lstStyle/>
          <a:p>
            <a:fld id="{7D05F5A6-993A-4390-9A51-A7592FC8EEEA}" type="slidenum">
              <a:rPr lang="en-US" smtClean="0"/>
              <a:t>12</a:t>
            </a:fld>
            <a:endParaRPr lang="en-US"/>
          </a:p>
        </p:txBody>
      </p:sp>
    </p:spTree>
    <p:extLst>
      <p:ext uri="{BB962C8B-B14F-4D97-AF65-F5344CB8AC3E}">
        <p14:creationId xmlns:p14="http://schemas.microsoft.com/office/powerpoint/2010/main" val="6041441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7CB7B5-24E0-1CE8-3E34-21AAC595685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E386205-9F56-6166-89B2-E9214AF03E4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3BA42D-E9B2-423C-C0F9-09305C4AA90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C4013CB-26DC-895F-842E-F4CC5E09C90B}"/>
              </a:ext>
            </a:extLst>
          </p:cNvPr>
          <p:cNvSpPr>
            <a:spLocks noGrp="1"/>
          </p:cNvSpPr>
          <p:nvPr>
            <p:ph type="sldNum" sz="quarter" idx="5"/>
          </p:nvPr>
        </p:nvSpPr>
        <p:spPr/>
        <p:txBody>
          <a:bodyPr/>
          <a:lstStyle/>
          <a:p>
            <a:fld id="{7D05F5A6-993A-4390-9A51-A7592FC8EEEA}" type="slidenum">
              <a:rPr lang="en-US" smtClean="0"/>
              <a:t>13</a:t>
            </a:fld>
            <a:endParaRPr lang="en-US"/>
          </a:p>
        </p:txBody>
      </p:sp>
    </p:spTree>
    <p:extLst>
      <p:ext uri="{BB962C8B-B14F-4D97-AF65-F5344CB8AC3E}">
        <p14:creationId xmlns:p14="http://schemas.microsoft.com/office/powerpoint/2010/main" val="379707479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F87899-AF7D-BA27-00C7-8B5F66C6209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FAB3805B-4A0B-2EA5-D40F-F3CB9360278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A7E3757-F1D4-9D68-12AD-5A21794A289B}"/>
              </a:ext>
            </a:extLst>
          </p:cNvPr>
          <p:cNvSpPr>
            <a:spLocks noGrp="1"/>
          </p:cNvSpPr>
          <p:nvPr>
            <p:ph type="dt" sz="half" idx="10"/>
          </p:nvPr>
        </p:nvSpPr>
        <p:spPr/>
        <p:txBody>
          <a:bodyPr/>
          <a:lstStyle/>
          <a:p>
            <a:fld id="{7C6E517B-20A5-468F-AA65-D2CF6E1ABBBA}" type="datetimeFigureOut">
              <a:rPr lang="en-US" smtClean="0"/>
              <a:t>3/26/2025</a:t>
            </a:fld>
            <a:endParaRPr lang="en-US"/>
          </a:p>
        </p:txBody>
      </p:sp>
      <p:sp>
        <p:nvSpPr>
          <p:cNvPr id="5" name="Footer Placeholder 4">
            <a:extLst>
              <a:ext uri="{FF2B5EF4-FFF2-40B4-BE49-F238E27FC236}">
                <a16:creationId xmlns:a16="http://schemas.microsoft.com/office/drawing/2014/main" id="{CEF0332D-5A95-14B6-11B4-C8F9F306990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014C1D6-23DD-E218-6368-C2D19577233A}"/>
              </a:ext>
            </a:extLst>
          </p:cNvPr>
          <p:cNvSpPr>
            <a:spLocks noGrp="1"/>
          </p:cNvSpPr>
          <p:nvPr>
            <p:ph type="sldNum" sz="quarter" idx="12"/>
          </p:nvPr>
        </p:nvSpPr>
        <p:spPr/>
        <p:txBody>
          <a:bodyPr/>
          <a:lstStyle/>
          <a:p>
            <a:fld id="{032C94CE-0E6D-46E0-9A87-6433FA51160F}" type="slidenum">
              <a:rPr lang="en-US" smtClean="0"/>
              <a:t>‹#›</a:t>
            </a:fld>
            <a:endParaRPr lang="en-US"/>
          </a:p>
        </p:txBody>
      </p:sp>
    </p:spTree>
    <p:extLst>
      <p:ext uri="{BB962C8B-B14F-4D97-AF65-F5344CB8AC3E}">
        <p14:creationId xmlns:p14="http://schemas.microsoft.com/office/powerpoint/2010/main" val="326081989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300580-6A5A-EB63-923B-0BDC12120CB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E5BADF7-4C27-4080-9231-07E61656B78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21DD504-6237-D9E0-4B49-2E2D4216F622}"/>
              </a:ext>
            </a:extLst>
          </p:cNvPr>
          <p:cNvSpPr>
            <a:spLocks noGrp="1"/>
          </p:cNvSpPr>
          <p:nvPr>
            <p:ph type="dt" sz="half" idx="10"/>
          </p:nvPr>
        </p:nvSpPr>
        <p:spPr/>
        <p:txBody>
          <a:bodyPr/>
          <a:lstStyle/>
          <a:p>
            <a:fld id="{7C6E517B-20A5-468F-AA65-D2CF6E1ABBBA}" type="datetimeFigureOut">
              <a:rPr lang="en-US" smtClean="0"/>
              <a:t>3/26/2025</a:t>
            </a:fld>
            <a:endParaRPr lang="en-US"/>
          </a:p>
        </p:txBody>
      </p:sp>
      <p:sp>
        <p:nvSpPr>
          <p:cNvPr id="5" name="Footer Placeholder 4">
            <a:extLst>
              <a:ext uri="{FF2B5EF4-FFF2-40B4-BE49-F238E27FC236}">
                <a16:creationId xmlns:a16="http://schemas.microsoft.com/office/drawing/2014/main" id="{E60B32CA-BDB7-CDA3-D0FF-82C35DA6F85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659BB6B-0C0B-4E17-42A9-9EED669D5E2F}"/>
              </a:ext>
            </a:extLst>
          </p:cNvPr>
          <p:cNvSpPr>
            <a:spLocks noGrp="1"/>
          </p:cNvSpPr>
          <p:nvPr>
            <p:ph type="sldNum" sz="quarter" idx="12"/>
          </p:nvPr>
        </p:nvSpPr>
        <p:spPr/>
        <p:txBody>
          <a:bodyPr/>
          <a:lstStyle/>
          <a:p>
            <a:fld id="{032C94CE-0E6D-46E0-9A87-6433FA51160F}" type="slidenum">
              <a:rPr lang="en-US" smtClean="0"/>
              <a:t>‹#›</a:t>
            </a:fld>
            <a:endParaRPr lang="en-US"/>
          </a:p>
        </p:txBody>
      </p:sp>
    </p:spTree>
    <p:extLst>
      <p:ext uri="{BB962C8B-B14F-4D97-AF65-F5344CB8AC3E}">
        <p14:creationId xmlns:p14="http://schemas.microsoft.com/office/powerpoint/2010/main" val="401453393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27C7D39-0FFD-A3FA-3B7D-AB8C694C291B}"/>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CAA12C3-3ADA-E809-5723-75EAF062D9E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0E36D29-3480-0740-2F7D-F69123153C3E}"/>
              </a:ext>
            </a:extLst>
          </p:cNvPr>
          <p:cNvSpPr>
            <a:spLocks noGrp="1"/>
          </p:cNvSpPr>
          <p:nvPr>
            <p:ph type="dt" sz="half" idx="10"/>
          </p:nvPr>
        </p:nvSpPr>
        <p:spPr/>
        <p:txBody>
          <a:bodyPr/>
          <a:lstStyle/>
          <a:p>
            <a:fld id="{7C6E517B-20A5-468F-AA65-D2CF6E1ABBBA}" type="datetimeFigureOut">
              <a:rPr lang="en-US" smtClean="0"/>
              <a:t>3/26/2025</a:t>
            </a:fld>
            <a:endParaRPr lang="en-US"/>
          </a:p>
        </p:txBody>
      </p:sp>
      <p:sp>
        <p:nvSpPr>
          <p:cNvPr id="5" name="Footer Placeholder 4">
            <a:extLst>
              <a:ext uri="{FF2B5EF4-FFF2-40B4-BE49-F238E27FC236}">
                <a16:creationId xmlns:a16="http://schemas.microsoft.com/office/drawing/2014/main" id="{70BA73C3-6E3E-D2BF-D7B8-4244FF1CF79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FDAD36D-448A-66A0-D76B-01733A5B7B59}"/>
              </a:ext>
            </a:extLst>
          </p:cNvPr>
          <p:cNvSpPr>
            <a:spLocks noGrp="1"/>
          </p:cNvSpPr>
          <p:nvPr>
            <p:ph type="sldNum" sz="quarter" idx="12"/>
          </p:nvPr>
        </p:nvSpPr>
        <p:spPr/>
        <p:txBody>
          <a:bodyPr/>
          <a:lstStyle/>
          <a:p>
            <a:fld id="{032C94CE-0E6D-46E0-9A87-6433FA51160F}" type="slidenum">
              <a:rPr lang="en-US" smtClean="0"/>
              <a:t>‹#›</a:t>
            </a:fld>
            <a:endParaRPr lang="en-US"/>
          </a:p>
        </p:txBody>
      </p:sp>
    </p:spTree>
    <p:extLst>
      <p:ext uri="{BB962C8B-B14F-4D97-AF65-F5344CB8AC3E}">
        <p14:creationId xmlns:p14="http://schemas.microsoft.com/office/powerpoint/2010/main" val="10541275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E4C7FB-06F6-40A1-21E2-4C6C71E87B7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964867D-E399-D287-1F4D-78B30AD267C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90951C-0F63-D8ED-81CA-A2B04C9F2496}"/>
              </a:ext>
            </a:extLst>
          </p:cNvPr>
          <p:cNvSpPr>
            <a:spLocks noGrp="1"/>
          </p:cNvSpPr>
          <p:nvPr>
            <p:ph type="dt" sz="half" idx="10"/>
          </p:nvPr>
        </p:nvSpPr>
        <p:spPr/>
        <p:txBody>
          <a:bodyPr/>
          <a:lstStyle/>
          <a:p>
            <a:fld id="{7C6E517B-20A5-468F-AA65-D2CF6E1ABBBA}" type="datetimeFigureOut">
              <a:rPr lang="en-US" smtClean="0"/>
              <a:t>3/26/2025</a:t>
            </a:fld>
            <a:endParaRPr lang="en-US"/>
          </a:p>
        </p:txBody>
      </p:sp>
      <p:sp>
        <p:nvSpPr>
          <p:cNvPr id="5" name="Footer Placeholder 4">
            <a:extLst>
              <a:ext uri="{FF2B5EF4-FFF2-40B4-BE49-F238E27FC236}">
                <a16:creationId xmlns:a16="http://schemas.microsoft.com/office/drawing/2014/main" id="{3BE2A37C-8A15-72F6-F204-E874869F5A7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E081974-9C81-57A1-08BC-451F90A74BCB}"/>
              </a:ext>
            </a:extLst>
          </p:cNvPr>
          <p:cNvSpPr>
            <a:spLocks noGrp="1"/>
          </p:cNvSpPr>
          <p:nvPr>
            <p:ph type="sldNum" sz="quarter" idx="12"/>
          </p:nvPr>
        </p:nvSpPr>
        <p:spPr/>
        <p:txBody>
          <a:bodyPr/>
          <a:lstStyle/>
          <a:p>
            <a:fld id="{032C94CE-0E6D-46E0-9A87-6433FA51160F}" type="slidenum">
              <a:rPr lang="en-US" smtClean="0"/>
              <a:t>‹#›</a:t>
            </a:fld>
            <a:endParaRPr lang="en-US"/>
          </a:p>
        </p:txBody>
      </p:sp>
    </p:spTree>
    <p:extLst>
      <p:ext uri="{BB962C8B-B14F-4D97-AF65-F5344CB8AC3E}">
        <p14:creationId xmlns:p14="http://schemas.microsoft.com/office/powerpoint/2010/main" val="393208617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05C7D3-B08A-7EAE-A67B-0C050D6BE4E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658AE67-E64C-BD80-3975-B4F33932A7AC}"/>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52C266C-70C0-9DAF-D3D8-7DAF5D16B220}"/>
              </a:ext>
            </a:extLst>
          </p:cNvPr>
          <p:cNvSpPr>
            <a:spLocks noGrp="1"/>
          </p:cNvSpPr>
          <p:nvPr>
            <p:ph type="dt" sz="half" idx="10"/>
          </p:nvPr>
        </p:nvSpPr>
        <p:spPr/>
        <p:txBody>
          <a:bodyPr/>
          <a:lstStyle/>
          <a:p>
            <a:fld id="{7C6E517B-20A5-468F-AA65-D2CF6E1ABBBA}" type="datetimeFigureOut">
              <a:rPr lang="en-US" smtClean="0"/>
              <a:t>3/26/2025</a:t>
            </a:fld>
            <a:endParaRPr lang="en-US"/>
          </a:p>
        </p:txBody>
      </p:sp>
      <p:sp>
        <p:nvSpPr>
          <p:cNvPr id="5" name="Footer Placeholder 4">
            <a:extLst>
              <a:ext uri="{FF2B5EF4-FFF2-40B4-BE49-F238E27FC236}">
                <a16:creationId xmlns:a16="http://schemas.microsoft.com/office/drawing/2014/main" id="{22696671-FD27-8846-A5B4-B1A9F67696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B86F1C-4306-DE9F-0A72-30EA9F8643AE}"/>
              </a:ext>
            </a:extLst>
          </p:cNvPr>
          <p:cNvSpPr>
            <a:spLocks noGrp="1"/>
          </p:cNvSpPr>
          <p:nvPr>
            <p:ph type="sldNum" sz="quarter" idx="12"/>
          </p:nvPr>
        </p:nvSpPr>
        <p:spPr/>
        <p:txBody>
          <a:bodyPr/>
          <a:lstStyle/>
          <a:p>
            <a:fld id="{032C94CE-0E6D-46E0-9A87-6433FA51160F}" type="slidenum">
              <a:rPr lang="en-US" smtClean="0"/>
              <a:t>‹#›</a:t>
            </a:fld>
            <a:endParaRPr lang="en-US"/>
          </a:p>
        </p:txBody>
      </p:sp>
    </p:spTree>
    <p:extLst>
      <p:ext uri="{BB962C8B-B14F-4D97-AF65-F5344CB8AC3E}">
        <p14:creationId xmlns:p14="http://schemas.microsoft.com/office/powerpoint/2010/main" val="3163345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0D5010-42D1-E2BC-47B5-5570CE2BCD0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959A07C-991A-F346-B2E7-6C36C87F255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B45F8F8-A81B-806B-8EC2-711D8ACA374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2538B87-B686-0F49-1C4D-E7A86E73FB12}"/>
              </a:ext>
            </a:extLst>
          </p:cNvPr>
          <p:cNvSpPr>
            <a:spLocks noGrp="1"/>
          </p:cNvSpPr>
          <p:nvPr>
            <p:ph type="dt" sz="half" idx="10"/>
          </p:nvPr>
        </p:nvSpPr>
        <p:spPr/>
        <p:txBody>
          <a:bodyPr/>
          <a:lstStyle/>
          <a:p>
            <a:fld id="{7C6E517B-20A5-468F-AA65-D2CF6E1ABBBA}" type="datetimeFigureOut">
              <a:rPr lang="en-US" smtClean="0"/>
              <a:t>3/26/2025</a:t>
            </a:fld>
            <a:endParaRPr lang="en-US"/>
          </a:p>
        </p:txBody>
      </p:sp>
      <p:sp>
        <p:nvSpPr>
          <p:cNvPr id="6" name="Footer Placeholder 5">
            <a:extLst>
              <a:ext uri="{FF2B5EF4-FFF2-40B4-BE49-F238E27FC236}">
                <a16:creationId xmlns:a16="http://schemas.microsoft.com/office/drawing/2014/main" id="{A0ED85E8-4086-58D9-CE33-4A9DA4A30EB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9150C2E-915A-9BBC-8B82-F0C62B7AB434}"/>
              </a:ext>
            </a:extLst>
          </p:cNvPr>
          <p:cNvSpPr>
            <a:spLocks noGrp="1"/>
          </p:cNvSpPr>
          <p:nvPr>
            <p:ph type="sldNum" sz="quarter" idx="12"/>
          </p:nvPr>
        </p:nvSpPr>
        <p:spPr/>
        <p:txBody>
          <a:bodyPr/>
          <a:lstStyle/>
          <a:p>
            <a:fld id="{032C94CE-0E6D-46E0-9A87-6433FA51160F}" type="slidenum">
              <a:rPr lang="en-US" smtClean="0"/>
              <a:t>‹#›</a:t>
            </a:fld>
            <a:endParaRPr lang="en-US"/>
          </a:p>
        </p:txBody>
      </p:sp>
    </p:spTree>
    <p:extLst>
      <p:ext uri="{BB962C8B-B14F-4D97-AF65-F5344CB8AC3E}">
        <p14:creationId xmlns:p14="http://schemas.microsoft.com/office/powerpoint/2010/main" val="19733165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482787-E432-4E53-67EF-5498E3AAEF8B}"/>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307B4F2-EA08-C2F4-F974-22A325B5317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9364D7-6CA5-8A61-3C9A-4E9D95184DA9}"/>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9942211-4E1D-304F-0841-99D2A475A21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F3E6FB9-1E49-0C6A-BF0F-21C6A1C2773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480F7A1-A755-C105-92B9-EBDF09BFD08A}"/>
              </a:ext>
            </a:extLst>
          </p:cNvPr>
          <p:cNvSpPr>
            <a:spLocks noGrp="1"/>
          </p:cNvSpPr>
          <p:nvPr>
            <p:ph type="dt" sz="half" idx="10"/>
          </p:nvPr>
        </p:nvSpPr>
        <p:spPr/>
        <p:txBody>
          <a:bodyPr/>
          <a:lstStyle/>
          <a:p>
            <a:fld id="{7C6E517B-20A5-468F-AA65-D2CF6E1ABBBA}" type="datetimeFigureOut">
              <a:rPr lang="en-US" smtClean="0"/>
              <a:t>3/26/2025</a:t>
            </a:fld>
            <a:endParaRPr lang="en-US"/>
          </a:p>
        </p:txBody>
      </p:sp>
      <p:sp>
        <p:nvSpPr>
          <p:cNvPr id="8" name="Footer Placeholder 7">
            <a:extLst>
              <a:ext uri="{FF2B5EF4-FFF2-40B4-BE49-F238E27FC236}">
                <a16:creationId xmlns:a16="http://schemas.microsoft.com/office/drawing/2014/main" id="{EA3525C2-FC37-8327-FAED-D1B45BAD7BB6}"/>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4516F13-1097-1693-28E9-41F90C562D72}"/>
              </a:ext>
            </a:extLst>
          </p:cNvPr>
          <p:cNvSpPr>
            <a:spLocks noGrp="1"/>
          </p:cNvSpPr>
          <p:nvPr>
            <p:ph type="sldNum" sz="quarter" idx="12"/>
          </p:nvPr>
        </p:nvSpPr>
        <p:spPr/>
        <p:txBody>
          <a:bodyPr/>
          <a:lstStyle/>
          <a:p>
            <a:fld id="{032C94CE-0E6D-46E0-9A87-6433FA51160F}" type="slidenum">
              <a:rPr lang="en-US" smtClean="0"/>
              <a:t>‹#›</a:t>
            </a:fld>
            <a:endParaRPr lang="en-US"/>
          </a:p>
        </p:txBody>
      </p:sp>
    </p:spTree>
    <p:extLst>
      <p:ext uri="{BB962C8B-B14F-4D97-AF65-F5344CB8AC3E}">
        <p14:creationId xmlns:p14="http://schemas.microsoft.com/office/powerpoint/2010/main" val="38064749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8A7FC6-1B67-F754-FCBC-CD169718605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641AF3C-49E9-AF6F-60A8-0A1A61BD4987}"/>
              </a:ext>
            </a:extLst>
          </p:cNvPr>
          <p:cNvSpPr>
            <a:spLocks noGrp="1"/>
          </p:cNvSpPr>
          <p:nvPr>
            <p:ph type="dt" sz="half" idx="10"/>
          </p:nvPr>
        </p:nvSpPr>
        <p:spPr/>
        <p:txBody>
          <a:bodyPr/>
          <a:lstStyle/>
          <a:p>
            <a:fld id="{7C6E517B-20A5-468F-AA65-D2CF6E1ABBBA}" type="datetimeFigureOut">
              <a:rPr lang="en-US" smtClean="0"/>
              <a:t>3/26/2025</a:t>
            </a:fld>
            <a:endParaRPr lang="en-US"/>
          </a:p>
        </p:txBody>
      </p:sp>
      <p:sp>
        <p:nvSpPr>
          <p:cNvPr id="4" name="Footer Placeholder 3">
            <a:extLst>
              <a:ext uri="{FF2B5EF4-FFF2-40B4-BE49-F238E27FC236}">
                <a16:creationId xmlns:a16="http://schemas.microsoft.com/office/drawing/2014/main" id="{FF0C7084-48D4-4D3E-4D02-BC4978C41DC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2B49AED-3074-AF6A-F8B5-A0BA38763CE0}"/>
              </a:ext>
            </a:extLst>
          </p:cNvPr>
          <p:cNvSpPr>
            <a:spLocks noGrp="1"/>
          </p:cNvSpPr>
          <p:nvPr>
            <p:ph type="sldNum" sz="quarter" idx="12"/>
          </p:nvPr>
        </p:nvSpPr>
        <p:spPr/>
        <p:txBody>
          <a:bodyPr/>
          <a:lstStyle/>
          <a:p>
            <a:fld id="{032C94CE-0E6D-46E0-9A87-6433FA51160F}" type="slidenum">
              <a:rPr lang="en-US" smtClean="0"/>
              <a:t>‹#›</a:t>
            </a:fld>
            <a:endParaRPr lang="en-US"/>
          </a:p>
        </p:txBody>
      </p:sp>
    </p:spTree>
    <p:extLst>
      <p:ext uri="{BB962C8B-B14F-4D97-AF65-F5344CB8AC3E}">
        <p14:creationId xmlns:p14="http://schemas.microsoft.com/office/powerpoint/2010/main" val="77360924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F90486D-CE72-A724-65D2-C890AFFD7922}"/>
              </a:ext>
            </a:extLst>
          </p:cNvPr>
          <p:cNvSpPr>
            <a:spLocks noGrp="1"/>
          </p:cNvSpPr>
          <p:nvPr>
            <p:ph type="dt" sz="half" idx="10"/>
          </p:nvPr>
        </p:nvSpPr>
        <p:spPr/>
        <p:txBody>
          <a:bodyPr/>
          <a:lstStyle/>
          <a:p>
            <a:fld id="{7C6E517B-20A5-468F-AA65-D2CF6E1ABBBA}" type="datetimeFigureOut">
              <a:rPr lang="en-US" smtClean="0"/>
              <a:t>3/26/2025</a:t>
            </a:fld>
            <a:endParaRPr lang="en-US"/>
          </a:p>
        </p:txBody>
      </p:sp>
      <p:sp>
        <p:nvSpPr>
          <p:cNvPr id="3" name="Footer Placeholder 2">
            <a:extLst>
              <a:ext uri="{FF2B5EF4-FFF2-40B4-BE49-F238E27FC236}">
                <a16:creationId xmlns:a16="http://schemas.microsoft.com/office/drawing/2014/main" id="{4B52FBEB-5BF3-3575-47A2-A34706C1F6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A3650E3-14F6-3387-6866-1D971386FE3C}"/>
              </a:ext>
            </a:extLst>
          </p:cNvPr>
          <p:cNvSpPr>
            <a:spLocks noGrp="1"/>
          </p:cNvSpPr>
          <p:nvPr>
            <p:ph type="sldNum" sz="quarter" idx="12"/>
          </p:nvPr>
        </p:nvSpPr>
        <p:spPr/>
        <p:txBody>
          <a:bodyPr/>
          <a:lstStyle/>
          <a:p>
            <a:fld id="{032C94CE-0E6D-46E0-9A87-6433FA51160F}" type="slidenum">
              <a:rPr lang="en-US" smtClean="0"/>
              <a:t>‹#›</a:t>
            </a:fld>
            <a:endParaRPr lang="en-US"/>
          </a:p>
        </p:txBody>
      </p:sp>
    </p:spTree>
    <p:extLst>
      <p:ext uri="{BB962C8B-B14F-4D97-AF65-F5344CB8AC3E}">
        <p14:creationId xmlns:p14="http://schemas.microsoft.com/office/powerpoint/2010/main" val="36047807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241210-7F28-B5E7-1F17-5B6934C0795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7D32253-C8B2-2D7A-B268-F6D5C56BCB4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6CC209F-2740-A157-3135-5A914F40834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C8877E0-AEFF-A373-16C0-AC96013E5C67}"/>
              </a:ext>
            </a:extLst>
          </p:cNvPr>
          <p:cNvSpPr>
            <a:spLocks noGrp="1"/>
          </p:cNvSpPr>
          <p:nvPr>
            <p:ph type="dt" sz="half" idx="10"/>
          </p:nvPr>
        </p:nvSpPr>
        <p:spPr/>
        <p:txBody>
          <a:bodyPr/>
          <a:lstStyle/>
          <a:p>
            <a:fld id="{7C6E517B-20A5-468F-AA65-D2CF6E1ABBBA}" type="datetimeFigureOut">
              <a:rPr lang="en-US" smtClean="0"/>
              <a:t>3/26/2025</a:t>
            </a:fld>
            <a:endParaRPr lang="en-US"/>
          </a:p>
        </p:txBody>
      </p:sp>
      <p:sp>
        <p:nvSpPr>
          <p:cNvPr id="6" name="Footer Placeholder 5">
            <a:extLst>
              <a:ext uri="{FF2B5EF4-FFF2-40B4-BE49-F238E27FC236}">
                <a16:creationId xmlns:a16="http://schemas.microsoft.com/office/drawing/2014/main" id="{2F74CB17-EAEC-32B9-9911-AD1F35EBBA4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992A7FB-A3BD-71DF-D654-B05E512C5FE0}"/>
              </a:ext>
            </a:extLst>
          </p:cNvPr>
          <p:cNvSpPr>
            <a:spLocks noGrp="1"/>
          </p:cNvSpPr>
          <p:nvPr>
            <p:ph type="sldNum" sz="quarter" idx="12"/>
          </p:nvPr>
        </p:nvSpPr>
        <p:spPr/>
        <p:txBody>
          <a:bodyPr/>
          <a:lstStyle/>
          <a:p>
            <a:fld id="{032C94CE-0E6D-46E0-9A87-6433FA51160F}" type="slidenum">
              <a:rPr lang="en-US" smtClean="0"/>
              <a:t>‹#›</a:t>
            </a:fld>
            <a:endParaRPr lang="en-US"/>
          </a:p>
        </p:txBody>
      </p:sp>
    </p:spTree>
    <p:extLst>
      <p:ext uri="{BB962C8B-B14F-4D97-AF65-F5344CB8AC3E}">
        <p14:creationId xmlns:p14="http://schemas.microsoft.com/office/powerpoint/2010/main" val="10315292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DF7738-CC29-3A30-8880-4AE1B7F856F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C575FE5-749D-0A5E-2541-B3D8058FFD8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06A39CD-F375-71D4-AF06-6569FC8D8AF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C8FEDC9-6A39-D850-121D-65193908D874}"/>
              </a:ext>
            </a:extLst>
          </p:cNvPr>
          <p:cNvSpPr>
            <a:spLocks noGrp="1"/>
          </p:cNvSpPr>
          <p:nvPr>
            <p:ph type="dt" sz="half" idx="10"/>
          </p:nvPr>
        </p:nvSpPr>
        <p:spPr/>
        <p:txBody>
          <a:bodyPr/>
          <a:lstStyle/>
          <a:p>
            <a:fld id="{7C6E517B-20A5-468F-AA65-D2CF6E1ABBBA}" type="datetimeFigureOut">
              <a:rPr lang="en-US" smtClean="0"/>
              <a:t>3/26/2025</a:t>
            </a:fld>
            <a:endParaRPr lang="en-US"/>
          </a:p>
        </p:txBody>
      </p:sp>
      <p:sp>
        <p:nvSpPr>
          <p:cNvPr id="6" name="Footer Placeholder 5">
            <a:extLst>
              <a:ext uri="{FF2B5EF4-FFF2-40B4-BE49-F238E27FC236}">
                <a16:creationId xmlns:a16="http://schemas.microsoft.com/office/drawing/2014/main" id="{8CDF166F-6FEE-FB47-AA1D-994C90DD294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EBD1D70-EEEB-C034-6471-949A5084A08A}"/>
              </a:ext>
            </a:extLst>
          </p:cNvPr>
          <p:cNvSpPr>
            <a:spLocks noGrp="1"/>
          </p:cNvSpPr>
          <p:nvPr>
            <p:ph type="sldNum" sz="quarter" idx="12"/>
          </p:nvPr>
        </p:nvSpPr>
        <p:spPr/>
        <p:txBody>
          <a:bodyPr/>
          <a:lstStyle/>
          <a:p>
            <a:fld id="{032C94CE-0E6D-46E0-9A87-6433FA51160F}" type="slidenum">
              <a:rPr lang="en-US" smtClean="0"/>
              <a:t>‹#›</a:t>
            </a:fld>
            <a:endParaRPr lang="en-US"/>
          </a:p>
        </p:txBody>
      </p:sp>
    </p:spTree>
    <p:extLst>
      <p:ext uri="{BB962C8B-B14F-4D97-AF65-F5344CB8AC3E}">
        <p14:creationId xmlns:p14="http://schemas.microsoft.com/office/powerpoint/2010/main" val="10684982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37B3042-D115-E7FC-3EBC-EEDAD274E7F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28ECA71-0DCE-B7A5-985A-2E1ADC40C52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007A58D-6F72-AF08-E330-2FB5D25FA84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7C6E517B-20A5-468F-AA65-D2CF6E1ABBBA}" type="datetimeFigureOut">
              <a:rPr lang="en-US" smtClean="0"/>
              <a:t>3/26/2025</a:t>
            </a:fld>
            <a:endParaRPr lang="en-US"/>
          </a:p>
        </p:txBody>
      </p:sp>
      <p:sp>
        <p:nvSpPr>
          <p:cNvPr id="5" name="Footer Placeholder 4">
            <a:extLst>
              <a:ext uri="{FF2B5EF4-FFF2-40B4-BE49-F238E27FC236}">
                <a16:creationId xmlns:a16="http://schemas.microsoft.com/office/drawing/2014/main" id="{FE2822FD-7BF5-DC4A-751A-C847B127BC6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55DCCEE7-F4AE-725D-2872-63C7228E124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032C94CE-0E6D-46E0-9A87-6433FA51160F}" type="slidenum">
              <a:rPr lang="en-US" smtClean="0"/>
              <a:t>‹#›</a:t>
            </a:fld>
            <a:endParaRPr lang="en-US"/>
          </a:p>
        </p:txBody>
      </p:sp>
    </p:spTree>
    <p:extLst>
      <p:ext uri="{BB962C8B-B14F-4D97-AF65-F5344CB8AC3E}">
        <p14:creationId xmlns:p14="http://schemas.microsoft.com/office/powerpoint/2010/main" val="327382602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11.png"/><Relationship Id="rId5" Type="http://schemas.openxmlformats.org/officeDocument/2006/relationships/image" Target="../media/image3.png"/><Relationship Id="rId4" Type="http://schemas.openxmlformats.org/officeDocument/2006/relationships/image" Target="../media/image7.png"/></Relationships>
</file>

<file path=ppt/slides/_rels/slide10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42.png"/></Relationships>
</file>

<file path=ppt/slides/_rels/slide1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1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10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43.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1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1.xml"/><Relationship Id="rId5" Type="http://schemas.openxmlformats.org/officeDocument/2006/relationships/image" Target="../media/image34.png"/><Relationship Id="rId4" Type="http://schemas.openxmlformats.org/officeDocument/2006/relationships/image" Target="../media/image5.png"/></Relationships>
</file>

<file path=ppt/slides/_rels/slide1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1.xml"/><Relationship Id="rId5" Type="http://schemas.openxmlformats.org/officeDocument/2006/relationships/image" Target="../media/image12.png"/><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openxmlformats.org/officeDocument/2006/relationships/image" Target="../media/image13.png"/><Relationship Id="rId4" Type="http://schemas.openxmlformats.org/officeDocument/2006/relationships/image" Target="../media/image7.png"/></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xml"/><Relationship Id="rId1" Type="http://schemas.openxmlformats.org/officeDocument/2006/relationships/slideLayout" Target="../slideLayouts/slideLayout1.xml"/><Relationship Id="rId5" Type="http://schemas.openxmlformats.org/officeDocument/2006/relationships/image" Target="../media/image14.png"/><Relationship Id="rId4" Type="http://schemas.openxmlformats.org/officeDocument/2006/relationships/image" Target="../media/image7.png"/></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Layout" Target="../slideLayouts/slideLayout1.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5.png"/><Relationship Id="rId1" Type="http://schemas.openxmlformats.org/officeDocument/2006/relationships/slideLayout" Target="../slideLayouts/slideLayout1.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19.png"/></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1.xml"/><Relationship Id="rId6" Type="http://schemas.openxmlformats.org/officeDocument/2006/relationships/image" Target="../media/image18.png"/><Relationship Id="rId5" Type="http://schemas.openxmlformats.org/officeDocument/2006/relationships/image" Target="../media/image3.png"/><Relationship Id="rId4" Type="http://schemas.openxmlformats.org/officeDocument/2006/relationships/image" Target="../media/image19.pn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 Id="rId4" Type="http://schemas.openxmlformats.org/officeDocument/2006/relationships/image" Target="../media/image6.png"/></Relationships>
</file>

<file path=ppt/slides/_rels/slide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22.png"/></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24.png"/></Relationships>
</file>

<file path=ppt/slides/_rels/slide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4.png"/><Relationship Id="rId1" Type="http://schemas.openxmlformats.org/officeDocument/2006/relationships/slideLayout" Target="../slideLayouts/slideLayout1.xml"/><Relationship Id="rId5" Type="http://schemas.openxmlformats.org/officeDocument/2006/relationships/image" Target="../media/image26.png"/><Relationship Id="rId4" Type="http://schemas.openxmlformats.org/officeDocument/2006/relationships/image" Target="../media/image17.png"/></Relationships>
</file>

<file path=ppt/slides/_rels/slide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xml"/><Relationship Id="rId1" Type="http://schemas.openxmlformats.org/officeDocument/2006/relationships/slideLayout" Target="../slideLayouts/slideLayout1.xml"/><Relationship Id="rId5" Type="http://schemas.openxmlformats.org/officeDocument/2006/relationships/image" Target="../media/image17.png"/><Relationship Id="rId4" Type="http://schemas.openxmlformats.org/officeDocument/2006/relationships/image" Target="../media/image25.png"/></Relationships>
</file>

<file path=ppt/slides/_rels/slide3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microsoft.com/office/2007/relationships/hdphoto" Target="../media/hdphoto1.wdp"/><Relationship Id="rId5" Type="http://schemas.openxmlformats.org/officeDocument/2006/relationships/image" Target="../media/image27.png"/><Relationship Id="rId4" Type="http://schemas.openxmlformats.org/officeDocument/2006/relationships/image" Target="../media/image17.png"/></Relationships>
</file>

<file path=ppt/slides/_rels/slide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xml"/><Relationship Id="rId1" Type="http://schemas.openxmlformats.org/officeDocument/2006/relationships/slideLayout" Target="../slideLayouts/slideLayout1.xml"/><Relationship Id="rId5" Type="http://schemas.openxmlformats.org/officeDocument/2006/relationships/image" Target="../media/image25.png"/><Relationship Id="rId4" Type="http://schemas.openxmlformats.org/officeDocument/2006/relationships/image" Target="../media/image28.png"/></Relationships>
</file>

<file path=ppt/slides/_rels/slide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xml"/><Relationship Id="rId1" Type="http://schemas.openxmlformats.org/officeDocument/2006/relationships/slideLayout" Target="../slideLayouts/slideLayout1.xml"/><Relationship Id="rId6" Type="http://schemas.openxmlformats.org/officeDocument/2006/relationships/image" Target="../media/image2.png"/><Relationship Id="rId5" Type="http://schemas.microsoft.com/office/2007/relationships/hdphoto" Target="../media/hdphoto2.wdp"/><Relationship Id="rId4" Type="http://schemas.openxmlformats.org/officeDocument/2006/relationships/image" Target="../media/image29.png"/></Relationships>
</file>

<file path=ppt/slides/_rels/slide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xml"/><Relationship Id="rId1" Type="http://schemas.openxmlformats.org/officeDocument/2006/relationships/slideLayout" Target="../slideLayouts/slideLayout1.xml"/><Relationship Id="rId5" Type="http://schemas.openxmlformats.org/officeDocument/2006/relationships/image" Target="../media/image25.png"/><Relationship Id="rId4" Type="http://schemas.openxmlformats.org/officeDocument/2006/relationships/image" Target="../media/image19.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4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9.xml"/><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5.png"/><Relationship Id="rId4" Type="http://schemas.openxmlformats.org/officeDocument/2006/relationships/image" Target="../media/image25.png"/></Relationships>
</file>

<file path=ppt/slides/_rels/slide4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0.xml"/><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5.png"/><Relationship Id="rId4" Type="http://schemas.openxmlformats.org/officeDocument/2006/relationships/image" Target="../media/image25.png"/></Relationships>
</file>

<file path=ppt/slides/_rels/slide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1.xml"/><Relationship Id="rId5" Type="http://schemas.openxmlformats.org/officeDocument/2006/relationships/image" Target="../media/image25.png"/><Relationship Id="rId4" Type="http://schemas.openxmlformats.org/officeDocument/2006/relationships/image" Target="../media/image19.png"/></Relationships>
</file>

<file path=ppt/slides/_rels/slide4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2.xml"/><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5.png"/><Relationship Id="rId4" Type="http://schemas.openxmlformats.org/officeDocument/2006/relationships/image" Target="../media/image25.png"/></Relationships>
</file>

<file path=ppt/slides/_rels/slide44.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19.pn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25.png"/><Relationship Id="rId4" Type="http://schemas.openxmlformats.org/officeDocument/2006/relationships/image" Target="../media/image32.png"/></Relationships>
</file>

<file path=ppt/slides/_rels/slide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25.png"/><Relationship Id="rId4" Type="http://schemas.openxmlformats.org/officeDocument/2006/relationships/image" Target="../media/image19.png"/></Relationships>
</file>

<file path=ppt/slides/_rels/slide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19.png"/><Relationship Id="rId4" Type="http://schemas.openxmlformats.org/officeDocument/2006/relationships/image" Target="../media/image3.png"/></Relationships>
</file>

<file path=ppt/slides/_rels/slide4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25.png"/><Relationship Id="rId4" Type="http://schemas.openxmlformats.org/officeDocument/2006/relationships/image" Target="../media/image18.png"/></Relationships>
</file>

<file path=ppt/slides/_rels/slide4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Layout" Target="../slideLayouts/slideLayout1.xml"/><Relationship Id="rId6" Type="http://schemas.openxmlformats.org/officeDocument/2006/relationships/image" Target="../media/image18.png"/><Relationship Id="rId5" Type="http://schemas.openxmlformats.org/officeDocument/2006/relationships/image" Target="../media/image34.png"/><Relationship Id="rId4" Type="http://schemas.openxmlformats.org/officeDocument/2006/relationships/image" Target="../media/image3.png"/></Relationships>
</file>

<file path=ppt/slides/_rels/slide4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Layout" Target="../slideLayouts/slideLayout1.xml"/><Relationship Id="rId6" Type="http://schemas.microsoft.com/office/2007/relationships/hdphoto" Target="../media/hdphoto3.wdp"/><Relationship Id="rId5" Type="http://schemas.openxmlformats.org/officeDocument/2006/relationships/image" Target="../media/image35.png"/><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7.png"/></Relationships>
</file>

<file path=ppt/slides/_rels/slide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19.png"/></Relationships>
</file>

<file path=ppt/slides/_rels/slide5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18.png"/><Relationship Id="rId4" Type="http://schemas.openxmlformats.org/officeDocument/2006/relationships/image" Target="../media/image3.png"/></Relationships>
</file>

<file path=ppt/slides/_rels/slide5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18.png"/></Relationships>
</file>

<file path=ppt/slides/_rels/slide5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18.png"/><Relationship Id="rId4" Type="http://schemas.openxmlformats.org/officeDocument/2006/relationships/image" Target="../media/image3.png"/></Relationships>
</file>

<file path=ppt/slides/_rels/slide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4.png"/><Relationship Id="rId1" Type="http://schemas.openxmlformats.org/officeDocument/2006/relationships/slideLayout" Target="../slideLayouts/slideLayout1.xml"/><Relationship Id="rId4" Type="http://schemas.openxmlformats.org/officeDocument/2006/relationships/image" Target="../media/image19.png"/></Relationships>
</file>

<file path=ppt/slides/_rels/slide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5.xml"/><Relationship Id="rId1" Type="http://schemas.openxmlformats.org/officeDocument/2006/relationships/slideLayout" Target="../slideLayouts/slideLayout1.xml"/><Relationship Id="rId5" Type="http://schemas.openxmlformats.org/officeDocument/2006/relationships/image" Target="../media/image19.png"/><Relationship Id="rId4" Type="http://schemas.openxmlformats.org/officeDocument/2006/relationships/image" Target="../media/image18.png"/></Relationships>
</file>

<file path=ppt/slides/_rels/slide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6.xml"/><Relationship Id="rId1" Type="http://schemas.openxmlformats.org/officeDocument/2006/relationships/slideLayout" Target="../slideLayouts/slideLayout1.xml"/><Relationship Id="rId5" Type="http://schemas.openxmlformats.org/officeDocument/2006/relationships/image" Target="../media/image19.png"/><Relationship Id="rId4" Type="http://schemas.openxmlformats.org/officeDocument/2006/relationships/image" Target="../media/image18.png"/></Relationships>
</file>

<file path=ppt/slides/_rels/slide5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19.png"/><Relationship Id="rId4" Type="http://schemas.openxmlformats.org/officeDocument/2006/relationships/image" Target="../media/image3.png"/></Relationships>
</file>

<file path=ppt/slides/_rels/slide5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5.png"/><Relationship Id="rId1" Type="http://schemas.openxmlformats.org/officeDocument/2006/relationships/slideLayout" Target="../slideLayouts/slideLayout1.xml"/><Relationship Id="rId5" Type="http://schemas.openxmlformats.org/officeDocument/2006/relationships/image" Target="../media/image19.png"/><Relationship Id="rId4" Type="http://schemas.openxmlformats.org/officeDocument/2006/relationships/image" Target="../media/image3.png"/></Relationships>
</file>

<file path=ppt/slides/_rels/slide59.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7.png"/><Relationship Id="rId2" Type="http://schemas.openxmlformats.org/officeDocument/2006/relationships/notesSlide" Target="../notesSlides/notesSlide27.xml"/><Relationship Id="rId1" Type="http://schemas.openxmlformats.org/officeDocument/2006/relationships/slideLayout" Target="../slideLayouts/slideLayout1.xml"/><Relationship Id="rId6" Type="http://schemas.openxmlformats.org/officeDocument/2006/relationships/image" Target="../media/image18.png"/><Relationship Id="rId5" Type="http://schemas.openxmlformats.org/officeDocument/2006/relationships/image" Target="../media/image34.png"/><Relationship Id="rId4" Type="http://schemas.openxmlformats.org/officeDocument/2006/relationships/image" Target="../media/image19.png"/></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image" Target="../media/image8.png"/><Relationship Id="rId4" Type="http://schemas.openxmlformats.org/officeDocument/2006/relationships/image" Target="../media/image7.png"/></Relationships>
</file>

<file path=ppt/slides/_rels/slide60.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5.png"/><Relationship Id="rId7" Type="http://schemas.openxmlformats.org/officeDocument/2006/relationships/image" Target="../media/image17.png"/><Relationship Id="rId2" Type="http://schemas.openxmlformats.org/officeDocument/2006/relationships/notesSlide" Target="../notesSlides/notesSlide28.xml"/><Relationship Id="rId1" Type="http://schemas.openxmlformats.org/officeDocument/2006/relationships/slideLayout" Target="../slideLayouts/slideLayout1.xml"/><Relationship Id="rId6" Type="http://schemas.openxmlformats.org/officeDocument/2006/relationships/image" Target="../media/image18.png"/><Relationship Id="rId5" Type="http://schemas.openxmlformats.org/officeDocument/2006/relationships/image" Target="../media/image34.png"/><Relationship Id="rId4" Type="http://schemas.openxmlformats.org/officeDocument/2006/relationships/image" Target="../media/image3.png"/></Relationships>
</file>

<file path=ppt/slides/_rels/slide6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6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36.png"/></Relationships>
</file>

<file path=ppt/slides/_rels/slide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5.png"/><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17.png"/><Relationship Id="rId4" Type="http://schemas.openxmlformats.org/officeDocument/2006/relationships/image" Target="../media/image16.png"/></Relationships>
</file>

<file path=ppt/slides/_rels/slide6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png"/><Relationship Id="rId1" Type="http://schemas.openxmlformats.org/officeDocument/2006/relationships/slideLayout" Target="../slideLayouts/slideLayout1.xml"/><Relationship Id="rId5" Type="http://schemas.openxmlformats.org/officeDocument/2006/relationships/image" Target="../media/image37.png"/><Relationship Id="rId4" Type="http://schemas.openxmlformats.org/officeDocument/2006/relationships/image" Target="../media/image17.png"/></Relationships>
</file>

<file path=ppt/slides/_rels/slide65.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8.png"/><Relationship Id="rId1" Type="http://schemas.openxmlformats.org/officeDocument/2006/relationships/slideLayout" Target="../slideLayouts/slideLayout1.xml"/><Relationship Id="rId5" Type="http://schemas.openxmlformats.org/officeDocument/2006/relationships/image" Target="../media/image15.png"/><Relationship Id="rId4" Type="http://schemas.openxmlformats.org/officeDocument/2006/relationships/image" Target="../media/image5.png"/></Relationships>
</file>

<file path=ppt/slides/_rels/slide6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6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3.png"/><Relationship Id="rId4" Type="http://schemas.openxmlformats.org/officeDocument/2006/relationships/image" Target="../media/image7.png"/></Relationships>
</file>

<file path=ppt/slides/_rels/slide7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7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7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7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7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7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7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7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7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7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10.png"/><Relationship Id="rId4" Type="http://schemas.openxmlformats.org/officeDocument/2006/relationships/image" Target="../media/image7.png"/></Relationships>
</file>

<file path=ppt/slides/_rels/slide8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8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9.png"/><Relationship Id="rId1" Type="http://schemas.openxmlformats.org/officeDocument/2006/relationships/slideLayout" Target="../slideLayouts/slideLayout1.xml"/><Relationship Id="rId6" Type="http://schemas.openxmlformats.org/officeDocument/2006/relationships/image" Target="../media/image18.png"/><Relationship Id="rId5" Type="http://schemas.openxmlformats.org/officeDocument/2006/relationships/image" Target="../media/image16.png"/><Relationship Id="rId4" Type="http://schemas.openxmlformats.org/officeDocument/2006/relationships/image" Target="../media/image5.png"/></Relationships>
</file>

<file path=ppt/slides/_rels/slide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5.png"/><Relationship Id="rId1" Type="http://schemas.openxmlformats.org/officeDocument/2006/relationships/slideLayout" Target="../slideLayouts/slideLayout1.xml"/><Relationship Id="rId5" Type="http://schemas.openxmlformats.org/officeDocument/2006/relationships/image" Target="../media/image18.png"/><Relationship Id="rId4" Type="http://schemas.openxmlformats.org/officeDocument/2006/relationships/image" Target="../media/image16.png"/></Relationships>
</file>

<file path=ppt/slides/_rels/slide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5.png"/><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37.png"/></Relationships>
</file>

<file path=ppt/slides/_rels/slide8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8.png"/><Relationship Id="rId2" Type="http://schemas.openxmlformats.org/officeDocument/2006/relationships/image" Target="../media/image15.png"/><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37.png"/></Relationships>
</file>

<file path=ppt/slides/_rels/slide8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5.png"/><Relationship Id="rId1" Type="http://schemas.openxmlformats.org/officeDocument/2006/relationships/slideLayout" Target="../slideLayouts/slideLayout1.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5.png"/><Relationship Id="rId1" Type="http://schemas.openxmlformats.org/officeDocument/2006/relationships/slideLayout" Target="../slideLayouts/slideLayout1.xml"/><Relationship Id="rId5" Type="http://schemas.openxmlformats.org/officeDocument/2006/relationships/image" Target="../media/image18.png"/><Relationship Id="rId4" Type="http://schemas.openxmlformats.org/officeDocument/2006/relationships/image" Target="../media/image16.png"/></Relationships>
</file>

<file path=ppt/slides/_rels/slide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4.png"/><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7.png"/></Relationships>
</file>

<file path=ppt/slides/_rels/slide9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16.png"/><Relationship Id="rId4" Type="http://schemas.openxmlformats.org/officeDocument/2006/relationships/image" Target="../media/image5.png"/></Relationships>
</file>

<file path=ppt/slides/_rels/slide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5.png"/><Relationship Id="rId1" Type="http://schemas.openxmlformats.org/officeDocument/2006/relationships/slideLayout" Target="../slideLayouts/slideLayout1.xml"/><Relationship Id="rId5" Type="http://schemas.openxmlformats.org/officeDocument/2006/relationships/image" Target="../media/image34.png"/><Relationship Id="rId4" Type="http://schemas.openxmlformats.org/officeDocument/2006/relationships/image" Target="../media/image16.png"/></Relationships>
</file>

<file path=ppt/slides/_rels/slide9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34.png"/><Relationship Id="rId1" Type="http://schemas.openxmlformats.org/officeDocument/2006/relationships/slideLayout" Target="../slideLayouts/slideLayout1.xml"/><Relationship Id="rId5" Type="http://schemas.openxmlformats.org/officeDocument/2006/relationships/image" Target="../media/image16.png"/><Relationship Id="rId4" Type="http://schemas.openxmlformats.org/officeDocument/2006/relationships/image" Target="../media/image5.png"/></Relationships>
</file>

<file path=ppt/slides/_rels/slide9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5.png"/><Relationship Id="rId1" Type="http://schemas.openxmlformats.org/officeDocument/2006/relationships/slideLayout" Target="../slideLayouts/slideLayout1.xml"/><Relationship Id="rId4" Type="http://schemas.openxmlformats.org/officeDocument/2006/relationships/image" Target="../media/image16.png"/></Relationships>
</file>

<file path=ppt/slides/_rels/slide9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4.png"/><Relationship Id="rId1" Type="http://schemas.openxmlformats.org/officeDocument/2006/relationships/slideLayout" Target="../slideLayouts/slideLayout1.xml"/><Relationship Id="rId5" Type="http://schemas.openxmlformats.org/officeDocument/2006/relationships/image" Target="../media/image26.png"/><Relationship Id="rId4" Type="http://schemas.openxmlformats.org/officeDocument/2006/relationships/image" Target="../media/image17.png"/></Relationships>
</file>

<file path=ppt/slides/_rels/slide9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9.png"/><Relationship Id="rId1" Type="http://schemas.openxmlformats.org/officeDocument/2006/relationships/slideLayout" Target="../slideLayouts/slideLayout1.xml"/><Relationship Id="rId5" Type="http://schemas.openxmlformats.org/officeDocument/2006/relationships/image" Target="../media/image40.png"/><Relationship Id="rId4" Type="http://schemas.openxmlformats.org/officeDocument/2006/relationships/image" Target="../media/image17.png"/></Relationships>
</file>

<file path=ppt/slides/_rels/slide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Layout" Target="../slideLayouts/slideLayout1.xml"/><Relationship Id="rId5" Type="http://schemas.openxmlformats.org/officeDocument/2006/relationships/image" Target="../media/image17.png"/><Relationship Id="rId4" Type="http://schemas.openxmlformats.org/officeDocument/2006/relationships/image" Target="../media/image5.png"/></Relationships>
</file>

<file path=ppt/slides/_rels/slide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Layout" Target="../slideLayouts/slideLayout1.xml"/><Relationship Id="rId5" Type="http://schemas.openxmlformats.org/officeDocument/2006/relationships/image" Target="../media/image17.png"/><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Purple letters on a black background&#10;&#10;AI-generated content may be incorrect.">
            <a:extLst>
              <a:ext uri="{FF2B5EF4-FFF2-40B4-BE49-F238E27FC236}">
                <a16:creationId xmlns:a16="http://schemas.microsoft.com/office/drawing/2014/main" id="{7A4468B1-848B-BF71-26DC-585D13210DCE}"/>
              </a:ext>
            </a:extLst>
          </p:cNvPr>
          <p:cNvPicPr>
            <a:picLocks noChangeAspect="1"/>
          </p:cNvPicPr>
          <p:nvPr/>
        </p:nvPicPr>
        <p:blipFill>
          <a:blip r:embed="rId2"/>
          <a:stretch>
            <a:fillRect/>
          </a:stretch>
        </p:blipFill>
        <p:spPr>
          <a:xfrm>
            <a:off x="4018616" y="2872567"/>
            <a:ext cx="4154767" cy="1112866"/>
          </a:xfrm>
          <a:prstGeom prst="rect">
            <a:avLst/>
          </a:prstGeom>
        </p:spPr>
      </p:pic>
      <p:pic>
        <p:nvPicPr>
          <p:cNvPr id="7" name="Picture 6" descr="A black and purple background&#10;&#10;AI-generated content may be incorrect.">
            <a:extLst>
              <a:ext uri="{FF2B5EF4-FFF2-40B4-BE49-F238E27FC236}">
                <a16:creationId xmlns:a16="http://schemas.microsoft.com/office/drawing/2014/main" id="{094BF79A-BC86-39B3-8B28-677B907332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a:off x="10131047" y="0"/>
            <a:ext cx="2060953" cy="6858000"/>
          </a:xfrm>
          <a:prstGeom prst="rect">
            <a:avLst/>
          </a:prstGeom>
        </p:spPr>
      </p:pic>
      <p:pic>
        <p:nvPicPr>
          <p:cNvPr id="11" name="Picture 10" descr="A purple and black corner&#10;&#10;AI-generated content may be incorrect.">
            <a:extLst>
              <a:ext uri="{FF2B5EF4-FFF2-40B4-BE49-F238E27FC236}">
                <a16:creationId xmlns:a16="http://schemas.microsoft.com/office/drawing/2014/main" id="{32038133-7BE2-404B-42F5-0EEA82018ED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 y="1"/>
            <a:ext cx="1906620" cy="2263524"/>
          </a:xfrm>
          <a:prstGeom prst="rect">
            <a:avLst/>
          </a:prstGeom>
        </p:spPr>
      </p:pic>
    </p:spTree>
    <p:extLst>
      <p:ext uri="{BB962C8B-B14F-4D97-AF65-F5344CB8AC3E}">
        <p14:creationId xmlns:p14="http://schemas.microsoft.com/office/powerpoint/2010/main" val="15628870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2E7BF7-301C-7BF0-27E5-EEF053645B16}"/>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63411B67-BD0A-B215-1DD8-EDD75B7D215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BA87DCAA-C742-D646-7620-08BD65481E23}"/>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5F2A05BE-8DA7-AD2F-0FA3-D83014674756}"/>
              </a:ext>
            </a:extLst>
          </p:cNvPr>
          <p:cNvSpPr txBox="1">
            <a:spLocks/>
          </p:cNvSpPr>
          <p:nvPr/>
        </p:nvSpPr>
        <p:spPr>
          <a:xfrm>
            <a:off x="1056746" y="1271694"/>
            <a:ext cx="4886960"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ΗΛΕΚΤΡΙΚΗ ΕΝΕΡΓΕΙΑ:</a:t>
            </a:r>
            <a:br>
              <a:rPr lang="el-GR" sz="1800" i="0" u="none" strike="noStrike" dirty="0">
                <a:solidFill>
                  <a:srgbClr val="5A14A8"/>
                </a:solidFill>
                <a:effectLst/>
                <a:latin typeface="+mn-lt"/>
              </a:rPr>
            </a:br>
            <a:r>
              <a:rPr lang="el-GR" sz="1800" i="0" u="none" strike="noStrike" dirty="0">
                <a:solidFill>
                  <a:srgbClr val="5A14A8"/>
                </a:solidFill>
                <a:effectLst/>
                <a:latin typeface="+mn-lt"/>
              </a:rPr>
              <a:t>Αυτονομία, Ανερξαρτησία, Ανθεκτικότητα</a:t>
            </a:r>
            <a:endParaRPr lang="el-GR" sz="1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C18D76B6-E897-D381-8153-1EEF9A92E6A6}"/>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00079C0F-E710-F49F-940F-48AA86B82775}"/>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pic>
        <p:nvPicPr>
          <p:cNvPr id="22" name="Picture 21" descr="A black and orange background&#10;&#10;AI-generated content may be incorrect.">
            <a:extLst>
              <a:ext uri="{FF2B5EF4-FFF2-40B4-BE49-F238E27FC236}">
                <a16:creationId xmlns:a16="http://schemas.microsoft.com/office/drawing/2014/main" id="{8BEAE040-7D1D-91F6-2DBB-57A79B92F6E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897260" flipV="1">
            <a:off x="6858564" y="-1016028"/>
            <a:ext cx="6323640" cy="3462086"/>
          </a:xfrm>
          <a:prstGeom prst="rect">
            <a:avLst/>
          </a:prstGeom>
        </p:spPr>
      </p:pic>
      <p:pic>
        <p:nvPicPr>
          <p:cNvPr id="3" name="Picture 9" descr="A purple and black corner&#10;&#10;AI-generated content may be incorrect.">
            <a:extLst>
              <a:ext uri="{FF2B5EF4-FFF2-40B4-BE49-F238E27FC236}">
                <a16:creationId xmlns:a16="http://schemas.microsoft.com/office/drawing/2014/main" id="{1B94151D-D73B-E030-1383-FBF8BB86D45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1282474" y="1739674"/>
            <a:ext cx="3806140" cy="6430511"/>
          </a:xfrm>
          <a:prstGeom prst="rect">
            <a:avLst/>
          </a:prstGeom>
        </p:spPr>
      </p:pic>
      <p:sp>
        <p:nvSpPr>
          <p:cNvPr id="7" name="TextBox 6">
            <a:extLst>
              <a:ext uri="{FF2B5EF4-FFF2-40B4-BE49-F238E27FC236}">
                <a16:creationId xmlns:a16="http://schemas.microsoft.com/office/drawing/2014/main" id="{0D86021A-E6B0-E231-E8C7-B2FF4B4F9EDC}"/>
              </a:ext>
            </a:extLst>
          </p:cNvPr>
          <p:cNvSpPr txBox="1"/>
          <p:nvPr/>
        </p:nvSpPr>
        <p:spPr>
          <a:xfrm>
            <a:off x="1056746" y="2046057"/>
            <a:ext cx="4522403" cy="1477328"/>
          </a:xfrm>
          <a:prstGeom prst="rect">
            <a:avLst/>
          </a:prstGeom>
          <a:noFill/>
        </p:spPr>
        <p:txBody>
          <a:bodyPr wrap="square">
            <a:spAutoFit/>
          </a:bodyPr>
          <a:lstStyle/>
          <a:p>
            <a:r>
              <a:rPr lang="el-GR" sz="1800" dirty="0">
                <a:solidFill>
                  <a:srgbClr val="DA4F33"/>
                </a:solidFill>
              </a:rPr>
              <a:t>Χάρτης </a:t>
            </a:r>
            <a:r>
              <a:rPr lang="el-GR" dirty="0">
                <a:solidFill>
                  <a:srgbClr val="DA4F33"/>
                </a:solidFill>
                <a:effectLst/>
              </a:rPr>
              <a:t>τοποθεσίες με </a:t>
            </a:r>
            <a:r>
              <a:rPr lang="el-GR" dirty="0" err="1">
                <a:solidFill>
                  <a:srgbClr val="DA4F33"/>
                </a:solidFill>
                <a:effectLst/>
              </a:rPr>
              <a:t>εκδοθείσες</a:t>
            </a:r>
            <a:r>
              <a:rPr lang="el-GR" dirty="0">
                <a:solidFill>
                  <a:srgbClr val="DA4F33"/>
                </a:solidFill>
                <a:effectLst/>
              </a:rPr>
              <a:t> άδειες για συστήματα </a:t>
            </a:r>
            <a:r>
              <a:rPr lang="el-GR" dirty="0" err="1">
                <a:solidFill>
                  <a:srgbClr val="DA4F33"/>
                </a:solidFill>
                <a:effectLst/>
              </a:rPr>
              <a:t>αντλησιοταμίευσης</a:t>
            </a:r>
            <a:r>
              <a:rPr lang="el-GR" dirty="0">
                <a:solidFill>
                  <a:srgbClr val="DA4F33"/>
                </a:solidFill>
                <a:effectLst/>
              </a:rPr>
              <a:t> στην Ελλάδα, καθώς και πιθανά νέα σημεία</a:t>
            </a:r>
          </a:p>
          <a:p>
            <a:pPr>
              <a:buNone/>
            </a:pPr>
            <a:endParaRPr lang="el-GR" sz="1800" dirty="0"/>
          </a:p>
        </p:txBody>
      </p:sp>
      <p:pic>
        <p:nvPicPr>
          <p:cNvPr id="5" name="Εικόνα 4">
            <a:extLst>
              <a:ext uri="{FF2B5EF4-FFF2-40B4-BE49-F238E27FC236}">
                <a16:creationId xmlns:a16="http://schemas.microsoft.com/office/drawing/2014/main" id="{0E2A9BC8-3C70-C4D2-EEE8-9A9DB830FC2F}"/>
              </a:ext>
            </a:extLst>
          </p:cNvPr>
          <p:cNvPicPr>
            <a:picLocks noChangeAspect="1"/>
          </p:cNvPicPr>
          <p:nvPr/>
        </p:nvPicPr>
        <p:blipFill>
          <a:blip r:embed="rId6"/>
          <a:stretch>
            <a:fillRect/>
          </a:stretch>
        </p:blipFill>
        <p:spPr>
          <a:xfrm>
            <a:off x="6298336" y="1271694"/>
            <a:ext cx="4522403" cy="491064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6683051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bg>
      <p:bgPr>
        <a:gradFill>
          <a:gsLst>
            <a:gs pos="19000">
              <a:srgbClr val="DA4F33"/>
            </a:gs>
            <a:gs pos="100000">
              <a:srgbClr val="5A14A8"/>
            </a:gs>
          </a:gsLst>
          <a:lin ang="0" scaled="0"/>
        </a:gradFill>
        <a:effectLst/>
      </p:bgPr>
    </p:bg>
    <p:spTree>
      <p:nvGrpSpPr>
        <p:cNvPr id="1" name="">
          <a:extLst>
            <a:ext uri="{FF2B5EF4-FFF2-40B4-BE49-F238E27FC236}">
              <a16:creationId xmlns:a16="http://schemas.microsoft.com/office/drawing/2014/main" id="{CB6FDB2A-23FF-867D-46A9-85431547F5C6}"/>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20845811-027E-1F14-2E6E-C17FF4CBE54E}"/>
              </a:ext>
            </a:extLst>
          </p:cNvPr>
          <p:cNvSpPr txBox="1">
            <a:spLocks/>
          </p:cNvSpPr>
          <p:nvPr/>
        </p:nvSpPr>
        <p:spPr>
          <a:xfrm>
            <a:off x="3956371" y="2891367"/>
            <a:ext cx="6559648"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3600" b="1" dirty="0">
                <a:solidFill>
                  <a:schemeClr val="bg1"/>
                </a:solidFill>
                <a:latin typeface="Moderustic ExtBd" pitchFamily="2" charset="0"/>
              </a:rPr>
              <a:t>ΝΕΟ ΔΗΜΟΣΙΟΝΟΜΙΚΟ ΜΟΝΤΕΛΟ</a:t>
            </a:r>
            <a:endParaRPr lang="en-US" sz="6600" b="1" u="none" strike="noStrike" dirty="0">
              <a:solidFill>
                <a:schemeClr val="bg1"/>
              </a:solidFill>
              <a:effectLst/>
              <a:latin typeface="Moderustic ExtBd" pitchFamily="2" charset="0"/>
            </a:endParaRPr>
          </a:p>
        </p:txBody>
      </p:sp>
      <p:pic>
        <p:nvPicPr>
          <p:cNvPr id="9" name="Picture 8" descr="A purple curved object with black background&#10;&#10;AI-generated content may be incorrect.">
            <a:extLst>
              <a:ext uri="{FF2B5EF4-FFF2-40B4-BE49-F238E27FC236}">
                <a16:creationId xmlns:a16="http://schemas.microsoft.com/office/drawing/2014/main" id="{874BB1BF-94D0-EE0E-69CF-AF69F882424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4361" y="2415299"/>
            <a:ext cx="1190412" cy="1190412"/>
          </a:xfrm>
          <a:prstGeom prst="rect">
            <a:avLst/>
          </a:prstGeom>
        </p:spPr>
      </p:pic>
      <p:sp>
        <p:nvSpPr>
          <p:cNvPr id="10" name="TextBox 9">
            <a:extLst>
              <a:ext uri="{FF2B5EF4-FFF2-40B4-BE49-F238E27FC236}">
                <a16:creationId xmlns:a16="http://schemas.microsoft.com/office/drawing/2014/main" id="{7C89DF4A-9418-960F-E0F3-66E640E11C24}"/>
              </a:ext>
            </a:extLst>
          </p:cNvPr>
          <p:cNvSpPr txBox="1"/>
          <p:nvPr/>
        </p:nvSpPr>
        <p:spPr>
          <a:xfrm>
            <a:off x="3133624" y="2688944"/>
            <a:ext cx="423546" cy="707886"/>
          </a:xfrm>
          <a:prstGeom prst="rect">
            <a:avLst/>
          </a:prstGeom>
          <a:noFill/>
        </p:spPr>
        <p:txBody>
          <a:bodyPr wrap="square">
            <a:spAutoFit/>
          </a:bodyPr>
          <a:lstStyle/>
          <a:p>
            <a:r>
              <a:rPr lang="en-US" sz="4000" b="1" dirty="0">
                <a:solidFill>
                  <a:schemeClr val="bg1"/>
                </a:solidFill>
              </a:rPr>
              <a:t>7</a:t>
            </a:r>
          </a:p>
        </p:txBody>
      </p:sp>
      <p:pic>
        <p:nvPicPr>
          <p:cNvPr id="14" name="Picture 13" descr="A red and black logo&#10;&#10;AI-generated content may be incorrect.">
            <a:extLst>
              <a:ext uri="{FF2B5EF4-FFF2-40B4-BE49-F238E27FC236}">
                <a16:creationId xmlns:a16="http://schemas.microsoft.com/office/drawing/2014/main" id="{FAE8125C-3294-597C-1662-584D9174BA7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45327" y="299845"/>
            <a:ext cx="1335779" cy="1337570"/>
          </a:xfrm>
          <a:prstGeom prst="rect">
            <a:avLst/>
          </a:prstGeom>
        </p:spPr>
      </p:pic>
    </p:spTree>
    <p:extLst>
      <p:ext uri="{BB962C8B-B14F-4D97-AF65-F5344CB8AC3E}">
        <p14:creationId xmlns:p14="http://schemas.microsoft.com/office/powerpoint/2010/main" val="14761498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327225-3581-ABE6-FA5F-992E7CF540BB}"/>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7610BAEB-DD91-11C1-8433-775CEFF34B2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29E14B77-E9E9-7C08-6E9C-4D9E9B8BFEA2}"/>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ΝΈΟ ΔΗΜΟΣΙΟΝΟΜΙΚΟ ΜΟΝΤΕΛΟ</a:t>
            </a:r>
          </a:p>
        </p:txBody>
      </p:sp>
      <p:sp>
        <p:nvSpPr>
          <p:cNvPr id="12" name="Title 1">
            <a:extLst>
              <a:ext uri="{FF2B5EF4-FFF2-40B4-BE49-F238E27FC236}">
                <a16:creationId xmlns:a16="http://schemas.microsoft.com/office/drawing/2014/main" id="{DD3486B7-0ABB-31E9-2B61-73E68E3838DA}"/>
              </a:ext>
            </a:extLst>
          </p:cNvPr>
          <p:cNvSpPr txBox="1">
            <a:spLocks/>
          </p:cNvSpPr>
          <p:nvPr/>
        </p:nvSpPr>
        <p:spPr>
          <a:xfrm>
            <a:off x="1090661" y="1271694"/>
            <a:ext cx="4886960"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Εθνικό Ταμείο Επενδύσεων </a:t>
            </a:r>
            <a:endParaRPr lang="el-GR" sz="1800" u="none" strike="noStrike" dirty="0">
              <a:solidFill>
                <a:srgbClr val="5A14A8"/>
              </a:solidFill>
              <a:effectLst/>
              <a:latin typeface="+mn-lt"/>
            </a:endParaRPr>
          </a:p>
        </p:txBody>
      </p:sp>
      <p:sp>
        <p:nvSpPr>
          <p:cNvPr id="18" name="TextBox 17">
            <a:extLst>
              <a:ext uri="{FF2B5EF4-FFF2-40B4-BE49-F238E27FC236}">
                <a16:creationId xmlns:a16="http://schemas.microsoft.com/office/drawing/2014/main" id="{86D4E328-3632-C5A8-4ED5-A760F36CBB3B}"/>
              </a:ext>
            </a:extLst>
          </p:cNvPr>
          <p:cNvSpPr txBox="1"/>
          <p:nvPr/>
        </p:nvSpPr>
        <p:spPr>
          <a:xfrm>
            <a:off x="9687131" y="1987869"/>
            <a:ext cx="2019262" cy="3877985"/>
          </a:xfrm>
          <a:prstGeom prst="rect">
            <a:avLst/>
          </a:prstGeom>
          <a:noFill/>
        </p:spPr>
        <p:txBody>
          <a:bodyPr wrap="square" lIns="0" tIns="0" rIns="0" bIns="0" anchor="ctr" anchorCtr="0">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lang="el-GR" sz="1400" b="1" dirty="0">
                <a:solidFill>
                  <a:srgbClr val="5A14A8"/>
                </a:solidFill>
              </a:rPr>
              <a:t>Πρέπει να επενδύσουμε για να μη χρεωκοπήσουμε.</a:t>
            </a:r>
          </a:p>
          <a:p>
            <a:pPr marL="0" marR="0" lvl="0" indent="0" algn="l" defTabSz="914400" rtl="0" eaLnBrk="0" fontAlgn="base" latinLnBrk="0" hangingPunct="0">
              <a:lnSpc>
                <a:spcPct val="100000"/>
              </a:lnSpc>
              <a:spcBef>
                <a:spcPct val="0"/>
              </a:spcBef>
              <a:spcAft>
                <a:spcPct val="0"/>
              </a:spcAft>
              <a:buClrTx/>
              <a:buSzTx/>
              <a:buFontTx/>
              <a:buNone/>
              <a:tabLst/>
            </a:pPr>
            <a:r>
              <a:rPr lang="el-GR" sz="1400" dirty="0"/>
              <a:t>Δημοσιονομική ισορροπία σε ρεαλιστική χαμηλή βάση, με μείωση πρωτογενών πλεονασμάτων στο 1%. Χρειάζονται χαμηλότερα θετικά πρωτογενή πλεονάσματα για </a:t>
            </a:r>
            <a:r>
              <a:rPr lang="el-GR" sz="1400" dirty="0" err="1"/>
              <a:t>εμπροσθοβαρή</a:t>
            </a:r>
            <a:r>
              <a:rPr lang="el-GR" sz="1400" dirty="0"/>
              <a:t> αναπτυξιακή ορμή που θα μειώσει τον λόγο χρέους προς ΑΕΠ τα επόμενα χρόνια.</a:t>
            </a:r>
            <a:endParaRPr kumimoji="0" lang="el-GR" altLang="el-GR" sz="1400" b="0" i="0" u="none" strike="noStrike" cap="none" normalizeH="0" baseline="0" dirty="0">
              <a:ln>
                <a:noFill/>
              </a:ln>
              <a:solidFill>
                <a:schemeClr val="tx1"/>
              </a:solidFill>
              <a:effectLst/>
            </a:endParaRPr>
          </a:p>
        </p:txBody>
      </p:sp>
      <p:sp>
        <p:nvSpPr>
          <p:cNvPr id="2" name="Title 1">
            <a:extLst>
              <a:ext uri="{FF2B5EF4-FFF2-40B4-BE49-F238E27FC236}">
                <a16:creationId xmlns:a16="http://schemas.microsoft.com/office/drawing/2014/main" id="{3A0DC1DA-9FE1-7F0D-F85A-7AFB5AB6548E}"/>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FF0BCEBC-EA39-85F3-18E2-B78CCD1AE3DA}"/>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pic>
        <p:nvPicPr>
          <p:cNvPr id="8" name="Picture 7" descr="A graph with numbers and lines&#10;&#10;AI-generated content may be incorrect.">
            <a:extLst>
              <a:ext uri="{FF2B5EF4-FFF2-40B4-BE49-F238E27FC236}">
                <a16:creationId xmlns:a16="http://schemas.microsoft.com/office/drawing/2014/main" id="{96544853-D4C7-2E18-0478-4DE9B8BF819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6956" y="1778109"/>
            <a:ext cx="8558220" cy="4297507"/>
          </a:xfrm>
          <a:prstGeom prst="rect">
            <a:avLst/>
          </a:prstGeom>
        </p:spPr>
      </p:pic>
    </p:spTree>
    <p:extLst>
      <p:ext uri="{BB962C8B-B14F-4D97-AF65-F5344CB8AC3E}">
        <p14:creationId xmlns:p14="http://schemas.microsoft.com/office/powerpoint/2010/main" val="31454707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DE264F-3DD5-7C5A-8B39-7E5289973785}"/>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A4625C1F-2B12-9B6F-9A97-90E16044F22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E34A27EC-0D99-6B69-4F1C-C007A72BEC77}"/>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ΝΈΟ ΔΗΜΟΣΙΟΝΟΜΙΚΟ ΜΟΝΤΕΛΟ</a:t>
            </a:r>
          </a:p>
        </p:txBody>
      </p:sp>
      <p:sp>
        <p:nvSpPr>
          <p:cNvPr id="12" name="Title 1">
            <a:extLst>
              <a:ext uri="{FF2B5EF4-FFF2-40B4-BE49-F238E27FC236}">
                <a16:creationId xmlns:a16="http://schemas.microsoft.com/office/drawing/2014/main" id="{6BB8E977-05AF-F3B7-3391-94D3645BA267}"/>
              </a:ext>
            </a:extLst>
          </p:cNvPr>
          <p:cNvSpPr txBox="1">
            <a:spLocks/>
          </p:cNvSpPr>
          <p:nvPr/>
        </p:nvSpPr>
        <p:spPr>
          <a:xfrm>
            <a:off x="1056746" y="1271694"/>
            <a:ext cx="4886960"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Εθνικό Ταμείο Επενδύσεων </a:t>
            </a:r>
            <a:endParaRPr lang="el-GR" sz="1800" u="none" strike="noStrike" dirty="0">
              <a:solidFill>
                <a:srgbClr val="5A14A8"/>
              </a:solidFill>
              <a:effectLst/>
              <a:latin typeface="+mn-lt"/>
            </a:endParaRPr>
          </a:p>
        </p:txBody>
      </p:sp>
      <p:sp>
        <p:nvSpPr>
          <p:cNvPr id="18" name="TextBox 17">
            <a:extLst>
              <a:ext uri="{FF2B5EF4-FFF2-40B4-BE49-F238E27FC236}">
                <a16:creationId xmlns:a16="http://schemas.microsoft.com/office/drawing/2014/main" id="{5B9C8CB5-22D3-B0A1-1A45-366E9D40C6E5}"/>
              </a:ext>
            </a:extLst>
          </p:cNvPr>
          <p:cNvSpPr txBox="1"/>
          <p:nvPr/>
        </p:nvSpPr>
        <p:spPr>
          <a:xfrm>
            <a:off x="1155146" y="1823259"/>
            <a:ext cx="9518121" cy="3600986"/>
          </a:xfrm>
          <a:prstGeom prst="rect">
            <a:avLst/>
          </a:prstGeom>
          <a:noFill/>
        </p:spPr>
        <p:txBody>
          <a:bodyPr wrap="square" lIns="0" tIns="0" rIns="0" bIns="0" anchor="ctr" anchorCtr="0">
            <a:spAutoFit/>
          </a:bodyPr>
          <a:lstStyle/>
          <a:p>
            <a:pPr marR="0" lvl="0" algn="l" defTabSz="914400" rtl="0" eaLnBrk="0" fontAlgn="base" latinLnBrk="0" hangingPunct="0">
              <a:lnSpc>
                <a:spcPct val="100000"/>
              </a:lnSpc>
              <a:spcBef>
                <a:spcPct val="0"/>
              </a:spcBef>
              <a:spcAft>
                <a:spcPct val="0"/>
              </a:spcAft>
              <a:buClr>
                <a:srgbClr val="5A14A8"/>
              </a:buClr>
              <a:buSzTx/>
              <a:tabLst/>
            </a:pPr>
            <a:r>
              <a:rPr kumimoji="0" lang="el-GR" altLang="el-GR" b="0" i="0" u="none" strike="noStrike" cap="none" normalizeH="0" baseline="0" dirty="0">
                <a:ln>
                  <a:noFill/>
                </a:ln>
                <a:solidFill>
                  <a:srgbClr val="5A14A8"/>
                </a:solidFill>
                <a:effectLst/>
              </a:rPr>
              <a:t>Κύριε Αναφορές</a:t>
            </a:r>
          </a:p>
          <a:p>
            <a:pPr marR="0" lvl="0" algn="l" defTabSz="914400" rtl="0" eaLnBrk="0" fontAlgn="base" latinLnBrk="0" hangingPunct="0">
              <a:lnSpc>
                <a:spcPct val="100000"/>
              </a:lnSpc>
              <a:spcBef>
                <a:spcPct val="0"/>
              </a:spcBef>
              <a:spcAft>
                <a:spcPct val="0"/>
              </a:spcAft>
              <a:buClr>
                <a:srgbClr val="5A14A8"/>
              </a:buClr>
              <a:buSzTx/>
              <a:tabLst/>
            </a:pPr>
            <a:endParaRPr kumimoji="0" lang="el-GR" altLang="el-GR" b="0" i="0" u="none" strike="noStrike" cap="none" normalizeH="0" baseline="0" dirty="0">
              <a:ln>
                <a:noFill/>
              </a:ln>
              <a:solidFill>
                <a:srgbClr val="5A14A8"/>
              </a:solidFill>
              <a:effectLst/>
            </a:endParaRPr>
          </a:p>
          <a:p>
            <a:pPr marL="171450" marR="0" lvl="0" indent="-171450" algn="l" defTabSz="914400" rtl="0" eaLnBrk="0" fontAlgn="base" latinLnBrk="0" hangingPunct="0">
              <a:lnSpc>
                <a:spcPct val="100000"/>
              </a:lnSpc>
              <a:spcBef>
                <a:spcPct val="0"/>
              </a:spcBef>
              <a:spcAft>
                <a:spcPct val="0"/>
              </a:spcAft>
              <a:buClr>
                <a:srgbClr val="5A14A8"/>
              </a:buClr>
              <a:buSzTx/>
              <a:buBlip>
                <a:blip r:embed="rId2"/>
              </a:buBlip>
              <a:tabLst/>
            </a:pPr>
            <a:r>
              <a:rPr kumimoji="0" lang="el-GR" altLang="el-GR" b="0" i="0" u="none" strike="noStrike" cap="none" normalizeH="0" baseline="0" dirty="0">
                <a:ln>
                  <a:noFill/>
                </a:ln>
                <a:solidFill>
                  <a:srgbClr val="5A14A8"/>
                </a:solidFill>
                <a:effectLst/>
              </a:rPr>
              <a:t>Σύσταση Εθνικού Ταμείου Επενδύσεων</a:t>
            </a:r>
            <a:r>
              <a:rPr kumimoji="0" lang="el-GR" altLang="el-GR" b="0" i="0" u="none" strike="noStrike" cap="none" normalizeH="0" baseline="0" dirty="0">
                <a:ln>
                  <a:noFill/>
                </a:ln>
                <a:solidFill>
                  <a:srgbClr val="000000"/>
                </a:solidFill>
                <a:effectLst/>
              </a:rPr>
              <a:t>, το οποίο θα επενδύει σε ελληνικές βιομηχανίες και άλλους παραγωγικούς πρωτογενείς τομείς με βάση το σχέδιο Βιώσιμης Ανάπτυξης και τις προτεραιότητές του.</a:t>
            </a:r>
          </a:p>
          <a:p>
            <a:pPr marL="171450" marR="0" lvl="0" indent="-171450" algn="l" defTabSz="914400" rtl="0" eaLnBrk="0" fontAlgn="base" latinLnBrk="0" hangingPunct="0">
              <a:lnSpc>
                <a:spcPct val="100000"/>
              </a:lnSpc>
              <a:spcBef>
                <a:spcPct val="0"/>
              </a:spcBef>
              <a:spcAft>
                <a:spcPct val="0"/>
              </a:spcAft>
              <a:buClr>
                <a:srgbClr val="5A14A8"/>
              </a:buClr>
              <a:buSzTx/>
              <a:buBlip>
                <a:blip r:embed="rId2"/>
              </a:buBlip>
              <a:tabLst/>
            </a:pPr>
            <a:endParaRPr kumimoji="0" lang="el-GR" altLang="el-GR" b="0" i="0" u="none" strike="noStrike" cap="none" normalizeH="0" baseline="0" dirty="0">
              <a:ln>
                <a:noFill/>
              </a:ln>
              <a:solidFill>
                <a:srgbClr val="000000"/>
              </a:solidFill>
              <a:effectLst/>
            </a:endParaRPr>
          </a:p>
          <a:p>
            <a:pPr marL="171450" marR="0" lvl="0" indent="-171450" algn="l" defTabSz="914400" rtl="0" eaLnBrk="0" fontAlgn="base" latinLnBrk="0" hangingPunct="0">
              <a:lnSpc>
                <a:spcPct val="100000"/>
              </a:lnSpc>
              <a:spcBef>
                <a:spcPct val="0"/>
              </a:spcBef>
              <a:spcAft>
                <a:spcPct val="0"/>
              </a:spcAft>
              <a:buClr>
                <a:srgbClr val="5A14A8"/>
              </a:buClr>
              <a:buSzTx/>
              <a:buBlip>
                <a:blip r:embed="rId2"/>
              </a:buBlip>
              <a:tabLst/>
            </a:pPr>
            <a:r>
              <a:rPr kumimoji="0" lang="el-GR" altLang="el-GR" b="0" i="0" u="none" strike="noStrike" cap="none" normalizeH="0" baseline="0" dirty="0">
                <a:ln>
                  <a:noFill/>
                </a:ln>
                <a:solidFill>
                  <a:srgbClr val="5A14A8"/>
                </a:solidFill>
                <a:effectLst/>
              </a:rPr>
              <a:t>Σύσταση  ειδικών ταμείων </a:t>
            </a:r>
            <a:r>
              <a:rPr kumimoji="0" lang="el-GR" altLang="el-GR" b="0" i="0" u="none" strike="noStrike" cap="none" normalizeH="0" baseline="0" dirty="0" err="1">
                <a:ln>
                  <a:noFill/>
                </a:ln>
                <a:solidFill>
                  <a:srgbClr val="000000"/>
                </a:solidFill>
                <a:effectLst/>
              </a:rPr>
              <a:t>υπο</a:t>
            </a:r>
            <a:r>
              <a:rPr kumimoji="0" lang="el-GR" altLang="el-GR" b="0" i="0" u="none" strike="noStrike" cap="none" normalizeH="0" baseline="0" dirty="0">
                <a:ln>
                  <a:noFill/>
                </a:ln>
                <a:solidFill>
                  <a:srgbClr val="000000"/>
                </a:solidFill>
                <a:effectLst/>
              </a:rPr>
              <a:t> την Αναπτυξιακή Τράπεζα στα πρότυπα της Νορβηγίας, της Βρετανίας, της </a:t>
            </a:r>
            <a:r>
              <a:rPr kumimoji="0" lang="el-GR" altLang="el-GR" b="0" i="0" u="none" strike="noStrike" cap="none" normalizeH="0" baseline="0" dirty="0" err="1">
                <a:ln>
                  <a:noFill/>
                </a:ln>
                <a:solidFill>
                  <a:srgbClr val="000000"/>
                </a:solidFill>
                <a:effectLst/>
              </a:rPr>
              <a:t>Asfinag</a:t>
            </a:r>
            <a:r>
              <a:rPr kumimoji="0" lang="el-GR" altLang="el-GR" b="0" i="0" u="none" strike="noStrike" cap="none" normalizeH="0" baseline="0" dirty="0">
                <a:ln>
                  <a:noFill/>
                </a:ln>
                <a:solidFill>
                  <a:srgbClr val="000000"/>
                </a:solidFill>
                <a:effectLst/>
              </a:rPr>
              <a:t> στην Αυστρία και των λοιπών ιταλικών και γερμανικών Ταμείων. Δυνατότητες που ουδέποτε αξιοποιήθηκαν από τη χώρα μας και αποτελούν καθιερωμένη ευρωπαϊκή πρακτική..</a:t>
            </a:r>
          </a:p>
          <a:p>
            <a:pPr marL="171450" marR="0" lvl="0" indent="-171450" algn="l" defTabSz="914400" rtl="0" eaLnBrk="0" fontAlgn="base" latinLnBrk="0" hangingPunct="0">
              <a:lnSpc>
                <a:spcPct val="100000"/>
              </a:lnSpc>
              <a:spcBef>
                <a:spcPct val="0"/>
              </a:spcBef>
              <a:spcAft>
                <a:spcPct val="0"/>
              </a:spcAft>
              <a:buClr>
                <a:srgbClr val="5A14A8"/>
              </a:buClr>
              <a:buSzTx/>
              <a:buBlip>
                <a:blip r:embed="rId2"/>
              </a:buBlip>
              <a:tabLst/>
            </a:pPr>
            <a:endParaRPr kumimoji="0" lang="el-GR" altLang="el-GR" b="0" i="0" u="none" strike="noStrike" cap="none" normalizeH="0" baseline="0" dirty="0">
              <a:ln>
                <a:noFill/>
              </a:ln>
              <a:solidFill>
                <a:srgbClr val="000000"/>
              </a:solidFill>
              <a:effectLst/>
            </a:endParaRPr>
          </a:p>
          <a:p>
            <a:pPr marL="171450" marR="0" lvl="0" indent="-171450" algn="l" defTabSz="914400" rtl="0" eaLnBrk="0" fontAlgn="base" latinLnBrk="0" hangingPunct="0">
              <a:lnSpc>
                <a:spcPct val="100000"/>
              </a:lnSpc>
              <a:spcBef>
                <a:spcPct val="0"/>
              </a:spcBef>
              <a:spcAft>
                <a:spcPct val="0"/>
              </a:spcAft>
              <a:buClr>
                <a:srgbClr val="5A14A8"/>
              </a:buClr>
              <a:buSzTx/>
              <a:buBlip>
                <a:blip r:embed="rId2"/>
              </a:buBlip>
              <a:tabLst/>
            </a:pPr>
            <a:r>
              <a:rPr kumimoji="0" lang="el-GR" altLang="el-GR" b="0" i="0" u="none" strike="noStrike" cap="none" normalizeH="0" baseline="0" dirty="0">
                <a:ln>
                  <a:noFill/>
                </a:ln>
                <a:solidFill>
                  <a:srgbClr val="5A14A8"/>
                </a:solidFill>
                <a:effectLst/>
              </a:rPr>
              <a:t>Ίδρυση Υφυπουργείου Βιομηχανικής Ανάπτυξης </a:t>
            </a:r>
            <a:r>
              <a:rPr kumimoji="0" lang="el-GR" altLang="el-GR" b="0" i="0" u="none" strike="noStrike" cap="none" normalizeH="0" baseline="0" dirty="0">
                <a:ln>
                  <a:noFill/>
                </a:ln>
                <a:solidFill>
                  <a:srgbClr val="000000"/>
                </a:solidFill>
                <a:effectLst/>
              </a:rPr>
              <a:t>που θα εντάσσεται στο Υπουργείο Ανάπτυξης με στόχο την ενίσχυση της ελληνικής βιομηχανίας.</a:t>
            </a:r>
          </a:p>
        </p:txBody>
      </p:sp>
      <p:sp>
        <p:nvSpPr>
          <p:cNvPr id="2" name="Title 1">
            <a:extLst>
              <a:ext uri="{FF2B5EF4-FFF2-40B4-BE49-F238E27FC236}">
                <a16:creationId xmlns:a16="http://schemas.microsoft.com/office/drawing/2014/main" id="{405C3DAC-1E45-9C2D-6CB5-2BD2EBE54920}"/>
              </a:ext>
            </a:extLst>
          </p:cNvPr>
          <p:cNvSpPr txBox="1">
            <a:spLocks/>
          </p:cNvSpPr>
          <p:nvPr/>
        </p:nvSpPr>
        <p:spPr>
          <a:xfrm>
            <a:off x="1155146" y="3755793"/>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30D24E80-15D8-0D3B-6FF8-A8D9CF73167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pic>
        <p:nvPicPr>
          <p:cNvPr id="13" name="Picture 12" descr="A black and orange background&#10;&#10;AI-generated content may be incorrect.">
            <a:extLst>
              <a:ext uri="{FF2B5EF4-FFF2-40B4-BE49-F238E27FC236}">
                <a16:creationId xmlns:a16="http://schemas.microsoft.com/office/drawing/2014/main" id="{11E79B7D-FD88-DC13-569A-97AF6C8F01E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897260" flipV="1">
            <a:off x="6858563" y="-1026661"/>
            <a:ext cx="6323640" cy="3462086"/>
          </a:xfrm>
          <a:prstGeom prst="rect">
            <a:avLst/>
          </a:prstGeom>
        </p:spPr>
      </p:pic>
    </p:spTree>
    <p:extLst>
      <p:ext uri="{BB962C8B-B14F-4D97-AF65-F5344CB8AC3E}">
        <p14:creationId xmlns:p14="http://schemas.microsoft.com/office/powerpoint/2010/main" val="16218533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DE264F-3DD5-7C5A-8B39-7E5289973785}"/>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A4625C1F-2B12-9B6F-9A97-90E16044F22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E34A27EC-0D99-6B69-4F1C-C007A72BEC77}"/>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ΝΈΟ ΔΗΜΟΣΙΟΝΟΜΙΚΟ ΜΟΝΤΕΛΟ</a:t>
            </a:r>
          </a:p>
        </p:txBody>
      </p:sp>
      <p:sp>
        <p:nvSpPr>
          <p:cNvPr id="12" name="Title 1">
            <a:extLst>
              <a:ext uri="{FF2B5EF4-FFF2-40B4-BE49-F238E27FC236}">
                <a16:creationId xmlns:a16="http://schemas.microsoft.com/office/drawing/2014/main" id="{6BB8E977-05AF-F3B7-3391-94D3645BA267}"/>
              </a:ext>
            </a:extLst>
          </p:cNvPr>
          <p:cNvSpPr txBox="1">
            <a:spLocks/>
          </p:cNvSpPr>
          <p:nvPr/>
        </p:nvSpPr>
        <p:spPr>
          <a:xfrm>
            <a:off x="1056746" y="1271694"/>
            <a:ext cx="4886960"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Εθνικό Ταμείο Επενδύσεων </a:t>
            </a:r>
            <a:endParaRPr lang="el-GR" sz="1800" u="none" strike="noStrike" dirty="0">
              <a:solidFill>
                <a:srgbClr val="5A14A8"/>
              </a:solidFill>
              <a:effectLst/>
              <a:latin typeface="+mn-lt"/>
            </a:endParaRPr>
          </a:p>
        </p:txBody>
      </p:sp>
      <p:sp>
        <p:nvSpPr>
          <p:cNvPr id="18" name="TextBox 17">
            <a:extLst>
              <a:ext uri="{FF2B5EF4-FFF2-40B4-BE49-F238E27FC236}">
                <a16:creationId xmlns:a16="http://schemas.microsoft.com/office/drawing/2014/main" id="{5B9C8CB5-22D3-B0A1-1A45-366E9D40C6E5}"/>
              </a:ext>
            </a:extLst>
          </p:cNvPr>
          <p:cNvSpPr txBox="1"/>
          <p:nvPr/>
        </p:nvSpPr>
        <p:spPr>
          <a:xfrm>
            <a:off x="1155146" y="1823259"/>
            <a:ext cx="9518121" cy="3600986"/>
          </a:xfrm>
          <a:prstGeom prst="rect">
            <a:avLst/>
          </a:prstGeom>
          <a:noFill/>
        </p:spPr>
        <p:txBody>
          <a:bodyPr wrap="square" lIns="0" tIns="0" rIns="0" bIns="0" anchor="ctr" anchorCtr="0">
            <a:spAutoFit/>
          </a:bodyPr>
          <a:lstStyle/>
          <a:p>
            <a:pPr marR="0" lvl="0" algn="l" defTabSz="914400" rtl="0" eaLnBrk="0" fontAlgn="base" latinLnBrk="0" hangingPunct="0">
              <a:lnSpc>
                <a:spcPct val="100000"/>
              </a:lnSpc>
              <a:spcBef>
                <a:spcPct val="0"/>
              </a:spcBef>
              <a:spcAft>
                <a:spcPct val="0"/>
              </a:spcAft>
              <a:buClr>
                <a:srgbClr val="5A14A8"/>
              </a:buClr>
              <a:buSzTx/>
              <a:tabLst/>
            </a:pPr>
            <a:r>
              <a:rPr kumimoji="0" lang="el-GR" altLang="el-GR" b="0" i="0" u="none" strike="noStrike" cap="none" normalizeH="0" baseline="0" dirty="0">
                <a:ln>
                  <a:noFill/>
                </a:ln>
                <a:solidFill>
                  <a:srgbClr val="5A14A8"/>
                </a:solidFill>
                <a:effectLst/>
              </a:rPr>
              <a:t>Κύριε Αναφορές</a:t>
            </a:r>
          </a:p>
          <a:p>
            <a:pPr marR="0" lvl="0" algn="l" defTabSz="914400" rtl="0" eaLnBrk="0" fontAlgn="base" latinLnBrk="0" hangingPunct="0">
              <a:lnSpc>
                <a:spcPct val="100000"/>
              </a:lnSpc>
              <a:spcBef>
                <a:spcPct val="0"/>
              </a:spcBef>
              <a:spcAft>
                <a:spcPct val="0"/>
              </a:spcAft>
              <a:buClr>
                <a:srgbClr val="5A14A8"/>
              </a:buClr>
              <a:buSzTx/>
              <a:tabLst/>
            </a:pPr>
            <a:endParaRPr kumimoji="0" lang="el-GR" altLang="el-GR" b="0" i="0" u="none" strike="noStrike" cap="none" normalizeH="0" baseline="0" dirty="0">
              <a:ln>
                <a:noFill/>
              </a:ln>
              <a:solidFill>
                <a:srgbClr val="5A14A8"/>
              </a:solidFill>
              <a:effectLst/>
            </a:endParaRPr>
          </a:p>
          <a:p>
            <a:pPr marL="171450" marR="0" lvl="0" indent="-171450" algn="l" defTabSz="914400" rtl="0" eaLnBrk="0" fontAlgn="base" latinLnBrk="0" hangingPunct="0">
              <a:lnSpc>
                <a:spcPct val="100000"/>
              </a:lnSpc>
              <a:spcBef>
                <a:spcPct val="0"/>
              </a:spcBef>
              <a:spcAft>
                <a:spcPct val="0"/>
              </a:spcAft>
              <a:buClr>
                <a:srgbClr val="5A14A8"/>
              </a:buClr>
              <a:buSzTx/>
              <a:buBlip>
                <a:blip r:embed="rId2"/>
              </a:buBlip>
              <a:tabLst/>
            </a:pPr>
            <a:r>
              <a:rPr kumimoji="0" lang="el-GR" altLang="el-GR" sz="1800" b="0" i="0" u="none" strike="noStrike" cap="none" normalizeH="0" baseline="0" dirty="0">
                <a:ln>
                  <a:noFill/>
                </a:ln>
                <a:solidFill>
                  <a:srgbClr val="5A14A8"/>
                </a:solidFill>
                <a:effectLst/>
              </a:rPr>
              <a:t>Νέος Αναπτυξιακός και Επενδυτικός Νόμος </a:t>
            </a:r>
            <a:r>
              <a:rPr kumimoji="0" lang="el-GR" altLang="el-GR" sz="1800" b="0" i="0" u="none" strike="noStrike" cap="none" normalizeH="0" baseline="0" dirty="0">
                <a:ln>
                  <a:noFill/>
                </a:ln>
                <a:solidFill>
                  <a:srgbClr val="000000"/>
                </a:solidFill>
                <a:effectLst/>
              </a:rPr>
              <a:t>για επενδύσεις και ενισχύσεις με υψηλή προστιθέμενη αξία, με έμφαση σε τομείς νέων τεχνολογιών.</a:t>
            </a:r>
          </a:p>
          <a:p>
            <a:pPr marL="171450" marR="0" lvl="0" indent="-171450" algn="l" defTabSz="914400" rtl="0" eaLnBrk="0" fontAlgn="base" latinLnBrk="0" hangingPunct="0">
              <a:lnSpc>
                <a:spcPct val="100000"/>
              </a:lnSpc>
              <a:spcBef>
                <a:spcPct val="0"/>
              </a:spcBef>
              <a:spcAft>
                <a:spcPct val="0"/>
              </a:spcAft>
              <a:buClr>
                <a:srgbClr val="5A14A8"/>
              </a:buClr>
              <a:buSzTx/>
              <a:buBlip>
                <a:blip r:embed="rId2"/>
              </a:buBlip>
              <a:tabLst/>
            </a:pPr>
            <a:endParaRPr kumimoji="0" lang="el-GR" altLang="el-GR" sz="1800" b="0" i="0" u="none" strike="noStrike" cap="none" normalizeH="0" baseline="0" dirty="0">
              <a:ln>
                <a:noFill/>
              </a:ln>
              <a:solidFill>
                <a:srgbClr val="000000"/>
              </a:solidFill>
              <a:effectLst/>
            </a:endParaRPr>
          </a:p>
          <a:p>
            <a:pPr marL="171450" marR="0" lvl="0" indent="-171450" algn="l" defTabSz="914400" rtl="0" eaLnBrk="0" fontAlgn="base" latinLnBrk="0" hangingPunct="0">
              <a:lnSpc>
                <a:spcPct val="100000"/>
              </a:lnSpc>
              <a:spcBef>
                <a:spcPct val="0"/>
              </a:spcBef>
              <a:spcAft>
                <a:spcPct val="0"/>
              </a:spcAft>
              <a:buClr>
                <a:srgbClr val="5A14A8"/>
              </a:buClr>
              <a:buSzTx/>
              <a:buBlip>
                <a:blip r:embed="rId2"/>
              </a:buBlip>
              <a:tabLst/>
            </a:pPr>
            <a:r>
              <a:rPr kumimoji="0" lang="el-GR" altLang="el-GR" sz="1800" b="0" i="0" u="none" strike="noStrike" cap="none" normalizeH="0" baseline="0" dirty="0">
                <a:ln>
                  <a:noFill/>
                </a:ln>
                <a:solidFill>
                  <a:srgbClr val="5A14A8"/>
                </a:solidFill>
                <a:effectLst/>
              </a:rPr>
              <a:t>Αναθεώρηση του νόμου δημοσίων συμβάσεων </a:t>
            </a:r>
            <a:r>
              <a:rPr kumimoji="0" lang="el-GR" altLang="el-GR" sz="1800" b="0" i="0" u="none" strike="noStrike" cap="none" normalizeH="0" baseline="0" dirty="0">
                <a:ln>
                  <a:noFill/>
                </a:ln>
                <a:solidFill>
                  <a:srgbClr val="000000"/>
                </a:solidFill>
                <a:effectLst/>
              </a:rPr>
              <a:t>με βάση τα ευρωπαϊκά πρότυπα. </a:t>
            </a:r>
            <a:r>
              <a:rPr kumimoji="0" lang="el-GR" altLang="el-GR" sz="1800" b="1" i="0" u="none" strike="noStrike" cap="none" normalizeH="0" baseline="0" dirty="0">
                <a:ln>
                  <a:noFill/>
                </a:ln>
                <a:solidFill>
                  <a:srgbClr val="000000"/>
                </a:solidFill>
                <a:effectLst/>
              </a:rPr>
              <a:t>Χρήση </a:t>
            </a:r>
            <a:r>
              <a:rPr kumimoji="0" lang="el-GR" altLang="el-GR" sz="1800" b="1" i="0" u="none" strike="noStrike" cap="none" normalizeH="0" baseline="0" dirty="0" err="1">
                <a:ln>
                  <a:noFill/>
                </a:ln>
                <a:solidFill>
                  <a:srgbClr val="000000"/>
                </a:solidFill>
                <a:effectLst/>
              </a:rPr>
              <a:t>blockchain</a:t>
            </a:r>
            <a:r>
              <a:rPr kumimoji="0" lang="el-GR" altLang="el-GR" sz="1800" b="1" i="0" u="none" strike="noStrike" cap="none" normalizeH="0" baseline="0" dirty="0">
                <a:ln>
                  <a:noFill/>
                </a:ln>
                <a:solidFill>
                  <a:srgbClr val="000000"/>
                </a:solidFill>
                <a:effectLst/>
              </a:rPr>
              <a:t> </a:t>
            </a:r>
            <a:r>
              <a:rPr kumimoji="0" lang="el-GR" altLang="el-GR" sz="1800" b="0" i="0" u="none" strike="noStrike" cap="none" normalizeH="0" baseline="0" dirty="0">
                <a:ln>
                  <a:noFill/>
                </a:ln>
                <a:solidFill>
                  <a:srgbClr val="000000"/>
                </a:solidFill>
                <a:effectLst/>
              </a:rPr>
              <a:t>για:</a:t>
            </a:r>
          </a:p>
          <a:p>
            <a:pPr marR="0" lvl="0" algn="l" defTabSz="914400" rtl="0" eaLnBrk="0" fontAlgn="base" latinLnBrk="0" hangingPunct="0">
              <a:lnSpc>
                <a:spcPct val="100000"/>
              </a:lnSpc>
              <a:spcBef>
                <a:spcPct val="0"/>
              </a:spcBef>
              <a:spcAft>
                <a:spcPct val="0"/>
              </a:spcAft>
              <a:buClr>
                <a:srgbClr val="5A14A8"/>
              </a:buClr>
              <a:buSzTx/>
              <a:tabLst/>
            </a:pPr>
            <a:r>
              <a:rPr lang="el-GR" altLang="el-GR" sz="1800" dirty="0">
                <a:solidFill>
                  <a:srgbClr val="000000"/>
                </a:solidFill>
              </a:rPr>
              <a:t>      </a:t>
            </a:r>
            <a:r>
              <a:rPr kumimoji="0" lang="el-GR" altLang="el-GR" sz="1800" b="0" i="0" u="none" strike="noStrike" cap="none" normalizeH="0" baseline="0" dirty="0">
                <a:ln>
                  <a:noFill/>
                </a:ln>
                <a:solidFill>
                  <a:srgbClr val="000000"/>
                </a:solidFill>
                <a:effectLst/>
              </a:rPr>
              <a:t>Διαφάνεια στα δημόσια έργα</a:t>
            </a:r>
          </a:p>
          <a:p>
            <a:pPr marR="0" lvl="0" algn="l" defTabSz="914400" rtl="0" eaLnBrk="0" fontAlgn="base" latinLnBrk="0" hangingPunct="0">
              <a:lnSpc>
                <a:spcPct val="100000"/>
              </a:lnSpc>
              <a:spcBef>
                <a:spcPct val="0"/>
              </a:spcBef>
              <a:spcAft>
                <a:spcPct val="0"/>
              </a:spcAft>
              <a:buClr>
                <a:srgbClr val="5A14A8"/>
              </a:buClr>
              <a:buSzTx/>
              <a:tabLst/>
            </a:pPr>
            <a:r>
              <a:rPr kumimoji="0" lang="el-GR" altLang="el-GR" sz="1800" b="0" i="0" u="none" strike="noStrike" cap="none" normalizeH="0" baseline="0" dirty="0">
                <a:ln>
                  <a:noFill/>
                </a:ln>
                <a:solidFill>
                  <a:srgbClr val="000000"/>
                </a:solidFill>
                <a:effectLst/>
              </a:rPr>
              <a:t>      Ταχύτερες διαδικασίες.</a:t>
            </a:r>
          </a:p>
          <a:p>
            <a:pPr marL="171450" marR="0" lvl="0" indent="-171450" algn="l" defTabSz="914400" rtl="0" eaLnBrk="0" fontAlgn="base" latinLnBrk="0" hangingPunct="0">
              <a:lnSpc>
                <a:spcPct val="100000"/>
              </a:lnSpc>
              <a:spcBef>
                <a:spcPct val="0"/>
              </a:spcBef>
              <a:spcAft>
                <a:spcPct val="0"/>
              </a:spcAft>
              <a:buClr>
                <a:srgbClr val="5A14A8"/>
              </a:buClr>
              <a:buSzTx/>
              <a:buBlip>
                <a:blip r:embed="rId2"/>
              </a:buBlip>
              <a:tabLst/>
            </a:pPr>
            <a:endParaRPr kumimoji="0" lang="el-GR" altLang="el-GR" sz="1800" b="0" i="0" u="none" strike="noStrike" cap="none" normalizeH="0" baseline="0" dirty="0">
              <a:ln>
                <a:noFill/>
              </a:ln>
              <a:solidFill>
                <a:srgbClr val="000000"/>
              </a:solidFill>
              <a:effectLst/>
            </a:endParaRPr>
          </a:p>
          <a:p>
            <a:pPr marL="171450" marR="0" lvl="0" indent="-171450" algn="l" defTabSz="914400" rtl="0" eaLnBrk="0" fontAlgn="base" latinLnBrk="0" hangingPunct="0">
              <a:lnSpc>
                <a:spcPct val="100000"/>
              </a:lnSpc>
              <a:spcBef>
                <a:spcPct val="0"/>
              </a:spcBef>
              <a:spcAft>
                <a:spcPct val="0"/>
              </a:spcAft>
              <a:buClr>
                <a:srgbClr val="5A14A8"/>
              </a:buClr>
              <a:buSzTx/>
              <a:buBlip>
                <a:blip r:embed="rId2"/>
              </a:buBlip>
              <a:tabLst/>
            </a:pPr>
            <a:r>
              <a:rPr kumimoji="0" lang="el-GR" altLang="el-GR" sz="1800" b="0" i="0" u="none" strike="noStrike" cap="none" normalizeH="0" baseline="0" dirty="0">
                <a:ln>
                  <a:noFill/>
                </a:ln>
                <a:solidFill>
                  <a:srgbClr val="5A14A8"/>
                </a:solidFill>
                <a:effectLst/>
              </a:rPr>
              <a:t>Στόχος είναι να φτάσουμε στα ίδια επίπεδα ψηφιακής ανάπτυξης με τον μέσο όρο της Ευρωπαϊκής Ένωσης</a:t>
            </a:r>
            <a:r>
              <a:rPr kumimoji="0" lang="el-GR" altLang="el-GR" sz="1800" b="0" i="0" u="none" strike="noStrike" cap="none" normalizeH="0" baseline="0" dirty="0">
                <a:ln>
                  <a:noFill/>
                </a:ln>
                <a:solidFill>
                  <a:srgbClr val="000000"/>
                </a:solidFill>
                <a:effectLst/>
              </a:rPr>
              <a:t>, όπως αυτά μετριούνται από το DESI (Δείκτης Ψηφιακής Οικονομίας και Κοινωνίας).</a:t>
            </a:r>
          </a:p>
        </p:txBody>
      </p:sp>
      <p:sp>
        <p:nvSpPr>
          <p:cNvPr id="2" name="Title 1">
            <a:extLst>
              <a:ext uri="{FF2B5EF4-FFF2-40B4-BE49-F238E27FC236}">
                <a16:creationId xmlns:a16="http://schemas.microsoft.com/office/drawing/2014/main" id="{405C3DAC-1E45-9C2D-6CB5-2BD2EBE54920}"/>
              </a:ext>
            </a:extLst>
          </p:cNvPr>
          <p:cNvSpPr txBox="1">
            <a:spLocks/>
          </p:cNvSpPr>
          <p:nvPr/>
        </p:nvSpPr>
        <p:spPr>
          <a:xfrm>
            <a:off x="1155146" y="3755793"/>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30D24E80-15D8-0D3B-6FF8-A8D9CF73167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pic>
        <p:nvPicPr>
          <p:cNvPr id="13" name="Picture 12" descr="A black and orange background&#10;&#10;AI-generated content may be incorrect.">
            <a:extLst>
              <a:ext uri="{FF2B5EF4-FFF2-40B4-BE49-F238E27FC236}">
                <a16:creationId xmlns:a16="http://schemas.microsoft.com/office/drawing/2014/main" id="{11E79B7D-FD88-DC13-569A-97AF6C8F01E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897260" flipV="1">
            <a:off x="6858563" y="-1026661"/>
            <a:ext cx="6323640" cy="3462086"/>
          </a:xfrm>
          <a:prstGeom prst="rect">
            <a:avLst/>
          </a:prstGeom>
        </p:spPr>
      </p:pic>
    </p:spTree>
    <p:extLst>
      <p:ext uri="{BB962C8B-B14F-4D97-AF65-F5344CB8AC3E}">
        <p14:creationId xmlns:p14="http://schemas.microsoft.com/office/powerpoint/2010/main" val="36844876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D125FB-53D5-F908-CF87-1291993770C7}"/>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0D5069FB-1DBD-A47A-44A3-619B810B3C0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FD59E62B-BCAF-B1B5-089F-7DDD18C8DD8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ΝΈΟ ΔΗΜΟΣΙΟΝΟΜΙΚΟ ΜΟΝΤΕΛΟ</a:t>
            </a:r>
          </a:p>
        </p:txBody>
      </p:sp>
      <p:sp>
        <p:nvSpPr>
          <p:cNvPr id="5" name="TextBox 4">
            <a:extLst>
              <a:ext uri="{FF2B5EF4-FFF2-40B4-BE49-F238E27FC236}">
                <a16:creationId xmlns:a16="http://schemas.microsoft.com/office/drawing/2014/main" id="{30EE64A4-C3C5-B9E6-F627-E80D8D8B402C}"/>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sp>
        <p:nvSpPr>
          <p:cNvPr id="6" name="TextBox 5">
            <a:extLst>
              <a:ext uri="{FF2B5EF4-FFF2-40B4-BE49-F238E27FC236}">
                <a16:creationId xmlns:a16="http://schemas.microsoft.com/office/drawing/2014/main" id="{E8768BBD-43C0-EF8D-938A-26C8EB218FEB}"/>
              </a:ext>
            </a:extLst>
          </p:cNvPr>
          <p:cNvSpPr txBox="1"/>
          <p:nvPr/>
        </p:nvSpPr>
        <p:spPr>
          <a:xfrm>
            <a:off x="1036031" y="1458587"/>
            <a:ext cx="10207702" cy="4924425"/>
          </a:xfrm>
          <a:prstGeom prst="rect">
            <a:avLst/>
          </a:prstGeom>
          <a:noFill/>
        </p:spPr>
        <p:txBody>
          <a:bodyPr wrap="square">
            <a:spAutoFit/>
          </a:bodyPr>
          <a:lstStyle/>
          <a:p>
            <a:r>
              <a:rPr lang="el-GR" sz="2400" dirty="0">
                <a:solidFill>
                  <a:srgbClr val="5A14A8"/>
                </a:solidFill>
              </a:rPr>
              <a:t>Έλεγχος αποκρατικοποιήσεων περιουσίας του ελληνικού δημοσίου </a:t>
            </a:r>
          </a:p>
          <a:p>
            <a:endParaRPr lang="el-GR" sz="2000" dirty="0">
              <a:solidFill>
                <a:srgbClr val="5A14A8"/>
              </a:solidFill>
            </a:endParaRPr>
          </a:p>
          <a:p>
            <a:pPr marL="171450" indent="-171450">
              <a:buBlip>
                <a:blip r:embed="rId2"/>
              </a:buBlip>
            </a:pPr>
            <a:r>
              <a:rPr lang="el-GR" b="1" dirty="0"/>
              <a:t>Διενέργεια συστηματικής αξιολόγησης των αποκρατικοποιήσεων </a:t>
            </a:r>
            <a:r>
              <a:rPr lang="el-GR" dirty="0"/>
              <a:t>περιουσιακών στοιχείων του ελληνικού δημοσίου και επισκόπηση του Ταμείου Χρηματοπιστωτικής Σταθερότητας σχετικά με τις οικονομικές επιπτώσεις ανά πιστωτικό ίδρυμα, οι οποίες εκτιμώνται στα 40 δισεκατομμύρια ευρώ - Επανεξέταση του νομικού πλαισίου προστασίας των μελών του Διοικητικού Συμβουλίου και των διευθυντικών στελεχών</a:t>
            </a:r>
          </a:p>
          <a:p>
            <a:pPr marL="171450" indent="-171450">
              <a:buBlip>
                <a:blip r:embed="rId2"/>
              </a:buBlip>
            </a:pPr>
            <a:endParaRPr lang="el-GR" dirty="0"/>
          </a:p>
          <a:p>
            <a:pPr marL="171450" indent="-171450">
              <a:buBlip>
                <a:blip r:embed="rId2"/>
              </a:buBlip>
            </a:pPr>
            <a:r>
              <a:rPr lang="el-GR" dirty="0"/>
              <a:t>Συγκεκριμένα, οι πρόσφατες αποκρατικοποιήσεις που πραγματοποιήθηκαν </a:t>
            </a:r>
            <a:r>
              <a:rPr lang="el-GR" b="1" dirty="0"/>
              <a:t>από το Νοέμβριο του 2023 έχουν επιφέρει σημαντική οικονομική επιβάρυνση στο δημόσιο, εκτιμώμενη άνω των 3 δισεκατομμυρίων ευρώ</a:t>
            </a:r>
            <a:r>
              <a:rPr lang="el-GR" dirty="0"/>
              <a:t>, λόγω της πρόωρης εκποίησης των κρατικών μετοχών και της συγχώνευσης της Τράπεζας Αττικής με την </a:t>
            </a:r>
            <a:r>
              <a:rPr lang="el-GR" dirty="0" err="1"/>
              <a:t>Παγκρήτια</a:t>
            </a:r>
            <a:r>
              <a:rPr lang="en-US" dirty="0"/>
              <a:t> </a:t>
            </a:r>
            <a:r>
              <a:rPr lang="el-GR" dirty="0"/>
              <a:t>και από την απώλεια μη εισπραχθέντων μερισμάτων.</a:t>
            </a:r>
          </a:p>
          <a:p>
            <a:pPr marL="171450" indent="-171450">
              <a:buBlip>
                <a:blip r:embed="rId2"/>
              </a:buBlip>
            </a:pPr>
            <a:endParaRPr lang="el-GR" dirty="0"/>
          </a:p>
          <a:p>
            <a:pPr marL="171450" indent="-171450">
              <a:buBlip>
                <a:blip r:embed="rId2"/>
              </a:buBlip>
            </a:pPr>
            <a:r>
              <a:rPr lang="el-GR" dirty="0"/>
              <a:t>Απαιτείται στρατηγική </a:t>
            </a:r>
            <a:r>
              <a:rPr lang="el-GR" b="1" dirty="0"/>
              <a:t>επανεξέταση του ρόλου του </a:t>
            </a:r>
            <a:r>
              <a:rPr lang="el-GR" b="1" dirty="0" err="1"/>
              <a:t>Υπερταμείου</a:t>
            </a:r>
            <a:r>
              <a:rPr lang="el-GR" dirty="0"/>
              <a:t>, με έμφαση στη διάκριση μεταξύ της ορθολογικής αξιοποίησης και της μη συμφέρουσας εκποίησης των δημόσιων περιουσιακών στοιχείων.</a:t>
            </a:r>
          </a:p>
        </p:txBody>
      </p:sp>
      <p:pic>
        <p:nvPicPr>
          <p:cNvPr id="2" name="Picture 1" descr="A colorful logo with four different colors&#10;&#10;AI-generated content may be incorrect.">
            <a:extLst>
              <a:ext uri="{FF2B5EF4-FFF2-40B4-BE49-F238E27FC236}">
                <a16:creationId xmlns:a16="http://schemas.microsoft.com/office/drawing/2014/main" id="{74950FC2-3E6E-84B7-06E2-1ACD0EE700C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38412" y="-654187"/>
            <a:ext cx="2044737" cy="2051493"/>
          </a:xfrm>
          <a:prstGeom prst="rect">
            <a:avLst/>
          </a:prstGeom>
        </p:spPr>
      </p:pic>
    </p:spTree>
    <p:extLst>
      <p:ext uri="{BB962C8B-B14F-4D97-AF65-F5344CB8AC3E}">
        <p14:creationId xmlns:p14="http://schemas.microsoft.com/office/powerpoint/2010/main" val="31543303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D125FB-53D5-F908-CF87-1291993770C7}"/>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0D5069FB-1DBD-A47A-44A3-619B810B3C0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FD59E62B-BCAF-B1B5-089F-7DDD18C8DD8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ΝΈΟ ΔΗΜΟΣΙΟΝΟΜΙΚΟ ΜΟΝΤΕΛΟ</a:t>
            </a:r>
          </a:p>
        </p:txBody>
      </p:sp>
      <p:sp>
        <p:nvSpPr>
          <p:cNvPr id="5" name="TextBox 4">
            <a:extLst>
              <a:ext uri="{FF2B5EF4-FFF2-40B4-BE49-F238E27FC236}">
                <a16:creationId xmlns:a16="http://schemas.microsoft.com/office/drawing/2014/main" id="{30EE64A4-C3C5-B9E6-F627-E80D8D8B402C}"/>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pic>
        <p:nvPicPr>
          <p:cNvPr id="2" name="Picture 1" descr="A colorful logo with four different colors&#10;&#10;AI-generated content may be incorrect.">
            <a:extLst>
              <a:ext uri="{FF2B5EF4-FFF2-40B4-BE49-F238E27FC236}">
                <a16:creationId xmlns:a16="http://schemas.microsoft.com/office/drawing/2014/main" id="{74950FC2-3E6E-84B7-06E2-1ACD0EE700C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0738412" y="-654187"/>
            <a:ext cx="2044737" cy="2051493"/>
          </a:xfrm>
          <a:prstGeom prst="rect">
            <a:avLst/>
          </a:prstGeom>
        </p:spPr>
      </p:pic>
      <p:pic>
        <p:nvPicPr>
          <p:cNvPr id="10" name="Picture 9" descr="A screenshot of a computer&#10;&#10;AI-generated content may be incorrect.">
            <a:extLst>
              <a:ext uri="{FF2B5EF4-FFF2-40B4-BE49-F238E27FC236}">
                <a16:creationId xmlns:a16="http://schemas.microsoft.com/office/drawing/2014/main" id="{AF456714-6452-A154-B0A2-F4CBA2E390E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58644" y="1557083"/>
            <a:ext cx="7969137" cy="4853067"/>
          </a:xfrm>
          <a:prstGeom prst="rect">
            <a:avLst/>
          </a:prstGeom>
        </p:spPr>
      </p:pic>
    </p:spTree>
    <p:extLst>
      <p:ext uri="{BB962C8B-B14F-4D97-AF65-F5344CB8AC3E}">
        <p14:creationId xmlns:p14="http://schemas.microsoft.com/office/powerpoint/2010/main" val="11110655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78C931-574C-88DB-11E3-877136495687}"/>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00A2FFCB-4F32-9DF8-2377-A15B4DADA2E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75C4B99A-0906-679A-0E39-6FBDC901B731}"/>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ΝΈΟ ΔΗΜΟΣΙΟΝΟΜΙΚΟ ΜΟΝΤΕΛΟ</a:t>
            </a:r>
          </a:p>
        </p:txBody>
      </p:sp>
      <p:sp>
        <p:nvSpPr>
          <p:cNvPr id="5" name="TextBox 4">
            <a:extLst>
              <a:ext uri="{FF2B5EF4-FFF2-40B4-BE49-F238E27FC236}">
                <a16:creationId xmlns:a16="http://schemas.microsoft.com/office/drawing/2014/main" id="{705BEE78-B780-3ADE-27DC-E7779CF30D27}"/>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sp>
        <p:nvSpPr>
          <p:cNvPr id="6" name="TextBox 5">
            <a:extLst>
              <a:ext uri="{FF2B5EF4-FFF2-40B4-BE49-F238E27FC236}">
                <a16:creationId xmlns:a16="http://schemas.microsoft.com/office/drawing/2014/main" id="{023C4EAE-DE13-783D-B5E1-1D944E7CB912}"/>
              </a:ext>
            </a:extLst>
          </p:cNvPr>
          <p:cNvSpPr txBox="1"/>
          <p:nvPr/>
        </p:nvSpPr>
        <p:spPr>
          <a:xfrm>
            <a:off x="1132092" y="1215855"/>
            <a:ext cx="10602708" cy="4001095"/>
          </a:xfrm>
          <a:prstGeom prst="rect">
            <a:avLst/>
          </a:prstGeom>
          <a:noFill/>
        </p:spPr>
        <p:txBody>
          <a:bodyPr wrap="square">
            <a:spAutoFit/>
          </a:bodyPr>
          <a:lstStyle/>
          <a:p>
            <a:r>
              <a:rPr lang="el-GR" sz="2400" dirty="0">
                <a:solidFill>
                  <a:srgbClr val="5A14A8"/>
                </a:solidFill>
              </a:rPr>
              <a:t>Έλεγχος κονδυλίων του Ταμείου Ανάκαμψης</a:t>
            </a:r>
          </a:p>
          <a:p>
            <a:endParaRPr lang="el-GR" sz="2400" dirty="0">
              <a:solidFill>
                <a:srgbClr val="5A14A8"/>
              </a:solidFill>
            </a:endParaRPr>
          </a:p>
          <a:p>
            <a:r>
              <a:rPr lang="el-GR" b="1" dirty="0">
                <a:solidFill>
                  <a:srgbClr val="DA4F33"/>
                </a:solidFill>
              </a:rPr>
              <a:t>Με βάση τα προβλήματα που εντοπίστηκαν στη διαχείριση του Ταμείου Ανάκαμψης, προτείνονται οι εξής λύσεις:</a:t>
            </a:r>
          </a:p>
          <a:p>
            <a:pPr marL="171450" indent="-171450">
              <a:buBlip>
                <a:blip r:embed="rId2"/>
              </a:buBlip>
            </a:pPr>
            <a:endParaRPr lang="el-GR" dirty="0"/>
          </a:p>
          <a:p>
            <a:pPr marL="171450" indent="-171450">
              <a:buBlip>
                <a:blip r:embed="rId2"/>
              </a:buBlip>
            </a:pPr>
            <a:r>
              <a:rPr lang="el-GR" dirty="0">
                <a:solidFill>
                  <a:srgbClr val="5A14A8"/>
                </a:solidFill>
              </a:rPr>
              <a:t>Διαφάνεια και Έλεγχος: </a:t>
            </a:r>
            <a:r>
              <a:rPr lang="el-GR" dirty="0"/>
              <a:t>Δημιουργία διαφανούς πλατφόρμας παρακολούθησης της χρήσης των κονδυλίων και τακτική λογοδοσία στη Βουλή</a:t>
            </a:r>
          </a:p>
          <a:p>
            <a:pPr marL="171450" indent="-171450">
              <a:buBlip>
                <a:blip r:embed="rId2"/>
              </a:buBlip>
            </a:pPr>
            <a:endParaRPr lang="el-GR" dirty="0"/>
          </a:p>
          <a:p>
            <a:pPr marL="171450" indent="-171450">
              <a:buBlip>
                <a:blip r:embed="rId2"/>
              </a:buBlip>
            </a:pPr>
            <a:r>
              <a:rPr lang="el-GR" dirty="0">
                <a:solidFill>
                  <a:srgbClr val="5A14A8"/>
                </a:solidFill>
              </a:rPr>
              <a:t>Επιτάχυνση Απορρόφησης: </a:t>
            </a:r>
            <a:r>
              <a:rPr lang="el-GR" dirty="0"/>
              <a:t>Απλοποίηση διαδικασιών και δημιουργία ειδικής ομάδας παρακολούθησης για την επίτευξη των 240 ορόσημων έως το 2026.</a:t>
            </a:r>
          </a:p>
          <a:p>
            <a:pPr marL="171450" indent="-171450">
              <a:buBlip>
                <a:blip r:embed="rId2"/>
              </a:buBlip>
            </a:pPr>
            <a:endParaRPr lang="el-GR" dirty="0"/>
          </a:p>
          <a:p>
            <a:pPr marL="171450" indent="-171450">
              <a:buBlip>
                <a:blip r:embed="rId2"/>
              </a:buBlip>
            </a:pPr>
            <a:r>
              <a:rPr lang="el-GR" dirty="0">
                <a:solidFill>
                  <a:srgbClr val="5A14A8"/>
                </a:solidFill>
              </a:rPr>
              <a:t>Στήριξη Μικρομεσαίων Επιχειρήσεων</a:t>
            </a:r>
            <a:r>
              <a:rPr lang="el-GR" dirty="0"/>
              <a:t>: Αναθεώρηση των κριτηρίων δανειοδότησης με μείωση του ελάχιστου ποσού δανείου και προσαρμογή στις πραγματικές δυνατότητες των ΜΜΕ.</a:t>
            </a:r>
          </a:p>
        </p:txBody>
      </p:sp>
      <p:pic>
        <p:nvPicPr>
          <p:cNvPr id="2" name="Picture 1" descr="A colorful logo with four different colors&#10;&#10;AI-generated content may be incorrect.">
            <a:extLst>
              <a:ext uri="{FF2B5EF4-FFF2-40B4-BE49-F238E27FC236}">
                <a16:creationId xmlns:a16="http://schemas.microsoft.com/office/drawing/2014/main" id="{EF7321CB-87AE-7918-FA56-D0BEC5CC73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12431" y="-660464"/>
            <a:ext cx="2044737" cy="2051493"/>
          </a:xfrm>
          <a:prstGeom prst="rect">
            <a:avLst/>
          </a:prstGeom>
        </p:spPr>
      </p:pic>
      <p:pic>
        <p:nvPicPr>
          <p:cNvPr id="3" name="Picture 12" descr="A black and orange background&#10;&#10;AI-generated content may be incorrect.">
            <a:extLst>
              <a:ext uri="{FF2B5EF4-FFF2-40B4-BE49-F238E27FC236}">
                <a16:creationId xmlns:a16="http://schemas.microsoft.com/office/drawing/2014/main" id="{0117438A-27A4-110F-9005-312FF9E6006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0" y="5832088"/>
            <a:ext cx="12192000" cy="1041871"/>
          </a:xfrm>
          <a:prstGeom prst="rect">
            <a:avLst/>
          </a:prstGeom>
        </p:spPr>
      </p:pic>
    </p:spTree>
    <p:extLst>
      <p:ext uri="{BB962C8B-B14F-4D97-AF65-F5344CB8AC3E}">
        <p14:creationId xmlns:p14="http://schemas.microsoft.com/office/powerpoint/2010/main" val="14563156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78C931-574C-88DB-11E3-877136495687}"/>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00A2FFCB-4F32-9DF8-2377-A15B4DADA2E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75C4B99A-0906-679A-0E39-6FBDC901B731}"/>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ΝΈΟ ΔΗΜΟΣΙΟΝΟΜΙΚΟ ΜΟΝΤΕΛΟ</a:t>
            </a:r>
          </a:p>
        </p:txBody>
      </p:sp>
      <p:sp>
        <p:nvSpPr>
          <p:cNvPr id="5" name="TextBox 4">
            <a:extLst>
              <a:ext uri="{FF2B5EF4-FFF2-40B4-BE49-F238E27FC236}">
                <a16:creationId xmlns:a16="http://schemas.microsoft.com/office/drawing/2014/main" id="{705BEE78-B780-3ADE-27DC-E7779CF30D27}"/>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sp>
        <p:nvSpPr>
          <p:cNvPr id="6" name="TextBox 5">
            <a:extLst>
              <a:ext uri="{FF2B5EF4-FFF2-40B4-BE49-F238E27FC236}">
                <a16:creationId xmlns:a16="http://schemas.microsoft.com/office/drawing/2014/main" id="{023C4EAE-DE13-783D-B5E1-1D944E7CB912}"/>
              </a:ext>
            </a:extLst>
          </p:cNvPr>
          <p:cNvSpPr txBox="1"/>
          <p:nvPr/>
        </p:nvSpPr>
        <p:spPr>
          <a:xfrm>
            <a:off x="1132092" y="1215855"/>
            <a:ext cx="9840708" cy="3908762"/>
          </a:xfrm>
          <a:prstGeom prst="rect">
            <a:avLst/>
          </a:prstGeom>
          <a:noFill/>
        </p:spPr>
        <p:txBody>
          <a:bodyPr wrap="square">
            <a:spAutoFit/>
          </a:bodyPr>
          <a:lstStyle/>
          <a:p>
            <a:r>
              <a:rPr lang="el-GR" sz="2400" dirty="0">
                <a:solidFill>
                  <a:srgbClr val="5A14A8"/>
                </a:solidFill>
              </a:rPr>
              <a:t>Έλεγχος κονδυλίων του Ταμείου Ανάκαμψης</a:t>
            </a:r>
          </a:p>
          <a:p>
            <a:pPr marL="285750" indent="-285750">
              <a:buBlip>
                <a:blip r:embed="rId2"/>
              </a:buBlip>
            </a:pPr>
            <a:endParaRPr lang="el-GR" sz="2400" dirty="0">
              <a:solidFill>
                <a:srgbClr val="5A14A8"/>
              </a:solidFill>
            </a:endParaRPr>
          </a:p>
          <a:p>
            <a:r>
              <a:rPr lang="el-GR" b="1" dirty="0">
                <a:solidFill>
                  <a:srgbClr val="DA4F33"/>
                </a:solidFill>
              </a:rPr>
              <a:t>Με βάση τα προβλήματα που εντοπίστηκαν στη διαχείριση του Ταμείου Ανάκαμψης, προτείνονται οι εξής λύσεις:</a:t>
            </a:r>
          </a:p>
          <a:p>
            <a:endParaRPr lang="el-GR" dirty="0"/>
          </a:p>
          <a:p>
            <a:pPr marL="171450" indent="-171450">
              <a:buBlip>
                <a:blip r:embed="rId2"/>
              </a:buBlip>
            </a:pPr>
            <a:r>
              <a:rPr lang="el-GR" dirty="0">
                <a:solidFill>
                  <a:srgbClr val="5A14A8"/>
                </a:solidFill>
              </a:rPr>
              <a:t>Κοινωνική Συνοχή</a:t>
            </a:r>
            <a:r>
              <a:rPr lang="el-GR" dirty="0"/>
              <a:t>: Ανακατανομή πόρων με μεγαλύτερη έμφαση στην υποστήριξη ευάλωτων ομάδων και κοινωνικών προγραμμάτων.</a:t>
            </a:r>
          </a:p>
          <a:p>
            <a:endParaRPr lang="el-GR" sz="2000" dirty="0"/>
          </a:p>
          <a:p>
            <a:pPr marL="171450" indent="-171450">
              <a:buBlip>
                <a:blip r:embed="rId2"/>
              </a:buBlip>
            </a:pPr>
            <a:r>
              <a:rPr lang="el-GR" dirty="0">
                <a:solidFill>
                  <a:srgbClr val="5A14A8"/>
                </a:solidFill>
              </a:rPr>
              <a:t>Τουριστική Ανάπτυξη: </a:t>
            </a:r>
            <a:r>
              <a:rPr lang="el-GR" dirty="0"/>
              <a:t>Δημιουργία ειδικού προγράμματος για μικρές τουριστικές επιχειρήσεις με προσαρμοσμένους όρους και προϋποθέσεις.</a:t>
            </a:r>
          </a:p>
          <a:p>
            <a:pPr marL="171450" indent="-171450">
              <a:buBlip>
                <a:blip r:embed="rId2"/>
              </a:buBlip>
            </a:pPr>
            <a:endParaRPr lang="el-GR" dirty="0"/>
          </a:p>
          <a:p>
            <a:pPr marL="171450" indent="-171450">
              <a:buBlip>
                <a:blip r:embed="rId2"/>
              </a:buBlip>
            </a:pPr>
            <a:r>
              <a:rPr lang="el-GR" dirty="0">
                <a:solidFill>
                  <a:srgbClr val="5A14A8"/>
                </a:solidFill>
              </a:rPr>
              <a:t>Διακομματική Συνεργασία: </a:t>
            </a:r>
            <a:r>
              <a:rPr lang="el-GR" dirty="0"/>
              <a:t>Άμεση διαβούλευση με όλα τα κόμματα για τη βελτίωση του σχεδιασμού και την αποτελεσματικότερη υλοποίηση του προγράμματος.</a:t>
            </a:r>
          </a:p>
        </p:txBody>
      </p:sp>
      <p:pic>
        <p:nvPicPr>
          <p:cNvPr id="2" name="Picture 1" descr="A colorful logo with four different colors&#10;&#10;AI-generated content may be incorrect.">
            <a:extLst>
              <a:ext uri="{FF2B5EF4-FFF2-40B4-BE49-F238E27FC236}">
                <a16:creationId xmlns:a16="http://schemas.microsoft.com/office/drawing/2014/main" id="{EF7321CB-87AE-7918-FA56-D0BEC5CC73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10738412" y="-654187"/>
            <a:ext cx="2044737" cy="2051493"/>
          </a:xfrm>
          <a:prstGeom prst="rect">
            <a:avLst/>
          </a:prstGeom>
        </p:spPr>
      </p:pic>
      <p:pic>
        <p:nvPicPr>
          <p:cNvPr id="3" name="Picture 12" descr="A black and orange background&#10;&#10;AI-generated content may be incorrect.">
            <a:extLst>
              <a:ext uri="{FF2B5EF4-FFF2-40B4-BE49-F238E27FC236}">
                <a16:creationId xmlns:a16="http://schemas.microsoft.com/office/drawing/2014/main" id="{0117438A-27A4-110F-9005-312FF9E6006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0" y="5832088"/>
            <a:ext cx="12192000" cy="1041871"/>
          </a:xfrm>
          <a:prstGeom prst="rect">
            <a:avLst/>
          </a:prstGeom>
        </p:spPr>
      </p:pic>
    </p:spTree>
    <p:extLst>
      <p:ext uri="{BB962C8B-B14F-4D97-AF65-F5344CB8AC3E}">
        <p14:creationId xmlns:p14="http://schemas.microsoft.com/office/powerpoint/2010/main" val="5583886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73D1E5-73B6-BA61-A8CA-0BDF99D3E7C3}"/>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8A136DDD-2E44-977C-3B71-E85E08B204C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1605FDC0-AB57-4FA6-0C51-DE7AABFE8CC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‘ΕΛΕΓΧΟΣ ΚΡΑΤΙΚ</a:t>
            </a:r>
            <a:r>
              <a:rPr lang="el-GR" sz="2400" b="1" dirty="0">
                <a:solidFill>
                  <a:srgbClr val="DA4F33"/>
                </a:solidFill>
                <a:latin typeface="Moderustic" pitchFamily="2" charset="0"/>
              </a:rPr>
              <a:t>ΩΝ ΔΑΠΑΝΩΝ ΚΑΙ ΛΟΓΟΔΟΣΙΑ</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46705C6C-2CAE-8C1D-8400-826BD241E05B}"/>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sp>
        <p:nvSpPr>
          <p:cNvPr id="6" name="TextBox 5">
            <a:extLst>
              <a:ext uri="{FF2B5EF4-FFF2-40B4-BE49-F238E27FC236}">
                <a16:creationId xmlns:a16="http://schemas.microsoft.com/office/drawing/2014/main" id="{2C458F6E-876F-AB31-3AF3-0D7A0AFF8732}"/>
              </a:ext>
            </a:extLst>
          </p:cNvPr>
          <p:cNvSpPr txBox="1"/>
          <p:nvPr/>
        </p:nvSpPr>
        <p:spPr>
          <a:xfrm>
            <a:off x="1138033" y="1241492"/>
            <a:ext cx="9597001" cy="4493538"/>
          </a:xfrm>
          <a:prstGeom prst="rect">
            <a:avLst/>
          </a:prstGeom>
          <a:noFill/>
        </p:spPr>
        <p:txBody>
          <a:bodyPr wrap="square">
            <a:spAutoFit/>
          </a:bodyPr>
          <a:lstStyle/>
          <a:p>
            <a:r>
              <a:rPr lang="el-GR" sz="2800" dirty="0">
                <a:solidFill>
                  <a:srgbClr val="5A14A8"/>
                </a:solidFill>
              </a:rPr>
              <a:t>Έλεγχοι μέσω διαύγειας για φωτογραφικούς διαγωνισμούς</a:t>
            </a:r>
          </a:p>
          <a:p>
            <a:endParaRPr lang="el-GR" sz="3600" dirty="0">
              <a:solidFill>
                <a:srgbClr val="5A14A8"/>
              </a:solidFill>
            </a:endParaRPr>
          </a:p>
          <a:p>
            <a:r>
              <a:rPr lang="el-GR" dirty="0">
                <a:solidFill>
                  <a:srgbClr val="5A14A8"/>
                </a:solidFill>
              </a:rPr>
              <a:t>Υφιστάμενη κατάσταση</a:t>
            </a:r>
          </a:p>
          <a:p>
            <a:endParaRPr lang="el-GR" dirty="0">
              <a:solidFill>
                <a:srgbClr val="5A14A8"/>
              </a:solidFill>
            </a:endParaRPr>
          </a:p>
          <a:p>
            <a:pPr marL="171450" indent="-171450">
              <a:buBlip>
                <a:blip r:embed="rId2"/>
              </a:buBlip>
            </a:pPr>
            <a:r>
              <a:rPr lang="el-GR" dirty="0"/>
              <a:t>Ανεπαρκής και αποσπασματικός προγραμματισμός αναγκών</a:t>
            </a:r>
          </a:p>
          <a:p>
            <a:pPr marL="171450" indent="-171450">
              <a:buBlip>
                <a:blip r:embed="rId2"/>
              </a:buBlip>
            </a:pPr>
            <a:r>
              <a:rPr lang="el-GR" dirty="0"/>
              <a:t>Συχνή κατάχρηση της διαδικασίας του «επείγοντος»</a:t>
            </a:r>
          </a:p>
          <a:p>
            <a:pPr marL="171450" indent="-171450">
              <a:buBlip>
                <a:blip r:embed="rId2"/>
              </a:buBlip>
            </a:pPr>
            <a:r>
              <a:rPr lang="el-GR" dirty="0"/>
              <a:t>Απουσία ουσιαστικής εμπλοκής των διοικητικών υπηρεσιών</a:t>
            </a:r>
          </a:p>
          <a:p>
            <a:pPr marL="171450" indent="-171450">
              <a:buBlip>
                <a:blip r:embed="rId2"/>
              </a:buBlip>
            </a:pPr>
            <a:r>
              <a:rPr lang="el-GR" dirty="0"/>
              <a:t>Έλλειψη τεκμηρίωσης και διαφάνειας στις αναθέσεις</a:t>
            </a:r>
          </a:p>
          <a:p>
            <a:pPr marL="171450" indent="-171450">
              <a:buBlip>
                <a:blip r:embed="rId2"/>
              </a:buBlip>
            </a:pPr>
            <a:r>
              <a:rPr lang="el-GR" dirty="0"/>
              <a:t>Επαναλαμβανόμενες αναθέσεις στους ίδιους αναδόχους</a:t>
            </a:r>
          </a:p>
          <a:p>
            <a:pPr marL="171450" indent="-171450">
              <a:buBlip>
                <a:blip r:embed="rId2"/>
              </a:buBlip>
            </a:pPr>
            <a:r>
              <a:rPr lang="el-GR" dirty="0"/>
              <a:t>Υψηλό ποσοστό απευθείας αναθέσεων σε νοσοκομεία</a:t>
            </a:r>
          </a:p>
          <a:p>
            <a:pPr marL="171450" indent="-171450">
              <a:buBlip>
                <a:blip r:embed="rId2"/>
              </a:buBlip>
            </a:pPr>
            <a:r>
              <a:rPr lang="el-GR" dirty="0"/>
              <a:t>Έλλειψη συστήματος αξιολόγησης καταγγελιών</a:t>
            </a:r>
          </a:p>
          <a:p>
            <a:pPr marL="171450" indent="-171450">
              <a:buBlip>
                <a:blip r:embed="rId2"/>
              </a:buBlip>
            </a:pPr>
            <a:endParaRPr lang="el-GR" sz="1600" dirty="0"/>
          </a:p>
          <a:p>
            <a:endParaRPr lang="el-GR" sz="1600" dirty="0"/>
          </a:p>
        </p:txBody>
      </p:sp>
      <p:pic>
        <p:nvPicPr>
          <p:cNvPr id="2" name="Picture 1" descr="A colorful logo with four different colors&#10;&#10;AI-generated content may be incorrect.">
            <a:extLst>
              <a:ext uri="{FF2B5EF4-FFF2-40B4-BE49-F238E27FC236}">
                <a16:creationId xmlns:a16="http://schemas.microsoft.com/office/drawing/2014/main" id="{DA505B8D-CD63-FBBA-6809-BC12C935C22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38412" y="-660464"/>
            <a:ext cx="2044737" cy="2051493"/>
          </a:xfrm>
          <a:prstGeom prst="rect">
            <a:avLst/>
          </a:prstGeom>
        </p:spPr>
      </p:pic>
    </p:spTree>
    <p:extLst>
      <p:ext uri="{BB962C8B-B14F-4D97-AF65-F5344CB8AC3E}">
        <p14:creationId xmlns:p14="http://schemas.microsoft.com/office/powerpoint/2010/main" val="39838380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73D1E5-73B6-BA61-A8CA-0BDF99D3E7C3}"/>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8A136DDD-2E44-977C-3B71-E85E08B204C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1605FDC0-AB57-4FA6-0C51-DE7AABFE8CC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‘ΕΛΕΓΧΟΣ ΚΡΑΤΙΚ</a:t>
            </a:r>
            <a:r>
              <a:rPr lang="el-GR" sz="2400" b="1" dirty="0">
                <a:solidFill>
                  <a:srgbClr val="DA4F33"/>
                </a:solidFill>
                <a:latin typeface="Moderustic" pitchFamily="2" charset="0"/>
              </a:rPr>
              <a:t>ΩΝ ΔΑΠΑΝΩΝ ΚΑΙ ΛΟΓΟΔΟΣΙΑ</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46705C6C-2CAE-8C1D-8400-826BD241E05B}"/>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sp>
        <p:nvSpPr>
          <p:cNvPr id="6" name="TextBox 5">
            <a:extLst>
              <a:ext uri="{FF2B5EF4-FFF2-40B4-BE49-F238E27FC236}">
                <a16:creationId xmlns:a16="http://schemas.microsoft.com/office/drawing/2014/main" id="{2C458F6E-876F-AB31-3AF3-0D7A0AFF8732}"/>
              </a:ext>
            </a:extLst>
          </p:cNvPr>
          <p:cNvSpPr txBox="1"/>
          <p:nvPr/>
        </p:nvSpPr>
        <p:spPr>
          <a:xfrm>
            <a:off x="1138033" y="1241492"/>
            <a:ext cx="9597001" cy="954107"/>
          </a:xfrm>
          <a:prstGeom prst="rect">
            <a:avLst/>
          </a:prstGeom>
          <a:noFill/>
        </p:spPr>
        <p:txBody>
          <a:bodyPr wrap="square">
            <a:spAutoFit/>
          </a:bodyPr>
          <a:lstStyle/>
          <a:p>
            <a:r>
              <a:rPr lang="el-GR" sz="2800" dirty="0">
                <a:solidFill>
                  <a:srgbClr val="5A14A8"/>
                </a:solidFill>
              </a:rPr>
              <a:t>Έλεγχοι μέσω διαύγειας για φωτογραφικούς διαγωνισμούς</a:t>
            </a:r>
            <a:endParaRPr lang="el-GR" sz="1600" dirty="0"/>
          </a:p>
        </p:txBody>
      </p:sp>
      <p:pic>
        <p:nvPicPr>
          <p:cNvPr id="2" name="Picture 1" descr="A colorful logo with four different colors&#10;&#10;AI-generated content may be incorrect.">
            <a:extLst>
              <a:ext uri="{FF2B5EF4-FFF2-40B4-BE49-F238E27FC236}">
                <a16:creationId xmlns:a16="http://schemas.microsoft.com/office/drawing/2014/main" id="{DA505B8D-CD63-FBBA-6809-BC12C935C22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10738412" y="-654187"/>
            <a:ext cx="2044737" cy="2051493"/>
          </a:xfrm>
          <a:prstGeom prst="rect">
            <a:avLst/>
          </a:prstGeom>
        </p:spPr>
      </p:pic>
      <p:pic>
        <p:nvPicPr>
          <p:cNvPr id="3" name="Εικόνα 2">
            <a:extLst>
              <a:ext uri="{FF2B5EF4-FFF2-40B4-BE49-F238E27FC236}">
                <a16:creationId xmlns:a16="http://schemas.microsoft.com/office/drawing/2014/main" id="{F0E80427-5F19-655A-4396-ABB05FFABA98}"/>
              </a:ext>
            </a:extLst>
          </p:cNvPr>
          <p:cNvPicPr>
            <a:picLocks noChangeAspect="1"/>
          </p:cNvPicPr>
          <p:nvPr/>
        </p:nvPicPr>
        <p:blipFill>
          <a:blip r:embed="rId4"/>
          <a:stretch>
            <a:fillRect/>
          </a:stretch>
        </p:blipFill>
        <p:spPr>
          <a:xfrm>
            <a:off x="1138033" y="2195599"/>
            <a:ext cx="6295700" cy="4536506"/>
          </a:xfrm>
          <a:prstGeom prst="rect">
            <a:avLst/>
          </a:prstGeom>
        </p:spPr>
      </p:pic>
    </p:spTree>
    <p:extLst>
      <p:ext uri="{BB962C8B-B14F-4D97-AF65-F5344CB8AC3E}">
        <p14:creationId xmlns:p14="http://schemas.microsoft.com/office/powerpoint/2010/main" val="31738776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FCA74C-1B22-AEFC-889C-96F2A571E566}"/>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C54A2C50-5927-1C38-3DB7-CF5A9226E71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CBD34F61-4485-8D58-3D71-29CD22711D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DD3B7CE2-0C18-8631-34E7-FCB69C382F6F}"/>
              </a:ext>
            </a:extLst>
          </p:cNvPr>
          <p:cNvSpPr txBox="1">
            <a:spLocks/>
          </p:cNvSpPr>
          <p:nvPr/>
        </p:nvSpPr>
        <p:spPr>
          <a:xfrm>
            <a:off x="1056746" y="1271694"/>
            <a:ext cx="67918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Ενεργειακή Αυτάρκεια: Στρατηγική Απεξάρτηση από Εισαγωγές Φυσικού Αερίου</a:t>
            </a:r>
            <a:endParaRPr lang="el-GR" sz="1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8D9CB17B-ADB6-1301-547B-6CC2E52EC144}"/>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4" name="TextBox 13">
            <a:extLst>
              <a:ext uri="{FF2B5EF4-FFF2-40B4-BE49-F238E27FC236}">
                <a16:creationId xmlns:a16="http://schemas.microsoft.com/office/drawing/2014/main" id="{7BA4064E-19E8-964F-0BCB-F8A0A7B584F7}"/>
              </a:ext>
            </a:extLst>
          </p:cNvPr>
          <p:cNvSpPr txBox="1"/>
          <p:nvPr/>
        </p:nvSpPr>
        <p:spPr>
          <a:xfrm>
            <a:off x="1056746" y="2047059"/>
            <a:ext cx="10594927" cy="4247317"/>
          </a:xfrm>
          <a:prstGeom prst="rect">
            <a:avLst/>
          </a:prstGeom>
          <a:noFill/>
        </p:spPr>
        <p:txBody>
          <a:bodyPr wrap="square" rtlCol="0">
            <a:spAutoFit/>
          </a:bodyPr>
          <a:lstStyle/>
          <a:p>
            <a:r>
              <a:rPr lang="el-GR" dirty="0">
                <a:solidFill>
                  <a:srgbClr val="5A14A8"/>
                </a:solidFill>
              </a:rPr>
              <a:t>ΕΝΕΡΓΕΙΑΚΟ ΚΟΣΤΟΣ</a:t>
            </a:r>
            <a:endParaRPr lang="en-US" dirty="0">
              <a:solidFill>
                <a:srgbClr val="5A14A8"/>
              </a:solidFill>
            </a:endParaRPr>
          </a:p>
          <a:p>
            <a:endParaRPr lang="el-GR" dirty="0">
              <a:solidFill>
                <a:srgbClr val="5A14A8"/>
              </a:solidFill>
            </a:endParaRPr>
          </a:p>
          <a:p>
            <a:r>
              <a:rPr lang="el-GR" b="1" dirty="0"/>
              <a:t>Ενεργοποίηση της προθεσμιακής Αγοράς Ενέργειας </a:t>
            </a:r>
            <a:r>
              <a:rPr lang="el-GR" dirty="0"/>
              <a:t>του Ελληνικού Χρηματιστήριου Ενέργειας για τη μείωση του ενεργειακού κόστους.</a:t>
            </a:r>
          </a:p>
          <a:p>
            <a:endParaRPr lang="el-GR" dirty="0"/>
          </a:p>
          <a:p>
            <a:r>
              <a:rPr lang="el-GR" dirty="0">
                <a:solidFill>
                  <a:srgbClr val="5A14A8"/>
                </a:solidFill>
              </a:rPr>
              <a:t>Ανάγκη επαναξιολόγησης του </a:t>
            </a:r>
            <a:r>
              <a:rPr lang="el-GR" dirty="0" err="1">
                <a:solidFill>
                  <a:srgbClr val="5A14A8"/>
                </a:solidFill>
              </a:rPr>
              <a:t>target</a:t>
            </a:r>
            <a:r>
              <a:rPr lang="el-GR" dirty="0">
                <a:solidFill>
                  <a:srgbClr val="5A14A8"/>
                </a:solidFill>
              </a:rPr>
              <a:t> </a:t>
            </a:r>
            <a:r>
              <a:rPr lang="el-GR" dirty="0" err="1">
                <a:solidFill>
                  <a:srgbClr val="5A14A8"/>
                </a:solidFill>
              </a:rPr>
              <a:t>model</a:t>
            </a:r>
            <a:r>
              <a:rPr lang="el-GR" dirty="0">
                <a:solidFill>
                  <a:srgbClr val="5A14A8"/>
                </a:solidFill>
              </a:rPr>
              <a:t>:</a:t>
            </a:r>
          </a:p>
          <a:p>
            <a:pPr marL="171450" indent="-171450">
              <a:buBlip>
                <a:blip r:embed="rId3"/>
              </a:buBlip>
            </a:pPr>
            <a:r>
              <a:rPr lang="el-GR" dirty="0"/>
              <a:t>Το τρέχον σύστημα μεταφέρει το κόστος της ακριβότερης μονάδας στον καταναλωτή</a:t>
            </a:r>
          </a:p>
          <a:p>
            <a:endParaRPr lang="el-GR" dirty="0"/>
          </a:p>
          <a:p>
            <a:r>
              <a:rPr lang="el-GR" dirty="0">
                <a:solidFill>
                  <a:srgbClr val="5A14A8"/>
                </a:solidFill>
              </a:rPr>
              <a:t>Νέες δυνατότητες μείωσης κινδύνων για Παραγωγούς και Προμηθευτές:</a:t>
            </a:r>
          </a:p>
          <a:p>
            <a:pPr marL="171450" indent="-171450">
              <a:buBlip>
                <a:blip r:embed="rId3"/>
              </a:buBlip>
            </a:pPr>
            <a:r>
              <a:rPr lang="el-GR" dirty="0"/>
              <a:t>Προστασία από αυξομειώσεις τιμών καυσίμων και ηλεκτρικής ενέργειας</a:t>
            </a:r>
          </a:p>
          <a:p>
            <a:endParaRPr lang="el-GR" dirty="0"/>
          </a:p>
          <a:p>
            <a:r>
              <a:rPr lang="el-GR" dirty="0">
                <a:solidFill>
                  <a:srgbClr val="5A14A8"/>
                </a:solidFill>
              </a:rPr>
              <a:t>Οφέλη σύμφωνα με τη ΡΑΕΕΥ:</a:t>
            </a:r>
          </a:p>
          <a:p>
            <a:pPr marL="171450" indent="-171450">
              <a:buBlip>
                <a:blip r:embed="rId3"/>
              </a:buBlip>
            </a:pPr>
            <a:r>
              <a:rPr lang="el-GR" dirty="0"/>
              <a:t>Περιορισμός έκθεσης στην ευμετάβλητη </a:t>
            </a:r>
            <a:r>
              <a:rPr lang="el-GR" dirty="0" err="1"/>
              <a:t>ενδοημερήσια</a:t>
            </a:r>
            <a:r>
              <a:rPr lang="el-GR" dirty="0"/>
              <a:t> αγορά</a:t>
            </a:r>
          </a:p>
          <a:p>
            <a:pPr marL="171450" indent="-171450">
              <a:buBlip>
                <a:blip r:embed="rId3"/>
              </a:buBlip>
            </a:pPr>
            <a:r>
              <a:rPr lang="el-GR" dirty="0"/>
              <a:t>Υποστήριξη μακροπρόθεσμου σχεδιασμού παραγωγής και διανομής</a:t>
            </a:r>
          </a:p>
          <a:p>
            <a:pPr marL="171450" indent="-171450">
              <a:buBlip>
                <a:blip r:embed="rId3"/>
              </a:buBlip>
            </a:pPr>
            <a:r>
              <a:rPr lang="el-GR" dirty="0"/>
              <a:t>Εργαλείο μείωσης έκθεσης στη μεταβλητότητα τιμών</a:t>
            </a:r>
          </a:p>
        </p:txBody>
      </p:sp>
      <p:pic>
        <p:nvPicPr>
          <p:cNvPr id="22" name="Picture 21" descr="A black and orange background&#10;&#10;AI-generated content may be incorrect.">
            <a:extLst>
              <a:ext uri="{FF2B5EF4-FFF2-40B4-BE49-F238E27FC236}">
                <a16:creationId xmlns:a16="http://schemas.microsoft.com/office/drawing/2014/main" id="{A3FB8075-78BD-84F5-46E8-20D37EA5CF8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897260" flipV="1">
            <a:off x="6858563" y="-1026661"/>
            <a:ext cx="6323640" cy="3462086"/>
          </a:xfrm>
          <a:prstGeom prst="rect">
            <a:avLst/>
          </a:prstGeom>
        </p:spPr>
      </p:pic>
      <p:sp>
        <p:nvSpPr>
          <p:cNvPr id="3" name="TextBox 2">
            <a:extLst>
              <a:ext uri="{FF2B5EF4-FFF2-40B4-BE49-F238E27FC236}">
                <a16:creationId xmlns:a16="http://schemas.microsoft.com/office/drawing/2014/main" id="{6B52AAA7-B5B4-D179-F09C-B87DEAAA16CA}"/>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spTree>
    <p:extLst>
      <p:ext uri="{BB962C8B-B14F-4D97-AF65-F5344CB8AC3E}">
        <p14:creationId xmlns:p14="http://schemas.microsoft.com/office/powerpoint/2010/main" val="5188848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3863B0-ED98-A27A-8CCA-01884F3A9202}"/>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9FFAFDA-69D0-6E46-9DD5-6817695392E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0D9E0962-FA26-7E8A-362C-8DF31D8BA334}"/>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‘ΕΛΕΓΧΟΣ ΚΡΑΤΙΚ</a:t>
            </a:r>
            <a:r>
              <a:rPr lang="el-GR" sz="2400" b="1" dirty="0">
                <a:solidFill>
                  <a:srgbClr val="DA4F33"/>
                </a:solidFill>
                <a:latin typeface="Moderustic" pitchFamily="2" charset="0"/>
              </a:rPr>
              <a:t>ΩΝ ΔΑΠΑΝΩΝ ΚΑΙ ΛΟΓΟΔΟΣΙΑ</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7D180584-F822-9648-221C-B7F552107909}"/>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sp>
        <p:nvSpPr>
          <p:cNvPr id="6" name="TextBox 5">
            <a:extLst>
              <a:ext uri="{FF2B5EF4-FFF2-40B4-BE49-F238E27FC236}">
                <a16:creationId xmlns:a16="http://schemas.microsoft.com/office/drawing/2014/main" id="{A918F4F0-77B9-121A-CD51-4FC825723945}"/>
              </a:ext>
            </a:extLst>
          </p:cNvPr>
          <p:cNvSpPr txBox="1"/>
          <p:nvPr/>
        </p:nvSpPr>
        <p:spPr>
          <a:xfrm>
            <a:off x="1138033" y="1241492"/>
            <a:ext cx="7646044" cy="3600986"/>
          </a:xfrm>
          <a:prstGeom prst="rect">
            <a:avLst/>
          </a:prstGeom>
          <a:noFill/>
        </p:spPr>
        <p:txBody>
          <a:bodyPr wrap="square">
            <a:spAutoFit/>
          </a:bodyPr>
          <a:lstStyle/>
          <a:p>
            <a:r>
              <a:rPr lang="el-GR" sz="2800" dirty="0">
                <a:solidFill>
                  <a:srgbClr val="5A14A8"/>
                </a:solidFill>
              </a:rPr>
              <a:t>Έλεγχοι μέσω διαύγειας για φωτογραφικούς διαγωνισμούς</a:t>
            </a:r>
          </a:p>
          <a:p>
            <a:endParaRPr lang="el-GR" sz="2800" dirty="0">
              <a:solidFill>
                <a:srgbClr val="5A14A8"/>
              </a:solidFill>
            </a:endParaRPr>
          </a:p>
          <a:p>
            <a:r>
              <a:rPr lang="el-GR" dirty="0">
                <a:solidFill>
                  <a:srgbClr val="5A14A8"/>
                </a:solidFill>
              </a:rPr>
              <a:t>Προτάσεις:</a:t>
            </a:r>
          </a:p>
          <a:p>
            <a:pPr marL="171450" indent="-171450">
              <a:buFont typeface="Arial" panose="020B0604020202020204" pitchFamily="34" charset="0"/>
              <a:buChar char="•"/>
            </a:pPr>
            <a:r>
              <a:rPr lang="el-GR" dirty="0"/>
              <a:t>Απαγόρευση κατάτμησης όμοιων/ομοειδών συμβάσεων</a:t>
            </a:r>
          </a:p>
          <a:p>
            <a:pPr marL="171450" indent="-171450">
              <a:buFont typeface="Arial" panose="020B0604020202020204" pitchFamily="34" charset="0"/>
              <a:buChar char="•"/>
            </a:pPr>
            <a:r>
              <a:rPr lang="el-GR" dirty="0"/>
              <a:t>Διεύρυνση χρήσης ηλεκτρονικών συστημάτων προμηθειών</a:t>
            </a:r>
          </a:p>
          <a:p>
            <a:pPr marL="171450" indent="-171450">
              <a:buFont typeface="Arial" panose="020B0604020202020204" pitchFamily="34" charset="0"/>
              <a:buChar char="•"/>
            </a:pPr>
            <a:r>
              <a:rPr lang="el-GR" dirty="0"/>
              <a:t>Θέσπιση μηχανισμού καταγραφής και αξιολόγησης καταγγελιών</a:t>
            </a:r>
          </a:p>
          <a:p>
            <a:pPr marL="171450" indent="-171450">
              <a:buFont typeface="Arial" panose="020B0604020202020204" pitchFamily="34" charset="0"/>
              <a:buChar char="•"/>
            </a:pPr>
            <a:r>
              <a:rPr lang="el-GR" dirty="0" err="1"/>
              <a:t>Επικαιροποίηση</a:t>
            </a:r>
            <a:r>
              <a:rPr lang="el-GR" dirty="0"/>
              <a:t> Παρατηρητηρίου Τιμών για αγαθά/υπηρεσίες</a:t>
            </a:r>
          </a:p>
          <a:p>
            <a:pPr marL="171450" indent="-171450">
              <a:buFont typeface="Arial" panose="020B0604020202020204" pitchFamily="34" charset="0"/>
              <a:buChar char="•"/>
            </a:pPr>
            <a:r>
              <a:rPr lang="el-GR" dirty="0"/>
              <a:t>Συγκρίσεις με τιμές αναφοράς πριν από κάθε ανάθεση</a:t>
            </a:r>
          </a:p>
          <a:p>
            <a:pPr marL="171450" indent="-171450">
              <a:buFont typeface="Arial" panose="020B0604020202020204" pitchFamily="34" charset="0"/>
              <a:buChar char="•"/>
            </a:pPr>
            <a:r>
              <a:rPr lang="el-GR" dirty="0"/>
              <a:t>Κεντρική ψηφιακή πλατφόρμα παρακολούθησης συμβάσεων</a:t>
            </a:r>
          </a:p>
          <a:p>
            <a:pPr marL="171450" indent="-171450">
              <a:buFont typeface="Arial" panose="020B0604020202020204" pitchFamily="34" charset="0"/>
              <a:buChar char="•"/>
            </a:pPr>
            <a:r>
              <a:rPr lang="el-GR" dirty="0"/>
              <a:t>Real-</a:t>
            </a:r>
            <a:r>
              <a:rPr lang="el-GR" dirty="0" err="1"/>
              <a:t>time</a:t>
            </a:r>
            <a:r>
              <a:rPr lang="el-GR" dirty="0"/>
              <a:t> </a:t>
            </a:r>
            <a:r>
              <a:rPr lang="el-GR" dirty="0" err="1"/>
              <a:t>alerts</a:t>
            </a:r>
            <a:r>
              <a:rPr lang="el-GR" dirty="0"/>
              <a:t> για κατατμήσεις ή υπερβάσεις ποσών</a:t>
            </a:r>
          </a:p>
        </p:txBody>
      </p:sp>
      <p:pic>
        <p:nvPicPr>
          <p:cNvPr id="2" name="Picture 1" descr="A colorful logo with four different colors&#10;&#10;AI-generated content may be incorrect.">
            <a:extLst>
              <a:ext uri="{FF2B5EF4-FFF2-40B4-BE49-F238E27FC236}">
                <a16:creationId xmlns:a16="http://schemas.microsoft.com/office/drawing/2014/main" id="{7EC4BFBB-31C2-BC22-57E6-E79F9FD299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10738412" y="-654187"/>
            <a:ext cx="2044737" cy="2051493"/>
          </a:xfrm>
          <a:prstGeom prst="rect">
            <a:avLst/>
          </a:prstGeom>
        </p:spPr>
      </p:pic>
      <p:pic>
        <p:nvPicPr>
          <p:cNvPr id="3" name="Picture 6" descr="A purple and black corner&#10;&#10;AI-generated content may be incorrect.">
            <a:extLst>
              <a:ext uri="{FF2B5EF4-FFF2-40B4-BE49-F238E27FC236}">
                <a16:creationId xmlns:a16="http://schemas.microsoft.com/office/drawing/2014/main" id="{D0675921-A223-5873-5188-81511487151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flipH="1">
            <a:off x="4796233" y="-545970"/>
            <a:ext cx="2599529" cy="12192001"/>
          </a:xfrm>
          <a:prstGeom prst="rect">
            <a:avLst/>
          </a:prstGeom>
        </p:spPr>
      </p:pic>
    </p:spTree>
    <p:extLst>
      <p:ext uri="{BB962C8B-B14F-4D97-AF65-F5344CB8AC3E}">
        <p14:creationId xmlns:p14="http://schemas.microsoft.com/office/powerpoint/2010/main" val="832818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004F8B-0FD8-C00C-68AD-3992F301E585}"/>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9E3C4408-9103-FA20-6AE9-56DC01043AA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6769A26D-9A40-B97A-2ECD-6BC131EBB746}"/>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‘ΕΛΕΓΧΟΣ ΚΡΑΤΙΚ</a:t>
            </a:r>
            <a:r>
              <a:rPr lang="el-GR" sz="2400" b="1" dirty="0">
                <a:solidFill>
                  <a:srgbClr val="DA4F33"/>
                </a:solidFill>
                <a:latin typeface="Moderustic" pitchFamily="2" charset="0"/>
              </a:rPr>
              <a:t>ΩΝ ΔΑΠΑΝΩΝ ΚΑΙ ΛΟΓΟΔΟΣΙΑ</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41A38ACD-C19E-183A-2678-835228FE6965}"/>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sp>
        <p:nvSpPr>
          <p:cNvPr id="6" name="TextBox 5">
            <a:extLst>
              <a:ext uri="{FF2B5EF4-FFF2-40B4-BE49-F238E27FC236}">
                <a16:creationId xmlns:a16="http://schemas.microsoft.com/office/drawing/2014/main" id="{9709D35B-CC78-E59A-23BB-3777AB8EEBE0}"/>
              </a:ext>
            </a:extLst>
          </p:cNvPr>
          <p:cNvSpPr txBox="1"/>
          <p:nvPr/>
        </p:nvSpPr>
        <p:spPr>
          <a:xfrm>
            <a:off x="1138033" y="1241492"/>
            <a:ext cx="9343700" cy="3693319"/>
          </a:xfrm>
          <a:prstGeom prst="rect">
            <a:avLst/>
          </a:prstGeom>
          <a:noFill/>
        </p:spPr>
        <p:txBody>
          <a:bodyPr wrap="square">
            <a:spAutoFit/>
          </a:bodyPr>
          <a:lstStyle/>
          <a:p>
            <a:r>
              <a:rPr lang="el-GR" sz="2800" dirty="0">
                <a:solidFill>
                  <a:srgbClr val="5A14A8"/>
                </a:solidFill>
              </a:rPr>
              <a:t>Έλεγχοι μέσω διαύγειας για φωτογραφικούς διαγωνισμούς</a:t>
            </a:r>
          </a:p>
          <a:p>
            <a:endParaRPr lang="el-GR" sz="1800" dirty="0"/>
          </a:p>
          <a:p>
            <a:r>
              <a:rPr lang="el-GR" sz="1800" dirty="0">
                <a:solidFill>
                  <a:srgbClr val="5A14A8"/>
                </a:solidFill>
              </a:rPr>
              <a:t>Η Διαύγεια αποκαλύπτει περιπτώσεις που ενισχύουν την κριτική</a:t>
            </a:r>
          </a:p>
          <a:p>
            <a:pPr marL="171450" indent="-171450">
              <a:buBlip>
                <a:blip r:embed="rId2"/>
              </a:buBlip>
            </a:pPr>
            <a:r>
              <a:rPr lang="el-GR" sz="1800" dirty="0">
                <a:solidFill>
                  <a:srgbClr val="5A14A8"/>
                </a:solidFill>
              </a:rPr>
              <a:t>Αιολικό Πάρκο (50 εκατ. ευρώ) </a:t>
            </a:r>
            <a:r>
              <a:rPr lang="el-GR" sz="1800" b="1" dirty="0"/>
              <a:t>: </a:t>
            </a:r>
            <a:r>
              <a:rPr lang="el-GR" sz="1800" dirty="0"/>
              <a:t>Χρηματοδότηση σε εταιρεία όπως η ΤΕΡΝΑ Ενεργειακή για πάρκο 100 MW, με όρους που απαιτούν εμπειρία σε έργα άνω των 50 MW .</a:t>
            </a:r>
          </a:p>
          <a:p>
            <a:pPr marL="171450" indent="-171450">
              <a:buBlip>
                <a:blip r:embed="rId2"/>
              </a:buBlip>
            </a:pPr>
            <a:r>
              <a:rPr lang="el-GR" sz="1800" dirty="0" err="1">
                <a:solidFill>
                  <a:srgbClr val="5A14A8"/>
                </a:solidFill>
              </a:rPr>
              <a:t>Ψηφιοποίηση</a:t>
            </a:r>
            <a:r>
              <a:rPr lang="el-GR" sz="1800" dirty="0">
                <a:solidFill>
                  <a:srgbClr val="5A14A8"/>
                </a:solidFill>
              </a:rPr>
              <a:t> POS (150 εκατ. ευρώ) </a:t>
            </a:r>
            <a:r>
              <a:rPr lang="el-GR" sz="1800" dirty="0"/>
              <a:t>: Ανάθεση σε μεγάλες εταιρείες (π.χ. </a:t>
            </a:r>
            <a:r>
              <a:rPr lang="el-GR" sz="1800" dirty="0" err="1"/>
              <a:t>Cardlink</a:t>
            </a:r>
            <a:r>
              <a:rPr lang="el-GR" sz="1800" dirty="0"/>
              <a:t>) με κριτήρια που αποκλείουν μικρές ελληνικές </a:t>
            </a:r>
            <a:r>
              <a:rPr lang="el-GR" sz="1800" dirty="0" err="1"/>
              <a:t>startups</a:t>
            </a:r>
            <a:r>
              <a:rPr lang="el-GR" sz="1800" dirty="0"/>
              <a:t> </a:t>
            </a:r>
          </a:p>
          <a:p>
            <a:pPr marL="171450" indent="-171450">
              <a:buBlip>
                <a:blip r:embed="rId2"/>
              </a:buBlip>
            </a:pPr>
            <a:r>
              <a:rPr lang="el-GR" sz="1800" dirty="0">
                <a:solidFill>
                  <a:srgbClr val="5A14A8"/>
                </a:solidFill>
              </a:rPr>
              <a:t>Τουριστικό Δάνειο (20 εκατ. ευρώ) </a:t>
            </a:r>
            <a:r>
              <a:rPr lang="el-GR" sz="1800" dirty="0"/>
              <a:t>: Χρηματοδότηση σε όμιλο για νέα μονάδα 5 αστέρων, με όρους για ελάχιστο μέγεθος 200 κλινών.</a:t>
            </a:r>
          </a:p>
          <a:p>
            <a:pPr marL="171450" indent="-171450">
              <a:buBlip>
                <a:blip r:embed="rId2"/>
              </a:buBlip>
            </a:pPr>
            <a:endParaRPr lang="el-GR" sz="1600" dirty="0"/>
          </a:p>
        </p:txBody>
      </p:sp>
      <p:pic>
        <p:nvPicPr>
          <p:cNvPr id="2" name="Picture 1" descr="A colorful logo with four different colors&#10;&#10;AI-generated content may be incorrect.">
            <a:extLst>
              <a:ext uri="{FF2B5EF4-FFF2-40B4-BE49-F238E27FC236}">
                <a16:creationId xmlns:a16="http://schemas.microsoft.com/office/drawing/2014/main" id="{B7F30395-1AB2-0BB8-63C7-5F2463A1CCA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38412" y="-654187"/>
            <a:ext cx="2044737" cy="2051493"/>
          </a:xfrm>
          <a:prstGeom prst="rect">
            <a:avLst/>
          </a:prstGeom>
        </p:spPr>
      </p:pic>
      <p:pic>
        <p:nvPicPr>
          <p:cNvPr id="3" name="Picture 6" descr="A purple and black corner&#10;&#10;AI-generated content may be incorrect.">
            <a:extLst>
              <a:ext uri="{FF2B5EF4-FFF2-40B4-BE49-F238E27FC236}">
                <a16:creationId xmlns:a16="http://schemas.microsoft.com/office/drawing/2014/main" id="{2F8CE6D1-46FE-2739-BDE5-AD91E22A60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flipH="1">
            <a:off x="4915536" y="-426668"/>
            <a:ext cx="2360922" cy="12192001"/>
          </a:xfrm>
          <a:prstGeom prst="rect">
            <a:avLst/>
          </a:prstGeom>
        </p:spPr>
      </p:pic>
    </p:spTree>
    <p:extLst>
      <p:ext uri="{BB962C8B-B14F-4D97-AF65-F5344CB8AC3E}">
        <p14:creationId xmlns:p14="http://schemas.microsoft.com/office/powerpoint/2010/main" val="23536641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3863B0-ED98-A27A-8CCA-01884F3A9202}"/>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9FFAFDA-69D0-6E46-9DD5-6817695392E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0D9E0962-FA26-7E8A-362C-8DF31D8BA334}"/>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‘ΕΛΕΓΧΟΣ ΚΡΑΤΙΚ</a:t>
            </a:r>
            <a:r>
              <a:rPr lang="el-GR" sz="2400" b="1" dirty="0">
                <a:solidFill>
                  <a:srgbClr val="DA4F33"/>
                </a:solidFill>
                <a:latin typeface="Moderustic" pitchFamily="2" charset="0"/>
              </a:rPr>
              <a:t>ΩΝ ΔΑΠΑΝΩΝ ΚΑΙ ΛΟΓΟΔΟΣΙΑ</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7D180584-F822-9648-221C-B7F552107909}"/>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sp>
        <p:nvSpPr>
          <p:cNvPr id="6" name="TextBox 5">
            <a:extLst>
              <a:ext uri="{FF2B5EF4-FFF2-40B4-BE49-F238E27FC236}">
                <a16:creationId xmlns:a16="http://schemas.microsoft.com/office/drawing/2014/main" id="{A918F4F0-77B9-121A-CD51-4FC825723945}"/>
              </a:ext>
            </a:extLst>
          </p:cNvPr>
          <p:cNvSpPr txBox="1"/>
          <p:nvPr/>
        </p:nvSpPr>
        <p:spPr>
          <a:xfrm>
            <a:off x="1138032" y="1241492"/>
            <a:ext cx="8564767" cy="4478149"/>
          </a:xfrm>
          <a:prstGeom prst="rect">
            <a:avLst/>
          </a:prstGeom>
          <a:noFill/>
        </p:spPr>
        <p:txBody>
          <a:bodyPr wrap="square">
            <a:spAutoFit/>
          </a:bodyPr>
          <a:lstStyle/>
          <a:p>
            <a:r>
              <a:rPr lang="el-GR" sz="2400" dirty="0">
                <a:solidFill>
                  <a:srgbClr val="5A14A8"/>
                </a:solidFill>
              </a:rPr>
              <a:t>Έλεγχοι μέσω διαύγειας για φωτογραφικούς διαγωνισμούς</a:t>
            </a:r>
          </a:p>
          <a:p>
            <a:endParaRPr lang="el-GR" sz="2800" dirty="0">
              <a:solidFill>
                <a:srgbClr val="5A14A8"/>
              </a:solidFill>
            </a:endParaRPr>
          </a:p>
          <a:p>
            <a:r>
              <a:rPr lang="el-GR" dirty="0">
                <a:solidFill>
                  <a:srgbClr val="5A14A8"/>
                </a:solidFill>
              </a:rPr>
              <a:t>Προτάσεις:</a:t>
            </a:r>
          </a:p>
          <a:p>
            <a:pPr marL="171450" indent="-171450">
              <a:buFont typeface="Arial" panose="020B0604020202020204" pitchFamily="34" charset="0"/>
              <a:buChar char="•"/>
            </a:pPr>
            <a:r>
              <a:rPr lang="el-GR" dirty="0"/>
              <a:t>Μητρώο αξιολόγησης προμηθευτών με δείκτες ποιότητας &amp; συνέπειας</a:t>
            </a:r>
          </a:p>
          <a:p>
            <a:pPr marL="171450" indent="-171450">
              <a:buFont typeface="Arial" panose="020B0604020202020204" pitchFamily="34" charset="0"/>
              <a:buChar char="•"/>
            </a:pPr>
            <a:r>
              <a:rPr lang="el-GR" dirty="0"/>
              <a:t>Κίνητρα για συλλογικές (διαδημοτικές) αγορές</a:t>
            </a:r>
          </a:p>
          <a:p>
            <a:pPr marL="171450" indent="-171450">
              <a:buFont typeface="Arial" panose="020B0604020202020204" pitchFamily="34" charset="0"/>
              <a:buChar char="•"/>
            </a:pPr>
            <a:r>
              <a:rPr lang="el-GR" dirty="0"/>
              <a:t>Χρήση τεχνολογίας ΑΙ για περικοπή σπατάλης του δημοσίου χρήματος </a:t>
            </a:r>
            <a:r>
              <a:rPr lang="el-GR" b="1" dirty="0"/>
              <a:t>αποφέροντας έσοδα 2% του ΑΕΠ</a:t>
            </a:r>
          </a:p>
          <a:p>
            <a:endParaRPr lang="el-GR" b="1" dirty="0"/>
          </a:p>
          <a:p>
            <a:pPr marL="171450" indent="-171450">
              <a:buFont typeface="Arial" panose="020B0604020202020204" pitchFamily="34" charset="0"/>
              <a:buChar char="•"/>
            </a:pPr>
            <a:r>
              <a:rPr lang="el-GR" dirty="0"/>
              <a:t>Αναθεώρηση του νομοθετικού πλαισίου αναφορικά με τις ελάχιστες απαιτήσεις στελέχωσης των πλοίων ελληνικής σημαίας με Έλληνες αξιωματικούς</a:t>
            </a:r>
          </a:p>
          <a:p>
            <a:pPr marL="628650" lvl="1" indent="-171450">
              <a:buFont typeface="Arial" panose="020B0604020202020204" pitchFamily="34" charset="0"/>
              <a:buChar char="•"/>
            </a:pPr>
            <a:r>
              <a:rPr lang="el-GR" b="1" dirty="0"/>
              <a:t>Έσοδα 50.000€ το χρόνο ανά πλοίο</a:t>
            </a:r>
          </a:p>
          <a:p>
            <a:pPr marL="628650" lvl="1" indent="-171450">
              <a:buFont typeface="Arial" panose="020B0604020202020204" pitchFamily="34" charset="0"/>
              <a:buChar char="•"/>
            </a:pPr>
            <a:r>
              <a:rPr lang="el-GR" b="1" dirty="0"/>
              <a:t>Συνολικά έσοδα 250.000.000€ το χρόνο</a:t>
            </a:r>
          </a:p>
          <a:p>
            <a:endParaRPr lang="el-GR" sz="1100" dirty="0"/>
          </a:p>
        </p:txBody>
      </p:sp>
      <p:pic>
        <p:nvPicPr>
          <p:cNvPr id="2" name="Picture 1" descr="A colorful logo with four different colors&#10;&#10;AI-generated content may be incorrect.">
            <a:extLst>
              <a:ext uri="{FF2B5EF4-FFF2-40B4-BE49-F238E27FC236}">
                <a16:creationId xmlns:a16="http://schemas.microsoft.com/office/drawing/2014/main" id="{7EC4BFBB-31C2-BC22-57E6-E79F9FD299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10738412" y="-654187"/>
            <a:ext cx="2044737" cy="2051493"/>
          </a:xfrm>
          <a:prstGeom prst="rect">
            <a:avLst/>
          </a:prstGeom>
        </p:spPr>
      </p:pic>
      <p:pic>
        <p:nvPicPr>
          <p:cNvPr id="3" name="Picture 6" descr="A purple and black corner&#10;&#10;AI-generated content may be incorrect.">
            <a:extLst>
              <a:ext uri="{FF2B5EF4-FFF2-40B4-BE49-F238E27FC236}">
                <a16:creationId xmlns:a16="http://schemas.microsoft.com/office/drawing/2014/main" id="{B68241F8-06CC-B616-12F8-ACBAF01C0FC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flipH="1">
            <a:off x="4796233" y="-545970"/>
            <a:ext cx="2599529" cy="12192001"/>
          </a:xfrm>
          <a:prstGeom prst="rect">
            <a:avLst/>
          </a:prstGeom>
        </p:spPr>
      </p:pic>
    </p:spTree>
    <p:extLst>
      <p:ext uri="{BB962C8B-B14F-4D97-AF65-F5344CB8AC3E}">
        <p14:creationId xmlns:p14="http://schemas.microsoft.com/office/powerpoint/2010/main" val="19323581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C09E09-F69B-6CB3-EB9A-E5F2FA6CDCE1}"/>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5D957CE1-7B68-6744-C34A-088363B4776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1654BEA8-95B3-0DD4-418F-8EA19E501F5E}"/>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‘ΕΛΕΓΧΟΣ ΚΡΑΤΙΚ</a:t>
            </a:r>
            <a:r>
              <a:rPr lang="el-GR" sz="2400" b="1" dirty="0">
                <a:solidFill>
                  <a:srgbClr val="DA4F33"/>
                </a:solidFill>
                <a:latin typeface="Moderustic" pitchFamily="2" charset="0"/>
              </a:rPr>
              <a:t>ΩΝ ΔΑΠΑΝΩΝ ΚΑΙ ΛΟΓΟΔΟΣΙΑ</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130D254E-33BF-D790-D0C2-2B37D38F7CDE}"/>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7</a:t>
            </a:r>
            <a:endParaRPr lang="en-US" sz="4000" b="1" dirty="0">
              <a:solidFill>
                <a:schemeClr val="bg1"/>
              </a:solidFill>
            </a:endParaRPr>
          </a:p>
        </p:txBody>
      </p:sp>
      <p:sp>
        <p:nvSpPr>
          <p:cNvPr id="6" name="TextBox 5">
            <a:extLst>
              <a:ext uri="{FF2B5EF4-FFF2-40B4-BE49-F238E27FC236}">
                <a16:creationId xmlns:a16="http://schemas.microsoft.com/office/drawing/2014/main" id="{67C554A6-6F5A-2AC1-E44A-BCC300E410D2}"/>
              </a:ext>
            </a:extLst>
          </p:cNvPr>
          <p:cNvSpPr txBox="1"/>
          <p:nvPr/>
        </p:nvSpPr>
        <p:spPr>
          <a:xfrm>
            <a:off x="1058643" y="1441686"/>
            <a:ext cx="9524689" cy="4339650"/>
          </a:xfrm>
          <a:prstGeom prst="rect">
            <a:avLst/>
          </a:prstGeom>
          <a:noFill/>
        </p:spPr>
        <p:txBody>
          <a:bodyPr wrap="square">
            <a:spAutoFit/>
          </a:bodyPr>
          <a:lstStyle/>
          <a:p>
            <a:r>
              <a:rPr lang="el-GR" sz="2800" dirty="0">
                <a:solidFill>
                  <a:srgbClr val="5A14A8"/>
                </a:solidFill>
              </a:rPr>
              <a:t>Αναθεώρηση και Αξιολόγηση Επαγγελματικών Σεμιναρίων και Κέντρων Κατάρτισης</a:t>
            </a:r>
          </a:p>
          <a:p>
            <a:pPr marL="285750" indent="-285750">
              <a:buBlip>
                <a:blip r:embed="rId2"/>
              </a:buBlip>
            </a:pPr>
            <a:endParaRPr lang="el-GR" sz="4000" dirty="0">
              <a:solidFill>
                <a:srgbClr val="5A14A8"/>
              </a:solidFill>
            </a:endParaRPr>
          </a:p>
          <a:p>
            <a:pPr marL="171450" indent="-171450">
              <a:buBlip>
                <a:blip r:embed="rId2"/>
              </a:buBlip>
            </a:pPr>
            <a:r>
              <a:rPr lang="el-GR" dirty="0"/>
              <a:t>Απαιτείται επαναξιολόγηση της μεθοδολογίας διεξαγωγής των ετήσιων σεμιναρίων, συμπεριλαμβανομένων των σεμιναρίων ασφαλιστικών συμβούλων, και της αποτελεσματικότητάς τους. Πρωταρχικός στόχος είναι η παροχή ποιοτικής επιμόρφωσης, με έμφαση στην εκπαιδευτική αξία και όχι στο οικονομικό όφελος των φορέων υλοποίησης. </a:t>
            </a:r>
          </a:p>
          <a:p>
            <a:pPr marL="171450" indent="-171450">
              <a:buBlip>
                <a:blip r:embed="rId2"/>
              </a:buBlip>
            </a:pPr>
            <a:endParaRPr lang="el-GR" dirty="0"/>
          </a:p>
          <a:p>
            <a:pPr marL="171450" indent="-171450">
              <a:buBlip>
                <a:blip r:embed="rId2"/>
              </a:buBlip>
            </a:pPr>
            <a:r>
              <a:rPr lang="el-GR" dirty="0"/>
              <a:t>Είναι απαραίτητη η συστηματική αξιολόγηση της λειτουργίας των Κέντρων Επαγγελματικής Κατάρτισης. Προτεραιότητα αποτελεί η διασφάλιση της αποτελεσματικής αξιοποίησης των πόρων με στόχο την ουσιαστική επαγγελματική κατάρτιση και την ενίσχυση των δεξιοτήτων των επαγγελματιών κάθε κλάδου.</a:t>
            </a:r>
          </a:p>
        </p:txBody>
      </p:sp>
      <p:pic>
        <p:nvPicPr>
          <p:cNvPr id="2" name="Picture 1" descr="A colorful logo with four different colors&#10;&#10;AI-generated content may be incorrect.">
            <a:extLst>
              <a:ext uri="{FF2B5EF4-FFF2-40B4-BE49-F238E27FC236}">
                <a16:creationId xmlns:a16="http://schemas.microsoft.com/office/drawing/2014/main" id="{B554D4B5-716B-C74C-7371-AA951A58BDC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38412" y="-654187"/>
            <a:ext cx="2044737" cy="2051493"/>
          </a:xfrm>
          <a:prstGeom prst="rect">
            <a:avLst/>
          </a:prstGeom>
        </p:spPr>
      </p:pic>
    </p:spTree>
    <p:extLst>
      <p:ext uri="{BB962C8B-B14F-4D97-AF65-F5344CB8AC3E}">
        <p14:creationId xmlns:p14="http://schemas.microsoft.com/office/powerpoint/2010/main" val="21807189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bg>
      <p:bgPr>
        <a:gradFill>
          <a:gsLst>
            <a:gs pos="24000">
              <a:srgbClr val="DA4F33"/>
            </a:gs>
            <a:gs pos="91000">
              <a:srgbClr val="5A14A8"/>
            </a:gs>
          </a:gsLst>
          <a:lin ang="0" scaled="0"/>
        </a:gradFill>
        <a:effectLst/>
      </p:bgPr>
    </p:bg>
    <p:spTree>
      <p:nvGrpSpPr>
        <p:cNvPr id="1" name="">
          <a:extLst>
            <a:ext uri="{FF2B5EF4-FFF2-40B4-BE49-F238E27FC236}">
              <a16:creationId xmlns:a16="http://schemas.microsoft.com/office/drawing/2014/main" id="{2101EDFB-D329-D22C-E0B3-827B0C9A8D73}"/>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A7C8913D-CC2C-FD52-1EC6-F8D90B04B2AD}"/>
              </a:ext>
            </a:extLst>
          </p:cNvPr>
          <p:cNvSpPr txBox="1">
            <a:spLocks/>
          </p:cNvSpPr>
          <p:nvPr/>
        </p:nvSpPr>
        <p:spPr>
          <a:xfrm>
            <a:off x="3161330" y="2716546"/>
            <a:ext cx="5573210"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5400" b="1" u="none" strike="noStrike" dirty="0">
                <a:solidFill>
                  <a:schemeClr val="bg1"/>
                </a:solidFill>
                <a:effectLst/>
                <a:latin typeface="Moderustic ExtBd" pitchFamily="2" charset="0"/>
              </a:rPr>
              <a:t>Ερωτήσεις</a:t>
            </a:r>
          </a:p>
        </p:txBody>
      </p:sp>
      <p:pic>
        <p:nvPicPr>
          <p:cNvPr id="9" name="Picture 8" descr="A purple curved object with black background&#10;&#10;AI-generated content may be incorrect.">
            <a:extLst>
              <a:ext uri="{FF2B5EF4-FFF2-40B4-BE49-F238E27FC236}">
                <a16:creationId xmlns:a16="http://schemas.microsoft.com/office/drawing/2014/main" id="{EF6DB445-7F4E-371B-6C51-17AEF2E5EB0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2402517" y="3061141"/>
            <a:ext cx="1190412" cy="1190412"/>
          </a:xfrm>
          <a:prstGeom prst="rect">
            <a:avLst/>
          </a:prstGeom>
        </p:spPr>
      </p:pic>
      <p:pic>
        <p:nvPicPr>
          <p:cNvPr id="2" name="Picture 1" descr="A purple and black corner&#10;&#10;AI-generated content may be incorrect.">
            <a:extLst>
              <a:ext uri="{FF2B5EF4-FFF2-40B4-BE49-F238E27FC236}">
                <a16:creationId xmlns:a16="http://schemas.microsoft.com/office/drawing/2014/main" id="{14E504A7-C76C-3901-2BCA-AE6991E715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906620" cy="2263524"/>
          </a:xfrm>
          <a:prstGeom prst="rect">
            <a:avLst/>
          </a:prstGeom>
        </p:spPr>
      </p:pic>
      <p:pic>
        <p:nvPicPr>
          <p:cNvPr id="6" name="Picture 5" descr="A purple and black logo&#10;&#10;AI-generated content may be incorrect.">
            <a:extLst>
              <a:ext uri="{FF2B5EF4-FFF2-40B4-BE49-F238E27FC236}">
                <a16:creationId xmlns:a16="http://schemas.microsoft.com/office/drawing/2014/main" id="{37932A02-356E-0B03-5CE6-7B347712A0C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579405" y="132281"/>
            <a:ext cx="500004" cy="500789"/>
          </a:xfrm>
          <a:prstGeom prst="rect">
            <a:avLst/>
          </a:prstGeom>
        </p:spPr>
      </p:pic>
      <p:pic>
        <p:nvPicPr>
          <p:cNvPr id="8" name="Picture 2" descr="A black and orange curved lines&#10;&#10;AI-generated content may be incorrect.">
            <a:extLst>
              <a:ext uri="{FF2B5EF4-FFF2-40B4-BE49-F238E27FC236}">
                <a16:creationId xmlns:a16="http://schemas.microsoft.com/office/drawing/2014/main" id="{14A896EF-39CA-9F45-0FC8-541BA212271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049486" y="4689963"/>
            <a:ext cx="8142514" cy="2482387"/>
          </a:xfrm>
          <a:prstGeom prst="rect">
            <a:avLst/>
          </a:prstGeom>
        </p:spPr>
      </p:pic>
    </p:spTree>
    <p:extLst>
      <p:ext uri="{BB962C8B-B14F-4D97-AF65-F5344CB8AC3E}">
        <p14:creationId xmlns:p14="http://schemas.microsoft.com/office/powerpoint/2010/main" val="13331795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black and purple background&#10;&#10;AI-generated content may be incorrect.">
            <a:extLst>
              <a:ext uri="{FF2B5EF4-FFF2-40B4-BE49-F238E27FC236}">
                <a16:creationId xmlns:a16="http://schemas.microsoft.com/office/drawing/2014/main" id="{094BF79A-BC86-39B3-8B28-677B907332F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0800000">
            <a:off x="10131047" y="0"/>
            <a:ext cx="2060953" cy="6858000"/>
          </a:xfrm>
          <a:prstGeom prst="rect">
            <a:avLst/>
          </a:prstGeom>
        </p:spPr>
      </p:pic>
      <p:pic>
        <p:nvPicPr>
          <p:cNvPr id="11" name="Picture 10" descr="A purple and black corner&#10;&#10;AI-generated content may be incorrect.">
            <a:extLst>
              <a:ext uri="{FF2B5EF4-FFF2-40B4-BE49-F238E27FC236}">
                <a16:creationId xmlns:a16="http://schemas.microsoft.com/office/drawing/2014/main" id="{32038133-7BE2-404B-42F5-0EEA82018ED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
            <a:ext cx="1906620" cy="2263524"/>
          </a:xfrm>
          <a:prstGeom prst="rect">
            <a:avLst/>
          </a:prstGeom>
        </p:spPr>
      </p:pic>
      <p:pic>
        <p:nvPicPr>
          <p:cNvPr id="2" name="Picture 4" descr="Purple letters on a black background&#10;&#10;AI-generated content may be incorrect.">
            <a:extLst>
              <a:ext uri="{FF2B5EF4-FFF2-40B4-BE49-F238E27FC236}">
                <a16:creationId xmlns:a16="http://schemas.microsoft.com/office/drawing/2014/main" id="{7544C399-4FFD-DE27-A85A-3F2C9BBC4793}"/>
              </a:ext>
            </a:extLst>
          </p:cNvPr>
          <p:cNvPicPr>
            <a:picLocks noChangeAspect="1"/>
          </p:cNvPicPr>
          <p:nvPr/>
        </p:nvPicPr>
        <p:blipFill>
          <a:blip r:embed="rId4"/>
          <a:stretch>
            <a:fillRect/>
          </a:stretch>
        </p:blipFill>
        <p:spPr>
          <a:xfrm>
            <a:off x="4018616" y="2872566"/>
            <a:ext cx="4154767" cy="1112866"/>
          </a:xfrm>
          <a:prstGeom prst="rect">
            <a:avLst/>
          </a:prstGeom>
        </p:spPr>
      </p:pic>
    </p:spTree>
    <p:extLst>
      <p:ext uri="{BB962C8B-B14F-4D97-AF65-F5344CB8AC3E}">
        <p14:creationId xmlns:p14="http://schemas.microsoft.com/office/powerpoint/2010/main" val="13004408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1EA305-2445-F37B-9BF1-A069446B48CB}"/>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8CABB6F1-ED11-64B6-C612-F7D7C7693E8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A4AE3D88-295D-BBE3-7B58-D3FC014E68BE}"/>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63DC3B62-2C17-106F-AB72-CC2BB7076010}"/>
              </a:ext>
            </a:extLst>
          </p:cNvPr>
          <p:cNvSpPr txBox="1">
            <a:spLocks/>
          </p:cNvSpPr>
          <p:nvPr/>
        </p:nvSpPr>
        <p:spPr>
          <a:xfrm>
            <a:off x="1056746" y="1271694"/>
            <a:ext cx="67918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Ενεργειακή Αυτάρκεια: Στρατηγική Απεξάρτηση από Εισαγωγές Φυσικού Αερίου</a:t>
            </a:r>
            <a:endParaRPr lang="el-GR" sz="1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304D60FC-B749-5AA6-BA5D-697E82127F91}"/>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3" name="TextBox 2">
            <a:extLst>
              <a:ext uri="{FF2B5EF4-FFF2-40B4-BE49-F238E27FC236}">
                <a16:creationId xmlns:a16="http://schemas.microsoft.com/office/drawing/2014/main" id="{9586E29E-1F23-F51F-3293-A39C7C7B74A2}"/>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pic>
        <p:nvPicPr>
          <p:cNvPr id="5" name="Picture 6" descr="A black and purple background&#10;&#10;AI-generated content may be incorrect.">
            <a:extLst>
              <a:ext uri="{FF2B5EF4-FFF2-40B4-BE49-F238E27FC236}">
                <a16:creationId xmlns:a16="http://schemas.microsoft.com/office/drawing/2014/main" id="{83A973A9-FA5A-531B-D4A6-2F0AE7F49A4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a:off x="10131047" y="7088"/>
            <a:ext cx="2060953" cy="6858000"/>
          </a:xfrm>
          <a:prstGeom prst="rect">
            <a:avLst/>
          </a:prstGeom>
        </p:spPr>
      </p:pic>
      <p:pic>
        <p:nvPicPr>
          <p:cNvPr id="8" name="Εικόνα 7">
            <a:extLst>
              <a:ext uri="{FF2B5EF4-FFF2-40B4-BE49-F238E27FC236}">
                <a16:creationId xmlns:a16="http://schemas.microsoft.com/office/drawing/2014/main" id="{49338E50-C474-83D6-558F-2A8BC54C9F33}"/>
              </a:ext>
            </a:extLst>
          </p:cNvPr>
          <p:cNvPicPr>
            <a:picLocks noChangeAspect="1"/>
          </p:cNvPicPr>
          <p:nvPr/>
        </p:nvPicPr>
        <p:blipFill>
          <a:blip r:embed="rId5"/>
          <a:stretch>
            <a:fillRect/>
          </a:stretch>
        </p:blipFill>
        <p:spPr>
          <a:xfrm>
            <a:off x="516424" y="1684369"/>
            <a:ext cx="10203457" cy="4808937"/>
          </a:xfrm>
          <a:prstGeom prst="rect">
            <a:avLst/>
          </a:prstGeom>
        </p:spPr>
      </p:pic>
    </p:spTree>
    <p:extLst>
      <p:ext uri="{BB962C8B-B14F-4D97-AF65-F5344CB8AC3E}">
        <p14:creationId xmlns:p14="http://schemas.microsoft.com/office/powerpoint/2010/main" val="17326795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C11EE5-9C2B-FA1E-1C5E-D84E0C1C7D50}"/>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3D20380A-FD71-39EA-C34B-3CFF479CC0E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D8599D32-BA82-2EAA-12A5-C9E4C826E984}"/>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897BFED-D175-D08F-4648-B5E5A23772AF}"/>
              </a:ext>
            </a:extLst>
          </p:cNvPr>
          <p:cNvSpPr txBox="1">
            <a:spLocks/>
          </p:cNvSpPr>
          <p:nvPr/>
        </p:nvSpPr>
        <p:spPr>
          <a:xfrm>
            <a:off x="1056746" y="1271694"/>
            <a:ext cx="67918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Ενεργειακή Αυτάρκεια: Στρατηγική Απεξάρτηση από Εισαγωγές Φυσικού Αερίου</a:t>
            </a:r>
            <a:endParaRPr lang="el-GR" sz="1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69FCFF8A-E7D6-5D7B-69FD-867135C449DE}"/>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pic>
        <p:nvPicPr>
          <p:cNvPr id="22" name="Picture 21" descr="A black and orange background&#10;&#10;AI-generated content may be incorrect.">
            <a:extLst>
              <a:ext uri="{FF2B5EF4-FFF2-40B4-BE49-F238E27FC236}">
                <a16:creationId xmlns:a16="http://schemas.microsoft.com/office/drawing/2014/main" id="{9D536A0F-15B0-4920-1EEC-513DDD37575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897260" flipV="1">
            <a:off x="6858563" y="-1026661"/>
            <a:ext cx="6323640" cy="3462086"/>
          </a:xfrm>
          <a:prstGeom prst="rect">
            <a:avLst/>
          </a:prstGeom>
        </p:spPr>
      </p:pic>
      <p:sp>
        <p:nvSpPr>
          <p:cNvPr id="3" name="TextBox 2">
            <a:extLst>
              <a:ext uri="{FF2B5EF4-FFF2-40B4-BE49-F238E27FC236}">
                <a16:creationId xmlns:a16="http://schemas.microsoft.com/office/drawing/2014/main" id="{5616395D-811D-7692-77A7-4D9E5F62F0B2}"/>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pic>
        <p:nvPicPr>
          <p:cNvPr id="7" name="Εικόνα 6">
            <a:extLst>
              <a:ext uri="{FF2B5EF4-FFF2-40B4-BE49-F238E27FC236}">
                <a16:creationId xmlns:a16="http://schemas.microsoft.com/office/drawing/2014/main" id="{03731E1E-D4F1-BE82-EBE3-590CAB466258}"/>
              </a:ext>
            </a:extLst>
          </p:cNvPr>
          <p:cNvPicPr>
            <a:picLocks noChangeAspect="1"/>
          </p:cNvPicPr>
          <p:nvPr/>
        </p:nvPicPr>
        <p:blipFill>
          <a:blip r:embed="rId5"/>
          <a:stretch>
            <a:fillRect/>
          </a:stretch>
        </p:blipFill>
        <p:spPr>
          <a:xfrm>
            <a:off x="591769" y="1736460"/>
            <a:ext cx="10670459" cy="5121540"/>
          </a:xfrm>
          <a:prstGeom prst="rect">
            <a:avLst/>
          </a:prstGeom>
        </p:spPr>
      </p:pic>
    </p:spTree>
    <p:extLst>
      <p:ext uri="{BB962C8B-B14F-4D97-AF65-F5344CB8AC3E}">
        <p14:creationId xmlns:p14="http://schemas.microsoft.com/office/powerpoint/2010/main" val="36439591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0557C6-CD4F-61F9-ABFE-5FB3F82D8B13}"/>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50338199-F3A1-FF99-663F-F6570E4802E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224B0F6A-6076-108D-E39A-24AAA680728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066E2629-E9CB-5567-5E62-294F31A4EA90}"/>
              </a:ext>
            </a:extLst>
          </p:cNvPr>
          <p:cNvSpPr txBox="1">
            <a:spLocks/>
          </p:cNvSpPr>
          <p:nvPr/>
        </p:nvSpPr>
        <p:spPr>
          <a:xfrm>
            <a:off x="1056746" y="1271694"/>
            <a:ext cx="67918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Ενεργειακή Αυτάρκεια: Στρατηγική Απεξάρτηση από Εισαγωγές Φυσικού Αερίου</a:t>
            </a:r>
            <a:endParaRPr lang="el-GR" sz="1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D899D651-B199-B24D-D7F9-3D5B80AB663A}"/>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pic>
        <p:nvPicPr>
          <p:cNvPr id="22" name="Picture 21" descr="A black and orange background&#10;&#10;AI-generated content may be incorrect.">
            <a:extLst>
              <a:ext uri="{FF2B5EF4-FFF2-40B4-BE49-F238E27FC236}">
                <a16:creationId xmlns:a16="http://schemas.microsoft.com/office/drawing/2014/main" id="{C85CCC3F-FE26-FE53-0AC4-C0026EB302C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897260" flipV="1">
            <a:off x="6858563" y="-1026661"/>
            <a:ext cx="6323640" cy="3462086"/>
          </a:xfrm>
          <a:prstGeom prst="rect">
            <a:avLst/>
          </a:prstGeom>
        </p:spPr>
      </p:pic>
      <p:sp>
        <p:nvSpPr>
          <p:cNvPr id="5" name="TextBox 4">
            <a:extLst>
              <a:ext uri="{FF2B5EF4-FFF2-40B4-BE49-F238E27FC236}">
                <a16:creationId xmlns:a16="http://schemas.microsoft.com/office/drawing/2014/main" id="{F34362EE-6F5C-9605-494A-B9491EA34324}"/>
              </a:ext>
            </a:extLst>
          </p:cNvPr>
          <p:cNvSpPr txBox="1"/>
          <p:nvPr/>
        </p:nvSpPr>
        <p:spPr>
          <a:xfrm>
            <a:off x="1056746" y="1832302"/>
            <a:ext cx="10764898" cy="4770537"/>
          </a:xfrm>
          <a:prstGeom prst="rect">
            <a:avLst/>
          </a:prstGeom>
          <a:noFill/>
        </p:spPr>
        <p:txBody>
          <a:bodyPr wrap="square">
            <a:spAutoFit/>
          </a:bodyPr>
          <a:lstStyle/>
          <a:p>
            <a:r>
              <a:rPr lang="el-GR" sz="1600" dirty="0">
                <a:solidFill>
                  <a:srgbClr val="5A14A8"/>
                </a:solidFill>
              </a:rPr>
              <a:t>ΔΙΚΤΥΑ</a:t>
            </a:r>
            <a:endParaRPr lang="en-US" sz="1600" dirty="0">
              <a:solidFill>
                <a:srgbClr val="5A14A8"/>
              </a:solidFill>
            </a:endParaRPr>
          </a:p>
          <a:p>
            <a:r>
              <a:rPr lang="el-GR" sz="1600" dirty="0">
                <a:solidFill>
                  <a:srgbClr val="5A14A8"/>
                </a:solidFill>
              </a:rPr>
              <a:t>Νέες Υποδομές Δικτύου: Ο Ρόλος των Δικτύων στην Ενεργειακή Ανεξαρτησία</a:t>
            </a:r>
            <a:endParaRPr lang="en-US" sz="1600" dirty="0">
              <a:solidFill>
                <a:srgbClr val="5A14A8"/>
              </a:solidFill>
            </a:endParaRPr>
          </a:p>
          <a:p>
            <a:endParaRPr lang="el-GR" sz="1600" dirty="0">
              <a:solidFill>
                <a:srgbClr val="5A14A8"/>
              </a:solidFill>
            </a:endParaRPr>
          </a:p>
          <a:p>
            <a:pPr marL="171450" indent="-171450">
              <a:buBlip>
                <a:blip r:embed="rId3"/>
              </a:buBlip>
            </a:pPr>
            <a:r>
              <a:rPr lang="el-GR" sz="1600" dirty="0"/>
              <a:t> </a:t>
            </a:r>
            <a:r>
              <a:rPr lang="el-GR" sz="1600" b="1" dirty="0"/>
              <a:t>Η ενεργειακή μετάβαση </a:t>
            </a:r>
            <a:r>
              <a:rPr lang="el-GR" sz="1600" dirty="0"/>
              <a:t>απαιτεί ισχυρά, έξυπνα και εκσυγχρονισμένα δίκτυα για να απορροφήσουν την παραγωγή από ΑΠΕ και να διασφαλίσουν την ευστάθεια του συστήματος.</a:t>
            </a:r>
          </a:p>
          <a:p>
            <a:pPr marL="171450" indent="-171450">
              <a:buBlip>
                <a:blip r:embed="rId3"/>
              </a:buBlip>
            </a:pPr>
            <a:endParaRPr lang="el-GR" sz="1600" dirty="0"/>
          </a:p>
          <a:p>
            <a:pPr marL="171450" indent="-171450">
              <a:buBlip>
                <a:blip r:embed="rId3"/>
              </a:buBlip>
            </a:pPr>
            <a:r>
              <a:rPr lang="el-GR" sz="1600" b="1" dirty="0"/>
              <a:t>Ηλεκτρικές διασυνδέσεις με νησιά </a:t>
            </a:r>
            <a:r>
              <a:rPr lang="el-GR" sz="1600" dirty="0"/>
              <a:t>και γειτονικές χώρες για τη μείωση της εξάρτησης και τη βελτίωση της ευστάθειας του δικτύου.</a:t>
            </a:r>
          </a:p>
          <a:p>
            <a:pPr marL="171450" indent="-171450">
              <a:buBlip>
                <a:blip r:embed="rId3"/>
              </a:buBlip>
            </a:pPr>
            <a:endParaRPr lang="el-GR" sz="1600" dirty="0"/>
          </a:p>
          <a:p>
            <a:pPr marL="171450" indent="-171450">
              <a:buBlip>
                <a:blip r:embed="rId3"/>
              </a:buBlip>
            </a:pPr>
            <a:r>
              <a:rPr lang="el-GR" sz="1600" b="1" dirty="0"/>
              <a:t>Δημιουργία έξυπνων δικτύων (</a:t>
            </a:r>
            <a:r>
              <a:rPr lang="el-GR" sz="1600" b="1" dirty="0" err="1"/>
              <a:t>smart</a:t>
            </a:r>
            <a:r>
              <a:rPr lang="el-GR" sz="1600" b="1" dirty="0"/>
              <a:t> </a:t>
            </a:r>
            <a:r>
              <a:rPr lang="el-GR" sz="1600" b="1" dirty="0" err="1"/>
              <a:t>grids</a:t>
            </a:r>
            <a:r>
              <a:rPr lang="el-GR" sz="1600" b="1" dirty="0"/>
              <a:t>) </a:t>
            </a:r>
            <a:r>
              <a:rPr lang="el-GR" sz="1600" dirty="0"/>
              <a:t>που επιτρέπουν καλύτερη διαχείριση της ζήτησης και αποδοτικότερη κατανομή ενέργειας.</a:t>
            </a:r>
          </a:p>
          <a:p>
            <a:endParaRPr lang="el-GR" sz="1600" dirty="0"/>
          </a:p>
          <a:p>
            <a:pPr marL="171450" indent="-171450">
              <a:buBlip>
                <a:blip r:embed="rId3"/>
              </a:buBlip>
            </a:pPr>
            <a:r>
              <a:rPr lang="el-GR" sz="1600" b="1" dirty="0"/>
              <a:t>Αναβάθμιση υποσταθμών και γραμμών μεταφοράς </a:t>
            </a:r>
            <a:r>
              <a:rPr lang="el-GR" sz="1600" dirty="0"/>
              <a:t>για μείωση απωλειών και αύξηση της απόδοσης του δικτύου.</a:t>
            </a:r>
          </a:p>
          <a:p>
            <a:pPr marL="171450" indent="-171450">
              <a:buBlip>
                <a:blip r:embed="rId3"/>
              </a:buBlip>
            </a:pPr>
            <a:endParaRPr lang="el-GR" sz="1600" dirty="0"/>
          </a:p>
          <a:p>
            <a:pPr marL="171450" indent="-171450">
              <a:buBlip>
                <a:blip r:embed="rId3"/>
              </a:buBlip>
            </a:pPr>
            <a:r>
              <a:rPr lang="el-GR" sz="1600" b="1" dirty="0"/>
              <a:t>Δυνατότητα αποκεντρωμένης διαχείρισης ενέργειας μέσω </a:t>
            </a:r>
            <a:r>
              <a:rPr lang="el-GR" sz="1600" b="1" dirty="0" err="1"/>
              <a:t>μικροδικτύων</a:t>
            </a:r>
            <a:r>
              <a:rPr lang="el-GR" sz="1600" b="1" dirty="0"/>
              <a:t> (</a:t>
            </a:r>
            <a:r>
              <a:rPr lang="el-GR" sz="1600" b="1" dirty="0" err="1"/>
              <a:t>microgrids</a:t>
            </a:r>
            <a:r>
              <a:rPr lang="el-GR" sz="1600" dirty="0"/>
              <a:t>) για τη θωράκιση κρίσιμων υποδομών και απομακρυσμένων περιοχών.</a:t>
            </a:r>
          </a:p>
          <a:p>
            <a:pPr marL="171450" indent="-171450">
              <a:buBlip>
                <a:blip r:embed="rId3"/>
              </a:buBlip>
            </a:pPr>
            <a:endParaRPr lang="el-GR" sz="1600" dirty="0"/>
          </a:p>
          <a:p>
            <a:pPr marL="171450" indent="-171450">
              <a:buBlip>
                <a:blip r:embed="rId3"/>
              </a:buBlip>
            </a:pPr>
            <a:r>
              <a:rPr lang="el-GR" sz="1600" b="1" dirty="0"/>
              <a:t>Επιστροφή του ελέγχου των δικτύων υπό κρατική ιδιοκτησία</a:t>
            </a:r>
            <a:r>
              <a:rPr lang="el-GR" sz="1600" dirty="0"/>
              <a:t>. </a:t>
            </a:r>
            <a:endParaRPr lang="en-US" sz="1600" dirty="0"/>
          </a:p>
        </p:txBody>
      </p:sp>
      <p:sp>
        <p:nvSpPr>
          <p:cNvPr id="3" name="TextBox 2">
            <a:extLst>
              <a:ext uri="{FF2B5EF4-FFF2-40B4-BE49-F238E27FC236}">
                <a16:creationId xmlns:a16="http://schemas.microsoft.com/office/drawing/2014/main" id="{13B4E402-A528-4FF5-F2FE-42BDEF5C4B34}"/>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spTree>
    <p:extLst>
      <p:ext uri="{BB962C8B-B14F-4D97-AF65-F5344CB8AC3E}">
        <p14:creationId xmlns:p14="http://schemas.microsoft.com/office/powerpoint/2010/main" val="20889763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EEDE19-C6AB-8170-3A44-53F4E3FDCF7D}"/>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B9DE961D-2936-76F7-E8D8-9C9463BA242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7CA2C279-F134-E8E0-1C4D-30D2A0029CF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5FD4C08E-9D08-CAE4-A180-8B28F731A1CF}"/>
              </a:ext>
            </a:extLst>
          </p:cNvPr>
          <p:cNvSpPr txBox="1">
            <a:spLocks/>
          </p:cNvSpPr>
          <p:nvPr/>
        </p:nvSpPr>
        <p:spPr>
          <a:xfrm>
            <a:off x="1056746" y="1271694"/>
            <a:ext cx="67918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Ενεργειακή Αυτάρκεια: Στρατηγική Απεξάρτηση από Εισαγωγές Φυσικού Αερίου</a:t>
            </a:r>
            <a:endParaRPr lang="el-GR" sz="1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42C700FC-31EA-2D1A-C4C6-FE725DCE7390}"/>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pic>
        <p:nvPicPr>
          <p:cNvPr id="22" name="Picture 21" descr="A black and orange background&#10;&#10;AI-generated content may be incorrect.">
            <a:extLst>
              <a:ext uri="{FF2B5EF4-FFF2-40B4-BE49-F238E27FC236}">
                <a16:creationId xmlns:a16="http://schemas.microsoft.com/office/drawing/2014/main" id="{C5244CBF-5A95-08E6-B564-060954FFE07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897260" flipV="1">
            <a:off x="6858563" y="-1026661"/>
            <a:ext cx="6323640" cy="3462086"/>
          </a:xfrm>
          <a:prstGeom prst="rect">
            <a:avLst/>
          </a:prstGeom>
        </p:spPr>
      </p:pic>
      <p:sp>
        <p:nvSpPr>
          <p:cNvPr id="5" name="TextBox 4">
            <a:extLst>
              <a:ext uri="{FF2B5EF4-FFF2-40B4-BE49-F238E27FC236}">
                <a16:creationId xmlns:a16="http://schemas.microsoft.com/office/drawing/2014/main" id="{E8CB4455-2DFB-8A64-EE1B-EA325C25E7BF}"/>
              </a:ext>
            </a:extLst>
          </p:cNvPr>
          <p:cNvSpPr txBox="1"/>
          <p:nvPr/>
        </p:nvSpPr>
        <p:spPr>
          <a:xfrm>
            <a:off x="997611" y="2095538"/>
            <a:ext cx="3338862" cy="1077218"/>
          </a:xfrm>
          <a:prstGeom prst="rect">
            <a:avLst/>
          </a:prstGeom>
          <a:noFill/>
        </p:spPr>
        <p:txBody>
          <a:bodyPr wrap="square">
            <a:spAutoFit/>
          </a:bodyPr>
          <a:lstStyle/>
          <a:p>
            <a:r>
              <a:rPr lang="el-GR" sz="1600" dirty="0">
                <a:solidFill>
                  <a:srgbClr val="5A14A8"/>
                </a:solidFill>
              </a:rPr>
              <a:t>ΔΙΚΤΥΑ</a:t>
            </a:r>
            <a:endParaRPr lang="en-US" sz="1600" dirty="0">
              <a:solidFill>
                <a:srgbClr val="5A14A8"/>
              </a:solidFill>
            </a:endParaRPr>
          </a:p>
          <a:p>
            <a:r>
              <a:rPr lang="el-GR" sz="1600" dirty="0">
                <a:solidFill>
                  <a:srgbClr val="5A14A8"/>
                </a:solidFill>
              </a:rPr>
              <a:t>Νέες Υποδομές Δικτύου: Προτεινόμενες επενδύσεις σε δίκτυα ΑΔΜΗΕ και ΔΕΔΔΗΕ</a:t>
            </a:r>
          </a:p>
        </p:txBody>
      </p:sp>
      <p:sp>
        <p:nvSpPr>
          <p:cNvPr id="3" name="TextBox 2">
            <a:extLst>
              <a:ext uri="{FF2B5EF4-FFF2-40B4-BE49-F238E27FC236}">
                <a16:creationId xmlns:a16="http://schemas.microsoft.com/office/drawing/2014/main" id="{5DE8FB2A-6E56-D612-52A4-37FB449EFD9B}"/>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pic>
        <p:nvPicPr>
          <p:cNvPr id="9" name="Εικόνα 8">
            <a:extLst>
              <a:ext uri="{FF2B5EF4-FFF2-40B4-BE49-F238E27FC236}">
                <a16:creationId xmlns:a16="http://schemas.microsoft.com/office/drawing/2014/main" id="{0188FD00-6176-C9A3-D8DF-23B46CB4950E}"/>
              </a:ext>
            </a:extLst>
          </p:cNvPr>
          <p:cNvPicPr>
            <a:picLocks noChangeAspect="1"/>
          </p:cNvPicPr>
          <p:nvPr/>
        </p:nvPicPr>
        <p:blipFill>
          <a:blip r:embed="rId5">
            <a:duotone>
              <a:schemeClr val="accent2">
                <a:shade val="45000"/>
                <a:satMod val="135000"/>
              </a:schemeClr>
              <a:prstClr val="white"/>
            </a:duotone>
          </a:blip>
          <a:stretch>
            <a:fillRect/>
          </a:stretch>
        </p:blipFill>
        <p:spPr>
          <a:xfrm>
            <a:off x="5380920" y="1684369"/>
            <a:ext cx="5869880" cy="5016529"/>
          </a:xfrm>
          <a:prstGeom prst="rect">
            <a:avLst/>
          </a:prstGeom>
        </p:spPr>
      </p:pic>
    </p:spTree>
    <p:extLst>
      <p:ext uri="{BB962C8B-B14F-4D97-AF65-F5344CB8AC3E}">
        <p14:creationId xmlns:p14="http://schemas.microsoft.com/office/powerpoint/2010/main" val="58909137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B16E29-EC9E-2B3C-3413-DF13A3BCA6EC}"/>
            </a:ext>
          </a:extLst>
        </p:cNvPr>
        <p:cNvGrpSpPr/>
        <p:nvPr/>
      </p:nvGrpSpPr>
      <p:grpSpPr>
        <a:xfrm>
          <a:off x="0" y="0"/>
          <a:ext cx="0" cy="0"/>
          <a:chOff x="0" y="0"/>
          <a:chExt cx="0" cy="0"/>
        </a:xfrm>
      </p:grpSpPr>
      <p:pic>
        <p:nvPicPr>
          <p:cNvPr id="14" name="Picture 13" descr="A purple oval shaped object&#10;&#10;AI-generated content may be incorrect.">
            <a:extLst>
              <a:ext uri="{FF2B5EF4-FFF2-40B4-BE49-F238E27FC236}">
                <a16:creationId xmlns:a16="http://schemas.microsoft.com/office/drawing/2014/main" id="{598E91BE-4CFC-CA0D-05C6-CEDF679B5F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5BF8DC22-6A01-92B3-A8E0-C2FD902CFC4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23C0738B-E048-F7A6-F8CA-D996024D32FB}"/>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pic>
        <p:nvPicPr>
          <p:cNvPr id="21" name="Picture 20" descr="A red and black logo&#10;&#10;AI-generated content may be incorrect.">
            <a:extLst>
              <a:ext uri="{FF2B5EF4-FFF2-40B4-BE49-F238E27FC236}">
                <a16:creationId xmlns:a16="http://schemas.microsoft.com/office/drawing/2014/main" id="{16694B36-122E-AB7C-CDC7-3CDF1F61B18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pic>
        <p:nvPicPr>
          <p:cNvPr id="3" name="Picture 2" descr="A red circle with black background&#10;&#10;AI-generated content may be incorrect.">
            <a:extLst>
              <a:ext uri="{FF2B5EF4-FFF2-40B4-BE49-F238E27FC236}">
                <a16:creationId xmlns:a16="http://schemas.microsoft.com/office/drawing/2014/main" id="{EED33F7E-5A82-DE05-4310-4F3117A2863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79270" y="5816891"/>
            <a:ext cx="722377" cy="722377"/>
          </a:xfrm>
          <a:prstGeom prst="rect">
            <a:avLst/>
          </a:prstGeom>
        </p:spPr>
      </p:pic>
      <p:sp>
        <p:nvSpPr>
          <p:cNvPr id="16" name="TextBox 15">
            <a:extLst>
              <a:ext uri="{FF2B5EF4-FFF2-40B4-BE49-F238E27FC236}">
                <a16:creationId xmlns:a16="http://schemas.microsoft.com/office/drawing/2014/main" id="{CD0CA637-B1D7-FC6C-5D9F-B4FE12595551}"/>
              </a:ext>
            </a:extLst>
          </p:cNvPr>
          <p:cNvSpPr txBox="1"/>
          <p:nvPr/>
        </p:nvSpPr>
        <p:spPr>
          <a:xfrm>
            <a:off x="1001647" y="1387651"/>
            <a:ext cx="7161290" cy="369332"/>
          </a:xfrm>
          <a:prstGeom prst="rect">
            <a:avLst/>
          </a:prstGeom>
          <a:noFill/>
        </p:spPr>
        <p:txBody>
          <a:bodyPr wrap="square">
            <a:spAutoFit/>
          </a:bodyPr>
          <a:lstStyle/>
          <a:p>
            <a:r>
              <a:rPr lang="el-GR" dirty="0">
                <a:solidFill>
                  <a:srgbClr val="5A14A8"/>
                </a:solidFill>
              </a:rPr>
              <a:t>Σχέδιο Αυτονομίας για τα Ελληνικά Νησιά</a:t>
            </a:r>
          </a:p>
        </p:txBody>
      </p:sp>
      <p:sp>
        <p:nvSpPr>
          <p:cNvPr id="20" name="TextBox 19">
            <a:extLst>
              <a:ext uri="{FF2B5EF4-FFF2-40B4-BE49-F238E27FC236}">
                <a16:creationId xmlns:a16="http://schemas.microsoft.com/office/drawing/2014/main" id="{A4B32F9E-F44B-2BF1-43F1-D30C212F2BF5}"/>
              </a:ext>
            </a:extLst>
          </p:cNvPr>
          <p:cNvSpPr txBox="1"/>
          <p:nvPr/>
        </p:nvSpPr>
        <p:spPr>
          <a:xfrm>
            <a:off x="1001646" y="1847885"/>
            <a:ext cx="9759624" cy="3539430"/>
          </a:xfrm>
          <a:prstGeom prst="rect">
            <a:avLst/>
          </a:prstGeom>
          <a:noFill/>
        </p:spPr>
        <p:txBody>
          <a:bodyPr wrap="square">
            <a:spAutoFit/>
          </a:bodyPr>
          <a:lstStyle/>
          <a:p>
            <a:r>
              <a:rPr lang="el-GR" sz="1600" dirty="0">
                <a:solidFill>
                  <a:srgbClr val="5A14A8"/>
                </a:solidFill>
              </a:rPr>
              <a:t>Κεντρικά σημεία του σχεδίου</a:t>
            </a:r>
          </a:p>
          <a:p>
            <a:pPr marL="171450" indent="-171450">
              <a:buBlip>
                <a:blip r:embed="rId6"/>
              </a:buBlip>
            </a:pPr>
            <a:endParaRPr lang="el-GR" sz="1600" dirty="0"/>
          </a:p>
          <a:p>
            <a:pPr marL="171450" indent="-171450">
              <a:buBlip>
                <a:blip r:embed="rId6"/>
              </a:buBlip>
            </a:pPr>
            <a:r>
              <a:rPr lang="el-GR" sz="1600" b="1" dirty="0" err="1"/>
              <a:t>Aυτονομία</a:t>
            </a:r>
            <a:r>
              <a:rPr lang="el-GR" sz="1600" b="1" dirty="0"/>
              <a:t> ελληνικών νησιών </a:t>
            </a:r>
            <a:r>
              <a:rPr lang="el-GR" sz="1600" dirty="0"/>
              <a:t>μπορούν με τη χρήση ανανεώσιμων πηγών ενέργειας (ΑΠΕ), αφαλάτωσης για νερό και αντλητικής αποθήκευσης ενέργειας, υδροπονίας για παραγωγή τροφίμων και συνεργασίας (</a:t>
            </a:r>
            <a:r>
              <a:rPr lang="el-GR" sz="1600" dirty="0" err="1"/>
              <a:t>clustering</a:t>
            </a:r>
            <a:r>
              <a:rPr lang="el-GR" sz="1600" dirty="0"/>
              <a:t>) μεταξύ νησιών.</a:t>
            </a:r>
          </a:p>
          <a:p>
            <a:pPr marL="171450" indent="-171450">
              <a:buBlip>
                <a:blip r:embed="rId6"/>
              </a:buBlip>
            </a:pPr>
            <a:endParaRPr lang="el-GR" sz="1600" dirty="0"/>
          </a:p>
          <a:p>
            <a:pPr marL="171450" indent="-171450">
              <a:buBlip>
                <a:blip r:embed="rId6"/>
              </a:buBlip>
            </a:pPr>
            <a:r>
              <a:rPr lang="el-GR" sz="1600" dirty="0"/>
              <a:t>Υπάρχουν ήδη επιτυχημένα παραδείγματα, όπως η Τήλος και η Χάλκη για ΑΠΕ, και η </a:t>
            </a:r>
            <a:r>
              <a:rPr lang="el-GR" sz="1600" dirty="0" err="1"/>
              <a:t>Ηρακλειά</a:t>
            </a:r>
            <a:r>
              <a:rPr lang="el-GR" sz="1600" dirty="0"/>
              <a:t> και η Ιθάκη για αφαλάτωση.</a:t>
            </a:r>
          </a:p>
          <a:p>
            <a:pPr marL="171450" indent="-171450">
              <a:buBlip>
                <a:blip r:embed="rId6"/>
              </a:buBlip>
            </a:pPr>
            <a:endParaRPr lang="el-GR" sz="1600" dirty="0"/>
          </a:p>
          <a:p>
            <a:pPr marL="171450" indent="-171450">
              <a:buBlip>
                <a:blip r:embed="rId6"/>
              </a:buBlip>
            </a:pPr>
            <a:r>
              <a:rPr lang="el-GR" sz="1600" b="1" dirty="0"/>
              <a:t>Η υδροπονία </a:t>
            </a:r>
            <a:r>
              <a:rPr lang="el-GR" sz="1600" dirty="0"/>
              <a:t>μπορεί να υποστηρίξει την παραγωγή τροφίμων με περιορισμένο χώρο, ενώ η συνεργασία </a:t>
            </a:r>
            <a:r>
              <a:rPr lang="el-GR" sz="1600" b="1" dirty="0"/>
              <a:t>(</a:t>
            </a:r>
            <a:r>
              <a:rPr lang="el-GR" sz="1600" b="1" dirty="0" err="1"/>
              <a:t>clustering</a:t>
            </a:r>
            <a:r>
              <a:rPr lang="el-GR" sz="1600" b="1" dirty="0"/>
              <a:t>)</a:t>
            </a:r>
            <a:r>
              <a:rPr lang="el-GR" sz="1600" dirty="0"/>
              <a:t> φαίνεται να βελτιώνει την αποδοτικότητα μέσω κοινής χρήσης πόρων.</a:t>
            </a:r>
          </a:p>
          <a:p>
            <a:endParaRPr lang="el-GR" sz="1600" dirty="0"/>
          </a:p>
          <a:p>
            <a:pPr marL="171450" indent="-171450">
              <a:buBlip>
                <a:blip r:embed="rId6"/>
              </a:buBlip>
            </a:pPr>
            <a:r>
              <a:rPr lang="el-GR" sz="1600" b="1" dirty="0"/>
              <a:t>H αποθήκευση ενέργειας</a:t>
            </a:r>
            <a:r>
              <a:rPr lang="el-GR" sz="1600" dirty="0"/>
              <a:t>, όπως μπαταρίες, είναι κρίσιμη για τη σταθερότητα του συστήματος, ειδικά σε νησιά χωρίς σύνδεση με το ηπειρωτικό δίκτυο.</a:t>
            </a:r>
          </a:p>
        </p:txBody>
      </p:sp>
      <p:pic>
        <p:nvPicPr>
          <p:cNvPr id="2" name="Picture 1" descr="A purple and black corner&#10;&#10;AI-generated content may be incorrect.">
            <a:extLst>
              <a:ext uri="{FF2B5EF4-FFF2-40B4-BE49-F238E27FC236}">
                <a16:creationId xmlns:a16="http://schemas.microsoft.com/office/drawing/2014/main" id="{A0DA5AA3-1C28-EA77-E7E1-BE201B62DE7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5400000" flipH="1">
            <a:off x="5594574" y="260574"/>
            <a:ext cx="1764851" cy="11430000"/>
          </a:xfrm>
          <a:prstGeom prst="rect">
            <a:avLst/>
          </a:prstGeom>
        </p:spPr>
      </p:pic>
      <p:sp>
        <p:nvSpPr>
          <p:cNvPr id="6" name="TextBox 5">
            <a:extLst>
              <a:ext uri="{FF2B5EF4-FFF2-40B4-BE49-F238E27FC236}">
                <a16:creationId xmlns:a16="http://schemas.microsoft.com/office/drawing/2014/main" id="{2BE271D0-6E0A-0E9D-385E-695E3FD77F67}"/>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spTree>
    <p:extLst>
      <p:ext uri="{BB962C8B-B14F-4D97-AF65-F5344CB8AC3E}">
        <p14:creationId xmlns:p14="http://schemas.microsoft.com/office/powerpoint/2010/main" val="15076108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C9DCC9-4A61-2F67-0741-6EC2236A27F1}"/>
            </a:ext>
          </a:extLst>
        </p:cNvPr>
        <p:cNvGrpSpPr/>
        <p:nvPr/>
      </p:nvGrpSpPr>
      <p:grpSpPr>
        <a:xfrm>
          <a:off x="0" y="0"/>
          <a:ext cx="0" cy="0"/>
          <a:chOff x="0" y="0"/>
          <a:chExt cx="0" cy="0"/>
        </a:xfrm>
      </p:grpSpPr>
      <p:pic>
        <p:nvPicPr>
          <p:cNvPr id="14" name="Picture 13" descr="A purple oval shaped object&#10;&#10;AI-generated content may be incorrect.">
            <a:extLst>
              <a:ext uri="{FF2B5EF4-FFF2-40B4-BE49-F238E27FC236}">
                <a16:creationId xmlns:a16="http://schemas.microsoft.com/office/drawing/2014/main" id="{9739EF9A-1B01-58E9-F0F6-D7301055F96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D084D55C-B231-0B77-DEE6-A3A2CE92E98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1B15E4D-82BC-5711-0A50-631FEA8EB95E}"/>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pic>
        <p:nvPicPr>
          <p:cNvPr id="21" name="Picture 20" descr="A red and black logo&#10;&#10;AI-generated content may be incorrect.">
            <a:extLst>
              <a:ext uri="{FF2B5EF4-FFF2-40B4-BE49-F238E27FC236}">
                <a16:creationId xmlns:a16="http://schemas.microsoft.com/office/drawing/2014/main" id="{55A41026-1DCE-9CC3-C781-04C5905B498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pic>
        <p:nvPicPr>
          <p:cNvPr id="3" name="Picture 2" descr="A red circle with black background&#10;&#10;AI-generated content may be incorrect.">
            <a:extLst>
              <a:ext uri="{FF2B5EF4-FFF2-40B4-BE49-F238E27FC236}">
                <a16:creationId xmlns:a16="http://schemas.microsoft.com/office/drawing/2014/main" id="{2841F7F1-8AE0-4F61-BF49-E585C67703A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125200" y="5835248"/>
            <a:ext cx="722377" cy="722377"/>
          </a:xfrm>
          <a:prstGeom prst="rect">
            <a:avLst/>
          </a:prstGeom>
        </p:spPr>
      </p:pic>
      <p:sp>
        <p:nvSpPr>
          <p:cNvPr id="16" name="TextBox 15">
            <a:extLst>
              <a:ext uri="{FF2B5EF4-FFF2-40B4-BE49-F238E27FC236}">
                <a16:creationId xmlns:a16="http://schemas.microsoft.com/office/drawing/2014/main" id="{1F69521D-E060-0097-2377-597FFC782671}"/>
              </a:ext>
            </a:extLst>
          </p:cNvPr>
          <p:cNvSpPr txBox="1"/>
          <p:nvPr/>
        </p:nvSpPr>
        <p:spPr>
          <a:xfrm>
            <a:off x="1001647" y="1387651"/>
            <a:ext cx="7161290" cy="369332"/>
          </a:xfrm>
          <a:prstGeom prst="rect">
            <a:avLst/>
          </a:prstGeom>
          <a:noFill/>
        </p:spPr>
        <p:txBody>
          <a:bodyPr wrap="square">
            <a:spAutoFit/>
          </a:bodyPr>
          <a:lstStyle/>
          <a:p>
            <a:r>
              <a:rPr lang="el-GR" dirty="0">
                <a:solidFill>
                  <a:srgbClr val="5A14A8"/>
                </a:solidFill>
              </a:rPr>
              <a:t>Σχέδιο Αυτονομίας για τα Ελληνικά Νησιά</a:t>
            </a:r>
          </a:p>
        </p:txBody>
      </p:sp>
      <p:sp>
        <p:nvSpPr>
          <p:cNvPr id="20" name="TextBox 19">
            <a:extLst>
              <a:ext uri="{FF2B5EF4-FFF2-40B4-BE49-F238E27FC236}">
                <a16:creationId xmlns:a16="http://schemas.microsoft.com/office/drawing/2014/main" id="{82298FB0-FAD3-22AA-0318-678854CE54E0}"/>
              </a:ext>
            </a:extLst>
          </p:cNvPr>
          <p:cNvSpPr txBox="1"/>
          <p:nvPr/>
        </p:nvSpPr>
        <p:spPr>
          <a:xfrm>
            <a:off x="1001646" y="1834127"/>
            <a:ext cx="9759624" cy="4278094"/>
          </a:xfrm>
          <a:prstGeom prst="rect">
            <a:avLst/>
          </a:prstGeom>
          <a:noFill/>
        </p:spPr>
        <p:txBody>
          <a:bodyPr wrap="square">
            <a:spAutoFit/>
          </a:bodyPr>
          <a:lstStyle/>
          <a:p>
            <a:r>
              <a:rPr lang="el-GR" sz="1600" dirty="0">
                <a:solidFill>
                  <a:srgbClr val="5A14A8"/>
                </a:solidFill>
              </a:rPr>
              <a:t>Υβριδικό μοντέλο αφαλάτωσης και αντλητικής αποθήκευσης (</a:t>
            </a:r>
            <a:r>
              <a:rPr lang="en-US" sz="1600" dirty="0">
                <a:solidFill>
                  <a:srgbClr val="5A14A8"/>
                </a:solidFill>
              </a:rPr>
              <a:t>Cornell)</a:t>
            </a:r>
            <a:endParaRPr lang="el-GR" sz="1600" dirty="0"/>
          </a:p>
          <a:p>
            <a:pPr marL="171450" indent="-171450">
              <a:buBlip>
                <a:blip r:embed="rId6"/>
              </a:buBlip>
            </a:pPr>
            <a:r>
              <a:rPr lang="el-GR" sz="1600" b="1" dirty="0"/>
              <a:t>Αντλητική Αποθήκευση Ενέργειας</a:t>
            </a:r>
            <a:r>
              <a:rPr lang="el-GR" sz="1600" dirty="0"/>
              <a:t>: Χρησιμοποιώντας τη φυσική γεωγραφία των νησιών (π.χ. λόφους ή υψώματα κοντά στη θάλασσα), η περίσσεια ενέργειας από ανανεώσιμες πηγές (αιολική, ηλιακή) θα χρησιμοποιείται για την άντληση θαλασσινού νερού σε υψηλότερα υψόμετρα.</a:t>
            </a:r>
          </a:p>
          <a:p>
            <a:pPr marL="171450" indent="-171450">
              <a:buBlip>
                <a:blip r:embed="rId6"/>
              </a:buBlip>
            </a:pPr>
            <a:r>
              <a:rPr lang="el-GR" sz="1600" b="1" dirty="0"/>
              <a:t>Αφαλάτωση</a:t>
            </a:r>
            <a:r>
              <a:rPr lang="el-GR" sz="1600" dirty="0"/>
              <a:t>: Κατά την απελευθέρωση του νερού προς τα κάτω (για παραγωγή ενέργειας), το θαλασσινό νερό θα περνά από μονάδες αφαλάτωσης με αντίστροφη ώσμωση, παράγοντας ταυτόχρονα πόσιμο νερό.</a:t>
            </a:r>
          </a:p>
          <a:p>
            <a:pPr marL="171450" indent="-171450">
              <a:buBlip>
                <a:blip r:embed="rId6"/>
              </a:buBlip>
            </a:pPr>
            <a:r>
              <a:rPr lang="el-GR" sz="1600" b="1" dirty="0"/>
              <a:t>Αποθήκευση Ενέργειας</a:t>
            </a:r>
            <a:r>
              <a:rPr lang="el-GR" sz="1600" dirty="0"/>
              <a:t>: Η διαδικασία θα λειτουργεί ως «μπαταρία», αποθηκεύοντας ενέργεια όταν υπάρχει υπερπαραγωγή και απελευθερώνοντάς την όταν η ζήτηση είναι υψηλή.</a:t>
            </a:r>
          </a:p>
          <a:p>
            <a:endParaRPr lang="el-GR" sz="1600" dirty="0"/>
          </a:p>
          <a:p>
            <a:r>
              <a:rPr lang="el-GR" sz="1600" b="1" dirty="0"/>
              <a:t>    Πλεονεκτήματα για τα Νησιά</a:t>
            </a:r>
          </a:p>
          <a:p>
            <a:pPr marL="171450" indent="-171450">
              <a:buBlip>
                <a:blip r:embed="rId6"/>
              </a:buBlip>
            </a:pPr>
            <a:r>
              <a:rPr lang="el-GR" sz="1600" b="1" dirty="0"/>
              <a:t>Βιωσιμότητα:</a:t>
            </a:r>
            <a:r>
              <a:rPr lang="el-GR" sz="1600" dirty="0"/>
              <a:t> Μείωση εξάρτησης από ορυκτά καύσιμα και αξιοποίηση του άφθονου θαλασσινού νερού και των ΑΠΕ.</a:t>
            </a:r>
          </a:p>
          <a:p>
            <a:pPr marL="171450" indent="-171450">
              <a:buBlip>
                <a:blip r:embed="rId6"/>
              </a:buBlip>
            </a:pPr>
            <a:r>
              <a:rPr lang="el-GR" sz="1600" b="1" dirty="0"/>
              <a:t>Οικονομία</a:t>
            </a:r>
            <a:r>
              <a:rPr lang="el-GR" sz="1600" dirty="0"/>
              <a:t>: Χαμηλότερο κόστος ενέργειας και νερού μακροπρόθεσμα, με δυνατότητα εξαγωγής τεχνογνωσίας.</a:t>
            </a:r>
          </a:p>
          <a:p>
            <a:pPr marL="171450" indent="-171450">
              <a:buBlip>
                <a:blip r:embed="rId6"/>
              </a:buBlip>
            </a:pPr>
            <a:r>
              <a:rPr lang="el-GR" sz="1600" b="1" dirty="0"/>
              <a:t>Τουρισμός</a:t>
            </a:r>
            <a:r>
              <a:rPr lang="el-GR" sz="1600" dirty="0"/>
              <a:t>: Ενίσχυση της εικόνας των νησιών ως «πράσινοι» προορισμοί.</a:t>
            </a:r>
          </a:p>
        </p:txBody>
      </p:sp>
      <p:sp>
        <p:nvSpPr>
          <p:cNvPr id="6" name="TextBox 5">
            <a:extLst>
              <a:ext uri="{FF2B5EF4-FFF2-40B4-BE49-F238E27FC236}">
                <a16:creationId xmlns:a16="http://schemas.microsoft.com/office/drawing/2014/main" id="{9629E66D-9036-20E3-0AEA-D26D0948357F}"/>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spTree>
    <p:extLst>
      <p:ext uri="{BB962C8B-B14F-4D97-AF65-F5344CB8AC3E}">
        <p14:creationId xmlns:p14="http://schemas.microsoft.com/office/powerpoint/2010/main" val="37898955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153C25-C521-D825-ACE9-BE2F4AF7EDB6}"/>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21309D68-14E8-BDAE-C108-F69B426DF4C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2C9FDA3-FE7A-0C15-679C-E0BC2935157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ΑΝΘΕΚΤΙΚΗ ΠΑΡΑΓΩΓΗ</a:t>
            </a:r>
          </a:p>
        </p:txBody>
      </p:sp>
      <p:sp>
        <p:nvSpPr>
          <p:cNvPr id="12" name="Title 1">
            <a:extLst>
              <a:ext uri="{FF2B5EF4-FFF2-40B4-BE49-F238E27FC236}">
                <a16:creationId xmlns:a16="http://schemas.microsoft.com/office/drawing/2014/main" id="{40CECE6E-ED6D-1817-D5A7-4C20C20749FF}"/>
              </a:ext>
            </a:extLst>
          </p:cNvPr>
          <p:cNvSpPr txBox="1">
            <a:spLocks/>
          </p:cNvSpPr>
          <p:nvPr/>
        </p:nvSpPr>
        <p:spPr>
          <a:xfrm>
            <a:off x="1056746"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Ανασυγκρότηση της Βιοτεχνίας</a:t>
            </a:r>
            <a:endParaRPr lang="el-GR" sz="8800" u="none" strike="noStrike" dirty="0">
              <a:solidFill>
                <a:srgbClr val="5A14A8"/>
              </a:solidFill>
              <a:effectLst/>
              <a:latin typeface="+mn-lt"/>
            </a:endParaRPr>
          </a:p>
        </p:txBody>
      </p:sp>
      <p:sp>
        <p:nvSpPr>
          <p:cNvPr id="13" name="TextBox 12">
            <a:extLst>
              <a:ext uri="{FF2B5EF4-FFF2-40B4-BE49-F238E27FC236}">
                <a16:creationId xmlns:a16="http://schemas.microsoft.com/office/drawing/2014/main" id="{BEC871F2-D2E6-87BE-6825-5296A3DBC43B}"/>
              </a:ext>
            </a:extLst>
          </p:cNvPr>
          <p:cNvSpPr txBox="1"/>
          <p:nvPr/>
        </p:nvSpPr>
        <p:spPr>
          <a:xfrm>
            <a:off x="951971" y="1887657"/>
            <a:ext cx="10159374" cy="3785652"/>
          </a:xfrm>
          <a:prstGeom prst="rect">
            <a:avLst/>
          </a:prstGeom>
          <a:noFill/>
        </p:spPr>
        <p:txBody>
          <a:bodyPr wrap="square" rtlCol="0">
            <a:spAutoFit/>
          </a:bodyPr>
          <a:lstStyle/>
          <a:p>
            <a:pPr algn="l"/>
            <a:r>
              <a:rPr lang="el-GR" sz="1600" b="1" i="0" u="none" strike="noStrike" dirty="0">
                <a:solidFill>
                  <a:srgbClr val="5A14A8"/>
                </a:solidFill>
                <a:effectLst/>
              </a:rPr>
              <a:t>Α. Χωροταξικό</a:t>
            </a:r>
          </a:p>
          <a:p>
            <a:pPr algn="l"/>
            <a:r>
              <a:rPr lang="el-GR" sz="1600" b="0" i="0" u="none" strike="noStrike" dirty="0">
                <a:solidFill>
                  <a:srgbClr val="000000"/>
                </a:solidFill>
                <a:effectLst/>
              </a:rPr>
              <a:t>Προτείνεται η στρατηγική ανάπτυξη και υλοποίηση </a:t>
            </a:r>
            <a:r>
              <a:rPr lang="el-GR" sz="1600" b="1" i="0" u="none" strike="noStrike" dirty="0">
                <a:solidFill>
                  <a:srgbClr val="000000"/>
                </a:solidFill>
                <a:effectLst/>
              </a:rPr>
              <a:t>σύγχρονων βιοτεχνικών πάρκων</a:t>
            </a:r>
            <a:r>
              <a:rPr lang="el-GR" sz="1600" b="0" i="0" u="none" strike="noStrike" dirty="0">
                <a:solidFill>
                  <a:srgbClr val="000000"/>
                </a:solidFill>
                <a:effectLst/>
              </a:rPr>
              <a:t>, με έμφαση στον παραγωγικό σχεδιασμό και την παραχώρηση χρήσης γης ή στέγης, διασφαλίζοντας τον διαχωρισμό μεταξύ κτηματαγοράς και παραγωγικής δραστηριότητας.</a:t>
            </a:r>
          </a:p>
          <a:p>
            <a:pPr algn="l"/>
            <a:endParaRPr lang="el-GR" sz="1600" b="0" i="0" u="none" strike="noStrike" dirty="0">
              <a:solidFill>
                <a:srgbClr val="000000"/>
              </a:solidFill>
              <a:effectLst/>
            </a:endParaRPr>
          </a:p>
          <a:p>
            <a:pPr algn="l"/>
            <a:r>
              <a:rPr lang="el-GR" sz="1600" b="1" dirty="0">
                <a:solidFill>
                  <a:srgbClr val="5A14A8"/>
                </a:solidFill>
              </a:rPr>
              <a:t>Β. </a:t>
            </a:r>
            <a:r>
              <a:rPr lang="el-GR" sz="1600" b="1" i="0" u="none" strike="noStrike" dirty="0">
                <a:solidFill>
                  <a:srgbClr val="5A14A8"/>
                </a:solidFill>
                <a:effectLst/>
              </a:rPr>
              <a:t>Ρυθμιστικό Πλαίσιο</a:t>
            </a:r>
          </a:p>
          <a:p>
            <a:pPr algn="l"/>
            <a:r>
              <a:rPr lang="el-GR" sz="1600" b="0" i="0" u="none" strike="noStrike" dirty="0">
                <a:solidFill>
                  <a:srgbClr val="000000"/>
                </a:solidFill>
                <a:effectLst/>
              </a:rPr>
              <a:t>Το τρέχον κανονιστικό </a:t>
            </a:r>
            <a:r>
              <a:rPr lang="el-GR" sz="1600" b="1" i="0" u="none" strike="noStrike" dirty="0">
                <a:solidFill>
                  <a:srgbClr val="000000"/>
                </a:solidFill>
                <a:effectLst/>
              </a:rPr>
              <a:t>πλαίσιο </a:t>
            </a:r>
            <a:r>
              <a:rPr lang="el-GR" sz="1600" b="1" i="0" u="none" strike="noStrike" dirty="0" err="1">
                <a:solidFill>
                  <a:srgbClr val="000000"/>
                </a:solidFill>
                <a:effectLst/>
              </a:rPr>
              <a:t>αδειοδότησης</a:t>
            </a:r>
            <a:r>
              <a:rPr lang="el-GR" sz="1600" b="1" i="0" u="none" strike="noStrike" dirty="0">
                <a:solidFill>
                  <a:srgbClr val="000000"/>
                </a:solidFill>
                <a:effectLst/>
              </a:rPr>
              <a:t> </a:t>
            </a:r>
            <a:r>
              <a:rPr lang="el-GR" sz="1600" b="0" i="0" u="none" strike="noStrike" dirty="0">
                <a:solidFill>
                  <a:srgbClr val="000000"/>
                </a:solidFill>
                <a:effectLst/>
              </a:rPr>
              <a:t>των μεταποιητικών βιοτεχνιών στην Ελλάδα παρουσιάζει σημαντικές διοικητικές προκλήσεις και χρήζει εκσυγχρονισμού για την υποστήριξη της αναπτυξιακής πορείας. Η υφιστάμενη διαδικασία εστιάζει κυρίως στην τυπική συμμόρφωση με τις προδιαγραφές </a:t>
            </a:r>
            <a:r>
              <a:rPr lang="el-GR" sz="1600" b="0" i="0" u="none" strike="noStrike" dirty="0" err="1">
                <a:solidFill>
                  <a:srgbClr val="000000"/>
                </a:solidFill>
                <a:effectLst/>
              </a:rPr>
              <a:t>αδειοδότησης</a:t>
            </a:r>
            <a:r>
              <a:rPr lang="el-GR" sz="1600" b="0" i="0" u="none" strike="noStrike" dirty="0">
                <a:solidFill>
                  <a:srgbClr val="000000"/>
                </a:solidFill>
                <a:effectLst/>
              </a:rPr>
              <a:t>, χωρίς να αξιολογεί επαρκώς την αποτελεσματικότητα των επιχειρηματικών μονάδων.</a:t>
            </a:r>
          </a:p>
          <a:p>
            <a:pPr algn="l"/>
            <a:endParaRPr lang="el-GR" sz="1600" b="0" i="0" u="none" strike="noStrike" dirty="0">
              <a:solidFill>
                <a:srgbClr val="000000"/>
              </a:solidFill>
              <a:effectLst/>
            </a:endParaRPr>
          </a:p>
          <a:p>
            <a:pPr algn="l"/>
            <a:r>
              <a:rPr lang="el-GR" sz="1600" b="1" i="0" u="none" strike="noStrike" dirty="0">
                <a:solidFill>
                  <a:srgbClr val="000000"/>
                </a:solidFill>
                <a:effectLst/>
              </a:rPr>
              <a:t>Προτείνεται η υιοθέτηση ενός αποτελεσματικότερου μοντέλου που θα αξιολογεί τις επιδόσεις των επιχειρήσεων </a:t>
            </a:r>
            <a:r>
              <a:rPr lang="el-GR" sz="1600" b="0" i="0" u="none" strike="noStrike" dirty="0">
                <a:solidFill>
                  <a:srgbClr val="000000"/>
                </a:solidFill>
                <a:effectLst/>
              </a:rPr>
              <a:t>και θα παρέχει την απαραίτητη ευελιξία στις λειτουργικές προδιαγραφές. Το παρόν σύστημα, ωστόσο, εστιάζει στην επιβολή κανονιστικών απαιτήσεων, χωρίς να διασφαλίζει την επίτευξη των επιδιωκόμενων αναπτυξιακών στόχων.</a:t>
            </a:r>
          </a:p>
        </p:txBody>
      </p:sp>
      <p:pic>
        <p:nvPicPr>
          <p:cNvPr id="5" name="Picture 4" descr="A circle with a black background&#10;&#10;AI-generated content may be incorrect.">
            <a:extLst>
              <a:ext uri="{FF2B5EF4-FFF2-40B4-BE49-F238E27FC236}">
                <a16:creationId xmlns:a16="http://schemas.microsoft.com/office/drawing/2014/main" id="{8BAE47DE-D7AB-1CCE-4667-811064BD418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7374806">
            <a:off x="10791441" y="-1326135"/>
            <a:ext cx="2801118" cy="2804166"/>
          </a:xfrm>
          <a:prstGeom prst="rect">
            <a:avLst/>
          </a:prstGeom>
        </p:spPr>
      </p:pic>
      <p:pic>
        <p:nvPicPr>
          <p:cNvPr id="6" name="Picture 5" descr="A purple and black corner&#10;&#10;AI-generated content may be incorrect.">
            <a:extLst>
              <a:ext uri="{FF2B5EF4-FFF2-40B4-BE49-F238E27FC236}">
                <a16:creationId xmlns:a16="http://schemas.microsoft.com/office/drawing/2014/main" id="{C68889EC-8B7B-E962-BFC0-5AD8444616A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5400000" flipH="1">
            <a:off x="6796806" y="1454602"/>
            <a:ext cx="1176488" cy="9613900"/>
          </a:xfrm>
          <a:prstGeom prst="rect">
            <a:avLst/>
          </a:prstGeom>
        </p:spPr>
      </p:pic>
      <p:sp>
        <p:nvSpPr>
          <p:cNvPr id="3" name="TextBox 2">
            <a:extLst>
              <a:ext uri="{FF2B5EF4-FFF2-40B4-BE49-F238E27FC236}">
                <a16:creationId xmlns:a16="http://schemas.microsoft.com/office/drawing/2014/main" id="{4453BB22-0DD7-659F-0216-296C4ED1888D}"/>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spTree>
    <p:extLst>
      <p:ext uri="{BB962C8B-B14F-4D97-AF65-F5344CB8AC3E}">
        <p14:creationId xmlns:p14="http://schemas.microsoft.com/office/powerpoint/2010/main" val="8732514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D47BAD-51BC-72AE-D4B1-4D7648F5DBD0}"/>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A4B91926-C589-770C-D66C-EE3051A476D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6A2D01FA-4A23-9D83-BBF0-E201DA9A4863}"/>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ΑΝΘΕΚΤΙΚΗ ΠΑΡΑΓΩΓΗ</a:t>
            </a:r>
          </a:p>
        </p:txBody>
      </p:sp>
      <p:sp>
        <p:nvSpPr>
          <p:cNvPr id="12" name="Title 1">
            <a:extLst>
              <a:ext uri="{FF2B5EF4-FFF2-40B4-BE49-F238E27FC236}">
                <a16:creationId xmlns:a16="http://schemas.microsoft.com/office/drawing/2014/main" id="{4C53F2C8-9419-0D80-A9EB-501F86E0A214}"/>
              </a:ext>
            </a:extLst>
          </p:cNvPr>
          <p:cNvSpPr txBox="1">
            <a:spLocks/>
          </p:cNvSpPr>
          <p:nvPr/>
        </p:nvSpPr>
        <p:spPr>
          <a:xfrm>
            <a:off x="1056746"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Ανασυγκρότηση της Βιοτεχνίας</a:t>
            </a:r>
            <a:endParaRPr lang="el-GR" sz="8800" u="none" strike="noStrike" dirty="0">
              <a:solidFill>
                <a:srgbClr val="5A14A8"/>
              </a:solidFill>
              <a:effectLst/>
              <a:latin typeface="+mn-lt"/>
            </a:endParaRPr>
          </a:p>
        </p:txBody>
      </p:sp>
      <p:pic>
        <p:nvPicPr>
          <p:cNvPr id="5" name="Picture 4" descr="A circle with a black background&#10;&#10;AI-generated content may be incorrect.">
            <a:extLst>
              <a:ext uri="{FF2B5EF4-FFF2-40B4-BE49-F238E27FC236}">
                <a16:creationId xmlns:a16="http://schemas.microsoft.com/office/drawing/2014/main" id="{16F9B707-DA99-02BA-7F39-4F90D23FB22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7374806">
            <a:off x="10791441" y="-1326135"/>
            <a:ext cx="2801118" cy="2804166"/>
          </a:xfrm>
          <a:prstGeom prst="rect">
            <a:avLst/>
          </a:prstGeom>
        </p:spPr>
      </p:pic>
      <p:pic>
        <p:nvPicPr>
          <p:cNvPr id="6" name="Picture 5" descr="A purple and black corner&#10;&#10;AI-generated content may be incorrect.">
            <a:extLst>
              <a:ext uri="{FF2B5EF4-FFF2-40B4-BE49-F238E27FC236}">
                <a16:creationId xmlns:a16="http://schemas.microsoft.com/office/drawing/2014/main" id="{A10ED602-63E6-1668-CD38-974FA235A30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5400000" flipH="1">
            <a:off x="6548382" y="1206179"/>
            <a:ext cx="1673335" cy="9613900"/>
          </a:xfrm>
          <a:prstGeom prst="rect">
            <a:avLst/>
          </a:prstGeom>
        </p:spPr>
      </p:pic>
      <p:sp>
        <p:nvSpPr>
          <p:cNvPr id="10" name="TextBox 9">
            <a:extLst>
              <a:ext uri="{FF2B5EF4-FFF2-40B4-BE49-F238E27FC236}">
                <a16:creationId xmlns:a16="http://schemas.microsoft.com/office/drawing/2014/main" id="{06845E67-E6A4-7454-09BE-4294344A5FBE}"/>
              </a:ext>
            </a:extLst>
          </p:cNvPr>
          <p:cNvSpPr txBox="1"/>
          <p:nvPr/>
        </p:nvSpPr>
        <p:spPr>
          <a:xfrm>
            <a:off x="1036623" y="3434512"/>
            <a:ext cx="8766127" cy="338554"/>
          </a:xfrm>
          <a:prstGeom prst="rect">
            <a:avLst/>
          </a:prstGeom>
          <a:noFill/>
        </p:spPr>
        <p:txBody>
          <a:bodyPr wrap="square">
            <a:spAutoFit/>
          </a:bodyPr>
          <a:lstStyle/>
          <a:p>
            <a:pPr algn="l"/>
            <a:r>
              <a:rPr lang="el-GR" sz="1600" b="1" i="0" u="none" strike="noStrike" dirty="0">
                <a:solidFill>
                  <a:srgbClr val="5A14A8"/>
                </a:solidFill>
                <a:effectLst/>
              </a:rPr>
              <a:t>Δ. </a:t>
            </a:r>
            <a:r>
              <a:rPr lang="el-GR" sz="1600" i="0" u="none" strike="noStrike" dirty="0">
                <a:solidFill>
                  <a:srgbClr val="5A14A8"/>
                </a:solidFill>
                <a:effectLst/>
              </a:rPr>
              <a:t>Ανάπτυξη Συνεργειών</a:t>
            </a:r>
          </a:p>
        </p:txBody>
      </p:sp>
      <p:sp>
        <p:nvSpPr>
          <p:cNvPr id="18" name="TextBox 17">
            <a:extLst>
              <a:ext uri="{FF2B5EF4-FFF2-40B4-BE49-F238E27FC236}">
                <a16:creationId xmlns:a16="http://schemas.microsoft.com/office/drawing/2014/main" id="{633C43CD-4131-D76B-7E55-2E39F5916C75}"/>
              </a:ext>
            </a:extLst>
          </p:cNvPr>
          <p:cNvSpPr txBox="1"/>
          <p:nvPr/>
        </p:nvSpPr>
        <p:spPr>
          <a:xfrm>
            <a:off x="1015315" y="1857495"/>
            <a:ext cx="8959298" cy="338554"/>
          </a:xfrm>
          <a:prstGeom prst="rect">
            <a:avLst/>
          </a:prstGeom>
          <a:noFill/>
        </p:spPr>
        <p:txBody>
          <a:bodyPr wrap="square">
            <a:spAutoFit/>
          </a:bodyPr>
          <a:lstStyle/>
          <a:p>
            <a:r>
              <a:rPr lang="el-GR" sz="1600" b="1" i="0" u="none" strike="noStrike" dirty="0">
                <a:solidFill>
                  <a:srgbClr val="5A14A8"/>
                </a:solidFill>
                <a:effectLst/>
              </a:rPr>
              <a:t>Γ. </a:t>
            </a:r>
            <a:r>
              <a:rPr lang="el-GR" sz="1600" i="0" u="none" strike="noStrike" dirty="0">
                <a:solidFill>
                  <a:srgbClr val="5A14A8"/>
                </a:solidFill>
                <a:effectLst/>
              </a:rPr>
              <a:t>Διασφάλιση Ανταγωνιστικότητας στο Διεθνές Περιβάλλον</a:t>
            </a:r>
          </a:p>
        </p:txBody>
      </p:sp>
      <p:sp>
        <p:nvSpPr>
          <p:cNvPr id="21" name="TextBox 20">
            <a:extLst>
              <a:ext uri="{FF2B5EF4-FFF2-40B4-BE49-F238E27FC236}">
                <a16:creationId xmlns:a16="http://schemas.microsoft.com/office/drawing/2014/main" id="{0809B642-0A6C-6055-1D32-2AB4CA55F2C6}"/>
              </a:ext>
            </a:extLst>
          </p:cNvPr>
          <p:cNvSpPr txBox="1"/>
          <p:nvPr/>
        </p:nvSpPr>
        <p:spPr>
          <a:xfrm>
            <a:off x="1015314" y="5249782"/>
            <a:ext cx="8118389" cy="338554"/>
          </a:xfrm>
          <a:prstGeom prst="rect">
            <a:avLst/>
          </a:prstGeom>
          <a:noFill/>
        </p:spPr>
        <p:txBody>
          <a:bodyPr wrap="square">
            <a:spAutoFit/>
          </a:bodyPr>
          <a:lstStyle/>
          <a:p>
            <a:pPr algn="l"/>
            <a:r>
              <a:rPr lang="el-GR" sz="1600" b="1" i="0" u="none" strike="noStrike" dirty="0">
                <a:solidFill>
                  <a:srgbClr val="5A14A8"/>
                </a:solidFill>
                <a:effectLst/>
              </a:rPr>
              <a:t>Ε. </a:t>
            </a:r>
            <a:r>
              <a:rPr lang="el-GR" sz="1600" i="0" u="none" strike="noStrike" dirty="0">
                <a:solidFill>
                  <a:srgbClr val="5A14A8"/>
                </a:solidFill>
                <a:effectLst/>
              </a:rPr>
              <a:t>Ανάπτυξη Ανθρώπινου Δυναμικού</a:t>
            </a:r>
          </a:p>
        </p:txBody>
      </p:sp>
      <p:sp>
        <p:nvSpPr>
          <p:cNvPr id="7" name="TextBox 6">
            <a:extLst>
              <a:ext uri="{FF2B5EF4-FFF2-40B4-BE49-F238E27FC236}">
                <a16:creationId xmlns:a16="http://schemas.microsoft.com/office/drawing/2014/main" id="{FFD7DB99-0877-F937-843F-66613B549291}"/>
              </a:ext>
            </a:extLst>
          </p:cNvPr>
          <p:cNvSpPr txBox="1"/>
          <p:nvPr/>
        </p:nvSpPr>
        <p:spPr>
          <a:xfrm>
            <a:off x="1036624" y="2190262"/>
            <a:ext cx="7538513" cy="1077218"/>
          </a:xfrm>
          <a:prstGeom prst="rect">
            <a:avLst/>
          </a:prstGeom>
          <a:noFill/>
        </p:spPr>
        <p:txBody>
          <a:bodyPr wrap="square">
            <a:spAutoFit/>
          </a:bodyPr>
          <a:lstStyle/>
          <a:p>
            <a:pPr marL="171450" indent="-171450" algn="l">
              <a:buBlip>
                <a:blip r:embed="rId6"/>
              </a:buBlip>
            </a:pPr>
            <a:r>
              <a:rPr lang="el-GR" sz="1600" dirty="0">
                <a:solidFill>
                  <a:srgbClr val="000000"/>
                </a:solidFill>
              </a:rPr>
              <a:t>Διασφάλιση Ποιοτικών Προτύπων &amp; Πιστοποίησης</a:t>
            </a:r>
          </a:p>
          <a:p>
            <a:pPr marL="171450" indent="-171450" algn="l">
              <a:buBlip>
                <a:blip r:embed="rId6"/>
              </a:buBlip>
            </a:pPr>
            <a:r>
              <a:rPr lang="el-GR" sz="1600" b="0" i="0" u="none" strike="noStrike" dirty="0">
                <a:solidFill>
                  <a:srgbClr val="000000"/>
                </a:solidFill>
                <a:effectLst/>
              </a:rPr>
              <a:t>Ανάπτυξη Εξειδικευμένων Φορέω</a:t>
            </a:r>
            <a:r>
              <a:rPr lang="el-GR" sz="1600" dirty="0">
                <a:solidFill>
                  <a:srgbClr val="000000"/>
                </a:solidFill>
              </a:rPr>
              <a:t>ν Πιστοποίησης</a:t>
            </a:r>
          </a:p>
          <a:p>
            <a:pPr marL="171450" indent="-171450" algn="l">
              <a:buBlip>
                <a:blip r:embed="rId6"/>
              </a:buBlip>
            </a:pPr>
            <a:r>
              <a:rPr lang="el-GR" sz="1600" b="0" i="0" u="none" strike="noStrike" dirty="0">
                <a:solidFill>
                  <a:srgbClr val="000000"/>
                </a:solidFill>
                <a:effectLst/>
              </a:rPr>
              <a:t>Καθιέρωση Εθνικού Σήματος</a:t>
            </a:r>
          </a:p>
          <a:p>
            <a:pPr marL="171450" indent="-171450" algn="l">
              <a:buBlip>
                <a:blip r:embed="rId6"/>
              </a:buBlip>
            </a:pPr>
            <a:r>
              <a:rPr lang="el-GR" sz="1600" dirty="0">
                <a:solidFill>
                  <a:srgbClr val="000000"/>
                </a:solidFill>
              </a:rPr>
              <a:t>Εταιρική Κοινωνική Ευθύνη</a:t>
            </a:r>
            <a:endParaRPr lang="el-GR" sz="1600" b="0" i="0" u="none" strike="noStrike" dirty="0">
              <a:solidFill>
                <a:srgbClr val="000000"/>
              </a:solidFill>
              <a:effectLst/>
            </a:endParaRPr>
          </a:p>
        </p:txBody>
      </p:sp>
      <p:sp>
        <p:nvSpPr>
          <p:cNvPr id="9" name="TextBox 8">
            <a:extLst>
              <a:ext uri="{FF2B5EF4-FFF2-40B4-BE49-F238E27FC236}">
                <a16:creationId xmlns:a16="http://schemas.microsoft.com/office/drawing/2014/main" id="{77D24C94-ADFA-6ECB-AFF1-ACD1CF485A39}"/>
              </a:ext>
            </a:extLst>
          </p:cNvPr>
          <p:cNvSpPr txBox="1"/>
          <p:nvPr/>
        </p:nvSpPr>
        <p:spPr>
          <a:xfrm>
            <a:off x="1036623" y="3735312"/>
            <a:ext cx="6184701" cy="1323439"/>
          </a:xfrm>
          <a:prstGeom prst="rect">
            <a:avLst/>
          </a:prstGeom>
          <a:noFill/>
        </p:spPr>
        <p:txBody>
          <a:bodyPr wrap="square">
            <a:spAutoFit/>
          </a:bodyPr>
          <a:lstStyle/>
          <a:p>
            <a:pPr marL="171450" indent="-171450" algn="l">
              <a:buBlip>
                <a:blip r:embed="rId6"/>
              </a:buBlip>
            </a:pPr>
            <a:r>
              <a:rPr lang="el-GR" sz="1600" dirty="0">
                <a:solidFill>
                  <a:srgbClr val="000000"/>
                </a:solidFill>
              </a:rPr>
              <a:t>Συντονισμένη Παρουσία σε Εκθέσεις</a:t>
            </a:r>
          </a:p>
          <a:p>
            <a:pPr marL="171450" indent="-171450" algn="l">
              <a:buBlip>
                <a:blip r:embed="rId6"/>
              </a:buBlip>
            </a:pPr>
            <a:r>
              <a:rPr lang="el-GR" sz="1600" dirty="0">
                <a:solidFill>
                  <a:srgbClr val="000000"/>
                </a:solidFill>
              </a:rPr>
              <a:t>Συνέργειες στη Χρηματοδότηση Εμπορικών Αντιπροσώπων και Σχεδιαστών</a:t>
            </a:r>
          </a:p>
          <a:p>
            <a:pPr marL="171450" indent="-171450" algn="l">
              <a:buBlip>
                <a:blip r:embed="rId6"/>
              </a:buBlip>
            </a:pPr>
            <a:r>
              <a:rPr lang="el-GR" sz="1600" b="0" i="0" u="none" strike="noStrike" dirty="0">
                <a:solidFill>
                  <a:srgbClr val="000000"/>
                </a:solidFill>
                <a:effectLst/>
              </a:rPr>
              <a:t>Συλλογική Διαχείριση Προμηθειών</a:t>
            </a:r>
            <a:endParaRPr lang="el-GR" sz="1600" dirty="0">
              <a:solidFill>
                <a:srgbClr val="000000"/>
              </a:solidFill>
            </a:endParaRPr>
          </a:p>
          <a:p>
            <a:pPr marL="171450" indent="-171450" algn="l">
              <a:buBlip>
                <a:blip r:embed="rId6"/>
              </a:buBlip>
            </a:pPr>
            <a:r>
              <a:rPr lang="el-GR" sz="1600" b="0" i="0" u="none" strike="noStrike" dirty="0">
                <a:solidFill>
                  <a:srgbClr val="000000"/>
                </a:solidFill>
                <a:effectLst/>
              </a:rPr>
              <a:t>Συνεργατική Επένδυση στην Εκπαίδευση Νέων Τεχνιτών</a:t>
            </a:r>
          </a:p>
        </p:txBody>
      </p:sp>
      <p:sp>
        <p:nvSpPr>
          <p:cNvPr id="14" name="TextBox 13">
            <a:extLst>
              <a:ext uri="{FF2B5EF4-FFF2-40B4-BE49-F238E27FC236}">
                <a16:creationId xmlns:a16="http://schemas.microsoft.com/office/drawing/2014/main" id="{8BFE526F-2491-2002-E0F7-2BE3AE064899}"/>
              </a:ext>
            </a:extLst>
          </p:cNvPr>
          <p:cNvSpPr txBox="1"/>
          <p:nvPr/>
        </p:nvSpPr>
        <p:spPr>
          <a:xfrm>
            <a:off x="1036623" y="5520974"/>
            <a:ext cx="7538513" cy="830997"/>
          </a:xfrm>
          <a:prstGeom prst="rect">
            <a:avLst/>
          </a:prstGeom>
          <a:noFill/>
        </p:spPr>
        <p:txBody>
          <a:bodyPr wrap="square">
            <a:spAutoFit/>
          </a:bodyPr>
          <a:lstStyle/>
          <a:p>
            <a:pPr marL="171450" indent="-171450" algn="l">
              <a:buBlip>
                <a:blip r:embed="rId6"/>
              </a:buBlip>
            </a:pPr>
            <a:r>
              <a:rPr lang="el-GR" sz="1600" dirty="0">
                <a:solidFill>
                  <a:srgbClr val="000000"/>
                </a:solidFill>
              </a:rPr>
              <a:t>Πρακτική Κατάρτιση</a:t>
            </a:r>
          </a:p>
          <a:p>
            <a:pPr marL="171450" indent="-171450" algn="l">
              <a:buBlip>
                <a:blip r:embed="rId6"/>
              </a:buBlip>
            </a:pPr>
            <a:r>
              <a:rPr lang="el-GR" sz="1600" dirty="0">
                <a:solidFill>
                  <a:srgbClr val="000000"/>
                </a:solidFill>
              </a:rPr>
              <a:t>Ενίσχυση Τεχνικής Εκπαίδευσης</a:t>
            </a:r>
          </a:p>
          <a:p>
            <a:pPr marL="171450" indent="-171450" algn="l">
              <a:buBlip>
                <a:blip r:embed="rId6"/>
              </a:buBlip>
            </a:pPr>
            <a:r>
              <a:rPr lang="el-GR" sz="1600" dirty="0">
                <a:solidFill>
                  <a:srgbClr val="000000"/>
                </a:solidFill>
              </a:rPr>
              <a:t>Εξειδικευμένα Προγράμματα Κατάρτισης</a:t>
            </a:r>
            <a:endParaRPr lang="el-GR" sz="1600" b="0" i="0" u="none" strike="noStrike" dirty="0">
              <a:solidFill>
                <a:srgbClr val="000000"/>
              </a:solidFill>
              <a:effectLst/>
            </a:endParaRPr>
          </a:p>
        </p:txBody>
      </p:sp>
      <p:sp>
        <p:nvSpPr>
          <p:cNvPr id="3" name="TextBox 2">
            <a:extLst>
              <a:ext uri="{FF2B5EF4-FFF2-40B4-BE49-F238E27FC236}">
                <a16:creationId xmlns:a16="http://schemas.microsoft.com/office/drawing/2014/main" id="{6107ED8B-9122-5347-1ABE-779AC00ABA3F}"/>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spTree>
    <p:extLst>
      <p:ext uri="{BB962C8B-B14F-4D97-AF65-F5344CB8AC3E}">
        <p14:creationId xmlns:p14="http://schemas.microsoft.com/office/powerpoint/2010/main" val="6015694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24000">
              <a:srgbClr val="DA4F33"/>
            </a:gs>
            <a:gs pos="91000">
              <a:srgbClr val="5A14A8"/>
            </a:gs>
          </a:gsLst>
          <a:lin ang="0" scaled="0"/>
        </a:gradFill>
        <a:effectLst/>
      </p:bgPr>
    </p:bg>
    <p:spTree>
      <p:nvGrpSpPr>
        <p:cNvPr id="1" name="">
          <a:extLst>
            <a:ext uri="{FF2B5EF4-FFF2-40B4-BE49-F238E27FC236}">
              <a16:creationId xmlns:a16="http://schemas.microsoft.com/office/drawing/2014/main" id="{2101EDFB-D329-D22C-E0B3-827B0C9A8D73}"/>
            </a:ext>
          </a:extLst>
        </p:cNvPr>
        <p:cNvGrpSpPr/>
        <p:nvPr/>
      </p:nvGrpSpPr>
      <p:grpSpPr>
        <a:xfrm>
          <a:off x="0" y="0"/>
          <a:ext cx="0" cy="0"/>
          <a:chOff x="0" y="0"/>
          <a:chExt cx="0" cy="0"/>
        </a:xfrm>
      </p:grpSpPr>
      <p:pic>
        <p:nvPicPr>
          <p:cNvPr id="7" name="Picture 6" descr="A black and purple background&#10;&#10;AI-generated content may be incorrect.">
            <a:extLst>
              <a:ext uri="{FF2B5EF4-FFF2-40B4-BE49-F238E27FC236}">
                <a16:creationId xmlns:a16="http://schemas.microsoft.com/office/drawing/2014/main" id="{7155DA54-9F0D-7F3D-2D01-5E09834B078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0800000">
            <a:off x="10131047" y="7088"/>
            <a:ext cx="2060953" cy="6858000"/>
          </a:xfrm>
          <a:prstGeom prst="rect">
            <a:avLst/>
          </a:prstGeom>
        </p:spPr>
      </p:pic>
      <p:sp>
        <p:nvSpPr>
          <p:cNvPr id="4" name="Title 1">
            <a:extLst>
              <a:ext uri="{FF2B5EF4-FFF2-40B4-BE49-F238E27FC236}">
                <a16:creationId xmlns:a16="http://schemas.microsoft.com/office/drawing/2014/main" id="{A7C8913D-CC2C-FD52-1EC6-F8D90B04B2AD}"/>
              </a:ext>
            </a:extLst>
          </p:cNvPr>
          <p:cNvSpPr txBox="1">
            <a:spLocks/>
          </p:cNvSpPr>
          <p:nvPr/>
        </p:nvSpPr>
        <p:spPr>
          <a:xfrm>
            <a:off x="2660099" y="2489199"/>
            <a:ext cx="7229906"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l-GR" sz="3600" b="1" i="0" u="none" strike="noStrike" dirty="0">
                <a:solidFill>
                  <a:schemeClr val="bg1"/>
                </a:solidFill>
                <a:effectLst/>
              </a:rPr>
              <a:t>ΠΑΡΟΥΣΙΑΣΗ ΠΡΟΓΡΑΜΜΑΤΟΣ</a:t>
            </a:r>
          </a:p>
        </p:txBody>
      </p:sp>
      <p:pic>
        <p:nvPicPr>
          <p:cNvPr id="9" name="Picture 8" descr="A purple curved object with black background&#10;&#10;AI-generated content may be incorrect.">
            <a:extLst>
              <a:ext uri="{FF2B5EF4-FFF2-40B4-BE49-F238E27FC236}">
                <a16:creationId xmlns:a16="http://schemas.microsoft.com/office/drawing/2014/main" id="{EF6DB445-7F4E-371B-6C51-17AEF2E5EB0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V="1">
            <a:off x="2064893" y="2765719"/>
            <a:ext cx="1190412" cy="1190412"/>
          </a:xfrm>
          <a:prstGeom prst="rect">
            <a:avLst/>
          </a:prstGeom>
        </p:spPr>
      </p:pic>
      <p:sp>
        <p:nvSpPr>
          <p:cNvPr id="12" name="Title 1">
            <a:extLst>
              <a:ext uri="{FF2B5EF4-FFF2-40B4-BE49-F238E27FC236}">
                <a16:creationId xmlns:a16="http://schemas.microsoft.com/office/drawing/2014/main" id="{28244FF5-322F-88D2-385C-527C03F0C1B4}"/>
              </a:ext>
            </a:extLst>
          </p:cNvPr>
          <p:cNvSpPr txBox="1">
            <a:spLocks/>
          </p:cNvSpPr>
          <p:nvPr/>
        </p:nvSpPr>
        <p:spPr>
          <a:xfrm>
            <a:off x="3418607" y="3660893"/>
            <a:ext cx="6549137"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US" sz="3200" dirty="0">
                <a:solidFill>
                  <a:schemeClr val="bg1"/>
                </a:solidFill>
                <a:latin typeface="+mn-lt"/>
              </a:rPr>
              <a:t>6+1</a:t>
            </a:r>
            <a:r>
              <a:rPr lang="el-GR" sz="3200" dirty="0">
                <a:solidFill>
                  <a:schemeClr val="bg1"/>
                </a:solidFill>
                <a:latin typeface="+mn-lt"/>
              </a:rPr>
              <a:t> τομές για την Ελλάδα</a:t>
            </a:r>
          </a:p>
          <a:p>
            <a:pPr algn="l"/>
            <a:r>
              <a:rPr lang="el-GR" sz="3200" dirty="0">
                <a:solidFill>
                  <a:schemeClr val="bg1"/>
                </a:solidFill>
                <a:latin typeface="+mn-lt"/>
              </a:rPr>
              <a:t>της Παραγωγής</a:t>
            </a:r>
            <a:endParaRPr lang="el-GR" sz="3200" i="0" u="none" strike="noStrike" dirty="0">
              <a:solidFill>
                <a:schemeClr val="bg1"/>
              </a:solidFill>
              <a:effectLst/>
              <a:latin typeface="+mn-lt"/>
            </a:endParaRPr>
          </a:p>
        </p:txBody>
      </p:sp>
      <p:pic>
        <p:nvPicPr>
          <p:cNvPr id="2" name="Picture 1" descr="A purple and black corner&#10;&#10;AI-generated content may be incorrect.">
            <a:extLst>
              <a:ext uri="{FF2B5EF4-FFF2-40B4-BE49-F238E27FC236}">
                <a16:creationId xmlns:a16="http://schemas.microsoft.com/office/drawing/2014/main" id="{14E504A7-C76C-3901-2BCA-AE6991E715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906620" cy="2263524"/>
          </a:xfrm>
          <a:prstGeom prst="rect">
            <a:avLst/>
          </a:prstGeom>
        </p:spPr>
      </p:pic>
    </p:spTree>
    <p:extLst>
      <p:ext uri="{BB962C8B-B14F-4D97-AF65-F5344CB8AC3E}">
        <p14:creationId xmlns:p14="http://schemas.microsoft.com/office/powerpoint/2010/main" val="4144452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EDD207-9B6A-7B5D-7207-FB9EDE254AD8}"/>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C8CF11BE-1621-2885-F8C1-B4C2793E7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B813BC7C-2352-CA75-9D78-8CF28461CB56}"/>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ΑΝΘΕΚΤΙΚΗ ΠΑΡΑΓΩΓΗ</a:t>
            </a:r>
          </a:p>
        </p:txBody>
      </p:sp>
      <p:sp>
        <p:nvSpPr>
          <p:cNvPr id="12" name="Title 1">
            <a:extLst>
              <a:ext uri="{FF2B5EF4-FFF2-40B4-BE49-F238E27FC236}">
                <a16:creationId xmlns:a16="http://schemas.microsoft.com/office/drawing/2014/main" id="{A0756D2E-F326-7DA5-E8C7-36DE8EE81635}"/>
              </a:ext>
            </a:extLst>
          </p:cNvPr>
          <p:cNvSpPr txBox="1">
            <a:spLocks/>
          </p:cNvSpPr>
          <p:nvPr/>
        </p:nvSpPr>
        <p:spPr>
          <a:xfrm>
            <a:off x="1056746" y="1387651"/>
            <a:ext cx="77189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u="none" strike="noStrike" dirty="0">
                <a:solidFill>
                  <a:srgbClr val="5A14A8"/>
                </a:solidFill>
                <a:effectLst/>
                <a:latin typeface="+mn-lt"/>
              </a:rPr>
              <a:t>Εκσυγχρονισμός θεσμικού πλαισίου ΒΙ.ΠΕ/ΒΙΟ.ΠΑ για ισότιμη συμμετοχή στη λήψη αποφάσεων</a:t>
            </a:r>
            <a:endParaRPr lang="el-GR" sz="32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0112744D-D788-8338-4CF4-2AE504E39A9F}"/>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68F6E83D-2803-ECA0-78EC-0562EE2DEFED}"/>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sp>
        <p:nvSpPr>
          <p:cNvPr id="13" name="TextBox 12">
            <a:extLst>
              <a:ext uri="{FF2B5EF4-FFF2-40B4-BE49-F238E27FC236}">
                <a16:creationId xmlns:a16="http://schemas.microsoft.com/office/drawing/2014/main" id="{8374FD7B-0AEF-067F-E396-55EE67DEDD9C}"/>
              </a:ext>
            </a:extLst>
          </p:cNvPr>
          <p:cNvSpPr txBox="1"/>
          <p:nvPr/>
        </p:nvSpPr>
        <p:spPr>
          <a:xfrm>
            <a:off x="1056746" y="2008918"/>
            <a:ext cx="10006343" cy="4172937"/>
          </a:xfrm>
          <a:prstGeom prst="rect">
            <a:avLst/>
          </a:prstGeom>
          <a:noFill/>
        </p:spPr>
        <p:txBody>
          <a:bodyPr wrap="square" rtlCol="0">
            <a:spAutoFit/>
          </a:bodyPr>
          <a:lstStyle/>
          <a:p>
            <a:r>
              <a:rPr lang="el-GR" sz="1600" dirty="0">
                <a:solidFill>
                  <a:srgbClr val="5A14A8"/>
                </a:solidFill>
              </a:rPr>
              <a:t>Εκσυγχρονισμός θεσμικού πλαισίου ΒΙ.ΠΕ/ΒΙΟ.ΠΑ για ισότιμη συμμετοχή στη λήψη αποφάσεων</a:t>
            </a:r>
            <a:endParaRPr lang="en-US" sz="1600" dirty="0">
              <a:solidFill>
                <a:srgbClr val="5A14A8"/>
              </a:solidFill>
            </a:endParaRPr>
          </a:p>
          <a:p>
            <a:endParaRPr lang="el-GR" sz="1600" dirty="0">
              <a:solidFill>
                <a:srgbClr val="5A14A8"/>
              </a:solidFill>
            </a:endParaRPr>
          </a:p>
          <a:p>
            <a:r>
              <a:rPr lang="el-GR" sz="1600" b="1" dirty="0"/>
              <a:t>Η παραχώρηση υπερεξουσιών στην ΕΤΒΑ- ΒΙ.ΠΕ, η οποία μάλιστα ελέγχεται από ξένο </a:t>
            </a:r>
            <a:r>
              <a:rPr lang="el-GR" sz="1600" b="1" dirty="0" err="1"/>
              <a:t>fund</a:t>
            </a:r>
            <a:r>
              <a:rPr lang="el-GR" sz="1600" dirty="0"/>
              <a:t>, έχει οδηγήσει σε αυθαίρετες αυξήσεις χρεώσεων, υπερτιμολογήσεις και Κανονισμούς Λειτουργίας χωρίς διαφάνεια και χωρίς κανένα δικαίωμα λόγου από τις επιχειρήσεις που δραστηριοποιούνται στις ΒΙ.ΠΕ.</a:t>
            </a:r>
            <a:endParaRPr lang="en-US" sz="1600" dirty="0"/>
          </a:p>
          <a:p>
            <a:pPr algn="l">
              <a:spcAft>
                <a:spcPts val="1125"/>
              </a:spcAft>
              <a:buNone/>
            </a:pPr>
            <a:r>
              <a:rPr lang="el-GR" sz="1600" b="0" i="0" dirty="0">
                <a:solidFill>
                  <a:srgbClr val="36404C"/>
                </a:solidFill>
                <a:effectLst/>
              </a:rPr>
              <a:t>Σήμερα, το ίδιο σχήμα ελέγχει τις Βιομηχανικές Περιοχές της χώρας, επιβάλλοντας χαράτσια σε ελληνικές επιχειρήσεις που αντιπροσωπεύουν το </a:t>
            </a:r>
            <a:r>
              <a:rPr lang="el-GR" sz="1600" b="1" i="0" dirty="0">
                <a:solidFill>
                  <a:srgbClr val="36404C"/>
                </a:solidFill>
                <a:effectLst/>
              </a:rPr>
              <a:t>5,6% του ΑΕΠ και 7,5 δισ. ευρώ κύκλο </a:t>
            </a:r>
            <a:r>
              <a:rPr lang="el-GR" sz="1600" b="1" i="0" dirty="0" err="1">
                <a:solidFill>
                  <a:srgbClr val="36404C"/>
                </a:solidFill>
                <a:effectLst/>
              </a:rPr>
              <a:t>εργασιών.Η</a:t>
            </a:r>
            <a:r>
              <a:rPr lang="el-GR" sz="1600" b="1" i="0" dirty="0">
                <a:solidFill>
                  <a:srgbClr val="36404C"/>
                </a:solidFill>
                <a:effectLst/>
              </a:rPr>
              <a:t> ΕΤΒΑ </a:t>
            </a:r>
            <a:r>
              <a:rPr lang="el-GR" sz="1600" b="0" i="0" dirty="0">
                <a:solidFill>
                  <a:srgbClr val="36404C"/>
                </a:solidFill>
                <a:effectLst/>
              </a:rPr>
              <a:t>ΒΙ.ΠΕ, έχοντας πλέον περάσει στον έλεγχο της </a:t>
            </a:r>
            <a:r>
              <a:rPr lang="el-GR" sz="1600" b="1" i="0" dirty="0" err="1">
                <a:solidFill>
                  <a:srgbClr val="36404C"/>
                </a:solidFill>
                <a:effectLst/>
              </a:rPr>
              <a:t>Strix</a:t>
            </a:r>
            <a:r>
              <a:rPr lang="el-GR" sz="1600" b="1" i="0" dirty="0">
                <a:solidFill>
                  <a:srgbClr val="36404C"/>
                </a:solidFill>
                <a:effectLst/>
              </a:rPr>
              <a:t> Holdings LP</a:t>
            </a:r>
            <a:r>
              <a:rPr lang="el-GR" sz="1600" b="0" i="0" dirty="0">
                <a:solidFill>
                  <a:srgbClr val="36404C"/>
                </a:solidFill>
                <a:effectLst/>
              </a:rPr>
              <a:t>, όπου η </a:t>
            </a:r>
            <a:r>
              <a:rPr lang="el-GR" sz="1600" b="0" i="0" dirty="0" err="1">
                <a:solidFill>
                  <a:srgbClr val="36404C"/>
                </a:solidFill>
                <a:effectLst/>
              </a:rPr>
              <a:t>Blantyre</a:t>
            </a:r>
            <a:r>
              <a:rPr lang="el-GR" sz="1600" b="0" i="0" dirty="0">
                <a:solidFill>
                  <a:srgbClr val="36404C"/>
                </a:solidFill>
                <a:effectLst/>
              </a:rPr>
              <a:t> Capital κατέχει το </a:t>
            </a:r>
            <a:r>
              <a:rPr lang="el-GR" sz="1600" b="1" i="0" dirty="0">
                <a:solidFill>
                  <a:srgbClr val="36404C"/>
                </a:solidFill>
                <a:effectLst/>
              </a:rPr>
              <a:t>75%</a:t>
            </a:r>
            <a:r>
              <a:rPr lang="el-GR" sz="1600" b="0" i="0" dirty="0">
                <a:solidFill>
                  <a:srgbClr val="36404C"/>
                </a:solidFill>
                <a:effectLst/>
              </a:rPr>
              <a:t>, επιβάλλει με </a:t>
            </a:r>
            <a:r>
              <a:rPr lang="el-GR" sz="1600" b="1" i="0" dirty="0">
                <a:solidFill>
                  <a:srgbClr val="36404C"/>
                </a:solidFill>
                <a:effectLst/>
              </a:rPr>
              <a:t>καταχρηστικό τρόπο</a:t>
            </a:r>
            <a:r>
              <a:rPr lang="el-GR" sz="1600" b="0" i="0" dirty="0">
                <a:solidFill>
                  <a:srgbClr val="36404C"/>
                </a:solidFill>
                <a:effectLst/>
              </a:rPr>
              <a:t> στις ελληνικές επιχειρήσεις:- αυθαίρετες χρεώσεις και υπερτιμημένες επενδύσεις, χωρίς τη συναίνεση των επιχειρήσεων- υποχρεωτική αποδοχή των όρων της, με αποκλεισμό οποιασδήποτε τροποποίησης από τις επιχειρήσεις- κατάργηση της δυνατότητας αλλαγής φορέα διαχείρισης, δίνοντας απόλυτο έλεγχο στην ΕΤΒΑ- εισπράξεις ετήσιων προμηθειών διαχείρισης, ύψους </a:t>
            </a:r>
            <a:r>
              <a:rPr lang="el-GR" sz="1600" b="1" i="0" dirty="0">
                <a:solidFill>
                  <a:srgbClr val="36404C"/>
                </a:solidFill>
                <a:effectLst/>
              </a:rPr>
              <a:t>2 δισ. ευρώ</a:t>
            </a:r>
            <a:r>
              <a:rPr lang="el-GR" sz="1600" b="0" i="0" dirty="0">
                <a:solidFill>
                  <a:srgbClr val="36404C"/>
                </a:solidFill>
                <a:effectLst/>
              </a:rPr>
              <a:t>, ενώ την ίδια ώρα οι υπηρεσίες που παρέχει (καθαριότητα, φωτισμός,</a:t>
            </a:r>
            <a:r>
              <a:rPr lang="en-US" sz="1600" b="0" i="0" dirty="0">
                <a:solidFill>
                  <a:srgbClr val="36404C"/>
                </a:solidFill>
                <a:effectLst/>
              </a:rPr>
              <a:t> </a:t>
            </a:r>
            <a:r>
              <a:rPr lang="el-GR" sz="1600" b="0" i="0" dirty="0">
                <a:solidFill>
                  <a:srgbClr val="36404C"/>
                </a:solidFill>
                <a:effectLst/>
              </a:rPr>
              <a:t>υποδομές) είναι ανύπαρκτες</a:t>
            </a:r>
          </a:p>
          <a:p>
            <a:endParaRPr lang="el-GR" sz="1600" dirty="0"/>
          </a:p>
          <a:p>
            <a:endParaRPr lang="en-US" sz="1600" dirty="0"/>
          </a:p>
        </p:txBody>
      </p:sp>
      <p:pic>
        <p:nvPicPr>
          <p:cNvPr id="3" name="Picture 2" descr="A colorful logo with four different colors&#10;&#10;AI-generated content may be incorrect.">
            <a:extLst>
              <a:ext uri="{FF2B5EF4-FFF2-40B4-BE49-F238E27FC236}">
                <a16:creationId xmlns:a16="http://schemas.microsoft.com/office/drawing/2014/main" id="{74F78009-539E-5270-9D27-F749568A5FD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0738412" y="-654187"/>
            <a:ext cx="2044737" cy="2051493"/>
          </a:xfrm>
          <a:prstGeom prst="rect">
            <a:avLst/>
          </a:prstGeom>
        </p:spPr>
      </p:pic>
    </p:spTree>
    <p:extLst>
      <p:ext uri="{BB962C8B-B14F-4D97-AF65-F5344CB8AC3E}">
        <p14:creationId xmlns:p14="http://schemas.microsoft.com/office/powerpoint/2010/main" val="38762118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499ABE-7126-AA66-8D77-64F3DD63D60F}"/>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8070E663-F6B9-9D78-A298-76FF1DD22F6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8C8FA818-73DB-C89D-01E5-46783011295E}"/>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ΑΝΘΕΚΤΙΚΗ ΠΑΡΑΓΩΓΗ</a:t>
            </a:r>
          </a:p>
        </p:txBody>
      </p:sp>
      <p:sp>
        <p:nvSpPr>
          <p:cNvPr id="12" name="Title 1">
            <a:extLst>
              <a:ext uri="{FF2B5EF4-FFF2-40B4-BE49-F238E27FC236}">
                <a16:creationId xmlns:a16="http://schemas.microsoft.com/office/drawing/2014/main" id="{002480BB-6062-E690-3F09-CAAB42D23DA6}"/>
              </a:ext>
            </a:extLst>
          </p:cNvPr>
          <p:cNvSpPr txBox="1">
            <a:spLocks/>
          </p:cNvSpPr>
          <p:nvPr/>
        </p:nvSpPr>
        <p:spPr>
          <a:xfrm>
            <a:off x="1056746" y="1387651"/>
            <a:ext cx="77189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u="none" strike="noStrike" dirty="0">
                <a:solidFill>
                  <a:srgbClr val="5A14A8"/>
                </a:solidFill>
                <a:effectLst/>
                <a:latin typeface="+mn-lt"/>
              </a:rPr>
              <a:t>Εκσυγχρονισμός θεσμικού πλαισίου ΒΙ.ΠΕ/ΒΙΟ.ΠΑ για ισότιμη συμμετοχή στη λήψη αποφάσεων</a:t>
            </a:r>
            <a:endParaRPr lang="el-GR" sz="32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CAD8F323-9312-414A-654E-25166ACD71F0}"/>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BC3E27FB-212D-A341-1F41-3826B187041A}"/>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sp>
        <p:nvSpPr>
          <p:cNvPr id="13" name="TextBox 12">
            <a:extLst>
              <a:ext uri="{FF2B5EF4-FFF2-40B4-BE49-F238E27FC236}">
                <a16:creationId xmlns:a16="http://schemas.microsoft.com/office/drawing/2014/main" id="{02E2D720-BB1B-44C0-1C84-D24E5E31797C}"/>
              </a:ext>
            </a:extLst>
          </p:cNvPr>
          <p:cNvSpPr txBox="1"/>
          <p:nvPr/>
        </p:nvSpPr>
        <p:spPr>
          <a:xfrm>
            <a:off x="1056746" y="2008918"/>
            <a:ext cx="6931554" cy="3708708"/>
          </a:xfrm>
          <a:prstGeom prst="rect">
            <a:avLst/>
          </a:prstGeom>
          <a:noFill/>
        </p:spPr>
        <p:txBody>
          <a:bodyPr wrap="square" rtlCol="0">
            <a:spAutoFit/>
          </a:bodyPr>
          <a:lstStyle/>
          <a:p>
            <a:r>
              <a:rPr lang="el-GR" sz="1600" dirty="0">
                <a:solidFill>
                  <a:srgbClr val="DA4F33"/>
                </a:solidFill>
              </a:rPr>
              <a:t>Νομοθετικές αλλαγές:</a:t>
            </a:r>
            <a:endParaRPr lang="el-GR" sz="1600" dirty="0"/>
          </a:p>
          <a:p>
            <a:pPr marL="171450" indent="-171450">
              <a:buBlip>
                <a:blip r:embed="rId2"/>
              </a:buBlip>
            </a:pPr>
            <a:r>
              <a:rPr lang="el-GR" sz="1600" b="1" dirty="0"/>
              <a:t>Απαίτηση έγκρισης 51% των ιδιοκτητών </a:t>
            </a:r>
            <a:r>
              <a:rPr lang="el-GR" sz="1600" dirty="0"/>
              <a:t>των εγκατεστημένων επιχειρήσεων στην έγκριση των Κανονισμών Λειτουργίας </a:t>
            </a:r>
            <a:r>
              <a:rPr lang="el-GR" sz="1600" b="1" dirty="0"/>
              <a:t>χωρίς να </a:t>
            </a:r>
            <a:r>
              <a:rPr lang="el-GR" sz="1600" b="1" dirty="0" err="1"/>
              <a:t>προσμετρώνται</a:t>
            </a:r>
            <a:r>
              <a:rPr lang="el-GR" sz="1600" b="1" dirty="0"/>
              <a:t> στη συνολική έκταση οι κοινόχρηστοι και κοινωφελείς χώρο</a:t>
            </a:r>
            <a:r>
              <a:rPr lang="el-GR" sz="1600" dirty="0"/>
              <a:t>ι.</a:t>
            </a:r>
          </a:p>
          <a:p>
            <a:pPr marL="171450" indent="-171450">
              <a:buBlip>
                <a:blip r:embed="rId2"/>
              </a:buBlip>
            </a:pPr>
            <a:endParaRPr lang="el-GR" sz="1600" dirty="0"/>
          </a:p>
          <a:p>
            <a:r>
              <a:rPr lang="el-GR" sz="1600" dirty="0">
                <a:solidFill>
                  <a:srgbClr val="DA4F33"/>
                </a:solidFill>
              </a:rPr>
              <a:t>Επιλογές διαχείρισης:</a:t>
            </a:r>
          </a:p>
          <a:p>
            <a:pPr marL="171450" indent="-171450">
              <a:buBlip>
                <a:blip r:embed="rId2"/>
              </a:buBlip>
            </a:pPr>
            <a:r>
              <a:rPr lang="el-GR" sz="1600" dirty="0"/>
              <a:t>Φορέας Αυτοδιαχείρισης</a:t>
            </a:r>
          </a:p>
          <a:p>
            <a:pPr marL="171450" indent="-171450">
              <a:buBlip>
                <a:blip r:embed="rId2"/>
              </a:buBlip>
            </a:pPr>
            <a:r>
              <a:rPr lang="el-GR" sz="1600" dirty="0"/>
              <a:t>Εξωτερικός </a:t>
            </a:r>
            <a:r>
              <a:rPr lang="el-GR" sz="1600" dirty="0" err="1"/>
              <a:t>πάροχος</a:t>
            </a:r>
            <a:endParaRPr lang="el-GR" sz="1600" dirty="0"/>
          </a:p>
          <a:p>
            <a:pPr marL="171450" indent="-171450">
              <a:buBlip>
                <a:blip r:embed="rId2"/>
              </a:buBlip>
            </a:pPr>
            <a:endParaRPr lang="el-GR" sz="1600" dirty="0"/>
          </a:p>
          <a:p>
            <a:r>
              <a:rPr lang="el-GR" sz="1600" dirty="0">
                <a:solidFill>
                  <a:srgbClr val="DA4F33"/>
                </a:solidFill>
              </a:rPr>
              <a:t>Προστασία επιχειρήσεων από:</a:t>
            </a:r>
          </a:p>
          <a:p>
            <a:pPr marL="171450" indent="-171450">
              <a:buBlip>
                <a:blip r:embed="rId2"/>
              </a:buBlip>
            </a:pPr>
            <a:r>
              <a:rPr lang="el-GR" sz="1600" dirty="0"/>
              <a:t>Διακοπή λειτουργίας</a:t>
            </a:r>
          </a:p>
          <a:p>
            <a:pPr marL="171450" indent="-171450">
              <a:buBlip>
                <a:blip r:embed="rId2"/>
              </a:buBlip>
            </a:pPr>
            <a:r>
              <a:rPr lang="el-GR" sz="1600" dirty="0"/>
              <a:t>Αδικαιολόγητες χρεώσεις</a:t>
            </a:r>
          </a:p>
          <a:p>
            <a:pPr marL="171450" indent="-171450">
              <a:buBlip>
                <a:blip r:embed="rId2"/>
              </a:buBlip>
            </a:pPr>
            <a:r>
              <a:rPr lang="el-GR" sz="1600" dirty="0"/>
              <a:t>Κίνδυνο δήμευσης</a:t>
            </a:r>
          </a:p>
          <a:p>
            <a:endParaRPr lang="en-US" sz="1100" dirty="0"/>
          </a:p>
        </p:txBody>
      </p:sp>
      <p:pic>
        <p:nvPicPr>
          <p:cNvPr id="5" name="Picture 6" descr="A black and purple background&#10;&#10;AI-generated content may be incorrect.">
            <a:extLst>
              <a:ext uri="{FF2B5EF4-FFF2-40B4-BE49-F238E27FC236}">
                <a16:creationId xmlns:a16="http://schemas.microsoft.com/office/drawing/2014/main" id="{92B5F8FD-F714-039E-0D22-9ACA7A82703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a:off x="8847864" y="0"/>
            <a:ext cx="3344135" cy="6858000"/>
          </a:xfrm>
          <a:prstGeom prst="rect">
            <a:avLst/>
          </a:prstGeom>
        </p:spPr>
      </p:pic>
    </p:spTree>
    <p:extLst>
      <p:ext uri="{BB962C8B-B14F-4D97-AF65-F5344CB8AC3E}">
        <p14:creationId xmlns:p14="http://schemas.microsoft.com/office/powerpoint/2010/main" val="14042265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C1BF41-15EC-B135-4FC8-A48309376E14}"/>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50CE8ED0-639E-6B91-9F49-FE12B3AEFF8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1B2F011-D9A2-D77A-A9E4-A0BC36A9BD1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ΑΝΘΕΚΤΙΚΗ ΠΑΡΑΓΩΓΗ</a:t>
            </a:r>
          </a:p>
        </p:txBody>
      </p:sp>
      <p:sp>
        <p:nvSpPr>
          <p:cNvPr id="12" name="Title 1">
            <a:extLst>
              <a:ext uri="{FF2B5EF4-FFF2-40B4-BE49-F238E27FC236}">
                <a16:creationId xmlns:a16="http://schemas.microsoft.com/office/drawing/2014/main" id="{D44BD2AD-0FDC-C07C-9334-D5447A167898}"/>
              </a:ext>
            </a:extLst>
          </p:cNvPr>
          <p:cNvSpPr txBox="1">
            <a:spLocks/>
          </p:cNvSpPr>
          <p:nvPr/>
        </p:nvSpPr>
        <p:spPr>
          <a:xfrm>
            <a:off x="1056746" y="1271694"/>
            <a:ext cx="4886960"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Αγροτική Παραγωγή</a:t>
            </a:r>
            <a:endParaRPr lang="el-GR" sz="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18989DA8-4C0B-0C23-A1C1-33C3DB9525C0}"/>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BC5DB415-1D34-5B3A-6B75-90CE13D13DCA}"/>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sp>
        <p:nvSpPr>
          <p:cNvPr id="13" name="TextBox 12">
            <a:extLst>
              <a:ext uri="{FF2B5EF4-FFF2-40B4-BE49-F238E27FC236}">
                <a16:creationId xmlns:a16="http://schemas.microsoft.com/office/drawing/2014/main" id="{16B54DC1-B232-31A5-C278-738F876FEDA5}"/>
              </a:ext>
            </a:extLst>
          </p:cNvPr>
          <p:cNvSpPr txBox="1"/>
          <p:nvPr/>
        </p:nvSpPr>
        <p:spPr>
          <a:xfrm>
            <a:off x="1015315" y="1534785"/>
            <a:ext cx="10539376" cy="4801314"/>
          </a:xfrm>
          <a:prstGeom prst="rect">
            <a:avLst/>
          </a:prstGeom>
          <a:noFill/>
        </p:spPr>
        <p:txBody>
          <a:bodyPr wrap="square" rtlCol="0">
            <a:spAutoFit/>
          </a:bodyPr>
          <a:lstStyle/>
          <a:p>
            <a:endParaRPr lang="el-GR" dirty="0"/>
          </a:p>
          <a:p>
            <a:pPr marL="171450" indent="-171450">
              <a:buBlip>
                <a:blip r:embed="rId2"/>
              </a:buBlip>
            </a:pPr>
            <a:r>
              <a:rPr lang="el-GR" dirty="0">
                <a:solidFill>
                  <a:srgbClr val="5A14A8"/>
                </a:solidFill>
              </a:rPr>
              <a:t>Δημιουργία νέας Αγροτικής Τράπεζας.</a:t>
            </a:r>
          </a:p>
          <a:p>
            <a:pPr marL="171450" indent="-171450">
              <a:buBlip>
                <a:blip r:embed="rId2"/>
              </a:buBlip>
            </a:pPr>
            <a:r>
              <a:rPr lang="el-GR" dirty="0">
                <a:solidFill>
                  <a:srgbClr val="5A14A8"/>
                </a:solidFill>
              </a:rPr>
              <a:t>Ρύθμιση χρεών αγροτών και δάνεια</a:t>
            </a:r>
            <a:r>
              <a:rPr lang="el-GR" dirty="0"/>
              <a:t> έως 25.000€ με κρατική εγγύηση.</a:t>
            </a:r>
          </a:p>
          <a:p>
            <a:pPr marL="171450" indent="-171450">
              <a:buBlip>
                <a:blip r:embed="rId2"/>
              </a:buBlip>
            </a:pPr>
            <a:r>
              <a:rPr lang="el-GR" dirty="0">
                <a:solidFill>
                  <a:srgbClr val="5A14A8"/>
                </a:solidFill>
              </a:rPr>
              <a:t>Νέα Κοινή Αγροτική Πολιτική </a:t>
            </a:r>
            <a:r>
              <a:rPr lang="el-GR" dirty="0"/>
              <a:t>που στηρίζει τους μικρούς και μεσαίους αγρότες.</a:t>
            </a:r>
          </a:p>
          <a:p>
            <a:pPr marL="171450" indent="-171450">
              <a:buBlip>
                <a:blip r:embed="rId2"/>
              </a:buBlip>
            </a:pPr>
            <a:r>
              <a:rPr lang="el-GR" dirty="0">
                <a:solidFill>
                  <a:srgbClr val="5A14A8"/>
                </a:solidFill>
              </a:rPr>
              <a:t>Διορισμός μόνιμου Γενικού Γραμματέα μέσω ΑΣΕΠ.</a:t>
            </a:r>
          </a:p>
          <a:p>
            <a:pPr marL="171450" indent="-171450">
              <a:buBlip>
                <a:blip r:embed="rId2"/>
              </a:buBlip>
            </a:pPr>
            <a:r>
              <a:rPr lang="el-GR" dirty="0">
                <a:solidFill>
                  <a:srgbClr val="5A14A8"/>
                </a:solidFill>
              </a:rPr>
              <a:t>Εκσυγχρονισμός των αγροτικών οργανισμών </a:t>
            </a:r>
            <a:r>
              <a:rPr lang="el-GR" dirty="0"/>
              <a:t>με έμφαση στην έρευνα, εκπαίδευση και προστασία τοπικών προϊόντων.</a:t>
            </a:r>
          </a:p>
          <a:p>
            <a:pPr marL="171450" indent="-171450" algn="l">
              <a:buClr>
                <a:srgbClr val="5A14A8"/>
              </a:buClr>
              <a:buBlip>
                <a:blip r:embed="rId2"/>
              </a:buBlip>
            </a:pPr>
            <a:r>
              <a:rPr lang="el-GR" b="0" i="0" u="none" strike="noStrike" dirty="0">
                <a:solidFill>
                  <a:srgbClr val="5A14A8"/>
                </a:solidFill>
                <a:effectLst/>
              </a:rPr>
              <a:t>Ενίσχυση γεωργικών συμβούλων </a:t>
            </a:r>
            <a:r>
              <a:rPr lang="el-GR" b="0" i="0" u="none" strike="noStrike" dirty="0">
                <a:solidFill>
                  <a:srgbClr val="000000"/>
                </a:solidFill>
                <a:effectLst/>
              </a:rPr>
              <a:t>και σύνδεσή τους με πανεπιστήμια και αγρότες.</a:t>
            </a:r>
          </a:p>
          <a:p>
            <a:pPr marL="171450" indent="-171450" algn="l">
              <a:buClr>
                <a:srgbClr val="5A14A8"/>
              </a:buClr>
              <a:buBlip>
                <a:blip r:embed="rId2"/>
              </a:buBlip>
            </a:pPr>
            <a:r>
              <a:rPr lang="el-GR" i="0" u="none" strike="noStrike" dirty="0">
                <a:solidFill>
                  <a:srgbClr val="5A14A8"/>
                </a:solidFill>
                <a:effectLst/>
              </a:rPr>
              <a:t>Ψηφιακός εκσυγχρονισμός με επιδοτήσεις για εξοπλισμό και εκπαίδευση.</a:t>
            </a:r>
          </a:p>
          <a:p>
            <a:pPr marL="171450" indent="-171450" algn="l">
              <a:buClr>
                <a:srgbClr val="5A14A8"/>
              </a:buClr>
              <a:buBlip>
                <a:blip r:embed="rId2"/>
              </a:buBlip>
            </a:pPr>
            <a:r>
              <a:rPr lang="el-GR" b="0" i="0" u="none" strike="noStrike" dirty="0">
                <a:solidFill>
                  <a:srgbClr val="5A14A8"/>
                </a:solidFill>
                <a:effectLst/>
              </a:rPr>
              <a:t>Διάθεση αχρησιμοποίητης δημόσιας γης σε νέους αγρότες και ανέργους</a:t>
            </a:r>
            <a:r>
              <a:rPr lang="el-GR" b="0" i="0" u="none" strike="noStrike" dirty="0">
                <a:solidFill>
                  <a:srgbClr val="000000"/>
                </a:solidFill>
                <a:effectLst/>
              </a:rPr>
              <a:t>.</a:t>
            </a:r>
          </a:p>
          <a:p>
            <a:pPr marL="171450" indent="-171450" algn="l">
              <a:buClr>
                <a:srgbClr val="5A14A8"/>
              </a:buClr>
              <a:buBlip>
                <a:blip r:embed="rId2"/>
              </a:buBlip>
            </a:pPr>
            <a:r>
              <a:rPr lang="el-GR" b="0" i="0" u="none" strike="noStrike" dirty="0">
                <a:solidFill>
                  <a:srgbClr val="5A14A8"/>
                </a:solidFill>
                <a:effectLst/>
              </a:rPr>
              <a:t>Αναζωογόνηση χωριών</a:t>
            </a:r>
            <a:r>
              <a:rPr lang="el-GR" b="0" i="0" u="none" strike="noStrike" dirty="0">
                <a:solidFill>
                  <a:srgbClr val="000000"/>
                </a:solidFill>
                <a:effectLst/>
              </a:rPr>
              <a:t> με κίνητρα για μετεγκατάσταση και αξιοποίηση εγκαταλειμμένων κτιρίων.</a:t>
            </a:r>
            <a:endParaRPr lang="en-US" b="0" i="0" u="none" strike="noStrike" dirty="0">
              <a:solidFill>
                <a:srgbClr val="000000"/>
              </a:solidFill>
              <a:effectLst/>
            </a:endParaRPr>
          </a:p>
          <a:p>
            <a:pPr marL="171450" indent="-171450" algn="l">
              <a:buClr>
                <a:srgbClr val="5A14A8"/>
              </a:buClr>
              <a:buBlip>
                <a:blip r:embed="rId2"/>
              </a:buBlip>
            </a:pPr>
            <a:r>
              <a:rPr lang="el-GR" i="0" u="none" strike="noStrike" dirty="0">
                <a:solidFill>
                  <a:srgbClr val="5A14A8"/>
                </a:solidFill>
                <a:effectLst/>
              </a:rPr>
              <a:t>Ολοκλήρωση Κτηματολογίου και χωροταξικού σχεδιασμού.</a:t>
            </a:r>
          </a:p>
          <a:p>
            <a:pPr marL="171450" indent="-171450" algn="l">
              <a:buClr>
                <a:srgbClr val="5A14A8"/>
              </a:buClr>
              <a:buBlip>
                <a:blip r:embed="rId2"/>
              </a:buBlip>
            </a:pPr>
            <a:r>
              <a:rPr lang="el-GR" dirty="0">
                <a:solidFill>
                  <a:srgbClr val="5A14A8"/>
                </a:solidFill>
              </a:rPr>
              <a:t>Οι επιδοτήσεις θα χορηγούνται με βάση την πραγματική αγροτική παραγωγή και όχι αποκλειστικά βάσει της κατοχής γης.</a:t>
            </a:r>
            <a:endParaRPr lang="el-GR" b="1" i="0" u="sng" strike="noStrike" dirty="0">
              <a:solidFill>
                <a:srgbClr val="5A14A8"/>
              </a:solidFill>
              <a:effectLst/>
              <a:highlight>
                <a:srgbClr val="FFFF00"/>
              </a:highlight>
            </a:endParaRPr>
          </a:p>
          <a:p>
            <a:pPr marL="171450" indent="-171450" algn="l">
              <a:buClr>
                <a:srgbClr val="5A14A8"/>
              </a:buClr>
              <a:buBlip>
                <a:blip r:embed="rId2"/>
              </a:buBlip>
            </a:pPr>
            <a:r>
              <a:rPr lang="el-GR" dirty="0">
                <a:solidFill>
                  <a:srgbClr val="5A14A8"/>
                </a:solidFill>
              </a:rPr>
              <a:t>Επιβολή δασμών σε εισαγόμενα προϊόντα από τρίτες χώρες που δεν βρίσκονται σε έλλειψη, με στόχο την ενίσχυση της εγχώριας παραγωγής</a:t>
            </a:r>
            <a:endParaRPr lang="el-GR" i="0" strike="noStrike" dirty="0">
              <a:solidFill>
                <a:srgbClr val="000000"/>
              </a:solidFill>
              <a:effectLst/>
            </a:endParaRPr>
          </a:p>
        </p:txBody>
      </p:sp>
      <p:sp>
        <p:nvSpPr>
          <p:cNvPr id="14" name="TextBox 13">
            <a:extLst>
              <a:ext uri="{FF2B5EF4-FFF2-40B4-BE49-F238E27FC236}">
                <a16:creationId xmlns:a16="http://schemas.microsoft.com/office/drawing/2014/main" id="{13151316-05E6-0F5E-8447-663DD7DA1DEE}"/>
              </a:ext>
            </a:extLst>
          </p:cNvPr>
          <p:cNvSpPr txBox="1"/>
          <p:nvPr/>
        </p:nvSpPr>
        <p:spPr>
          <a:xfrm>
            <a:off x="6572996" y="1882914"/>
            <a:ext cx="5080685" cy="400110"/>
          </a:xfrm>
          <a:prstGeom prst="rect">
            <a:avLst/>
          </a:prstGeom>
          <a:noFill/>
        </p:spPr>
        <p:txBody>
          <a:bodyPr wrap="square" rtlCol="0">
            <a:spAutoFit/>
          </a:bodyPr>
          <a:lstStyle/>
          <a:p>
            <a:pPr marL="171450" indent="-171450" algn="l">
              <a:buClr>
                <a:srgbClr val="5A14A8"/>
              </a:buClr>
              <a:buBlip>
                <a:blip r:embed="rId2"/>
              </a:buBlip>
            </a:pPr>
            <a:endParaRPr lang="el-GR" sz="1000" b="0" i="0" u="none" strike="noStrike" dirty="0">
              <a:solidFill>
                <a:srgbClr val="000000"/>
              </a:solidFill>
              <a:effectLst/>
            </a:endParaRPr>
          </a:p>
          <a:p>
            <a:pPr marL="171450" indent="-171450" algn="l">
              <a:buClr>
                <a:srgbClr val="5A14A8"/>
              </a:buClr>
              <a:buBlip>
                <a:blip r:embed="rId2"/>
              </a:buBlip>
            </a:pPr>
            <a:endParaRPr lang="el-GR" sz="1000" b="0" i="0" u="none" strike="noStrike" dirty="0">
              <a:solidFill>
                <a:srgbClr val="000000"/>
              </a:solidFill>
              <a:effectLst/>
            </a:endParaRPr>
          </a:p>
        </p:txBody>
      </p:sp>
      <p:pic>
        <p:nvPicPr>
          <p:cNvPr id="22" name="Picture 21" descr="A black and orange background&#10;&#10;AI-generated content may be incorrect.">
            <a:extLst>
              <a:ext uri="{FF2B5EF4-FFF2-40B4-BE49-F238E27FC236}">
                <a16:creationId xmlns:a16="http://schemas.microsoft.com/office/drawing/2014/main" id="{53BA5DAB-3AC6-EFD0-B797-E9AD38A70D5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897260" flipV="1">
            <a:off x="6858563" y="-1026661"/>
            <a:ext cx="6323640" cy="3462086"/>
          </a:xfrm>
          <a:prstGeom prst="rect">
            <a:avLst/>
          </a:prstGeom>
        </p:spPr>
      </p:pic>
    </p:spTree>
    <p:extLst>
      <p:ext uri="{BB962C8B-B14F-4D97-AF65-F5344CB8AC3E}">
        <p14:creationId xmlns:p14="http://schemas.microsoft.com/office/powerpoint/2010/main" val="32533708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C1BF41-15EC-B135-4FC8-A48309376E14}"/>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50CE8ED0-639E-6B91-9F49-FE12B3AEFF8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1B2F011-D9A2-D77A-A9E4-A0BC36A9BD1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ΑΝΘΕΚΤΙΚΗ ΠΑΡΑΓΩΓΗ</a:t>
            </a:r>
          </a:p>
        </p:txBody>
      </p:sp>
      <p:sp>
        <p:nvSpPr>
          <p:cNvPr id="12" name="Title 1">
            <a:extLst>
              <a:ext uri="{FF2B5EF4-FFF2-40B4-BE49-F238E27FC236}">
                <a16:creationId xmlns:a16="http://schemas.microsoft.com/office/drawing/2014/main" id="{D44BD2AD-0FDC-C07C-9334-D5447A167898}"/>
              </a:ext>
            </a:extLst>
          </p:cNvPr>
          <p:cNvSpPr txBox="1">
            <a:spLocks/>
          </p:cNvSpPr>
          <p:nvPr/>
        </p:nvSpPr>
        <p:spPr>
          <a:xfrm>
            <a:off x="1056746" y="1271694"/>
            <a:ext cx="4886960"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Αγροτική Παραγωγή</a:t>
            </a:r>
            <a:endParaRPr lang="el-GR" sz="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18989DA8-4C0B-0C23-A1C1-33C3DB9525C0}"/>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BC5DB415-1D34-5B3A-6B75-90CE13D13DCA}"/>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sp>
        <p:nvSpPr>
          <p:cNvPr id="14" name="TextBox 13">
            <a:extLst>
              <a:ext uri="{FF2B5EF4-FFF2-40B4-BE49-F238E27FC236}">
                <a16:creationId xmlns:a16="http://schemas.microsoft.com/office/drawing/2014/main" id="{13151316-05E6-0F5E-8447-663DD7DA1DEE}"/>
              </a:ext>
            </a:extLst>
          </p:cNvPr>
          <p:cNvSpPr txBox="1"/>
          <p:nvPr/>
        </p:nvSpPr>
        <p:spPr>
          <a:xfrm>
            <a:off x="6572996" y="1882914"/>
            <a:ext cx="5080685" cy="400110"/>
          </a:xfrm>
          <a:prstGeom prst="rect">
            <a:avLst/>
          </a:prstGeom>
          <a:noFill/>
        </p:spPr>
        <p:txBody>
          <a:bodyPr wrap="square" rtlCol="0">
            <a:spAutoFit/>
          </a:bodyPr>
          <a:lstStyle/>
          <a:p>
            <a:pPr marL="171450" indent="-171450" algn="l">
              <a:buClr>
                <a:srgbClr val="5A14A8"/>
              </a:buClr>
              <a:buBlip>
                <a:blip r:embed="rId2"/>
              </a:buBlip>
            </a:pPr>
            <a:endParaRPr lang="el-GR" sz="1000" b="0" i="0" u="none" strike="noStrike" dirty="0">
              <a:solidFill>
                <a:srgbClr val="000000"/>
              </a:solidFill>
              <a:effectLst/>
            </a:endParaRPr>
          </a:p>
          <a:p>
            <a:pPr marL="171450" indent="-171450" algn="l">
              <a:buClr>
                <a:srgbClr val="5A14A8"/>
              </a:buClr>
              <a:buBlip>
                <a:blip r:embed="rId2"/>
              </a:buBlip>
            </a:pPr>
            <a:endParaRPr lang="el-GR" sz="1000" b="0" i="0" u="none" strike="noStrike" dirty="0">
              <a:solidFill>
                <a:srgbClr val="000000"/>
              </a:solidFill>
              <a:effectLst/>
            </a:endParaRPr>
          </a:p>
        </p:txBody>
      </p:sp>
      <p:pic>
        <p:nvPicPr>
          <p:cNvPr id="22" name="Picture 21" descr="A black and orange background&#10;&#10;AI-generated content may be incorrect.">
            <a:extLst>
              <a:ext uri="{FF2B5EF4-FFF2-40B4-BE49-F238E27FC236}">
                <a16:creationId xmlns:a16="http://schemas.microsoft.com/office/drawing/2014/main" id="{53BA5DAB-3AC6-EFD0-B797-E9AD38A70D5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897260" flipV="1">
            <a:off x="6858563" y="-1026661"/>
            <a:ext cx="6323640" cy="3462086"/>
          </a:xfrm>
          <a:prstGeom prst="rect">
            <a:avLst/>
          </a:prstGeom>
        </p:spPr>
      </p:pic>
      <p:sp>
        <p:nvSpPr>
          <p:cNvPr id="5" name="TextBox 4">
            <a:extLst>
              <a:ext uri="{FF2B5EF4-FFF2-40B4-BE49-F238E27FC236}">
                <a16:creationId xmlns:a16="http://schemas.microsoft.com/office/drawing/2014/main" id="{471A6577-0B58-2020-7B38-650592BC75D9}"/>
              </a:ext>
            </a:extLst>
          </p:cNvPr>
          <p:cNvSpPr txBox="1"/>
          <p:nvPr/>
        </p:nvSpPr>
        <p:spPr>
          <a:xfrm>
            <a:off x="1015315" y="1827494"/>
            <a:ext cx="10751596" cy="3416320"/>
          </a:xfrm>
          <a:prstGeom prst="rect">
            <a:avLst/>
          </a:prstGeom>
          <a:noFill/>
        </p:spPr>
        <p:txBody>
          <a:bodyPr wrap="square">
            <a:spAutoFit/>
          </a:bodyPr>
          <a:lstStyle/>
          <a:p>
            <a:pPr marL="171450" indent="-171450" algn="l">
              <a:buClr>
                <a:srgbClr val="5A14A8"/>
              </a:buClr>
              <a:buBlip>
                <a:blip r:embed="rId2"/>
              </a:buBlip>
            </a:pPr>
            <a:r>
              <a:rPr lang="el-GR" b="0" i="0" u="none" strike="noStrike" dirty="0">
                <a:solidFill>
                  <a:srgbClr val="5A14A8"/>
                </a:solidFill>
                <a:effectLst/>
              </a:rPr>
              <a:t>Απλούστερες διαδικασίες </a:t>
            </a:r>
            <a:r>
              <a:rPr lang="el-GR" b="0" i="0" u="none" strike="noStrike" dirty="0">
                <a:solidFill>
                  <a:srgbClr val="000000"/>
                </a:solidFill>
                <a:effectLst/>
              </a:rPr>
              <a:t>για πρόσληψη εργατών γης μέσω ΔΥΠΑ</a:t>
            </a:r>
          </a:p>
          <a:p>
            <a:pPr marL="171450" indent="-171450" algn="l">
              <a:buClr>
                <a:srgbClr val="5A14A8"/>
              </a:buClr>
              <a:buBlip>
                <a:blip r:embed="rId2"/>
              </a:buBlip>
            </a:pPr>
            <a:r>
              <a:rPr lang="el-GR" b="0" i="0" u="none" strike="noStrike" dirty="0">
                <a:solidFill>
                  <a:srgbClr val="5A14A8"/>
                </a:solidFill>
                <a:effectLst/>
              </a:rPr>
              <a:t>Νέο πλαίσιο για αγροτικούς συνεταιρισμούς με διαφάνεια.</a:t>
            </a:r>
          </a:p>
          <a:p>
            <a:pPr marL="171450" indent="-171450" algn="l">
              <a:buClr>
                <a:srgbClr val="5A14A8"/>
              </a:buClr>
              <a:buBlip>
                <a:blip r:embed="rId2"/>
              </a:buBlip>
            </a:pPr>
            <a:r>
              <a:rPr lang="el-GR" b="0" i="0" u="none" strike="noStrike" dirty="0">
                <a:solidFill>
                  <a:srgbClr val="5A14A8"/>
                </a:solidFill>
                <a:effectLst/>
              </a:rPr>
              <a:t>Βελτίωση αρδευτικών έργων και διαχείριση νερού.</a:t>
            </a:r>
          </a:p>
          <a:p>
            <a:pPr marL="171450" indent="-171450" algn="l">
              <a:buClr>
                <a:srgbClr val="5A14A8"/>
              </a:buClr>
              <a:buBlip>
                <a:blip r:embed="rId2"/>
              </a:buBlip>
            </a:pPr>
            <a:r>
              <a:rPr lang="el-GR" b="0" i="0" u="none" strike="noStrike" dirty="0">
                <a:solidFill>
                  <a:srgbClr val="5A14A8"/>
                </a:solidFill>
                <a:effectLst/>
              </a:rPr>
              <a:t>Προώθηση αγροτικών </a:t>
            </a:r>
            <a:r>
              <a:rPr lang="el-GR" b="0" i="0" u="none" strike="noStrike" dirty="0" err="1">
                <a:solidFill>
                  <a:srgbClr val="5A14A8"/>
                </a:solidFill>
                <a:effectLst/>
              </a:rPr>
              <a:t>φωτοβολταϊκών</a:t>
            </a:r>
            <a:r>
              <a:rPr lang="el-GR" b="0" i="0" u="none" strike="noStrike" dirty="0">
                <a:solidFill>
                  <a:srgbClr val="5A14A8"/>
                </a:solidFill>
                <a:effectLst/>
              </a:rPr>
              <a:t> </a:t>
            </a:r>
            <a:r>
              <a:rPr lang="el-GR" b="0" i="0" u="none" strike="noStrike" dirty="0">
                <a:solidFill>
                  <a:srgbClr val="000000"/>
                </a:solidFill>
                <a:effectLst/>
              </a:rPr>
              <a:t>με προστασία της καλλιεργήσιμης γης.</a:t>
            </a:r>
          </a:p>
          <a:p>
            <a:pPr marL="171450" indent="-171450" algn="l">
              <a:buClr>
                <a:srgbClr val="5A14A8"/>
              </a:buClr>
              <a:buBlip>
                <a:blip r:embed="rId2"/>
              </a:buBlip>
            </a:pPr>
            <a:r>
              <a:rPr lang="el-GR" b="0" i="0" u="none" strike="noStrike" dirty="0">
                <a:solidFill>
                  <a:srgbClr val="5A14A8"/>
                </a:solidFill>
                <a:effectLst/>
              </a:rPr>
              <a:t>Καταπολέμηση παράνομων πρακτικών και </a:t>
            </a:r>
            <a:r>
              <a:rPr lang="el-GR" b="0" i="0" u="none" strike="noStrike" dirty="0" err="1">
                <a:solidFill>
                  <a:srgbClr val="5A14A8"/>
                </a:solidFill>
                <a:effectLst/>
              </a:rPr>
              <a:t>ελληνοποιήσεων</a:t>
            </a:r>
            <a:r>
              <a:rPr lang="el-GR" b="0" i="0" u="none" strike="noStrike" dirty="0">
                <a:solidFill>
                  <a:srgbClr val="5A14A8"/>
                </a:solidFill>
                <a:effectLst/>
              </a:rPr>
              <a:t> προϊόντων.</a:t>
            </a:r>
          </a:p>
          <a:p>
            <a:pPr marL="171450" indent="-171450" algn="l">
              <a:buClr>
                <a:srgbClr val="5A14A8"/>
              </a:buClr>
              <a:buBlip>
                <a:blip r:embed="rId2"/>
              </a:buBlip>
            </a:pPr>
            <a:r>
              <a:rPr lang="el-GR" b="0" i="0" u="none" strike="noStrike" dirty="0">
                <a:solidFill>
                  <a:srgbClr val="5A14A8"/>
                </a:solidFill>
                <a:effectLst/>
              </a:rPr>
              <a:t>Διάθεση προστίμων </a:t>
            </a:r>
            <a:r>
              <a:rPr lang="el-GR" b="0" i="0" u="none" strike="noStrike" dirty="0">
                <a:solidFill>
                  <a:srgbClr val="000000"/>
                </a:solidFill>
                <a:effectLst/>
              </a:rPr>
              <a:t>σε ειδικό ταμείο για τους αγρότες.</a:t>
            </a:r>
            <a:endParaRPr lang="en-US" dirty="0"/>
          </a:p>
          <a:p>
            <a:pPr marL="171450" indent="-171450">
              <a:buBlip>
                <a:blip r:embed="rId2"/>
              </a:buBlip>
            </a:pPr>
            <a:r>
              <a:rPr lang="el-GR" dirty="0">
                <a:solidFill>
                  <a:srgbClr val="5A14A8"/>
                </a:solidFill>
              </a:rPr>
              <a:t>Δημιουργία αποθεμάτων </a:t>
            </a:r>
            <a:r>
              <a:rPr lang="el-GR" dirty="0"/>
              <a:t>για περιόδους κρίσης.</a:t>
            </a:r>
          </a:p>
          <a:p>
            <a:pPr marL="171450" indent="-171450">
              <a:buBlip>
                <a:blip r:embed="rId2"/>
              </a:buBlip>
            </a:pPr>
            <a:r>
              <a:rPr lang="el-GR" dirty="0">
                <a:solidFill>
                  <a:srgbClr val="5A14A8"/>
                </a:solidFill>
              </a:rPr>
              <a:t> Πιστοποίηση υγιεινών ιδιοτήτων τοπικών προϊόντων</a:t>
            </a:r>
            <a:r>
              <a:rPr lang="el-GR" dirty="0"/>
              <a:t>.</a:t>
            </a:r>
          </a:p>
          <a:p>
            <a:pPr marL="171450" indent="-171450">
              <a:buBlip>
                <a:blip r:embed="rId2"/>
              </a:buBlip>
            </a:pPr>
            <a:r>
              <a:rPr lang="el-GR" dirty="0">
                <a:solidFill>
                  <a:srgbClr val="5A14A8"/>
                </a:solidFill>
              </a:rPr>
              <a:t> Ενίσχυση </a:t>
            </a:r>
            <a:r>
              <a:rPr lang="el-GR" dirty="0" err="1">
                <a:solidFill>
                  <a:srgbClr val="5A14A8"/>
                </a:solidFill>
              </a:rPr>
              <a:t>αγροτουρισμού</a:t>
            </a:r>
            <a:r>
              <a:rPr lang="el-GR" dirty="0">
                <a:solidFill>
                  <a:srgbClr val="5A14A8"/>
                </a:solidFill>
              </a:rPr>
              <a:t>.</a:t>
            </a:r>
          </a:p>
          <a:p>
            <a:pPr marL="171450" indent="-171450">
              <a:buBlip>
                <a:blip r:embed="rId2"/>
              </a:buBlip>
            </a:pPr>
            <a:r>
              <a:rPr lang="el-GR" dirty="0">
                <a:solidFill>
                  <a:srgbClr val="5A14A8"/>
                </a:solidFill>
              </a:rPr>
              <a:t>Προώθηση ελληνικών προϊόντων στο εξωτερικό.</a:t>
            </a:r>
          </a:p>
          <a:p>
            <a:pPr marL="171450" indent="-171450">
              <a:buBlip>
                <a:blip r:embed="rId2"/>
              </a:buBlip>
            </a:pPr>
            <a:r>
              <a:rPr lang="el-GR" dirty="0"/>
              <a:t> </a:t>
            </a:r>
            <a:r>
              <a:rPr lang="el-GR" dirty="0">
                <a:solidFill>
                  <a:srgbClr val="5A14A8"/>
                </a:solidFill>
              </a:rPr>
              <a:t>Απλοποίηση εξαγωγών </a:t>
            </a:r>
            <a:r>
              <a:rPr lang="el-GR" dirty="0"/>
              <a:t>μέσω ψηφιακών συστημάτων.</a:t>
            </a:r>
          </a:p>
          <a:p>
            <a:pPr marL="171450" indent="-171450">
              <a:buBlip>
                <a:blip r:embed="rId2"/>
              </a:buBlip>
            </a:pPr>
            <a:r>
              <a:rPr lang="el-GR" dirty="0"/>
              <a:t> </a:t>
            </a:r>
            <a:r>
              <a:rPr lang="el-GR" dirty="0">
                <a:solidFill>
                  <a:srgbClr val="5A14A8"/>
                </a:solidFill>
              </a:rPr>
              <a:t>Η ανάπτυξη ενεργειακών κοινοτήτων </a:t>
            </a:r>
            <a:r>
              <a:rPr lang="el-GR" dirty="0"/>
              <a:t>και αγροτικών </a:t>
            </a:r>
            <a:r>
              <a:rPr lang="el-GR" dirty="0" err="1"/>
              <a:t>φωτοβολταϊκών</a:t>
            </a:r>
            <a:r>
              <a:rPr lang="el-GR" dirty="0"/>
              <a:t> για ενεργειακή αυτονομία</a:t>
            </a:r>
          </a:p>
        </p:txBody>
      </p:sp>
    </p:spTree>
    <p:extLst>
      <p:ext uri="{BB962C8B-B14F-4D97-AF65-F5344CB8AC3E}">
        <p14:creationId xmlns:p14="http://schemas.microsoft.com/office/powerpoint/2010/main" val="41557321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24000">
              <a:srgbClr val="DA4F33"/>
            </a:gs>
            <a:gs pos="91000">
              <a:srgbClr val="5A14A8"/>
            </a:gs>
          </a:gsLst>
          <a:lin ang="0" scaled="0"/>
        </a:gradFill>
        <a:effectLst/>
      </p:bgPr>
    </p:bg>
    <p:spTree>
      <p:nvGrpSpPr>
        <p:cNvPr id="1" name="">
          <a:extLst>
            <a:ext uri="{FF2B5EF4-FFF2-40B4-BE49-F238E27FC236}">
              <a16:creationId xmlns:a16="http://schemas.microsoft.com/office/drawing/2014/main" id="{4E58571A-1571-E3CE-A215-A99EE49E08E4}"/>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80077E3B-FCDA-77CD-75D4-965134715A7D}"/>
              </a:ext>
            </a:extLst>
          </p:cNvPr>
          <p:cNvSpPr txBox="1">
            <a:spLocks/>
          </p:cNvSpPr>
          <p:nvPr/>
        </p:nvSpPr>
        <p:spPr>
          <a:xfrm>
            <a:off x="5118719" y="2873303"/>
            <a:ext cx="3429535"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3600" b="1" u="none" strike="noStrike" dirty="0">
                <a:solidFill>
                  <a:schemeClr val="bg1"/>
                </a:solidFill>
                <a:effectLst/>
                <a:latin typeface="Moderustic" pitchFamily="2" charset="0"/>
              </a:rPr>
              <a:t>ΒΙΩΣΙΜΟ ΑΣΦΑΛΙΣΤΙΚΟ</a:t>
            </a:r>
            <a:endParaRPr lang="el-GR" sz="12500" b="1" u="none" strike="noStrike" dirty="0">
              <a:solidFill>
                <a:schemeClr val="bg1"/>
              </a:solidFill>
              <a:effectLst/>
              <a:latin typeface="Moderustic" pitchFamily="2" charset="0"/>
            </a:endParaRPr>
          </a:p>
        </p:txBody>
      </p:sp>
      <p:pic>
        <p:nvPicPr>
          <p:cNvPr id="9" name="Picture 8" descr="A purple curved object with black background&#10;&#10;AI-generated content may be incorrect.">
            <a:extLst>
              <a:ext uri="{FF2B5EF4-FFF2-40B4-BE49-F238E27FC236}">
                <a16:creationId xmlns:a16="http://schemas.microsoft.com/office/drawing/2014/main" id="{FA39873A-66A5-3610-A0D3-D927AA175D7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92802" y="2444968"/>
            <a:ext cx="1190412" cy="1190412"/>
          </a:xfrm>
          <a:prstGeom prst="rect">
            <a:avLst/>
          </a:prstGeom>
        </p:spPr>
      </p:pic>
      <p:pic>
        <p:nvPicPr>
          <p:cNvPr id="8" name="Picture 7" descr="A colorful logo with four different colors&#10;&#10;AI-generated content may be incorrect.">
            <a:extLst>
              <a:ext uri="{FF2B5EF4-FFF2-40B4-BE49-F238E27FC236}">
                <a16:creationId xmlns:a16="http://schemas.microsoft.com/office/drawing/2014/main" id="{315D09B9-F2F1-C881-CB85-3DD52613A16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742388" y="5349651"/>
            <a:ext cx="2044737" cy="2051493"/>
          </a:xfrm>
          <a:prstGeom prst="rect">
            <a:avLst/>
          </a:prstGeom>
        </p:spPr>
      </p:pic>
      <p:sp>
        <p:nvSpPr>
          <p:cNvPr id="10" name="TextBox 9">
            <a:extLst>
              <a:ext uri="{FF2B5EF4-FFF2-40B4-BE49-F238E27FC236}">
                <a16:creationId xmlns:a16="http://schemas.microsoft.com/office/drawing/2014/main" id="{91929912-7C8B-16D2-0F34-9F797C1E1E91}"/>
              </a:ext>
            </a:extLst>
          </p:cNvPr>
          <p:cNvSpPr txBox="1"/>
          <p:nvPr/>
        </p:nvSpPr>
        <p:spPr>
          <a:xfrm>
            <a:off x="4076235" y="2676883"/>
            <a:ext cx="423546" cy="707886"/>
          </a:xfrm>
          <a:prstGeom prst="rect">
            <a:avLst/>
          </a:prstGeom>
          <a:noFill/>
        </p:spPr>
        <p:txBody>
          <a:bodyPr wrap="square">
            <a:spAutoFit/>
          </a:bodyPr>
          <a:lstStyle/>
          <a:p>
            <a:r>
              <a:rPr lang="el-GR" sz="4000" b="1" dirty="0">
                <a:solidFill>
                  <a:schemeClr val="bg1"/>
                </a:solidFill>
              </a:rPr>
              <a:t>2</a:t>
            </a:r>
            <a:endParaRPr lang="en-US" sz="4000" b="1" dirty="0">
              <a:solidFill>
                <a:schemeClr val="bg1"/>
              </a:solidFill>
            </a:endParaRPr>
          </a:p>
        </p:txBody>
      </p:sp>
      <p:pic>
        <p:nvPicPr>
          <p:cNvPr id="5" name="Picture 4" descr="A colorful logo with four different colors&#10;&#10;AI-generated content may be incorrect.">
            <a:extLst>
              <a:ext uri="{FF2B5EF4-FFF2-40B4-BE49-F238E27FC236}">
                <a16:creationId xmlns:a16="http://schemas.microsoft.com/office/drawing/2014/main" id="{907B038A-B9ED-B5FB-D375-CE02C6893DD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0738412" y="5349652"/>
            <a:ext cx="2044737" cy="2051493"/>
          </a:xfrm>
          <a:prstGeom prst="rect">
            <a:avLst/>
          </a:prstGeom>
        </p:spPr>
      </p:pic>
      <p:pic>
        <p:nvPicPr>
          <p:cNvPr id="6" name="Picture 5" descr="A colorful logo with four different colors&#10;&#10;AI-generated content may be incorrect.">
            <a:extLst>
              <a:ext uri="{FF2B5EF4-FFF2-40B4-BE49-F238E27FC236}">
                <a16:creationId xmlns:a16="http://schemas.microsoft.com/office/drawing/2014/main" id="{A1539C5C-2718-D10F-2F6D-52772A26C2F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742388" y="-654186"/>
            <a:ext cx="2044737" cy="2051493"/>
          </a:xfrm>
          <a:prstGeom prst="rect">
            <a:avLst/>
          </a:prstGeom>
        </p:spPr>
      </p:pic>
      <p:pic>
        <p:nvPicPr>
          <p:cNvPr id="7" name="Picture 6" descr="A colorful logo with four different colors&#10;&#10;AI-generated content may be incorrect.">
            <a:extLst>
              <a:ext uri="{FF2B5EF4-FFF2-40B4-BE49-F238E27FC236}">
                <a16:creationId xmlns:a16="http://schemas.microsoft.com/office/drawing/2014/main" id="{37BEEE56-1139-3CF6-1DE9-98AA4303A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0738412" y="-654187"/>
            <a:ext cx="2044737" cy="2051493"/>
          </a:xfrm>
          <a:prstGeom prst="rect">
            <a:avLst/>
          </a:prstGeom>
        </p:spPr>
      </p:pic>
    </p:spTree>
    <p:extLst>
      <p:ext uri="{BB962C8B-B14F-4D97-AF65-F5344CB8AC3E}">
        <p14:creationId xmlns:p14="http://schemas.microsoft.com/office/powerpoint/2010/main" val="9058435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661A19-7386-C7E0-AC7F-EE4855C7721E}"/>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01154F05-71AA-14E3-0AE9-BFAF61A771C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66269D7E-510A-063E-5100-F6F879D8AB18}"/>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ΒΙΩΣΙΜΟ ΑΣΦΑΛΙΣΤΙΚΟ</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5A8694EC-4711-A4D6-40F4-F5B45013705A}"/>
              </a:ext>
            </a:extLst>
          </p:cNvPr>
          <p:cNvSpPr txBox="1">
            <a:spLocks/>
          </p:cNvSpPr>
          <p:nvPr/>
        </p:nvSpPr>
        <p:spPr>
          <a:xfrm>
            <a:off x="803542" y="1853249"/>
            <a:ext cx="9681668" cy="789436"/>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dirty="0">
                <a:solidFill>
                  <a:srgbClr val="5A14A8"/>
                </a:solidFill>
                <a:latin typeface="+mn-lt"/>
              </a:rPr>
              <a:t>Οι συνταξιούχοι της χώρας από την εποχή των μνημονίων μέχρι και σήμερα έχουν δει τεράστιες περικοπές στις συντάξεις τους και οι </a:t>
            </a:r>
            <a:r>
              <a:rPr lang="el-GR" sz="1800" dirty="0" err="1">
                <a:solidFill>
                  <a:srgbClr val="5A14A8"/>
                </a:solidFill>
                <a:latin typeface="+mn-lt"/>
              </a:rPr>
              <a:t>ανισοτητες</a:t>
            </a:r>
            <a:r>
              <a:rPr lang="el-GR" sz="1800" dirty="0">
                <a:solidFill>
                  <a:srgbClr val="5A14A8"/>
                </a:solidFill>
                <a:latin typeface="+mn-lt"/>
              </a:rPr>
              <a:t> </a:t>
            </a:r>
            <a:r>
              <a:rPr lang="el-GR" sz="1800" dirty="0" err="1">
                <a:solidFill>
                  <a:srgbClr val="5A14A8"/>
                </a:solidFill>
                <a:latin typeface="+mn-lt"/>
              </a:rPr>
              <a:t>συνεχιζόνται</a:t>
            </a:r>
            <a:r>
              <a:rPr lang="el-GR" sz="1800" dirty="0">
                <a:solidFill>
                  <a:srgbClr val="5A14A8"/>
                </a:solidFill>
                <a:latin typeface="+mn-lt"/>
              </a:rPr>
              <a:t> αφού από το 2020 μέχρι σήμερα δε συμμετέχουν αναλογικά στην </a:t>
            </a:r>
            <a:r>
              <a:rPr lang="el-GR" sz="1800" dirty="0" err="1">
                <a:solidFill>
                  <a:srgbClr val="5A14A8"/>
                </a:solidFill>
                <a:latin typeface="+mn-lt"/>
              </a:rPr>
              <a:t>αυξηση</a:t>
            </a:r>
            <a:r>
              <a:rPr lang="el-GR" sz="1800" dirty="0">
                <a:solidFill>
                  <a:srgbClr val="5A14A8"/>
                </a:solidFill>
                <a:latin typeface="+mn-lt"/>
              </a:rPr>
              <a:t> του ΑΕΠ κατά 3 ποσοστιαίες μονάδες. Η κατάταξη τους δε στην Ε.Ε με βάση την αγοραστική τους δύναμη βρίσκεται στις τελευταίες θέσεις και πολύ κάτω του μέσου όρου της ΕΕ27.</a:t>
            </a:r>
            <a:endParaRPr lang="el-GR" sz="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BB9758D7-1260-0FFB-E072-974B0B1DF06C}"/>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A1108644-ED86-E0C0-95ED-F657528EFDB6}"/>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2</a:t>
            </a:r>
            <a:endParaRPr lang="en-US" sz="4000" b="1" dirty="0">
              <a:solidFill>
                <a:schemeClr val="bg1"/>
              </a:solidFill>
            </a:endParaRPr>
          </a:p>
        </p:txBody>
      </p:sp>
      <p:pic>
        <p:nvPicPr>
          <p:cNvPr id="3" name="Picture 2" descr="A colorful logo with four different colors&#10;&#10;AI-generated content may be incorrect.">
            <a:extLst>
              <a:ext uri="{FF2B5EF4-FFF2-40B4-BE49-F238E27FC236}">
                <a16:creationId xmlns:a16="http://schemas.microsoft.com/office/drawing/2014/main" id="{9830D4FC-1A99-D8F4-8E03-87097384D54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38412" y="-654187"/>
            <a:ext cx="2044737" cy="2051493"/>
          </a:xfrm>
          <a:prstGeom prst="rect">
            <a:avLst/>
          </a:prstGeom>
        </p:spPr>
      </p:pic>
      <p:pic>
        <p:nvPicPr>
          <p:cNvPr id="10" name="Picture 9" descr="A purple and black corner&#10;&#10;AI-generated content may be incorrect.">
            <a:extLst>
              <a:ext uri="{FF2B5EF4-FFF2-40B4-BE49-F238E27FC236}">
                <a16:creationId xmlns:a16="http://schemas.microsoft.com/office/drawing/2014/main" id="{D06B26DA-7B23-F3D0-3648-40E10B8A205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4635226" y="-597544"/>
            <a:ext cx="3046237" cy="12316692"/>
          </a:xfrm>
          <a:prstGeom prst="rect">
            <a:avLst/>
          </a:prstGeom>
        </p:spPr>
      </p:pic>
    </p:spTree>
    <p:extLst>
      <p:ext uri="{BB962C8B-B14F-4D97-AF65-F5344CB8AC3E}">
        <p14:creationId xmlns:p14="http://schemas.microsoft.com/office/powerpoint/2010/main" val="15859271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DB650F-FD59-CAD7-6D9E-102F224BA86A}"/>
            </a:ext>
          </a:extLst>
        </p:cNvPr>
        <p:cNvGrpSpPr/>
        <p:nvPr/>
      </p:nvGrpSpPr>
      <p:grpSpPr>
        <a:xfrm>
          <a:off x="0" y="0"/>
          <a:ext cx="0" cy="0"/>
          <a:chOff x="0" y="0"/>
          <a:chExt cx="0" cy="0"/>
        </a:xfrm>
      </p:grpSpPr>
      <p:pic>
        <p:nvPicPr>
          <p:cNvPr id="7" name="Εικόνα 6">
            <a:extLst>
              <a:ext uri="{FF2B5EF4-FFF2-40B4-BE49-F238E27FC236}">
                <a16:creationId xmlns:a16="http://schemas.microsoft.com/office/drawing/2014/main" id="{7F4F2C99-8A64-2FBF-9AF2-A0257E336BC2}"/>
              </a:ext>
            </a:extLst>
          </p:cNvPr>
          <p:cNvPicPr>
            <a:picLocks noChangeAspect="1"/>
          </p:cNvPicPr>
          <p:nvPr/>
        </p:nvPicPr>
        <p:blipFill>
          <a:blip r:embed="rId2"/>
          <a:stretch>
            <a:fillRect/>
          </a:stretch>
        </p:blipFill>
        <p:spPr>
          <a:xfrm>
            <a:off x="1058644" y="1382534"/>
            <a:ext cx="9783254" cy="4896886"/>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EC6ECC98-053A-F28C-8E85-3D698F99C6D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F2A07339-9256-8108-6F90-771C2FF75802}"/>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ΒΙΩΣΙΜΟ ΑΣΦΑΛΙΣΤΙΚΟ</a:t>
            </a:r>
            <a:endParaRPr lang="el-GR" sz="2400" b="1" u="none" strike="noStrike" dirty="0">
              <a:solidFill>
                <a:srgbClr val="DA4F33"/>
              </a:solidFill>
              <a:effectLst/>
              <a:latin typeface="Moderustic" pitchFamily="2" charset="0"/>
            </a:endParaRPr>
          </a:p>
        </p:txBody>
      </p:sp>
      <p:sp>
        <p:nvSpPr>
          <p:cNvPr id="2" name="Title 1">
            <a:extLst>
              <a:ext uri="{FF2B5EF4-FFF2-40B4-BE49-F238E27FC236}">
                <a16:creationId xmlns:a16="http://schemas.microsoft.com/office/drawing/2014/main" id="{CA61197B-77B6-6060-6219-531FECFA6B78}"/>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E9F528C1-646C-39F4-A8A5-FE880C6B6D6D}"/>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2</a:t>
            </a:r>
            <a:endParaRPr lang="en-US" sz="4000" b="1" dirty="0">
              <a:solidFill>
                <a:schemeClr val="bg1"/>
              </a:solidFill>
            </a:endParaRPr>
          </a:p>
        </p:txBody>
      </p:sp>
      <p:pic>
        <p:nvPicPr>
          <p:cNvPr id="3" name="Picture 2" descr="A colorful logo with four different colors&#10;&#10;AI-generated content may be incorrect.">
            <a:extLst>
              <a:ext uri="{FF2B5EF4-FFF2-40B4-BE49-F238E27FC236}">
                <a16:creationId xmlns:a16="http://schemas.microsoft.com/office/drawing/2014/main" id="{0431CBE5-1443-BDC7-3F76-1FD22339776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738412" y="-654187"/>
            <a:ext cx="2044737" cy="2051493"/>
          </a:xfrm>
          <a:prstGeom prst="rect">
            <a:avLst/>
          </a:prstGeom>
        </p:spPr>
      </p:pic>
    </p:spTree>
    <p:extLst>
      <p:ext uri="{BB962C8B-B14F-4D97-AF65-F5344CB8AC3E}">
        <p14:creationId xmlns:p14="http://schemas.microsoft.com/office/powerpoint/2010/main" val="28340944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585C5D-004E-D775-6A10-16503AF140EB}"/>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FD23C795-A165-F7DB-AC07-08DBAC85426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7A3DBE88-853C-899C-B1A7-88ECB9C199D3}"/>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ΒΙΩΣΙΜΟ ΑΣΦΑΛΙΣΤΙΚΟ</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4A30EC97-37A5-45C7-D688-B97F682F414E}"/>
              </a:ext>
            </a:extLst>
          </p:cNvPr>
          <p:cNvSpPr txBox="1">
            <a:spLocks/>
          </p:cNvSpPr>
          <p:nvPr/>
        </p:nvSpPr>
        <p:spPr>
          <a:xfrm>
            <a:off x="1056746" y="1271694"/>
            <a:ext cx="5719120"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Κατάργηση προσωπικής διαφοράς και εισφοράς αλληλεγγύης</a:t>
            </a:r>
            <a:endParaRPr lang="el-GR" sz="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A31AA9FF-BCC7-8D58-0167-FB57AE593BA0}"/>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3B453F7E-1873-FB92-11A6-436E4449C19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2</a:t>
            </a:r>
            <a:endParaRPr lang="en-US" sz="4000" b="1" dirty="0">
              <a:solidFill>
                <a:schemeClr val="bg1"/>
              </a:solidFill>
            </a:endParaRPr>
          </a:p>
        </p:txBody>
      </p:sp>
      <p:sp>
        <p:nvSpPr>
          <p:cNvPr id="13" name="TextBox 12">
            <a:extLst>
              <a:ext uri="{FF2B5EF4-FFF2-40B4-BE49-F238E27FC236}">
                <a16:creationId xmlns:a16="http://schemas.microsoft.com/office/drawing/2014/main" id="{33173054-9E0C-97BA-8CA8-BA76D2477C15}"/>
              </a:ext>
            </a:extLst>
          </p:cNvPr>
          <p:cNvSpPr txBox="1"/>
          <p:nvPr/>
        </p:nvSpPr>
        <p:spPr>
          <a:xfrm>
            <a:off x="1056746" y="1897084"/>
            <a:ext cx="4457363" cy="3293209"/>
          </a:xfrm>
          <a:prstGeom prst="rect">
            <a:avLst/>
          </a:prstGeom>
          <a:noFill/>
        </p:spPr>
        <p:txBody>
          <a:bodyPr wrap="square" rtlCol="0">
            <a:spAutoFit/>
          </a:bodyPr>
          <a:lstStyle/>
          <a:p>
            <a:r>
              <a:rPr lang="el-GR" sz="1600" dirty="0">
                <a:solidFill>
                  <a:srgbClr val="5A14A8"/>
                </a:solidFill>
                <a:effectLst/>
              </a:rPr>
              <a:t>Α) Κατάργηση εισφοράς αλληλεγγύης </a:t>
            </a:r>
          </a:p>
          <a:p>
            <a:r>
              <a:rPr lang="el-GR" sz="1600" b="1" dirty="0" err="1"/>
              <a:t>Μνημονιακό</a:t>
            </a:r>
            <a:r>
              <a:rPr lang="el-GR" sz="1600" b="1" dirty="0"/>
              <a:t> μέτρο </a:t>
            </a:r>
            <a:r>
              <a:rPr lang="el-GR" sz="1600" dirty="0"/>
              <a:t>που, ενώ καταργήθηκε για τους εργαζόμενους, εξακολουθεί να υφίσταται για τους συνταξιούχους. </a:t>
            </a:r>
            <a:endParaRPr lang="en-US" sz="1600" dirty="0"/>
          </a:p>
          <a:p>
            <a:r>
              <a:rPr lang="el-GR" sz="1600" dirty="0"/>
              <a:t>Ισχύει για συντάξεις πάνω από 1.400 € μεικτά</a:t>
            </a:r>
          </a:p>
          <a:p>
            <a:r>
              <a:rPr lang="el-GR" sz="1600" dirty="0"/>
              <a:t>Στις επικουρικές συντάξεις η κράτηση ισχύει από τα 300 ευρώ. </a:t>
            </a:r>
            <a:r>
              <a:rPr lang="el-GR" sz="1600" b="1" dirty="0"/>
              <a:t>Η κράτηση υπολογίζεται από το πρώτο ευρώ, με αποτέλεσμα για ορισμένους συνταξιούχους να φτάνει έως και τα 600 € μηνιαίως</a:t>
            </a:r>
            <a:r>
              <a:rPr lang="el-GR" sz="1600" dirty="0"/>
              <a:t>. Επιπλέον, όταν μια μικρή αύξηση οδηγεί σε αλλαγή κλίμακας, το όφελος συχνά εξανεμίζεται.</a:t>
            </a:r>
          </a:p>
        </p:txBody>
      </p:sp>
      <p:pic>
        <p:nvPicPr>
          <p:cNvPr id="3" name="Picture 2" descr="A colorful logo with four different colors&#10;&#10;AI-generated content may be incorrect.">
            <a:extLst>
              <a:ext uri="{FF2B5EF4-FFF2-40B4-BE49-F238E27FC236}">
                <a16:creationId xmlns:a16="http://schemas.microsoft.com/office/drawing/2014/main" id="{D61F6C66-F797-ACF6-8192-68059598A8F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38412" y="-654187"/>
            <a:ext cx="2044737" cy="2051493"/>
          </a:xfrm>
          <a:prstGeom prst="rect">
            <a:avLst/>
          </a:prstGeom>
        </p:spPr>
      </p:pic>
      <p:pic>
        <p:nvPicPr>
          <p:cNvPr id="9" name="Εικόνα 8">
            <a:extLst>
              <a:ext uri="{FF2B5EF4-FFF2-40B4-BE49-F238E27FC236}">
                <a16:creationId xmlns:a16="http://schemas.microsoft.com/office/drawing/2014/main" id="{27026363-8C00-1F61-524E-E0804662E78A}"/>
              </a:ext>
            </a:extLst>
          </p:cNvPr>
          <p:cNvPicPr>
            <a:picLocks noChangeAspect="1"/>
          </p:cNvPicPr>
          <p:nvPr/>
        </p:nvPicPr>
        <p:blipFill>
          <a:blip r:embed="rId4">
            <a:duotone>
              <a:schemeClr val="accent5">
                <a:shade val="45000"/>
                <a:satMod val="135000"/>
              </a:schemeClr>
              <a:prstClr val="white"/>
            </a:duotone>
          </a:blip>
          <a:stretch>
            <a:fillRect/>
          </a:stretch>
        </p:blipFill>
        <p:spPr>
          <a:xfrm>
            <a:off x="7385451" y="1897084"/>
            <a:ext cx="3741764" cy="4520745"/>
          </a:xfrm>
          <a:prstGeom prst="rect">
            <a:avLst/>
          </a:prstGeom>
        </p:spPr>
      </p:pic>
      <p:sp>
        <p:nvSpPr>
          <p:cNvPr id="8" name="TextBox 7">
            <a:extLst>
              <a:ext uri="{FF2B5EF4-FFF2-40B4-BE49-F238E27FC236}">
                <a16:creationId xmlns:a16="http://schemas.microsoft.com/office/drawing/2014/main" id="{B9FBD879-B378-FA12-8562-F21A9F2E59F8}"/>
              </a:ext>
            </a:extLst>
          </p:cNvPr>
          <p:cNvSpPr txBox="1"/>
          <p:nvPr/>
        </p:nvSpPr>
        <p:spPr>
          <a:xfrm>
            <a:off x="7592388" y="1542929"/>
            <a:ext cx="3198175" cy="261610"/>
          </a:xfrm>
          <a:prstGeom prst="rect">
            <a:avLst/>
          </a:prstGeom>
          <a:noFill/>
        </p:spPr>
        <p:txBody>
          <a:bodyPr wrap="square" rtlCol="0">
            <a:spAutoFit/>
          </a:bodyPr>
          <a:lstStyle/>
          <a:p>
            <a:pPr algn="ctr"/>
            <a:r>
              <a:rPr lang="el-GR" sz="1100" b="1" dirty="0">
                <a:solidFill>
                  <a:srgbClr val="DA4F33"/>
                </a:solidFill>
                <a:effectLst/>
              </a:rPr>
              <a:t>Πίνακας Κρατήσεων</a:t>
            </a:r>
            <a:endParaRPr lang="el-GR" sz="1100" b="1" dirty="0">
              <a:solidFill>
                <a:srgbClr val="DA4F33"/>
              </a:solidFill>
            </a:endParaRPr>
          </a:p>
        </p:txBody>
      </p:sp>
    </p:spTree>
    <p:extLst>
      <p:ext uri="{BB962C8B-B14F-4D97-AF65-F5344CB8AC3E}">
        <p14:creationId xmlns:p14="http://schemas.microsoft.com/office/powerpoint/2010/main" val="23227353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585C5D-004E-D775-6A10-16503AF140EB}"/>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FD23C795-A165-F7DB-AC07-08DBAC85426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7A3DBE88-853C-899C-B1A7-88ECB9C199D3}"/>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ΒΙΩΣΙΜΟ ΑΣΦΑΛΙΣΤΙΚΟ</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4A30EC97-37A5-45C7-D688-B97F682F414E}"/>
              </a:ext>
            </a:extLst>
          </p:cNvPr>
          <p:cNvSpPr txBox="1">
            <a:spLocks/>
          </p:cNvSpPr>
          <p:nvPr/>
        </p:nvSpPr>
        <p:spPr>
          <a:xfrm>
            <a:off x="1056746" y="1271694"/>
            <a:ext cx="5719120"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Κατάργηση προσωπικής διαφοράς και εισφοράς αλληλεγγύης</a:t>
            </a:r>
            <a:endParaRPr lang="el-GR" sz="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A31AA9FF-BCC7-8D58-0167-FB57AE593BA0}"/>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3B453F7E-1873-FB92-11A6-436E4449C19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2</a:t>
            </a:r>
            <a:endParaRPr lang="en-US" sz="4000" b="1" dirty="0">
              <a:solidFill>
                <a:schemeClr val="bg1"/>
              </a:solidFill>
            </a:endParaRPr>
          </a:p>
        </p:txBody>
      </p:sp>
      <p:sp>
        <p:nvSpPr>
          <p:cNvPr id="14" name="TextBox 13">
            <a:extLst>
              <a:ext uri="{FF2B5EF4-FFF2-40B4-BE49-F238E27FC236}">
                <a16:creationId xmlns:a16="http://schemas.microsoft.com/office/drawing/2014/main" id="{5F81ED37-D027-8ABA-7313-10253848A097}"/>
              </a:ext>
            </a:extLst>
          </p:cNvPr>
          <p:cNvSpPr txBox="1"/>
          <p:nvPr/>
        </p:nvSpPr>
        <p:spPr>
          <a:xfrm>
            <a:off x="1128911" y="2043014"/>
            <a:ext cx="10164272" cy="1569660"/>
          </a:xfrm>
          <a:prstGeom prst="rect">
            <a:avLst/>
          </a:prstGeom>
          <a:noFill/>
        </p:spPr>
        <p:txBody>
          <a:bodyPr wrap="square" rtlCol="0">
            <a:spAutoFit/>
          </a:bodyPr>
          <a:lstStyle/>
          <a:p>
            <a:r>
              <a:rPr lang="el-GR" sz="1600" dirty="0">
                <a:solidFill>
                  <a:srgbClr val="5A14A8"/>
                </a:solidFill>
              </a:rPr>
              <a:t>Β) Κατάργηση της Προσωπικής Διαφοράς</a:t>
            </a:r>
            <a:endParaRPr lang="en-US" sz="1600" dirty="0">
              <a:solidFill>
                <a:srgbClr val="5A14A8"/>
              </a:solidFill>
            </a:endParaRPr>
          </a:p>
          <a:p>
            <a:endParaRPr lang="el-GR" sz="1600" dirty="0">
              <a:solidFill>
                <a:srgbClr val="5A14A8"/>
              </a:solidFill>
            </a:endParaRPr>
          </a:p>
          <a:p>
            <a:r>
              <a:rPr lang="el-GR" sz="1600" dirty="0"/>
              <a:t>Η προσωπική διαφορά είναι το ποσό που προέκυψε από τον </a:t>
            </a:r>
            <a:r>
              <a:rPr lang="el-GR" sz="1600" dirty="0" err="1"/>
              <a:t>επανυπολογισμό</a:t>
            </a:r>
            <a:r>
              <a:rPr lang="el-GR" sz="1600" dirty="0"/>
              <a:t> των συντάξεων το 2016, αντιπροσωπεύοντας τη διαφορά μεταξύ του παλαιού και του νέου συστήματος υπολογισμού. Αυτή η διαφορά καθορίζει τις πραγματικές αυξήσεις στις κύριες συντάξεις και προγραμματίζεται να μηδενιστεί για 450.000 συνταξιούχους την περίοδο 2025-2027.</a:t>
            </a:r>
            <a:endParaRPr lang="en-US" sz="1600" dirty="0"/>
          </a:p>
        </p:txBody>
      </p:sp>
      <p:pic>
        <p:nvPicPr>
          <p:cNvPr id="3" name="Picture 2" descr="A colorful logo with four different colors&#10;&#10;AI-generated content may be incorrect.">
            <a:extLst>
              <a:ext uri="{FF2B5EF4-FFF2-40B4-BE49-F238E27FC236}">
                <a16:creationId xmlns:a16="http://schemas.microsoft.com/office/drawing/2014/main" id="{D61F6C66-F797-ACF6-8192-68059598A8F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38412" y="-654187"/>
            <a:ext cx="2044737" cy="2051493"/>
          </a:xfrm>
          <a:prstGeom prst="rect">
            <a:avLst/>
          </a:prstGeom>
        </p:spPr>
      </p:pic>
      <p:pic>
        <p:nvPicPr>
          <p:cNvPr id="5" name="Εικόνα 4">
            <a:extLst>
              <a:ext uri="{FF2B5EF4-FFF2-40B4-BE49-F238E27FC236}">
                <a16:creationId xmlns:a16="http://schemas.microsoft.com/office/drawing/2014/main" id="{4F887FD6-180C-C1C2-8839-F945649C3861}"/>
              </a:ext>
            </a:extLst>
          </p:cNvPr>
          <p:cNvPicPr>
            <a:picLocks noChangeAspect="1"/>
          </p:cNvPicPr>
          <p:nvPr/>
        </p:nvPicPr>
        <p:blipFill>
          <a:blip r:embed="rId4"/>
          <a:stretch>
            <a:fillRect/>
          </a:stretch>
        </p:blipFill>
        <p:spPr>
          <a:xfrm>
            <a:off x="1056746" y="3849249"/>
            <a:ext cx="6485108" cy="876487"/>
          </a:xfrm>
          <a:prstGeom prst="rect">
            <a:avLst/>
          </a:prstGeom>
        </p:spPr>
      </p:pic>
      <p:pic>
        <p:nvPicPr>
          <p:cNvPr id="7" name="Εικόνα 6">
            <a:extLst>
              <a:ext uri="{FF2B5EF4-FFF2-40B4-BE49-F238E27FC236}">
                <a16:creationId xmlns:a16="http://schemas.microsoft.com/office/drawing/2014/main" id="{C87271D0-114D-788B-E023-489AE1704CA9}"/>
              </a:ext>
            </a:extLst>
          </p:cNvPr>
          <p:cNvPicPr>
            <a:picLocks noChangeAspect="1"/>
          </p:cNvPicPr>
          <p:nvPr/>
        </p:nvPicPr>
        <p:blipFill>
          <a:blip r:embed="rId5"/>
          <a:stretch>
            <a:fillRect/>
          </a:stretch>
        </p:blipFill>
        <p:spPr>
          <a:xfrm>
            <a:off x="1095558" y="4652230"/>
            <a:ext cx="7992407" cy="1438454"/>
          </a:xfrm>
          <a:prstGeom prst="rect">
            <a:avLst/>
          </a:prstGeom>
        </p:spPr>
      </p:pic>
    </p:spTree>
    <p:extLst>
      <p:ext uri="{BB962C8B-B14F-4D97-AF65-F5344CB8AC3E}">
        <p14:creationId xmlns:p14="http://schemas.microsoft.com/office/powerpoint/2010/main" val="18905120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4F277A-04ED-8040-1EC5-1F593EB69F1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B8CC25D1-15E2-E0A1-83C0-248A13AF893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BC6C0EE3-DF3D-5678-B5F2-771280BF7644}"/>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ΒΙΩΣΙΜΟ ΑΣΦΑΛΙΣΤΙΚΟ</a:t>
            </a:r>
            <a:endParaRPr lang="el-GR" sz="2400" b="1" u="none" strike="noStrike" dirty="0">
              <a:solidFill>
                <a:srgbClr val="DA4F33"/>
              </a:solidFill>
              <a:effectLst/>
              <a:latin typeface="Moderustic" pitchFamily="2" charset="0"/>
            </a:endParaRPr>
          </a:p>
        </p:txBody>
      </p:sp>
      <p:sp>
        <p:nvSpPr>
          <p:cNvPr id="11" name="TextBox 10">
            <a:extLst>
              <a:ext uri="{FF2B5EF4-FFF2-40B4-BE49-F238E27FC236}">
                <a16:creationId xmlns:a16="http://schemas.microsoft.com/office/drawing/2014/main" id="{0111745E-8B6E-FBA5-441E-DF9D340367D4}"/>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2</a:t>
            </a:r>
            <a:endParaRPr lang="en-US" sz="4000" b="1" dirty="0">
              <a:solidFill>
                <a:schemeClr val="bg1"/>
              </a:solidFill>
            </a:endParaRPr>
          </a:p>
        </p:txBody>
      </p:sp>
      <p:pic>
        <p:nvPicPr>
          <p:cNvPr id="3" name="Picture 2" descr="A colorful logo with four different colors&#10;&#10;AI-generated content may be incorrect.">
            <a:extLst>
              <a:ext uri="{FF2B5EF4-FFF2-40B4-BE49-F238E27FC236}">
                <a16:creationId xmlns:a16="http://schemas.microsoft.com/office/drawing/2014/main" id="{3F98DC77-11AF-3E89-788A-7DEA258F54D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0738412" y="-654187"/>
            <a:ext cx="2044737" cy="2051493"/>
          </a:xfrm>
          <a:prstGeom prst="rect">
            <a:avLst/>
          </a:prstGeom>
        </p:spPr>
      </p:pic>
      <p:sp>
        <p:nvSpPr>
          <p:cNvPr id="2" name="TextBox 1">
            <a:extLst>
              <a:ext uri="{FF2B5EF4-FFF2-40B4-BE49-F238E27FC236}">
                <a16:creationId xmlns:a16="http://schemas.microsoft.com/office/drawing/2014/main" id="{2B4EC8DC-3CA8-9C2E-3809-5E1CCCDD876E}"/>
              </a:ext>
            </a:extLst>
          </p:cNvPr>
          <p:cNvSpPr txBox="1"/>
          <p:nvPr/>
        </p:nvSpPr>
        <p:spPr>
          <a:xfrm>
            <a:off x="1058644" y="1357704"/>
            <a:ext cx="9221429" cy="3293209"/>
          </a:xfrm>
          <a:prstGeom prst="rect">
            <a:avLst/>
          </a:prstGeom>
          <a:noFill/>
        </p:spPr>
        <p:txBody>
          <a:bodyPr wrap="square" rtlCol="0">
            <a:spAutoFit/>
          </a:bodyPr>
          <a:lstStyle/>
          <a:p>
            <a:r>
              <a:rPr lang="el-GR" sz="1600" dirty="0"/>
              <a:t>Η μετατροπή των εισαγωγών φυσικού αερίου (λόγω απεξάρτησης από αυτό) σε εξαγωγές ηλεκτρικής ενέργειας μέσω εγχώριας παραγωγής θα μπορούσε να αυξήσει το ΑΕΠ της Ελλάδας κατά περίπου 4,33 δισ. ευρώ (2% του ΑΕΠ), με βάση εκτιμήσεις για εξοικονομήσεις και έσοδα.</a:t>
            </a:r>
          </a:p>
          <a:p>
            <a:br>
              <a:rPr lang="el-GR" sz="1600" dirty="0"/>
            </a:br>
            <a:r>
              <a:rPr lang="el-GR" sz="1600" dirty="0"/>
              <a:t>Από αυτά τα </a:t>
            </a:r>
            <a:r>
              <a:rPr lang="el-GR" sz="1600" b="1" dirty="0"/>
              <a:t>έσοδα των 4.33δις € από τις επενδύσεις </a:t>
            </a:r>
            <a:r>
              <a:rPr lang="el-GR" sz="1600" dirty="0"/>
              <a:t>μπορούν να καλυφθούν οι εξής δαπάνες για το ασφαλιστικό:</a:t>
            </a:r>
          </a:p>
          <a:p>
            <a:r>
              <a:rPr lang="el-GR" sz="1600" b="1" dirty="0"/>
              <a:t>Κατάργηση προσωπικής διαφοράς και εισφοράς αλληλεγγύης</a:t>
            </a:r>
            <a:r>
              <a:rPr lang="el-GR" sz="1600" dirty="0"/>
              <a:t>: Κόστος 830 εκ. €. </a:t>
            </a:r>
          </a:p>
          <a:p>
            <a:r>
              <a:rPr lang="el-GR" sz="1600" dirty="0"/>
              <a:t>Σημείωση: η προσωπική διαφορά θα μηδενιστεί για 450.000 συνταξιούχους την περίοδο 2025-2027 οπότε το κόστος θα βαίνει μειούμενο.</a:t>
            </a:r>
          </a:p>
          <a:p>
            <a:r>
              <a:rPr lang="el-GR" sz="1600" b="1" dirty="0"/>
              <a:t>Επιστροφή των αναδρομικών σε όλους τους συνταξιούχους</a:t>
            </a:r>
            <a:r>
              <a:rPr lang="el-GR" sz="1600" dirty="0"/>
              <a:t>: Κόστος 2,5 δις σε βάθος τετραετίας 625εκ.€ κατ’ έτος</a:t>
            </a:r>
          </a:p>
          <a:p>
            <a:r>
              <a:rPr lang="el-GR" sz="1600" b="1" dirty="0"/>
              <a:t>Επαναφορά των Δώρων Χριστουγέννων και Πάσχα</a:t>
            </a:r>
            <a:r>
              <a:rPr lang="el-GR" sz="1600" dirty="0"/>
              <a:t>: 900εκ</a:t>
            </a:r>
          </a:p>
        </p:txBody>
      </p:sp>
      <p:sp>
        <p:nvSpPr>
          <p:cNvPr id="6" name="TextBox 5">
            <a:extLst>
              <a:ext uri="{FF2B5EF4-FFF2-40B4-BE49-F238E27FC236}">
                <a16:creationId xmlns:a16="http://schemas.microsoft.com/office/drawing/2014/main" id="{4F58A4F9-A221-A38B-11E5-BCD3D4771C95}"/>
              </a:ext>
            </a:extLst>
          </p:cNvPr>
          <p:cNvSpPr txBox="1"/>
          <p:nvPr/>
        </p:nvSpPr>
        <p:spPr>
          <a:xfrm>
            <a:off x="1058644" y="4809712"/>
            <a:ext cx="10399065" cy="1600438"/>
          </a:xfrm>
          <a:prstGeom prst="rect">
            <a:avLst/>
          </a:prstGeom>
          <a:noFill/>
        </p:spPr>
        <p:txBody>
          <a:bodyPr wrap="square">
            <a:spAutoFit/>
          </a:bodyPr>
          <a:lstStyle/>
          <a:p>
            <a:r>
              <a:rPr lang="el-GR" sz="1400" b="1" dirty="0">
                <a:solidFill>
                  <a:srgbClr val="5A14A8"/>
                </a:solidFill>
              </a:rPr>
              <a:t>Σημαντικό: </a:t>
            </a:r>
            <a:r>
              <a:rPr lang="el-GR" sz="1400" dirty="0"/>
              <a:t>Όλα τα παραπάνω έχουν </a:t>
            </a:r>
            <a:r>
              <a:rPr lang="el-GR" sz="1400" b="1" dirty="0"/>
              <a:t>πολλαπλασιαστική επίδραση στην οικονομία με συντελεστή 37%, </a:t>
            </a:r>
            <a:r>
              <a:rPr lang="el-GR" sz="1400" dirty="0"/>
              <a:t>καθώς τα χρήματα αυτά διοχετεύονται άμεσα στην αγορά μέσω της κατανάλωσης, ενισχύοντας την οικονομική δραστηριότητα.</a:t>
            </a:r>
          </a:p>
          <a:p>
            <a:endParaRPr lang="el-GR" sz="1400" dirty="0"/>
          </a:p>
          <a:p>
            <a:r>
              <a:rPr lang="el-GR" sz="1400" dirty="0"/>
              <a:t>Αυτή η πολλαπλασιαστική επίδραση προκύπτει από:</a:t>
            </a:r>
          </a:p>
          <a:p>
            <a:r>
              <a:rPr lang="el-GR" sz="1400" dirty="0"/>
              <a:t>•⁠  ⁠Την </a:t>
            </a:r>
            <a:r>
              <a:rPr lang="el-GR" sz="1400" b="1" dirty="0"/>
              <a:t>άμεση αύξηση της καταναλωτικής δαπάνης</a:t>
            </a:r>
          </a:p>
          <a:p>
            <a:r>
              <a:rPr lang="el-GR" sz="1400" dirty="0"/>
              <a:t>•⁠  ⁠Την </a:t>
            </a:r>
            <a:r>
              <a:rPr lang="el-GR" sz="1400" b="1" dirty="0"/>
              <a:t>τόνωση του λιανεμπορίου</a:t>
            </a:r>
          </a:p>
          <a:p>
            <a:r>
              <a:rPr lang="el-GR" sz="1400" dirty="0"/>
              <a:t>•⁠  ⁠Την </a:t>
            </a:r>
            <a:r>
              <a:rPr lang="el-GR" sz="1400" b="1" dirty="0"/>
              <a:t>ενίσχυση της ρευστότητας στην αγορά</a:t>
            </a:r>
          </a:p>
        </p:txBody>
      </p:sp>
    </p:spTree>
    <p:extLst>
      <p:ext uri="{BB962C8B-B14F-4D97-AF65-F5344CB8AC3E}">
        <p14:creationId xmlns:p14="http://schemas.microsoft.com/office/powerpoint/2010/main" val="28931225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7E48B6-6796-D77A-BE64-C7447731C8C3}"/>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DB4DE95A-2257-6DE3-200F-DC5C86AD6BFC}"/>
              </a:ext>
            </a:extLst>
          </p:cNvPr>
          <p:cNvSpPr txBox="1">
            <a:spLocks/>
          </p:cNvSpPr>
          <p:nvPr/>
        </p:nvSpPr>
        <p:spPr>
          <a:xfrm>
            <a:off x="1058644" y="375995"/>
            <a:ext cx="3402520"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3600" b="1" i="0" u="none" strike="noStrike" dirty="0">
                <a:solidFill>
                  <a:srgbClr val="DA4F33"/>
                </a:solidFill>
                <a:effectLst/>
              </a:rPr>
              <a:t>ΠΕΡΙΕΧΟΜΕΝΑ</a:t>
            </a:r>
          </a:p>
        </p:txBody>
      </p:sp>
      <p:grpSp>
        <p:nvGrpSpPr>
          <p:cNvPr id="5" name="Ομάδα 4">
            <a:extLst>
              <a:ext uri="{FF2B5EF4-FFF2-40B4-BE49-F238E27FC236}">
                <a16:creationId xmlns:a16="http://schemas.microsoft.com/office/drawing/2014/main" id="{A3E9D0B0-2598-144E-0CB8-834A0449925D}"/>
              </a:ext>
            </a:extLst>
          </p:cNvPr>
          <p:cNvGrpSpPr/>
          <p:nvPr/>
        </p:nvGrpSpPr>
        <p:grpSpPr>
          <a:xfrm>
            <a:off x="1171122" y="1582496"/>
            <a:ext cx="6183001" cy="707886"/>
            <a:chOff x="510722" y="1315795"/>
            <a:chExt cx="6183001" cy="707886"/>
          </a:xfrm>
        </p:grpSpPr>
        <p:sp>
          <p:nvSpPr>
            <p:cNvPr id="12" name="Title 1">
              <a:extLst>
                <a:ext uri="{FF2B5EF4-FFF2-40B4-BE49-F238E27FC236}">
                  <a16:creationId xmlns:a16="http://schemas.microsoft.com/office/drawing/2014/main" id="{F706E977-5DE5-11ED-4FBC-8133F64FFA75}"/>
                </a:ext>
              </a:extLst>
            </p:cNvPr>
            <p:cNvSpPr txBox="1">
              <a:spLocks/>
            </p:cNvSpPr>
            <p:nvPr/>
          </p:nvSpPr>
          <p:spPr>
            <a:xfrm>
              <a:off x="1046768" y="1444432"/>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000" u="none" strike="noStrike" dirty="0">
                  <a:solidFill>
                    <a:srgbClr val="5A14A8"/>
                  </a:solidFill>
                  <a:effectLst/>
                </a:rPr>
                <a:t>Α</a:t>
              </a:r>
              <a:r>
                <a:rPr lang="el-GR" sz="2000" dirty="0">
                  <a:solidFill>
                    <a:srgbClr val="5A14A8"/>
                  </a:solidFill>
                </a:rPr>
                <a:t>νθεκτική Παραγωγή</a:t>
              </a:r>
              <a:endParaRPr lang="en-US" sz="2000" u="none" strike="noStrike" dirty="0">
                <a:solidFill>
                  <a:srgbClr val="5A14A8"/>
                </a:solidFill>
                <a:effectLst/>
              </a:endParaRPr>
            </a:p>
          </p:txBody>
        </p:sp>
        <p:pic>
          <p:nvPicPr>
            <p:cNvPr id="14" name="Picture 13" descr="A purple and black logo&#10;&#10;AI-generated content may be incorrect.">
              <a:extLst>
                <a:ext uri="{FF2B5EF4-FFF2-40B4-BE49-F238E27FC236}">
                  <a16:creationId xmlns:a16="http://schemas.microsoft.com/office/drawing/2014/main" id="{7F0FF710-C221-BDC7-C60B-DA24FD94162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1115" y="1315403"/>
              <a:ext cx="500004" cy="500789"/>
            </a:xfrm>
            <a:prstGeom prst="rect">
              <a:avLst/>
            </a:prstGeom>
          </p:spPr>
        </p:pic>
        <p:sp>
          <p:nvSpPr>
            <p:cNvPr id="25" name="TextBox 24">
              <a:extLst>
                <a:ext uri="{FF2B5EF4-FFF2-40B4-BE49-F238E27FC236}">
                  <a16:creationId xmlns:a16="http://schemas.microsoft.com/office/drawing/2014/main" id="{81C846AC-31E5-1019-910F-32888D9616CC}"/>
                </a:ext>
              </a:extLst>
            </p:cNvPr>
            <p:cNvSpPr txBox="1"/>
            <p:nvPr/>
          </p:nvSpPr>
          <p:spPr>
            <a:xfrm>
              <a:off x="635099" y="1315795"/>
              <a:ext cx="423546" cy="707886"/>
            </a:xfrm>
            <a:prstGeom prst="rect">
              <a:avLst/>
            </a:prstGeom>
            <a:noFill/>
          </p:spPr>
          <p:txBody>
            <a:bodyPr wrap="square">
              <a:spAutoFit/>
            </a:bodyPr>
            <a:lstStyle/>
            <a:p>
              <a:r>
                <a:rPr lang="el-GR" sz="4000" b="1" dirty="0">
                  <a:solidFill>
                    <a:schemeClr val="bg1"/>
                  </a:solidFill>
                  <a:latin typeface="+mj-lt"/>
                </a:rPr>
                <a:t>1</a:t>
              </a:r>
              <a:endParaRPr lang="en-US" sz="4000" b="1" dirty="0">
                <a:solidFill>
                  <a:schemeClr val="bg1"/>
                </a:solidFill>
                <a:latin typeface="+mj-lt"/>
              </a:endParaRPr>
            </a:p>
          </p:txBody>
        </p:sp>
      </p:grpSp>
      <p:grpSp>
        <p:nvGrpSpPr>
          <p:cNvPr id="15" name="Ομάδα 14">
            <a:extLst>
              <a:ext uri="{FF2B5EF4-FFF2-40B4-BE49-F238E27FC236}">
                <a16:creationId xmlns:a16="http://schemas.microsoft.com/office/drawing/2014/main" id="{0D12F3E5-2418-0113-2F56-5183B7CDE3B1}"/>
              </a:ext>
            </a:extLst>
          </p:cNvPr>
          <p:cNvGrpSpPr/>
          <p:nvPr/>
        </p:nvGrpSpPr>
        <p:grpSpPr>
          <a:xfrm>
            <a:off x="1171120" y="2226674"/>
            <a:ext cx="6221817" cy="707886"/>
            <a:chOff x="510720" y="1959973"/>
            <a:chExt cx="6221817" cy="707886"/>
          </a:xfrm>
        </p:grpSpPr>
        <p:sp>
          <p:nvSpPr>
            <p:cNvPr id="21" name="Title 1">
              <a:extLst>
                <a:ext uri="{FF2B5EF4-FFF2-40B4-BE49-F238E27FC236}">
                  <a16:creationId xmlns:a16="http://schemas.microsoft.com/office/drawing/2014/main" id="{40D857F4-5A4D-E1BC-AA25-5CD2AC4D95AB}"/>
                </a:ext>
              </a:extLst>
            </p:cNvPr>
            <p:cNvSpPr txBox="1">
              <a:spLocks/>
            </p:cNvSpPr>
            <p:nvPr/>
          </p:nvSpPr>
          <p:spPr>
            <a:xfrm>
              <a:off x="1085582" y="2107578"/>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000" i="0" u="none" strike="noStrike" dirty="0">
                  <a:solidFill>
                    <a:srgbClr val="5A14A8"/>
                  </a:solidFill>
                  <a:effectLst/>
                </a:rPr>
                <a:t>Βιώσιμο Ασφαλιστικό</a:t>
              </a:r>
              <a:endParaRPr lang="en-US" sz="2000" u="none" strike="noStrike" dirty="0">
                <a:solidFill>
                  <a:srgbClr val="5A14A8"/>
                </a:solidFill>
                <a:effectLst/>
                <a:latin typeface="Century Gothic" panose="020B0502020202020204" pitchFamily="34" charset="0"/>
              </a:endParaRPr>
            </a:p>
          </p:txBody>
        </p:sp>
        <p:pic>
          <p:nvPicPr>
            <p:cNvPr id="26" name="Picture 25" descr="A purple and black logo&#10;&#10;AI-generated content may be incorrect.">
              <a:extLst>
                <a:ext uri="{FF2B5EF4-FFF2-40B4-BE49-F238E27FC236}">
                  <a16:creationId xmlns:a16="http://schemas.microsoft.com/office/drawing/2014/main" id="{7275A930-9DCC-EB00-7486-3B7CBEFD42C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1113" y="1959581"/>
              <a:ext cx="500004" cy="500789"/>
            </a:xfrm>
            <a:prstGeom prst="rect">
              <a:avLst/>
            </a:prstGeom>
          </p:spPr>
        </p:pic>
        <p:sp>
          <p:nvSpPr>
            <p:cNvPr id="27" name="TextBox 26">
              <a:extLst>
                <a:ext uri="{FF2B5EF4-FFF2-40B4-BE49-F238E27FC236}">
                  <a16:creationId xmlns:a16="http://schemas.microsoft.com/office/drawing/2014/main" id="{59675431-D389-49B6-D9B4-F90B1E38E618}"/>
                </a:ext>
              </a:extLst>
            </p:cNvPr>
            <p:cNvSpPr txBox="1"/>
            <p:nvPr/>
          </p:nvSpPr>
          <p:spPr>
            <a:xfrm>
              <a:off x="599841" y="1959973"/>
              <a:ext cx="423546" cy="707886"/>
            </a:xfrm>
            <a:prstGeom prst="rect">
              <a:avLst/>
            </a:prstGeom>
            <a:noFill/>
          </p:spPr>
          <p:txBody>
            <a:bodyPr wrap="square">
              <a:spAutoFit/>
            </a:bodyPr>
            <a:lstStyle/>
            <a:p>
              <a:r>
                <a:rPr lang="el-GR" sz="4000" b="1" dirty="0">
                  <a:solidFill>
                    <a:schemeClr val="bg1"/>
                  </a:solidFill>
                </a:rPr>
                <a:t>2</a:t>
              </a:r>
              <a:endParaRPr lang="en-US" sz="4000" b="1" dirty="0">
                <a:solidFill>
                  <a:schemeClr val="bg1"/>
                </a:solidFill>
              </a:endParaRPr>
            </a:p>
          </p:txBody>
        </p:sp>
      </p:grpSp>
      <p:grpSp>
        <p:nvGrpSpPr>
          <p:cNvPr id="17" name="Ομάδα 16">
            <a:extLst>
              <a:ext uri="{FF2B5EF4-FFF2-40B4-BE49-F238E27FC236}">
                <a16:creationId xmlns:a16="http://schemas.microsoft.com/office/drawing/2014/main" id="{657E4C6E-0CD9-A39D-4B96-8A45376FA2BA}"/>
              </a:ext>
            </a:extLst>
          </p:cNvPr>
          <p:cNvGrpSpPr/>
          <p:nvPr/>
        </p:nvGrpSpPr>
        <p:grpSpPr>
          <a:xfrm>
            <a:off x="1171120" y="2872518"/>
            <a:ext cx="6248743" cy="707886"/>
            <a:chOff x="516422" y="2632868"/>
            <a:chExt cx="6248743" cy="707886"/>
          </a:xfrm>
        </p:grpSpPr>
        <p:sp>
          <p:nvSpPr>
            <p:cNvPr id="2" name="Title 1">
              <a:extLst>
                <a:ext uri="{FF2B5EF4-FFF2-40B4-BE49-F238E27FC236}">
                  <a16:creationId xmlns:a16="http://schemas.microsoft.com/office/drawing/2014/main" id="{040FF36B-FE1A-BE15-EDEE-60F318EF69E5}"/>
                </a:ext>
              </a:extLst>
            </p:cNvPr>
            <p:cNvSpPr txBox="1">
              <a:spLocks/>
            </p:cNvSpPr>
            <p:nvPr/>
          </p:nvSpPr>
          <p:spPr>
            <a:xfrm>
              <a:off x="1118210" y="2776380"/>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000" dirty="0">
                  <a:solidFill>
                    <a:srgbClr val="5A14A8"/>
                  </a:solidFill>
                </a:rPr>
                <a:t>Δίκαιο Φορολογικό</a:t>
              </a:r>
            </a:p>
          </p:txBody>
        </p:sp>
        <p:pic>
          <p:nvPicPr>
            <p:cNvPr id="6" name="Picture 5" descr="A purple and black logo&#10;&#10;AI-generated content may be incorrect.">
              <a:extLst>
                <a:ext uri="{FF2B5EF4-FFF2-40B4-BE49-F238E27FC236}">
                  <a16:creationId xmlns:a16="http://schemas.microsoft.com/office/drawing/2014/main" id="{1C27124B-E94C-4D6D-4B8E-DC33775CDA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5" y="2632476"/>
              <a:ext cx="500004" cy="500789"/>
            </a:xfrm>
            <a:prstGeom prst="rect">
              <a:avLst/>
            </a:prstGeom>
          </p:spPr>
        </p:pic>
        <p:sp>
          <p:nvSpPr>
            <p:cNvPr id="7" name="TextBox 6">
              <a:extLst>
                <a:ext uri="{FF2B5EF4-FFF2-40B4-BE49-F238E27FC236}">
                  <a16:creationId xmlns:a16="http://schemas.microsoft.com/office/drawing/2014/main" id="{79CE625A-F237-B21E-23E2-9A9F03196FC4}"/>
                </a:ext>
              </a:extLst>
            </p:cNvPr>
            <p:cNvSpPr txBox="1"/>
            <p:nvPr/>
          </p:nvSpPr>
          <p:spPr>
            <a:xfrm>
              <a:off x="605543" y="263286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grpSp>
      <p:grpSp>
        <p:nvGrpSpPr>
          <p:cNvPr id="18" name="Ομάδα 17">
            <a:extLst>
              <a:ext uri="{FF2B5EF4-FFF2-40B4-BE49-F238E27FC236}">
                <a16:creationId xmlns:a16="http://schemas.microsoft.com/office/drawing/2014/main" id="{E007DDB4-67D0-C9FC-9652-34EBEF53EAC5}"/>
              </a:ext>
            </a:extLst>
          </p:cNvPr>
          <p:cNvGrpSpPr/>
          <p:nvPr/>
        </p:nvGrpSpPr>
        <p:grpSpPr>
          <a:xfrm>
            <a:off x="1171120" y="3481785"/>
            <a:ext cx="6177301" cy="707886"/>
            <a:chOff x="528298" y="3214608"/>
            <a:chExt cx="6177301" cy="707886"/>
          </a:xfrm>
        </p:grpSpPr>
        <p:sp>
          <p:nvSpPr>
            <p:cNvPr id="3" name="Title 1">
              <a:extLst>
                <a:ext uri="{FF2B5EF4-FFF2-40B4-BE49-F238E27FC236}">
                  <a16:creationId xmlns:a16="http://schemas.microsoft.com/office/drawing/2014/main" id="{6AAA588D-A178-5F3E-3642-6BC3FD9C04E4}"/>
                </a:ext>
              </a:extLst>
            </p:cNvPr>
            <p:cNvSpPr txBox="1">
              <a:spLocks/>
            </p:cNvSpPr>
            <p:nvPr/>
          </p:nvSpPr>
          <p:spPr>
            <a:xfrm>
              <a:off x="1058644" y="3325770"/>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000" dirty="0">
                  <a:solidFill>
                    <a:srgbClr val="5A14A8"/>
                  </a:solidFill>
                </a:rPr>
                <a:t>Ελεύθερη Επιχειρηματικότητα</a:t>
              </a:r>
              <a:endParaRPr lang="en-US" sz="2000" u="none" strike="noStrike" dirty="0">
                <a:solidFill>
                  <a:srgbClr val="5A14A8"/>
                </a:solidFill>
                <a:effectLst/>
              </a:endParaRPr>
            </a:p>
          </p:txBody>
        </p:sp>
        <p:pic>
          <p:nvPicPr>
            <p:cNvPr id="8" name="Picture 7" descr="A purple and black logo&#10;&#10;AI-generated content may be incorrect.">
              <a:extLst>
                <a:ext uri="{FF2B5EF4-FFF2-40B4-BE49-F238E27FC236}">
                  <a16:creationId xmlns:a16="http://schemas.microsoft.com/office/drawing/2014/main" id="{8509AE95-E496-48EE-2E8A-8AE6C1758E8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28691" y="3225934"/>
              <a:ext cx="500004" cy="500789"/>
            </a:xfrm>
            <a:prstGeom prst="rect">
              <a:avLst/>
            </a:prstGeom>
          </p:spPr>
        </p:pic>
        <p:sp>
          <p:nvSpPr>
            <p:cNvPr id="9" name="TextBox 8">
              <a:extLst>
                <a:ext uri="{FF2B5EF4-FFF2-40B4-BE49-F238E27FC236}">
                  <a16:creationId xmlns:a16="http://schemas.microsoft.com/office/drawing/2014/main" id="{7E79A4B2-C950-075F-3BA0-1E346ACA3C33}"/>
                </a:ext>
              </a:extLst>
            </p:cNvPr>
            <p:cNvSpPr txBox="1"/>
            <p:nvPr/>
          </p:nvSpPr>
          <p:spPr>
            <a:xfrm>
              <a:off x="623222" y="3214608"/>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grpSp>
      <p:grpSp>
        <p:nvGrpSpPr>
          <p:cNvPr id="19" name="Ομάδα 18">
            <a:extLst>
              <a:ext uri="{FF2B5EF4-FFF2-40B4-BE49-F238E27FC236}">
                <a16:creationId xmlns:a16="http://schemas.microsoft.com/office/drawing/2014/main" id="{2E4048CE-CB5D-A19F-2863-C12BCA1842E0}"/>
              </a:ext>
            </a:extLst>
          </p:cNvPr>
          <p:cNvGrpSpPr/>
          <p:nvPr/>
        </p:nvGrpSpPr>
        <p:grpSpPr>
          <a:xfrm>
            <a:off x="1203760" y="4125066"/>
            <a:ext cx="6189177" cy="707886"/>
            <a:chOff x="516422" y="3832495"/>
            <a:chExt cx="6189177" cy="707886"/>
          </a:xfrm>
        </p:grpSpPr>
        <p:pic>
          <p:nvPicPr>
            <p:cNvPr id="10" name="Picture 9" descr="A purple and black logo&#10;&#10;AI-generated content may be incorrect.">
              <a:extLst>
                <a:ext uri="{FF2B5EF4-FFF2-40B4-BE49-F238E27FC236}">
                  <a16:creationId xmlns:a16="http://schemas.microsoft.com/office/drawing/2014/main" id="{5878FBDF-1C1E-6646-1225-85D0E6E8A27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5" y="3832103"/>
              <a:ext cx="500004" cy="500789"/>
            </a:xfrm>
            <a:prstGeom prst="rect">
              <a:avLst/>
            </a:prstGeom>
          </p:spPr>
        </p:pic>
        <p:sp>
          <p:nvSpPr>
            <p:cNvPr id="11" name="Title 1">
              <a:extLst>
                <a:ext uri="{FF2B5EF4-FFF2-40B4-BE49-F238E27FC236}">
                  <a16:creationId xmlns:a16="http://schemas.microsoft.com/office/drawing/2014/main" id="{7BE69E13-C374-C878-959C-F171CC5E2571}"/>
                </a:ext>
              </a:extLst>
            </p:cNvPr>
            <p:cNvSpPr txBox="1">
              <a:spLocks/>
            </p:cNvSpPr>
            <p:nvPr/>
          </p:nvSpPr>
          <p:spPr>
            <a:xfrm>
              <a:off x="1058644" y="3980100"/>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000" dirty="0">
                  <a:solidFill>
                    <a:srgbClr val="5A14A8"/>
                  </a:solidFill>
                </a:rPr>
                <a:t>Νευραλγικές Υποδομές</a:t>
              </a:r>
              <a:endParaRPr lang="en-US" sz="2000" u="none" strike="noStrike" dirty="0">
                <a:solidFill>
                  <a:srgbClr val="5A14A8"/>
                </a:solidFill>
                <a:effectLst/>
              </a:endParaRPr>
            </a:p>
          </p:txBody>
        </p:sp>
        <p:sp>
          <p:nvSpPr>
            <p:cNvPr id="13" name="TextBox 12">
              <a:extLst>
                <a:ext uri="{FF2B5EF4-FFF2-40B4-BE49-F238E27FC236}">
                  <a16:creationId xmlns:a16="http://schemas.microsoft.com/office/drawing/2014/main" id="{374636DE-97AD-02EC-BE0D-512314387BE2}"/>
                </a:ext>
              </a:extLst>
            </p:cNvPr>
            <p:cNvSpPr txBox="1"/>
            <p:nvPr/>
          </p:nvSpPr>
          <p:spPr>
            <a:xfrm>
              <a:off x="591769" y="3832495"/>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grpSp>
      <p:grpSp>
        <p:nvGrpSpPr>
          <p:cNvPr id="23" name="Ομάδα 22">
            <a:extLst>
              <a:ext uri="{FF2B5EF4-FFF2-40B4-BE49-F238E27FC236}">
                <a16:creationId xmlns:a16="http://schemas.microsoft.com/office/drawing/2014/main" id="{5B5AD896-EAF6-D62A-458A-EA8D76F26244}"/>
              </a:ext>
            </a:extLst>
          </p:cNvPr>
          <p:cNvGrpSpPr/>
          <p:nvPr/>
        </p:nvGrpSpPr>
        <p:grpSpPr>
          <a:xfrm>
            <a:off x="1203760" y="4809241"/>
            <a:ext cx="6189177" cy="707886"/>
            <a:chOff x="516422" y="4453281"/>
            <a:chExt cx="6189177" cy="707886"/>
          </a:xfrm>
        </p:grpSpPr>
        <p:pic>
          <p:nvPicPr>
            <p:cNvPr id="20" name="Picture 19" descr="A purple and black logo&#10;&#10;AI-generated content may be incorrect.">
              <a:extLst>
                <a:ext uri="{FF2B5EF4-FFF2-40B4-BE49-F238E27FC236}">
                  <a16:creationId xmlns:a16="http://schemas.microsoft.com/office/drawing/2014/main" id="{5878FBDF-1C1E-6646-1225-85D0E6E8A27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5" y="4452889"/>
              <a:ext cx="500004" cy="500789"/>
            </a:xfrm>
            <a:prstGeom prst="rect">
              <a:avLst/>
            </a:prstGeom>
          </p:spPr>
        </p:pic>
        <p:sp>
          <p:nvSpPr>
            <p:cNvPr id="22" name="Title 1">
              <a:extLst>
                <a:ext uri="{FF2B5EF4-FFF2-40B4-BE49-F238E27FC236}">
                  <a16:creationId xmlns:a16="http://schemas.microsoft.com/office/drawing/2014/main" id="{7BE69E13-C374-C878-959C-F171CC5E2571}"/>
                </a:ext>
              </a:extLst>
            </p:cNvPr>
            <p:cNvSpPr txBox="1">
              <a:spLocks/>
            </p:cNvSpPr>
            <p:nvPr/>
          </p:nvSpPr>
          <p:spPr>
            <a:xfrm>
              <a:off x="1058644" y="4600886"/>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000" dirty="0">
                  <a:solidFill>
                    <a:srgbClr val="5A14A8"/>
                  </a:solidFill>
                </a:rPr>
                <a:t>Απελευθέρωση Ρευστότητας</a:t>
              </a:r>
              <a:endParaRPr lang="en-US" sz="3200" u="none" strike="noStrike" dirty="0">
                <a:solidFill>
                  <a:srgbClr val="5A14A8"/>
                </a:solidFill>
                <a:effectLst/>
              </a:endParaRPr>
            </a:p>
          </p:txBody>
        </p:sp>
        <p:sp>
          <p:nvSpPr>
            <p:cNvPr id="24" name="TextBox 23">
              <a:extLst>
                <a:ext uri="{FF2B5EF4-FFF2-40B4-BE49-F238E27FC236}">
                  <a16:creationId xmlns:a16="http://schemas.microsoft.com/office/drawing/2014/main" id="{374636DE-97AD-02EC-BE0D-512314387BE2}"/>
                </a:ext>
              </a:extLst>
            </p:cNvPr>
            <p:cNvSpPr txBox="1"/>
            <p:nvPr/>
          </p:nvSpPr>
          <p:spPr>
            <a:xfrm>
              <a:off x="591769" y="4453281"/>
              <a:ext cx="423546" cy="707886"/>
            </a:xfrm>
            <a:prstGeom prst="rect">
              <a:avLst/>
            </a:prstGeom>
            <a:noFill/>
          </p:spPr>
          <p:txBody>
            <a:bodyPr wrap="square">
              <a:spAutoFit/>
            </a:bodyPr>
            <a:lstStyle/>
            <a:p>
              <a:r>
                <a:rPr lang="en-US" sz="4000" b="1" dirty="0">
                  <a:solidFill>
                    <a:schemeClr val="bg1"/>
                  </a:solidFill>
                </a:rPr>
                <a:t>6</a:t>
              </a:r>
            </a:p>
          </p:txBody>
        </p:sp>
      </p:grpSp>
      <p:grpSp>
        <p:nvGrpSpPr>
          <p:cNvPr id="31" name="Ομάδα 30">
            <a:extLst>
              <a:ext uri="{FF2B5EF4-FFF2-40B4-BE49-F238E27FC236}">
                <a16:creationId xmlns:a16="http://schemas.microsoft.com/office/drawing/2014/main" id="{9861C7A9-18F9-5BEB-6924-49803B3AB707}"/>
              </a:ext>
            </a:extLst>
          </p:cNvPr>
          <p:cNvGrpSpPr/>
          <p:nvPr/>
        </p:nvGrpSpPr>
        <p:grpSpPr>
          <a:xfrm>
            <a:off x="1230686" y="5454963"/>
            <a:ext cx="6189177" cy="707886"/>
            <a:chOff x="586689" y="5139386"/>
            <a:chExt cx="6189177" cy="707886"/>
          </a:xfrm>
        </p:grpSpPr>
        <p:pic>
          <p:nvPicPr>
            <p:cNvPr id="28" name="Picture 14" descr="A purple and black logo&#10;&#10;AI-generated content may be incorrect.">
              <a:extLst>
                <a:ext uri="{FF2B5EF4-FFF2-40B4-BE49-F238E27FC236}">
                  <a16:creationId xmlns:a16="http://schemas.microsoft.com/office/drawing/2014/main" id="{8700C501-3C06-1492-698C-4233FCD5B17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87082" y="5138994"/>
              <a:ext cx="500004" cy="500789"/>
            </a:xfrm>
            <a:prstGeom prst="rect">
              <a:avLst/>
            </a:prstGeom>
          </p:spPr>
        </p:pic>
        <p:sp>
          <p:nvSpPr>
            <p:cNvPr id="29" name="Title 1">
              <a:extLst>
                <a:ext uri="{FF2B5EF4-FFF2-40B4-BE49-F238E27FC236}">
                  <a16:creationId xmlns:a16="http://schemas.microsoft.com/office/drawing/2014/main" id="{20A0488C-6E91-8FE9-9F1B-1C1222E085FD}"/>
                </a:ext>
              </a:extLst>
            </p:cNvPr>
            <p:cNvSpPr txBox="1">
              <a:spLocks/>
            </p:cNvSpPr>
            <p:nvPr/>
          </p:nvSpPr>
          <p:spPr>
            <a:xfrm>
              <a:off x="1128911" y="5286991"/>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000" dirty="0">
                  <a:solidFill>
                    <a:srgbClr val="5A14A8"/>
                  </a:solidFill>
                </a:rPr>
                <a:t>Νέο Δημοσιονομικό Μοντέλο</a:t>
              </a:r>
              <a:endParaRPr lang="en-US" sz="4400" u="none" strike="noStrike" dirty="0">
                <a:solidFill>
                  <a:srgbClr val="5A14A8"/>
                </a:solidFill>
                <a:effectLst/>
              </a:endParaRPr>
            </a:p>
          </p:txBody>
        </p:sp>
        <p:sp>
          <p:nvSpPr>
            <p:cNvPr id="30" name="TextBox 29">
              <a:extLst>
                <a:ext uri="{FF2B5EF4-FFF2-40B4-BE49-F238E27FC236}">
                  <a16:creationId xmlns:a16="http://schemas.microsoft.com/office/drawing/2014/main" id="{1112CB35-30D0-DDCF-7FA1-161606659168}"/>
                </a:ext>
              </a:extLst>
            </p:cNvPr>
            <p:cNvSpPr txBox="1"/>
            <p:nvPr/>
          </p:nvSpPr>
          <p:spPr>
            <a:xfrm>
              <a:off x="662036" y="5139386"/>
              <a:ext cx="423546" cy="707886"/>
            </a:xfrm>
            <a:prstGeom prst="rect">
              <a:avLst/>
            </a:prstGeom>
            <a:noFill/>
          </p:spPr>
          <p:txBody>
            <a:bodyPr wrap="square">
              <a:spAutoFit/>
            </a:bodyPr>
            <a:lstStyle/>
            <a:p>
              <a:r>
                <a:rPr lang="en-US" sz="4000" b="1" dirty="0">
                  <a:solidFill>
                    <a:schemeClr val="bg1"/>
                  </a:solidFill>
                </a:rPr>
                <a:t>7</a:t>
              </a:r>
            </a:p>
          </p:txBody>
        </p:sp>
      </p:grpSp>
      <p:pic>
        <p:nvPicPr>
          <p:cNvPr id="32" name="Picture 6" descr="A black and purple background&#10;&#10;AI-generated content may be incorrect.">
            <a:extLst>
              <a:ext uri="{FF2B5EF4-FFF2-40B4-BE49-F238E27FC236}">
                <a16:creationId xmlns:a16="http://schemas.microsoft.com/office/drawing/2014/main" id="{390F10DB-603B-8732-985A-9A5FC8ECA5E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a:off x="10131047" y="7088"/>
            <a:ext cx="2060953" cy="6858000"/>
          </a:xfrm>
          <a:prstGeom prst="rect">
            <a:avLst/>
          </a:prstGeom>
        </p:spPr>
      </p:pic>
    </p:spTree>
    <p:extLst>
      <p:ext uri="{BB962C8B-B14F-4D97-AF65-F5344CB8AC3E}">
        <p14:creationId xmlns:p14="http://schemas.microsoft.com/office/powerpoint/2010/main" val="19614797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C492DC-C78A-DF78-45DF-B959D8E8201D}"/>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97D82E89-D7A8-F2A5-609C-30F0C11EA9F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69379801-7525-84C2-B6BA-D205167213F5}"/>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ΒΙΩΣΙΜΟ ΑΣΦΑΛΙΣΤΙΚΟ</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5B1D07BC-9AF4-F736-5686-6BA6D293BB34}"/>
              </a:ext>
            </a:extLst>
          </p:cNvPr>
          <p:cNvSpPr txBox="1">
            <a:spLocks/>
          </p:cNvSpPr>
          <p:nvPr/>
        </p:nvSpPr>
        <p:spPr>
          <a:xfrm>
            <a:off x="1050605" y="1652113"/>
            <a:ext cx="9303406"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Θέσπιση ανώτατου ορίου ετήσιας φαρμακευτικής συμμετοχής των συνταξιούχων στα 500 ευρώ, με το υπερβάλλον ποσό να καλύπτεται από κρατικούς πόρους.</a:t>
            </a:r>
            <a:endParaRPr lang="el-GR" sz="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687FFCA0-E109-46BC-DC64-6DA45ADA039B}"/>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E57E05FA-D8D8-0C0D-69E2-F77BCC543164}"/>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2</a:t>
            </a:r>
            <a:endParaRPr lang="en-US" sz="4000" b="1" dirty="0">
              <a:solidFill>
                <a:schemeClr val="bg1"/>
              </a:solidFill>
            </a:endParaRPr>
          </a:p>
        </p:txBody>
      </p:sp>
      <p:sp>
        <p:nvSpPr>
          <p:cNvPr id="13" name="TextBox 12">
            <a:extLst>
              <a:ext uri="{FF2B5EF4-FFF2-40B4-BE49-F238E27FC236}">
                <a16:creationId xmlns:a16="http://schemas.microsoft.com/office/drawing/2014/main" id="{DC054400-8F89-B1EC-E8F9-D535E9387284}"/>
              </a:ext>
            </a:extLst>
          </p:cNvPr>
          <p:cNvSpPr txBox="1"/>
          <p:nvPr/>
        </p:nvSpPr>
        <p:spPr>
          <a:xfrm>
            <a:off x="1050605" y="2277503"/>
            <a:ext cx="9303406" cy="1477328"/>
          </a:xfrm>
          <a:prstGeom prst="rect">
            <a:avLst/>
          </a:prstGeom>
          <a:noFill/>
        </p:spPr>
        <p:txBody>
          <a:bodyPr wrap="square" rtlCol="0">
            <a:spAutoFit/>
          </a:bodyPr>
          <a:lstStyle/>
          <a:p>
            <a:r>
              <a:rPr lang="el-GR" b="0" i="0" dirty="0">
                <a:solidFill>
                  <a:srgbClr val="000000"/>
                </a:solidFill>
                <a:effectLst/>
              </a:rPr>
              <a:t>Προτείνεται ο καθορισμός </a:t>
            </a:r>
            <a:r>
              <a:rPr lang="el-GR" b="1" i="0" dirty="0">
                <a:solidFill>
                  <a:srgbClr val="000000"/>
                </a:solidFill>
                <a:effectLst/>
              </a:rPr>
              <a:t>ανώτατου ορίου ετήσιας φαρμακευτικής δαπάνης για συνταξιούχους στα 500€</a:t>
            </a:r>
            <a:r>
              <a:rPr lang="el-GR" b="0" i="0" dirty="0">
                <a:solidFill>
                  <a:srgbClr val="000000"/>
                </a:solidFill>
                <a:effectLst/>
              </a:rPr>
              <a:t>, με την υπερβάλλουσα δαπάνη να καλύπτεται από κρατική χρηματοδότηση. (Συμπεριλαμβάνεται η μηδενική συμμετοχή στην αγορά φαρμάκων για δικαιούχους και εν δυνάμει δικαιούχους του ΕΚΑΣ, καθώς και τους χαμηλοσυνταξιούχους του π. ΟΓΑ)</a:t>
            </a:r>
            <a:endParaRPr lang="en-US" dirty="0"/>
          </a:p>
        </p:txBody>
      </p:sp>
      <p:pic>
        <p:nvPicPr>
          <p:cNvPr id="3" name="Picture 2" descr="A colorful logo with four different colors&#10;&#10;AI-generated content may be incorrect.">
            <a:extLst>
              <a:ext uri="{FF2B5EF4-FFF2-40B4-BE49-F238E27FC236}">
                <a16:creationId xmlns:a16="http://schemas.microsoft.com/office/drawing/2014/main" id="{12ACF99C-50CE-BF98-3384-B000AE8BDF5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10738412" y="-654187"/>
            <a:ext cx="2044737" cy="2051493"/>
          </a:xfrm>
          <a:prstGeom prst="rect">
            <a:avLst/>
          </a:prstGeom>
        </p:spPr>
      </p:pic>
      <p:pic>
        <p:nvPicPr>
          <p:cNvPr id="9" name="Picture 8" descr="A purple and black corner&#10;&#10;AI-generated content may be incorrect.">
            <a:extLst>
              <a:ext uri="{FF2B5EF4-FFF2-40B4-BE49-F238E27FC236}">
                <a16:creationId xmlns:a16="http://schemas.microsoft.com/office/drawing/2014/main" id="{555C3E12-A559-86BA-8C6D-5E26EDD1D78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4058642" y="373329"/>
            <a:ext cx="2426030" cy="10543311"/>
          </a:xfrm>
          <a:prstGeom prst="rect">
            <a:avLst/>
          </a:prstGeom>
        </p:spPr>
      </p:pic>
    </p:spTree>
    <p:extLst>
      <p:ext uri="{BB962C8B-B14F-4D97-AF65-F5344CB8AC3E}">
        <p14:creationId xmlns:p14="http://schemas.microsoft.com/office/powerpoint/2010/main" val="42290603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C492DC-C78A-DF78-45DF-B959D8E8201D}"/>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97D82E89-D7A8-F2A5-609C-30F0C11EA9F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69379801-7525-84C2-B6BA-D205167213F5}"/>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ΒΙΩΣΙΜΟ ΑΣΦΑΛΙΣΤΙΚΟ</a:t>
            </a:r>
            <a:endParaRPr lang="el-GR" sz="2400" b="1" u="none" strike="noStrike" dirty="0">
              <a:solidFill>
                <a:srgbClr val="DA4F33"/>
              </a:solidFill>
              <a:effectLst/>
              <a:latin typeface="Moderustic" pitchFamily="2" charset="0"/>
            </a:endParaRPr>
          </a:p>
        </p:txBody>
      </p:sp>
      <p:sp>
        <p:nvSpPr>
          <p:cNvPr id="2" name="Title 1">
            <a:extLst>
              <a:ext uri="{FF2B5EF4-FFF2-40B4-BE49-F238E27FC236}">
                <a16:creationId xmlns:a16="http://schemas.microsoft.com/office/drawing/2014/main" id="{687FFCA0-E109-46BC-DC64-6DA45ADA039B}"/>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E57E05FA-D8D8-0C0D-69E2-F77BCC543164}"/>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2</a:t>
            </a:r>
            <a:endParaRPr lang="en-US" sz="4000" b="1" dirty="0">
              <a:solidFill>
                <a:schemeClr val="bg1"/>
              </a:solidFill>
            </a:endParaRPr>
          </a:p>
        </p:txBody>
      </p:sp>
      <p:pic>
        <p:nvPicPr>
          <p:cNvPr id="3" name="Picture 2" descr="A colorful logo with four different colors&#10;&#10;AI-generated content may be incorrect.">
            <a:extLst>
              <a:ext uri="{FF2B5EF4-FFF2-40B4-BE49-F238E27FC236}">
                <a16:creationId xmlns:a16="http://schemas.microsoft.com/office/drawing/2014/main" id="{12ACF99C-50CE-BF98-3384-B000AE8BDF5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10738412" y="-654187"/>
            <a:ext cx="2044737" cy="2051493"/>
          </a:xfrm>
          <a:prstGeom prst="rect">
            <a:avLst/>
          </a:prstGeom>
        </p:spPr>
      </p:pic>
      <p:sp>
        <p:nvSpPr>
          <p:cNvPr id="5" name="Title 1">
            <a:extLst>
              <a:ext uri="{FF2B5EF4-FFF2-40B4-BE49-F238E27FC236}">
                <a16:creationId xmlns:a16="http://schemas.microsoft.com/office/drawing/2014/main" id="{5D111A96-E38D-5E9A-6283-C99FC7482D33}"/>
              </a:ext>
            </a:extLst>
          </p:cNvPr>
          <p:cNvSpPr txBox="1">
            <a:spLocks/>
          </p:cNvSpPr>
          <p:nvPr/>
        </p:nvSpPr>
        <p:spPr>
          <a:xfrm>
            <a:off x="1058644" y="1520589"/>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Διευκόλυνση Διακανονισμού Οφειλών για Συνταξιοδότηση</a:t>
            </a:r>
            <a:endParaRPr lang="el-GR" sz="1800" u="none" strike="noStrike" dirty="0">
              <a:solidFill>
                <a:srgbClr val="5A14A8"/>
              </a:solidFill>
              <a:effectLst/>
              <a:latin typeface="+mn-lt"/>
            </a:endParaRPr>
          </a:p>
        </p:txBody>
      </p:sp>
      <p:sp>
        <p:nvSpPr>
          <p:cNvPr id="6" name="TextBox 5">
            <a:extLst>
              <a:ext uri="{FF2B5EF4-FFF2-40B4-BE49-F238E27FC236}">
                <a16:creationId xmlns:a16="http://schemas.microsoft.com/office/drawing/2014/main" id="{888361DA-736E-8EB3-48EC-B4B1341D96B0}"/>
              </a:ext>
            </a:extLst>
          </p:cNvPr>
          <p:cNvSpPr txBox="1"/>
          <p:nvPr/>
        </p:nvSpPr>
        <p:spPr>
          <a:xfrm>
            <a:off x="1058644" y="1971736"/>
            <a:ext cx="10287234" cy="2585323"/>
          </a:xfrm>
          <a:prstGeom prst="rect">
            <a:avLst/>
          </a:prstGeom>
          <a:noFill/>
        </p:spPr>
        <p:txBody>
          <a:bodyPr wrap="square" rtlCol="0">
            <a:spAutoFit/>
          </a:bodyPr>
          <a:lstStyle/>
          <a:p>
            <a:r>
              <a:rPr lang="el-GR" b="0" i="0" dirty="0">
                <a:solidFill>
                  <a:srgbClr val="000000"/>
                </a:solidFill>
                <a:effectLst/>
              </a:rPr>
              <a:t>Σύμφωνα με την ισχύουσα νομοθεσία, για τη συνταξιοδότηση ασφαλισμένων με οφειλές ασφαλιστικών εισφορών (αυτοαπασχολούμενοι), το συνολικό ποσό οφειλής δεν πρέπει να υπερβαίνει τις 50.000 ευρώ. Στις περιπτώσεις αυτές, πραγματοποιείται παρακράτηση του ενός τρίτου (1/3) της μηνιαίας σύνταξης. Προτείνουμε </a:t>
            </a:r>
            <a:r>
              <a:rPr lang="el-GR" b="1" dirty="0">
                <a:solidFill>
                  <a:srgbClr val="000000"/>
                </a:solidFill>
              </a:rPr>
              <a:t>ρ</a:t>
            </a:r>
            <a:r>
              <a:rPr lang="el-GR" b="1" i="0" dirty="0">
                <a:solidFill>
                  <a:srgbClr val="000000"/>
                </a:solidFill>
                <a:effectLst/>
              </a:rPr>
              <a:t>ύθμιση των οφειλών έως 120 δόσεις</a:t>
            </a:r>
            <a:r>
              <a:rPr lang="el-GR" b="0" i="0" dirty="0">
                <a:solidFill>
                  <a:srgbClr val="000000"/>
                </a:solidFill>
                <a:effectLst/>
              </a:rPr>
              <a:t>. </a:t>
            </a:r>
          </a:p>
          <a:p>
            <a:endParaRPr lang="el-GR" dirty="0">
              <a:solidFill>
                <a:srgbClr val="000000"/>
              </a:solidFill>
            </a:endParaRPr>
          </a:p>
          <a:p>
            <a:r>
              <a:rPr lang="el-GR" dirty="0">
                <a:solidFill>
                  <a:srgbClr val="000000"/>
                </a:solidFill>
              </a:rPr>
              <a:t>Δύναται η </a:t>
            </a:r>
            <a:r>
              <a:rPr lang="el-GR" b="1" dirty="0">
                <a:solidFill>
                  <a:srgbClr val="000000"/>
                </a:solidFill>
              </a:rPr>
              <a:t>συνταξιοδότηση</a:t>
            </a:r>
            <a:r>
              <a:rPr lang="el-GR" dirty="0">
                <a:solidFill>
                  <a:srgbClr val="000000"/>
                </a:solidFill>
              </a:rPr>
              <a:t>, υπό συγκεκριμένες προϋποθέσεις (όπως αποδεδειγμένη ανικανότητα προς εργασία), </a:t>
            </a:r>
            <a:r>
              <a:rPr lang="el-GR" b="1" dirty="0">
                <a:solidFill>
                  <a:srgbClr val="000000"/>
                </a:solidFill>
              </a:rPr>
              <a:t>βάσει των καταβληθέντων ασφαλιστικών εισφορών </a:t>
            </a:r>
            <a:r>
              <a:rPr lang="el-GR" dirty="0">
                <a:solidFill>
                  <a:srgbClr val="000000"/>
                </a:solidFill>
              </a:rPr>
              <a:t>έως την ημερομηνία αίτησης.</a:t>
            </a:r>
            <a:endParaRPr lang="en-US" dirty="0"/>
          </a:p>
        </p:txBody>
      </p:sp>
      <p:pic>
        <p:nvPicPr>
          <p:cNvPr id="9" name="Picture 8" descr="A purple and black corner&#10;&#10;AI-generated content may be incorrect.">
            <a:extLst>
              <a:ext uri="{FF2B5EF4-FFF2-40B4-BE49-F238E27FC236}">
                <a16:creationId xmlns:a16="http://schemas.microsoft.com/office/drawing/2014/main" id="{555C3E12-A559-86BA-8C6D-5E26EDD1D78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3435188" y="996784"/>
            <a:ext cx="2426030" cy="9296401"/>
          </a:xfrm>
          <a:prstGeom prst="rect">
            <a:avLst/>
          </a:prstGeom>
        </p:spPr>
      </p:pic>
    </p:spTree>
    <p:extLst>
      <p:ext uri="{BB962C8B-B14F-4D97-AF65-F5344CB8AC3E}">
        <p14:creationId xmlns:p14="http://schemas.microsoft.com/office/powerpoint/2010/main" val="34457464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AAF448-1EF1-87B9-E4DF-5E127CC41427}"/>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4FD33C9A-9E00-0B5F-8A08-CC6C1439011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046BA929-AE9A-5BD7-6AC1-3DD963B87838}"/>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ΒΙΩΣΙΜΟ ΑΣΦΑΛΙΣΤΙΚΟ</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AC174A3A-BBAD-8189-0545-CFA113615687}"/>
              </a:ext>
            </a:extLst>
          </p:cNvPr>
          <p:cNvSpPr txBox="1">
            <a:spLocks/>
          </p:cNvSpPr>
          <p:nvPr/>
        </p:nvSpPr>
        <p:spPr>
          <a:xfrm>
            <a:off x="1058644" y="1129446"/>
            <a:ext cx="9249138" cy="83327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Στρατηγική Διαχείριση και Αξιοποίηση των Περιουσιακών Στοιχείων του ΕΦΚΑ βάσει των Επιτυχημένων Προτύπων των Σκανδιναβικών Συνταξιοδοτικών Ταμείων</a:t>
            </a:r>
            <a:endParaRPr lang="el-GR" sz="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C353B9C8-3106-8DC4-638C-15A3E074E233}"/>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13C0E189-D51B-3F81-72BE-D3D1DED76135}"/>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2</a:t>
            </a:r>
            <a:endParaRPr lang="en-US" sz="4000" b="1" dirty="0">
              <a:solidFill>
                <a:schemeClr val="bg1"/>
              </a:solidFill>
            </a:endParaRPr>
          </a:p>
        </p:txBody>
      </p:sp>
      <p:sp>
        <p:nvSpPr>
          <p:cNvPr id="13" name="TextBox 12">
            <a:extLst>
              <a:ext uri="{FF2B5EF4-FFF2-40B4-BE49-F238E27FC236}">
                <a16:creationId xmlns:a16="http://schemas.microsoft.com/office/drawing/2014/main" id="{09303644-1C14-95D9-D292-ACFB75DFA726}"/>
              </a:ext>
            </a:extLst>
          </p:cNvPr>
          <p:cNvSpPr txBox="1"/>
          <p:nvPr/>
        </p:nvSpPr>
        <p:spPr>
          <a:xfrm>
            <a:off x="1058644" y="2281382"/>
            <a:ext cx="2723243" cy="2246769"/>
          </a:xfrm>
          <a:prstGeom prst="rect">
            <a:avLst/>
          </a:prstGeom>
          <a:noFill/>
        </p:spPr>
        <p:txBody>
          <a:bodyPr wrap="square" rtlCol="0">
            <a:spAutoFit/>
          </a:bodyPr>
          <a:lstStyle/>
          <a:p>
            <a:r>
              <a:rPr lang="el-GR" sz="1400" b="0" i="0" dirty="0">
                <a:solidFill>
                  <a:srgbClr val="000000"/>
                </a:solidFill>
                <a:effectLst/>
              </a:rPr>
              <a:t>Μια Ολοκληρωμένη Προσέγγιση για την Αποτελεσματική Διαχείριση και Βιώσιμη Ανάπτυξη του Ασφαλιστικού Κεφαλαίου με Γνώμονα τις Βέλτιστες Διεθνείς Πρακτικές και την Μακροπρόθεσμη Βιωσιμότητα του Συστήματος Κοινωνικής Ασφάλισης</a:t>
            </a:r>
            <a:endParaRPr lang="en-US" sz="1400" dirty="0"/>
          </a:p>
        </p:txBody>
      </p:sp>
      <p:pic>
        <p:nvPicPr>
          <p:cNvPr id="3" name="Picture 2" descr="A colorful logo with four different colors&#10;&#10;AI-generated content may be incorrect.">
            <a:extLst>
              <a:ext uri="{FF2B5EF4-FFF2-40B4-BE49-F238E27FC236}">
                <a16:creationId xmlns:a16="http://schemas.microsoft.com/office/drawing/2014/main" id="{5605C469-03C5-65A6-F30D-5234B54D8BB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0738412" y="-654187"/>
            <a:ext cx="2044737" cy="2051493"/>
          </a:xfrm>
          <a:prstGeom prst="rect">
            <a:avLst/>
          </a:prstGeom>
        </p:spPr>
      </p:pic>
      <p:pic>
        <p:nvPicPr>
          <p:cNvPr id="8" name="Εικόνα 7">
            <a:extLst>
              <a:ext uri="{FF2B5EF4-FFF2-40B4-BE49-F238E27FC236}">
                <a16:creationId xmlns:a16="http://schemas.microsoft.com/office/drawing/2014/main" id="{8216EF21-0F65-0D15-7307-C2CCC5CA7C7D}"/>
              </a:ext>
            </a:extLst>
          </p:cNvPr>
          <p:cNvPicPr>
            <a:picLocks noChangeAspect="1"/>
          </p:cNvPicPr>
          <p:nvPr/>
        </p:nvPicPr>
        <p:blipFill>
          <a:blip r:embed="rId4">
            <a:duotone>
              <a:schemeClr val="accent5">
                <a:shade val="45000"/>
                <a:satMod val="135000"/>
              </a:schemeClr>
              <a:prstClr val="white"/>
            </a:duotone>
          </a:blip>
          <a:stretch>
            <a:fillRect/>
          </a:stretch>
        </p:blipFill>
        <p:spPr>
          <a:xfrm>
            <a:off x="4004593" y="2173072"/>
            <a:ext cx="7756187" cy="4237078"/>
          </a:xfrm>
          <a:prstGeom prst="rect">
            <a:avLst/>
          </a:prstGeom>
        </p:spPr>
      </p:pic>
      <p:sp>
        <p:nvSpPr>
          <p:cNvPr id="9" name="TextBox 8">
            <a:extLst>
              <a:ext uri="{FF2B5EF4-FFF2-40B4-BE49-F238E27FC236}">
                <a16:creationId xmlns:a16="http://schemas.microsoft.com/office/drawing/2014/main" id="{E8C4AF52-392B-839D-1333-71E7F3E0225F}"/>
              </a:ext>
            </a:extLst>
          </p:cNvPr>
          <p:cNvSpPr txBox="1"/>
          <p:nvPr/>
        </p:nvSpPr>
        <p:spPr>
          <a:xfrm>
            <a:off x="1015315" y="5099741"/>
            <a:ext cx="2723242" cy="1200329"/>
          </a:xfrm>
          <a:prstGeom prst="rect">
            <a:avLst/>
          </a:prstGeom>
          <a:noFill/>
        </p:spPr>
        <p:txBody>
          <a:bodyPr wrap="square" rtlCol="0">
            <a:spAutoFit/>
          </a:bodyPr>
          <a:lstStyle/>
          <a:p>
            <a:r>
              <a:rPr lang="el-GR" dirty="0">
                <a:solidFill>
                  <a:srgbClr val="5A14A8"/>
                </a:solidFill>
              </a:rPr>
              <a:t>Ετήσιές αποδόσεις του </a:t>
            </a:r>
            <a:r>
              <a:rPr lang="el-GR" dirty="0" err="1">
                <a:solidFill>
                  <a:srgbClr val="5A14A8"/>
                </a:solidFill>
              </a:rPr>
              <a:t>συνταδιοτικού</a:t>
            </a:r>
            <a:r>
              <a:rPr lang="el-GR" dirty="0">
                <a:solidFill>
                  <a:srgbClr val="5A14A8"/>
                </a:solidFill>
              </a:rPr>
              <a:t> ταμείου της Νορβηγίας από το 1998 μέχρι σήμερα</a:t>
            </a:r>
          </a:p>
        </p:txBody>
      </p:sp>
    </p:spTree>
    <p:extLst>
      <p:ext uri="{BB962C8B-B14F-4D97-AF65-F5344CB8AC3E}">
        <p14:creationId xmlns:p14="http://schemas.microsoft.com/office/powerpoint/2010/main" val="777603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2D072B-E27A-B072-0873-96B141F64050}"/>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F466E29F-A3C0-6478-442D-028A210CDC7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F258B1F0-09C6-747E-8B5B-9FB1A10E3B70}"/>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ΒΙΩΣΙΜΟ ΑΣΦΑΛΙΣΤΙΚΟ</a:t>
            </a:r>
            <a:endParaRPr lang="el-GR" sz="2400" b="1" u="none" strike="noStrike" dirty="0">
              <a:solidFill>
                <a:srgbClr val="DA4F33"/>
              </a:solidFill>
              <a:effectLst/>
              <a:latin typeface="Moderustic" pitchFamily="2" charset="0"/>
            </a:endParaRPr>
          </a:p>
        </p:txBody>
      </p:sp>
      <p:sp>
        <p:nvSpPr>
          <p:cNvPr id="2" name="Title 1">
            <a:extLst>
              <a:ext uri="{FF2B5EF4-FFF2-40B4-BE49-F238E27FC236}">
                <a16:creationId xmlns:a16="http://schemas.microsoft.com/office/drawing/2014/main" id="{2357884A-7A78-1BA1-8BF1-A31C20E0DE38}"/>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7EDB0CAC-A2BB-7FB9-5CBD-1F02942201B9}"/>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2</a:t>
            </a:r>
            <a:endParaRPr lang="en-US" sz="4000" b="1" dirty="0">
              <a:solidFill>
                <a:schemeClr val="bg1"/>
              </a:solidFill>
            </a:endParaRPr>
          </a:p>
        </p:txBody>
      </p:sp>
      <p:pic>
        <p:nvPicPr>
          <p:cNvPr id="3" name="Picture 2" descr="A colorful logo with four different colors&#10;&#10;AI-generated content may be incorrect.">
            <a:extLst>
              <a:ext uri="{FF2B5EF4-FFF2-40B4-BE49-F238E27FC236}">
                <a16:creationId xmlns:a16="http://schemas.microsoft.com/office/drawing/2014/main" id="{1208D47F-6D92-9BBA-5ADC-7543BCEE653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0738412" y="-654187"/>
            <a:ext cx="2044737" cy="2051493"/>
          </a:xfrm>
          <a:prstGeom prst="rect">
            <a:avLst/>
          </a:prstGeom>
        </p:spPr>
      </p:pic>
      <p:sp>
        <p:nvSpPr>
          <p:cNvPr id="6" name="TextBox 5">
            <a:extLst>
              <a:ext uri="{FF2B5EF4-FFF2-40B4-BE49-F238E27FC236}">
                <a16:creationId xmlns:a16="http://schemas.microsoft.com/office/drawing/2014/main" id="{7CF9C257-DA62-B20C-64C7-522C6C18B334}"/>
              </a:ext>
            </a:extLst>
          </p:cNvPr>
          <p:cNvSpPr txBox="1"/>
          <p:nvPr/>
        </p:nvSpPr>
        <p:spPr>
          <a:xfrm>
            <a:off x="1015315" y="1387651"/>
            <a:ext cx="9309785" cy="369332"/>
          </a:xfrm>
          <a:prstGeom prst="rect">
            <a:avLst/>
          </a:prstGeom>
          <a:noFill/>
        </p:spPr>
        <p:txBody>
          <a:bodyPr wrap="square">
            <a:spAutoFit/>
          </a:bodyPr>
          <a:lstStyle/>
          <a:p>
            <a:r>
              <a:rPr lang="el-GR" dirty="0">
                <a:solidFill>
                  <a:srgbClr val="5A14A8"/>
                </a:solidFill>
              </a:rPr>
              <a:t>Διερεύνηση της διαχείρισης των αποθεματικών των ασφαλιστικών ταμείων</a:t>
            </a:r>
            <a:endParaRPr lang="en-US" dirty="0">
              <a:solidFill>
                <a:srgbClr val="5A14A8"/>
              </a:solidFill>
            </a:endParaRPr>
          </a:p>
        </p:txBody>
      </p:sp>
      <p:sp>
        <p:nvSpPr>
          <p:cNvPr id="7" name="TextBox 6">
            <a:extLst>
              <a:ext uri="{FF2B5EF4-FFF2-40B4-BE49-F238E27FC236}">
                <a16:creationId xmlns:a16="http://schemas.microsoft.com/office/drawing/2014/main" id="{69EC0C1E-FD06-3FDE-D475-176782C0F147}"/>
              </a:ext>
            </a:extLst>
          </p:cNvPr>
          <p:cNvSpPr txBox="1"/>
          <p:nvPr/>
        </p:nvSpPr>
        <p:spPr>
          <a:xfrm>
            <a:off x="1048916" y="1923760"/>
            <a:ext cx="10669574" cy="4031873"/>
          </a:xfrm>
          <a:prstGeom prst="rect">
            <a:avLst/>
          </a:prstGeom>
          <a:noFill/>
        </p:spPr>
        <p:txBody>
          <a:bodyPr wrap="square">
            <a:spAutoFit/>
          </a:bodyPr>
          <a:lstStyle/>
          <a:p>
            <a:r>
              <a:rPr lang="el-GR" sz="1600" dirty="0"/>
              <a:t>Η κατασπατάληση των αποθεματικών των Ταμείων ξεκίνησε με την έναρξη της κοινωνικής ασφάλισης στην Ελλάδα. Οι κυβερνήσεις χρησιμοποιούσαν τα αποθεματικά ως πηγή φθηνού χρήματος με πρόσχημα την οικονομική ανάπτυξη. Παρακάτω αναφέρονται τα κρίσιμα σημεία.</a:t>
            </a:r>
          </a:p>
          <a:p>
            <a:endParaRPr lang="el-GR" sz="1600" dirty="0"/>
          </a:p>
          <a:p>
            <a:r>
              <a:rPr lang="el-GR" sz="1600" dirty="0"/>
              <a:t>Τα</a:t>
            </a:r>
            <a:r>
              <a:rPr lang="el-GR" sz="1600" b="1" dirty="0"/>
              <a:t> άτοκα αποθεματικά </a:t>
            </a:r>
            <a:r>
              <a:rPr lang="el-GR" sz="1600" dirty="0"/>
              <a:t>(1950-1975) δεσμεύονταν σε άτοκους λογαριασμούς στην </a:t>
            </a:r>
            <a:r>
              <a:rPr lang="el-GR" sz="1600" dirty="0" err="1"/>
              <a:t>ΤτΕ</a:t>
            </a:r>
            <a:r>
              <a:rPr lang="el-GR" sz="1600" dirty="0"/>
              <a:t> για χρηματοδότηση επιχειρήσεων με χαμηλό επιτόκιο. Το 1975-1982 τοκίζονταν με 4% αντί 20%. Οι απώλειες: 58-75 δις ευρώ.</a:t>
            </a:r>
          </a:p>
          <a:p>
            <a:endParaRPr lang="el-GR" sz="1600" dirty="0"/>
          </a:p>
          <a:p>
            <a:r>
              <a:rPr lang="el-GR" sz="1600" b="1" dirty="0"/>
              <a:t>Οι επισφαλείς επενδύσεις </a:t>
            </a:r>
            <a:r>
              <a:rPr lang="el-GR" sz="1600" dirty="0"/>
              <a:t>ξεκίνησαν το 1992 (κυβέρνηση Μητσοτάκη) με επένδυση 20% σε προϊόντα υψηλού ρίσκου. Το 1999 η κυβέρνηση Σημίτη το αύξησε στο 23%. Απώλειες: 3,5 δις ευρώ. Το 2007 η κυβέρνηση Καραμανλή πρόσθεσε τα "δομημένα" ομόλογα με ζημιά 700 εκατ. ευρώ.</a:t>
            </a:r>
          </a:p>
          <a:p>
            <a:endParaRPr lang="el-GR" sz="1600" dirty="0"/>
          </a:p>
          <a:p>
            <a:r>
              <a:rPr lang="el-GR" sz="1600" dirty="0"/>
              <a:t>Η σπατάλη και η διαφθορά στην υγεία έως τη δημιουργία του ΕΟΠΥΥ επέτρεψε σε φαρμακοβιομηχανίες και ιδιώτες να θησαυρίσουν με πλασματικές εξετάσεις. Σήμερα, με το </a:t>
            </a:r>
            <a:r>
              <a:rPr lang="el-GR" sz="1600" b="1" dirty="0"/>
              <a:t>ΤΕΚΑ</a:t>
            </a:r>
            <a:r>
              <a:rPr lang="el-GR" sz="1600" dirty="0"/>
              <a:t>, προβληματίζει το ακαταδίωκτο του ΔΣ του.</a:t>
            </a:r>
          </a:p>
          <a:p>
            <a:r>
              <a:rPr lang="el-GR" sz="1600" b="1" dirty="0"/>
              <a:t>Τελευταίο χτύπημα στα ασφαλιστικά ταμεία η τεράστια </a:t>
            </a:r>
            <a:r>
              <a:rPr lang="el-GR" sz="1600" b="1" dirty="0" err="1"/>
              <a:t>απομείωση</a:t>
            </a:r>
            <a:r>
              <a:rPr lang="el-GR" sz="1600" b="1" dirty="0"/>
              <a:t> του ποσοστού του ΕΦΚΑ στην τράπεζα Αττικής</a:t>
            </a:r>
            <a:r>
              <a:rPr lang="el-GR" sz="1600" dirty="0"/>
              <a:t>.</a:t>
            </a:r>
          </a:p>
        </p:txBody>
      </p:sp>
    </p:spTree>
    <p:extLst>
      <p:ext uri="{BB962C8B-B14F-4D97-AF65-F5344CB8AC3E}">
        <p14:creationId xmlns:p14="http://schemas.microsoft.com/office/powerpoint/2010/main" val="19911646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gradFill>
          <a:gsLst>
            <a:gs pos="24000">
              <a:srgbClr val="DA4F33"/>
            </a:gs>
            <a:gs pos="91000">
              <a:srgbClr val="5A14A8"/>
            </a:gs>
          </a:gsLst>
          <a:lin ang="0" scaled="0"/>
        </a:gradFill>
        <a:effectLst/>
      </p:bgPr>
    </p:bg>
    <p:spTree>
      <p:nvGrpSpPr>
        <p:cNvPr id="1" name="">
          <a:extLst>
            <a:ext uri="{FF2B5EF4-FFF2-40B4-BE49-F238E27FC236}">
              <a16:creationId xmlns:a16="http://schemas.microsoft.com/office/drawing/2014/main" id="{1C446967-6F86-275C-2EC5-E6ECFD3EEC3B}"/>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04D2CCEA-294E-D9F2-6799-27AE1E08FC3E}"/>
              </a:ext>
            </a:extLst>
          </p:cNvPr>
          <p:cNvSpPr txBox="1">
            <a:spLocks/>
          </p:cNvSpPr>
          <p:nvPr/>
        </p:nvSpPr>
        <p:spPr>
          <a:xfrm>
            <a:off x="3529985" y="2729349"/>
            <a:ext cx="3372401"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l-GR" sz="3600" b="1" dirty="0">
                <a:solidFill>
                  <a:schemeClr val="bg1"/>
                </a:solidFill>
                <a:latin typeface="Moderustic" pitchFamily="2" charset="0"/>
              </a:rPr>
              <a:t>ΔΙΚΑΙΟ ΦΟΡΟΛΟΓΙΚΟ</a:t>
            </a:r>
            <a:endParaRPr lang="el-GR" sz="12500" b="1" u="none" strike="noStrike" dirty="0">
              <a:solidFill>
                <a:schemeClr val="bg1"/>
              </a:solidFill>
              <a:effectLst/>
              <a:latin typeface="Moderustic" pitchFamily="2" charset="0"/>
            </a:endParaRPr>
          </a:p>
        </p:txBody>
      </p:sp>
      <p:pic>
        <p:nvPicPr>
          <p:cNvPr id="9" name="Picture 8" descr="A purple curved object with black background&#10;&#10;AI-generated content may be incorrect.">
            <a:extLst>
              <a:ext uri="{FF2B5EF4-FFF2-40B4-BE49-F238E27FC236}">
                <a16:creationId xmlns:a16="http://schemas.microsoft.com/office/drawing/2014/main" id="{F74ED399-0228-B7E2-9EB9-37CB2DF48CD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6811390" y="2189563"/>
            <a:ext cx="1190412" cy="1190412"/>
          </a:xfrm>
          <a:prstGeom prst="rect">
            <a:avLst/>
          </a:prstGeom>
        </p:spPr>
      </p:pic>
      <p:sp>
        <p:nvSpPr>
          <p:cNvPr id="10" name="TextBox 9">
            <a:extLst>
              <a:ext uri="{FF2B5EF4-FFF2-40B4-BE49-F238E27FC236}">
                <a16:creationId xmlns:a16="http://schemas.microsoft.com/office/drawing/2014/main" id="{5ED25154-2D42-091A-95F7-D0DD59225736}"/>
              </a:ext>
            </a:extLst>
          </p:cNvPr>
          <p:cNvSpPr txBox="1"/>
          <p:nvPr/>
        </p:nvSpPr>
        <p:spPr>
          <a:xfrm>
            <a:off x="7060209" y="2568719"/>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pic>
        <p:nvPicPr>
          <p:cNvPr id="21" name="Picture 20" descr="A black and purple rectangle&#10;&#10;AI-generated content may be incorrect.">
            <a:extLst>
              <a:ext uri="{FF2B5EF4-FFF2-40B4-BE49-F238E27FC236}">
                <a16:creationId xmlns:a16="http://schemas.microsoft.com/office/drawing/2014/main" id="{67A8B7B5-25DF-FA59-C573-A004CC65860D}"/>
              </a:ext>
            </a:extLst>
          </p:cNvPr>
          <p:cNvPicPr>
            <a:picLocks noChangeAspect="1"/>
          </p:cNvPicPr>
          <p:nvPr/>
        </p:nvPicPr>
        <p:blipFill>
          <a:blip r:embed="rId3">
            <a:extLst>
              <a:ext uri="{28A0092B-C50C-407E-A947-70E740481C1C}">
                <a14:useLocalDpi xmlns:a14="http://schemas.microsoft.com/office/drawing/2010/main" val="0"/>
              </a:ext>
            </a:extLst>
          </a:blip>
          <a:srcRect b="24942"/>
          <a:stretch/>
        </p:blipFill>
        <p:spPr>
          <a:xfrm rot="16200000">
            <a:off x="4949071" y="-252923"/>
            <a:ext cx="2293858" cy="12192000"/>
          </a:xfrm>
          <a:prstGeom prst="rect">
            <a:avLst/>
          </a:prstGeom>
        </p:spPr>
      </p:pic>
      <p:pic>
        <p:nvPicPr>
          <p:cNvPr id="32" name="Picture 31" descr="A red circle with black background&#10;&#10;AI-generated content may be incorrect.">
            <a:extLst>
              <a:ext uri="{FF2B5EF4-FFF2-40B4-BE49-F238E27FC236}">
                <a16:creationId xmlns:a16="http://schemas.microsoft.com/office/drawing/2014/main" id="{20F5079F-BEF3-2FE7-0050-64F7B714E7A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V="1">
            <a:off x="10679535" y="329034"/>
            <a:ext cx="1106065" cy="1106065"/>
          </a:xfrm>
          <a:prstGeom prst="rect">
            <a:avLst/>
          </a:prstGeom>
        </p:spPr>
      </p:pic>
      <p:pic>
        <p:nvPicPr>
          <p:cNvPr id="34" name="Picture 33" descr="A purple circle with black background&#10;&#10;AI-generated content may be incorrect.">
            <a:extLst>
              <a:ext uri="{FF2B5EF4-FFF2-40B4-BE49-F238E27FC236}">
                <a16:creationId xmlns:a16="http://schemas.microsoft.com/office/drawing/2014/main" id="{061799AF-7158-C0BF-D995-311A300A174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825670" y="4621089"/>
            <a:ext cx="3651339" cy="3651339"/>
          </a:xfrm>
          <a:prstGeom prst="rect">
            <a:avLst/>
          </a:prstGeom>
        </p:spPr>
      </p:pic>
    </p:spTree>
    <p:extLst>
      <p:ext uri="{BB962C8B-B14F-4D97-AF65-F5344CB8AC3E}">
        <p14:creationId xmlns:p14="http://schemas.microsoft.com/office/powerpoint/2010/main" val="29725078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4948D-346B-0385-A327-2640321C2267}"/>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0F0DEEFF-618A-CC2B-49A0-42BE7900BC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BC92301-D7F6-5D43-1077-BA3EC1F4BB17}"/>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86B7995D-AB1C-21F5-218E-297ED9B21F3A}"/>
              </a:ext>
            </a:extLst>
          </p:cNvPr>
          <p:cNvSpPr txBox="1">
            <a:spLocks/>
          </p:cNvSpPr>
          <p:nvPr/>
        </p:nvSpPr>
        <p:spPr>
          <a:xfrm>
            <a:off x="1023293"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Νέ</a:t>
            </a:r>
            <a:r>
              <a:rPr lang="el-GR" sz="1800" dirty="0">
                <a:solidFill>
                  <a:srgbClr val="5A14A8"/>
                </a:solidFill>
                <a:latin typeface="+mn-lt"/>
              </a:rPr>
              <a:t>ο Φορολογικό Σύστημα</a:t>
            </a:r>
            <a:endParaRPr lang="el-GR" sz="800" u="none" strike="noStrike" dirty="0">
              <a:solidFill>
                <a:srgbClr val="5A14A8"/>
              </a:solidFill>
              <a:effectLst/>
              <a:latin typeface="+mn-lt"/>
            </a:endParaRPr>
          </a:p>
        </p:txBody>
      </p:sp>
      <p:sp>
        <p:nvSpPr>
          <p:cNvPr id="11" name="TextBox 10">
            <a:extLst>
              <a:ext uri="{FF2B5EF4-FFF2-40B4-BE49-F238E27FC236}">
                <a16:creationId xmlns:a16="http://schemas.microsoft.com/office/drawing/2014/main" id="{793092D8-5A2C-96A7-80C9-BF502AB123CF}"/>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sp>
        <p:nvSpPr>
          <p:cNvPr id="13" name="TextBox 12">
            <a:extLst>
              <a:ext uri="{FF2B5EF4-FFF2-40B4-BE49-F238E27FC236}">
                <a16:creationId xmlns:a16="http://schemas.microsoft.com/office/drawing/2014/main" id="{92419D7A-CFC6-978B-6159-C7D2DF9022A1}"/>
              </a:ext>
            </a:extLst>
          </p:cNvPr>
          <p:cNvSpPr txBox="1"/>
          <p:nvPr/>
        </p:nvSpPr>
        <p:spPr>
          <a:xfrm>
            <a:off x="1023293" y="1870203"/>
            <a:ext cx="7206308" cy="2554545"/>
          </a:xfrm>
          <a:prstGeom prst="rect">
            <a:avLst/>
          </a:prstGeom>
          <a:noFill/>
        </p:spPr>
        <p:txBody>
          <a:bodyPr wrap="square" rtlCol="0">
            <a:spAutoFit/>
          </a:bodyPr>
          <a:lstStyle/>
          <a:p>
            <a:r>
              <a:rPr lang="el-GR" sz="1600" dirty="0"/>
              <a:t>Στόχος μας η </a:t>
            </a:r>
            <a:r>
              <a:rPr lang="el-GR" sz="1600" b="1" dirty="0"/>
              <a:t>μεγάλη ελάφρυνση των οικονομικά αδυνάτων, της μεσαίας τάξης και </a:t>
            </a:r>
            <a:r>
              <a:rPr lang="el-GR" sz="1600" dirty="0"/>
              <a:t>των μικρών και μικρομεσαίων επιχειρήσεων με </a:t>
            </a:r>
            <a:r>
              <a:rPr lang="el-GR" sz="1600" dirty="0" err="1"/>
              <a:t>στοχευμένες</a:t>
            </a:r>
            <a:r>
              <a:rPr lang="el-GR" sz="1600" dirty="0"/>
              <a:t> αλλά εκτεταμένες </a:t>
            </a:r>
            <a:r>
              <a:rPr lang="el-GR" sz="1600" b="1" dirty="0"/>
              <a:t>αλλαγές στις φορολογικές κλίμακες των άμεσων φόρων &amp; στις κλίμακες του ΕΝΦΙΑ</a:t>
            </a:r>
            <a:r>
              <a:rPr lang="el-GR" sz="1600" dirty="0"/>
              <a:t>, με το ίδιο κόστος αλλά με τη μεγαλύτερη δυνατή αναδιανομή.</a:t>
            </a:r>
          </a:p>
          <a:p>
            <a:endParaRPr lang="el-GR" sz="1600" b="0" i="0" u="none" strike="noStrike" dirty="0">
              <a:solidFill>
                <a:srgbClr val="000000"/>
              </a:solidFill>
              <a:effectLst/>
            </a:endParaRPr>
          </a:p>
          <a:p>
            <a:r>
              <a:rPr lang="el-GR" sz="1600" b="1" i="0" u="none" strike="noStrike" dirty="0">
                <a:solidFill>
                  <a:srgbClr val="000000"/>
                </a:solidFill>
                <a:effectLst/>
              </a:rPr>
              <a:t>Προοδευτική κλίμακα Φορολογίας Εισοδήματος με ραγδαία μείωση φορολογικών συντελεστών στο 99% των φορολογούμενων</a:t>
            </a:r>
            <a:r>
              <a:rPr lang="el-GR" sz="1600" b="0" i="0" u="none" strike="noStrike" dirty="0">
                <a:solidFill>
                  <a:srgbClr val="000000"/>
                </a:solidFill>
                <a:effectLst/>
              </a:rPr>
              <a:t>. Αύξηση συντελεστών έως 5% στα εισοδήματα άνω των 200.000 ευρώ. </a:t>
            </a:r>
            <a:r>
              <a:rPr lang="el-GR" sz="1600" b="1" i="0" u="none" strike="noStrike" dirty="0">
                <a:solidFill>
                  <a:srgbClr val="000000"/>
                </a:solidFill>
                <a:effectLst/>
              </a:rPr>
              <a:t>Ένταξη του εισοδήματος από </a:t>
            </a:r>
            <a:r>
              <a:rPr lang="el-GR" sz="1600" b="1" i="0" u="none" strike="noStrike" dirty="0" err="1">
                <a:solidFill>
                  <a:srgbClr val="000000"/>
                </a:solidFill>
                <a:effectLst/>
              </a:rPr>
              <a:t>μερισμάτα</a:t>
            </a:r>
            <a:r>
              <a:rPr lang="el-GR" sz="1600" b="1" i="0" u="none" strike="noStrike" dirty="0">
                <a:solidFill>
                  <a:srgbClr val="000000"/>
                </a:solidFill>
                <a:effectLst/>
              </a:rPr>
              <a:t> στην κλίμακα.  </a:t>
            </a:r>
          </a:p>
        </p:txBody>
      </p:sp>
      <p:pic>
        <p:nvPicPr>
          <p:cNvPr id="5" name="Picture 4" descr="A black and purple rectangle&#10;&#10;AI-generated content may be incorrect.">
            <a:extLst>
              <a:ext uri="{FF2B5EF4-FFF2-40B4-BE49-F238E27FC236}">
                <a16:creationId xmlns:a16="http://schemas.microsoft.com/office/drawing/2014/main" id="{88BFBD1D-9BF2-64DC-0C6C-3491DC20504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44136" y="-400734"/>
            <a:ext cx="2541035" cy="12192000"/>
          </a:xfrm>
          <a:prstGeom prst="rect">
            <a:avLst/>
          </a:prstGeom>
        </p:spPr>
      </p:pic>
      <p:pic>
        <p:nvPicPr>
          <p:cNvPr id="18" name="Picture 17" descr="A red circle with black background&#10;&#10;AI-generated content may be incorrect.">
            <a:extLst>
              <a:ext uri="{FF2B5EF4-FFF2-40B4-BE49-F238E27FC236}">
                <a16:creationId xmlns:a16="http://schemas.microsoft.com/office/drawing/2014/main" id="{C91B1F3C-08AE-09C2-80F6-EAA6531812D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V="1">
            <a:off x="10679535" y="329034"/>
            <a:ext cx="1106065" cy="1106065"/>
          </a:xfrm>
          <a:prstGeom prst="rect">
            <a:avLst/>
          </a:prstGeom>
        </p:spPr>
      </p:pic>
    </p:spTree>
    <p:extLst>
      <p:ext uri="{BB962C8B-B14F-4D97-AF65-F5344CB8AC3E}">
        <p14:creationId xmlns:p14="http://schemas.microsoft.com/office/powerpoint/2010/main" val="21857040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4948D-346B-0385-A327-2640321C2267}"/>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0F0DEEFF-618A-CC2B-49A0-42BE7900BC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BC92301-D7F6-5D43-1077-BA3EC1F4BB17}"/>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86B7995D-AB1C-21F5-218E-297ED9B21F3A}"/>
              </a:ext>
            </a:extLst>
          </p:cNvPr>
          <p:cNvSpPr txBox="1">
            <a:spLocks/>
          </p:cNvSpPr>
          <p:nvPr/>
        </p:nvSpPr>
        <p:spPr>
          <a:xfrm>
            <a:off x="1023293"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Νέ</a:t>
            </a:r>
            <a:r>
              <a:rPr lang="el-GR" sz="1800" dirty="0">
                <a:solidFill>
                  <a:srgbClr val="5A14A8"/>
                </a:solidFill>
                <a:latin typeface="+mn-lt"/>
              </a:rPr>
              <a:t>ο Φορολογικό Σύστημα</a:t>
            </a:r>
            <a:endParaRPr lang="el-GR" sz="800" u="none" strike="noStrike" dirty="0">
              <a:solidFill>
                <a:srgbClr val="5A14A8"/>
              </a:solidFill>
              <a:effectLst/>
              <a:latin typeface="+mn-lt"/>
            </a:endParaRPr>
          </a:p>
        </p:txBody>
      </p:sp>
      <p:sp>
        <p:nvSpPr>
          <p:cNvPr id="11" name="TextBox 10">
            <a:extLst>
              <a:ext uri="{FF2B5EF4-FFF2-40B4-BE49-F238E27FC236}">
                <a16:creationId xmlns:a16="http://schemas.microsoft.com/office/drawing/2014/main" id="{793092D8-5A2C-96A7-80C9-BF502AB123CF}"/>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pic>
        <p:nvPicPr>
          <p:cNvPr id="18" name="Picture 17" descr="A red circle with black background&#10;&#10;AI-generated content may be incorrect.">
            <a:extLst>
              <a:ext uri="{FF2B5EF4-FFF2-40B4-BE49-F238E27FC236}">
                <a16:creationId xmlns:a16="http://schemas.microsoft.com/office/drawing/2014/main" id="{C91B1F3C-08AE-09C2-80F6-EAA6531812D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V="1">
            <a:off x="10679535" y="329034"/>
            <a:ext cx="1106065" cy="1106065"/>
          </a:xfrm>
          <a:prstGeom prst="rect">
            <a:avLst/>
          </a:prstGeom>
        </p:spPr>
      </p:pic>
      <p:pic>
        <p:nvPicPr>
          <p:cNvPr id="6" name="Εικόνα 5">
            <a:extLst>
              <a:ext uri="{FF2B5EF4-FFF2-40B4-BE49-F238E27FC236}">
                <a16:creationId xmlns:a16="http://schemas.microsoft.com/office/drawing/2014/main" id="{AC35AAFC-0CBE-DEAA-597D-3B827698E393}"/>
              </a:ext>
            </a:extLst>
          </p:cNvPr>
          <p:cNvPicPr>
            <a:picLocks noChangeAspect="1"/>
          </p:cNvPicPr>
          <p:nvPr/>
        </p:nvPicPr>
        <p:blipFill rotWithShape="1">
          <a:blip r:embed="rId5">
            <a:duotone>
              <a:schemeClr val="accent5">
                <a:shade val="45000"/>
                <a:satMod val="135000"/>
              </a:schemeClr>
              <a:prstClr val="white"/>
            </a:duotone>
            <a:extLst>
              <a:ext uri="{BEBA8EAE-BF5A-486C-A8C5-ECC9F3942E4B}">
                <a14:imgProps xmlns:a14="http://schemas.microsoft.com/office/drawing/2010/main">
                  <a14:imgLayer r:embed="rId6">
                    <a14:imgEffect>
                      <a14:sharpenSoften amount="4000"/>
                    </a14:imgEffect>
                    <a14:imgEffect>
                      <a14:brightnessContrast contrast="25000"/>
                    </a14:imgEffect>
                  </a14:imgLayer>
                </a14:imgProps>
              </a:ext>
              <a:ext uri="{28A0092B-C50C-407E-A947-70E740481C1C}">
                <a14:useLocalDpi xmlns:a14="http://schemas.microsoft.com/office/drawing/2010/main" val="0"/>
              </a:ext>
            </a:extLst>
          </a:blip>
          <a:srcRect t="13330"/>
          <a:stretch/>
        </p:blipFill>
        <p:spPr>
          <a:xfrm>
            <a:off x="803542" y="1846091"/>
            <a:ext cx="9875993" cy="4508459"/>
          </a:xfrm>
          <a:prstGeom prst="rect">
            <a:avLst/>
          </a:prstGeom>
        </p:spPr>
      </p:pic>
    </p:spTree>
    <p:extLst>
      <p:ext uri="{BB962C8B-B14F-4D97-AF65-F5344CB8AC3E}">
        <p14:creationId xmlns:p14="http://schemas.microsoft.com/office/powerpoint/2010/main" val="3461561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4948D-346B-0385-A327-2640321C2267}"/>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0F0DEEFF-618A-CC2B-49A0-42BE7900BC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BC92301-D7F6-5D43-1077-BA3EC1F4BB17}"/>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86B7995D-AB1C-21F5-218E-297ED9B21F3A}"/>
              </a:ext>
            </a:extLst>
          </p:cNvPr>
          <p:cNvSpPr txBox="1">
            <a:spLocks/>
          </p:cNvSpPr>
          <p:nvPr/>
        </p:nvSpPr>
        <p:spPr>
          <a:xfrm>
            <a:off x="1023293"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Νέ</a:t>
            </a:r>
            <a:r>
              <a:rPr lang="el-GR" sz="1800" dirty="0">
                <a:solidFill>
                  <a:srgbClr val="5A14A8"/>
                </a:solidFill>
                <a:latin typeface="+mn-lt"/>
              </a:rPr>
              <a:t>ο Φορολογικό Σύστημα</a:t>
            </a:r>
            <a:endParaRPr lang="el-GR" sz="800" u="none" strike="noStrike" dirty="0">
              <a:solidFill>
                <a:srgbClr val="5A14A8"/>
              </a:solidFill>
              <a:effectLst/>
              <a:latin typeface="+mn-lt"/>
            </a:endParaRPr>
          </a:p>
        </p:txBody>
      </p:sp>
      <p:sp>
        <p:nvSpPr>
          <p:cNvPr id="11" name="TextBox 10">
            <a:extLst>
              <a:ext uri="{FF2B5EF4-FFF2-40B4-BE49-F238E27FC236}">
                <a16:creationId xmlns:a16="http://schemas.microsoft.com/office/drawing/2014/main" id="{793092D8-5A2C-96A7-80C9-BF502AB123CF}"/>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pic>
        <p:nvPicPr>
          <p:cNvPr id="7" name="Picture 7" descr="A purple and white background with white text and a clock&#10;&#10;AI-generated content may be incorrect.">
            <a:extLst>
              <a:ext uri="{FF2B5EF4-FFF2-40B4-BE49-F238E27FC236}">
                <a16:creationId xmlns:a16="http://schemas.microsoft.com/office/drawing/2014/main" id="{F218A7F8-94C9-01FC-668F-F91DAE3F062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 y="0"/>
            <a:ext cx="12192007" cy="6858000"/>
          </a:xfrm>
          <a:prstGeom prst="rect">
            <a:avLst/>
          </a:prstGeom>
        </p:spPr>
      </p:pic>
      <p:sp>
        <p:nvSpPr>
          <p:cNvPr id="2" name="Ορθογώνιο 1">
            <a:extLst>
              <a:ext uri="{FF2B5EF4-FFF2-40B4-BE49-F238E27FC236}">
                <a16:creationId xmlns:a16="http://schemas.microsoft.com/office/drawing/2014/main" id="{20FE8E33-68BD-1D76-89EC-35E607301439}"/>
              </a:ext>
            </a:extLst>
          </p:cNvPr>
          <p:cNvSpPr/>
          <p:nvPr/>
        </p:nvSpPr>
        <p:spPr>
          <a:xfrm>
            <a:off x="0" y="0"/>
            <a:ext cx="3408218" cy="2881745"/>
          </a:xfrm>
          <a:prstGeom prst="rect">
            <a:avLst/>
          </a:prstGeom>
          <a:gradFill>
            <a:gsLst>
              <a:gs pos="24000">
                <a:srgbClr val="AD4B56"/>
              </a:gs>
              <a:gs pos="95000">
                <a:srgbClr val="A3455F"/>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8" name="Picture 4" descr="A black and purple rectangle&#10;&#10;AI-generated content may be incorrect.">
            <a:extLst>
              <a:ext uri="{FF2B5EF4-FFF2-40B4-BE49-F238E27FC236}">
                <a16:creationId xmlns:a16="http://schemas.microsoft.com/office/drawing/2014/main" id="{2D8AC3D5-4EBC-35F4-8B47-99DD8BCFAA0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5400000">
            <a:off x="5063835" y="-5071264"/>
            <a:ext cx="2064330" cy="12192000"/>
          </a:xfrm>
          <a:prstGeom prst="rect">
            <a:avLst/>
          </a:prstGeom>
        </p:spPr>
      </p:pic>
      <p:pic>
        <p:nvPicPr>
          <p:cNvPr id="9" name="Picture 14" descr="A purple and black logo&#10;&#10;AI-generated content may be incorrect.">
            <a:extLst>
              <a:ext uri="{FF2B5EF4-FFF2-40B4-BE49-F238E27FC236}">
                <a16:creationId xmlns:a16="http://schemas.microsoft.com/office/drawing/2014/main" id="{A4CE6338-B60F-628A-230D-62421D4645F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669216" y="715816"/>
            <a:ext cx="500004" cy="500789"/>
          </a:xfrm>
          <a:prstGeom prst="rect">
            <a:avLst/>
          </a:prstGeom>
        </p:spPr>
      </p:pic>
      <p:sp>
        <p:nvSpPr>
          <p:cNvPr id="10" name="Title 1">
            <a:extLst>
              <a:ext uri="{FF2B5EF4-FFF2-40B4-BE49-F238E27FC236}">
                <a16:creationId xmlns:a16="http://schemas.microsoft.com/office/drawing/2014/main" id="{6C7F93E0-C0AE-5322-ED80-66BAF01DB54A}"/>
              </a:ext>
            </a:extLst>
          </p:cNvPr>
          <p:cNvSpPr txBox="1">
            <a:spLocks/>
          </p:cNvSpPr>
          <p:nvPr/>
        </p:nvSpPr>
        <p:spPr>
          <a:xfrm>
            <a:off x="1211044" y="6002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4" name="TextBox 13">
            <a:extLst>
              <a:ext uri="{FF2B5EF4-FFF2-40B4-BE49-F238E27FC236}">
                <a16:creationId xmlns:a16="http://schemas.microsoft.com/office/drawing/2014/main" id="{CA870443-5476-61A8-CB44-19D484948C53}"/>
              </a:ext>
            </a:extLst>
          </p:cNvPr>
          <p:cNvSpPr txBox="1"/>
          <p:nvPr/>
        </p:nvSpPr>
        <p:spPr>
          <a:xfrm>
            <a:off x="744169" y="7162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spTree>
    <p:extLst>
      <p:ext uri="{BB962C8B-B14F-4D97-AF65-F5344CB8AC3E}">
        <p14:creationId xmlns:p14="http://schemas.microsoft.com/office/powerpoint/2010/main" val="1302573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DA9FFD-F3FA-4874-D399-B15958A23BB4}"/>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F98AC887-15B8-A164-D4AE-56D86AE03ED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C49FCA1-0619-B7E8-E398-2910794F402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1" name="TextBox 10">
            <a:extLst>
              <a:ext uri="{FF2B5EF4-FFF2-40B4-BE49-F238E27FC236}">
                <a16:creationId xmlns:a16="http://schemas.microsoft.com/office/drawing/2014/main" id="{F7BED146-4519-E730-19A7-8DE96CE6BEA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sp>
        <p:nvSpPr>
          <p:cNvPr id="13" name="TextBox 12">
            <a:extLst>
              <a:ext uri="{FF2B5EF4-FFF2-40B4-BE49-F238E27FC236}">
                <a16:creationId xmlns:a16="http://schemas.microsoft.com/office/drawing/2014/main" id="{6F66BAF5-602C-1F0C-72A5-5EF5DCDE60EC}"/>
              </a:ext>
            </a:extLst>
          </p:cNvPr>
          <p:cNvSpPr txBox="1"/>
          <p:nvPr/>
        </p:nvSpPr>
        <p:spPr>
          <a:xfrm>
            <a:off x="1015316" y="1720587"/>
            <a:ext cx="9555702" cy="1354217"/>
          </a:xfrm>
          <a:prstGeom prst="rect">
            <a:avLst/>
          </a:prstGeom>
          <a:noFill/>
        </p:spPr>
        <p:txBody>
          <a:bodyPr wrap="square" rtlCol="0">
            <a:spAutoFit/>
          </a:bodyPr>
          <a:lstStyle/>
          <a:p>
            <a:pPr marL="171450" indent="-171450" algn="l">
              <a:buBlip>
                <a:blip r:embed="rId3"/>
              </a:buBlip>
            </a:pPr>
            <a:r>
              <a:rPr lang="el-GR" b="1" i="0" u="none" strike="noStrike" dirty="0">
                <a:solidFill>
                  <a:srgbClr val="000000"/>
                </a:solidFill>
                <a:effectLst/>
              </a:rPr>
              <a:t>Μείωση βασικού συντελεστή ΦΠΑ στο 15%</a:t>
            </a:r>
          </a:p>
          <a:p>
            <a:pPr marL="171450" indent="-171450" algn="l">
              <a:buBlip>
                <a:blip r:embed="rId3"/>
              </a:buBlip>
            </a:pPr>
            <a:r>
              <a:rPr lang="el-GR" sz="1600" b="0" i="0" u="none" strike="noStrike" dirty="0">
                <a:solidFill>
                  <a:srgbClr val="000000"/>
                </a:solidFill>
                <a:effectLst/>
              </a:rPr>
              <a:t>Μείωση συντελεστών ως 37,5% με απώλεια 9,7 δις €</a:t>
            </a:r>
          </a:p>
          <a:p>
            <a:pPr marL="171450" indent="-171450" algn="l">
              <a:buBlip>
                <a:blip r:embed="rId3"/>
              </a:buBlip>
            </a:pPr>
            <a:r>
              <a:rPr lang="el-GR" sz="1600" b="1" i="0" u="none" strike="noStrike" dirty="0">
                <a:solidFill>
                  <a:srgbClr val="000000"/>
                </a:solidFill>
                <a:effectLst/>
              </a:rPr>
              <a:t>Μείωση παραοικονομίας </a:t>
            </a:r>
            <a:r>
              <a:rPr lang="el-GR" sz="1600" b="0" i="0" u="none" strike="noStrike" dirty="0">
                <a:solidFill>
                  <a:srgbClr val="000000"/>
                </a:solidFill>
                <a:effectLst/>
              </a:rPr>
              <a:t>7,8% του ΑΕΠ με αύξηση φορολογικής βάσης και έσοδα έως 4,8 δις €</a:t>
            </a:r>
          </a:p>
          <a:p>
            <a:pPr marL="171450" indent="-171450" algn="l">
              <a:buBlip>
                <a:blip r:embed="rId3"/>
              </a:buBlip>
            </a:pPr>
            <a:r>
              <a:rPr lang="el-GR" sz="1600" b="1" i="0" u="none" strike="noStrike" dirty="0">
                <a:solidFill>
                  <a:srgbClr val="000000"/>
                </a:solidFill>
                <a:effectLst/>
              </a:rPr>
              <a:t>Αύξηση κατανάλωσης νοικοκυριών </a:t>
            </a:r>
            <a:r>
              <a:rPr lang="el-GR" sz="1600" i="0" u="none" strike="noStrike" dirty="0">
                <a:solidFill>
                  <a:srgbClr val="000000"/>
                </a:solidFill>
                <a:effectLst/>
              </a:rPr>
              <a:t>με ετήσια έσοδα έως 2,47 δις </a:t>
            </a:r>
            <a:r>
              <a:rPr lang="el-GR" sz="1600" b="0" i="0" u="none" strike="noStrike" dirty="0">
                <a:solidFill>
                  <a:srgbClr val="000000"/>
                </a:solidFill>
                <a:effectLst/>
              </a:rPr>
              <a:t>€</a:t>
            </a:r>
          </a:p>
          <a:p>
            <a:pPr marL="171450" indent="-171450" algn="l">
              <a:buBlip>
                <a:blip r:embed="rId3"/>
              </a:buBlip>
            </a:pPr>
            <a:r>
              <a:rPr lang="el-GR" sz="1600" b="1" i="0" u="none" strike="noStrike" dirty="0">
                <a:solidFill>
                  <a:srgbClr val="000000"/>
                </a:solidFill>
                <a:effectLst/>
              </a:rPr>
              <a:t>Εξάλειψη του "κενού ΦΠΑ" </a:t>
            </a:r>
            <a:r>
              <a:rPr lang="el-GR" sz="1600" b="0" i="0" u="none" strike="noStrike" dirty="0">
                <a:solidFill>
                  <a:srgbClr val="000000"/>
                </a:solidFill>
                <a:effectLst/>
              </a:rPr>
              <a:t>με ετήσια έσοδα έως 3,5 δις €</a:t>
            </a:r>
          </a:p>
        </p:txBody>
      </p:sp>
      <p:pic>
        <p:nvPicPr>
          <p:cNvPr id="5" name="Εικόνα 4">
            <a:extLst>
              <a:ext uri="{FF2B5EF4-FFF2-40B4-BE49-F238E27FC236}">
                <a16:creationId xmlns:a16="http://schemas.microsoft.com/office/drawing/2014/main" id="{D1054E70-6FAA-E2BA-DFB2-E79737D2EEBE}"/>
              </a:ext>
            </a:extLst>
          </p:cNvPr>
          <p:cNvPicPr>
            <a:picLocks noChangeAspect="1"/>
          </p:cNvPicPr>
          <p:nvPr/>
        </p:nvPicPr>
        <p:blipFill>
          <a:blip r:embed="rId4">
            <a:duotone>
              <a:schemeClr val="accent5">
                <a:shade val="45000"/>
                <a:satMod val="135000"/>
              </a:schemeClr>
              <a:prstClr val="white"/>
            </a:duotone>
            <a:extLst>
              <a:ext uri="{BEBA8EAE-BF5A-486C-A8C5-ECC9F3942E4B}">
                <a14:imgProps xmlns:a14="http://schemas.microsoft.com/office/drawing/2010/main">
                  <a14:imgLayer r:embed="rId5">
                    <a14:imgEffect>
                      <a14:sharpenSoften amount="17000"/>
                    </a14:imgEffect>
                    <a14:imgEffect>
                      <a14:saturation sat="219000"/>
                    </a14:imgEffect>
                    <a14:imgEffect>
                      <a14:brightnessContrast contrast="23000"/>
                    </a14:imgEffect>
                  </a14:imgLayer>
                </a14:imgProps>
              </a:ext>
            </a:extLst>
          </a:blip>
          <a:stretch>
            <a:fillRect/>
          </a:stretch>
        </p:blipFill>
        <p:spPr>
          <a:xfrm>
            <a:off x="1058644" y="3253086"/>
            <a:ext cx="5727925" cy="3129354"/>
          </a:xfrm>
          <a:prstGeom prst="rect">
            <a:avLst/>
          </a:prstGeom>
        </p:spPr>
      </p:pic>
      <p:pic>
        <p:nvPicPr>
          <p:cNvPr id="2" name="Picture 6" descr="A black and purple background&#10;&#10;AI-generated content may be incorrect.">
            <a:extLst>
              <a:ext uri="{FF2B5EF4-FFF2-40B4-BE49-F238E27FC236}">
                <a16:creationId xmlns:a16="http://schemas.microsoft.com/office/drawing/2014/main" id="{48504568-3E51-1394-A538-84456CC9CE5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0800000">
            <a:off x="10131047" y="0"/>
            <a:ext cx="2060953" cy="6858000"/>
          </a:xfrm>
          <a:prstGeom prst="rect">
            <a:avLst/>
          </a:prstGeom>
        </p:spPr>
      </p:pic>
      <p:sp>
        <p:nvSpPr>
          <p:cNvPr id="7" name="Title 1">
            <a:extLst>
              <a:ext uri="{FF2B5EF4-FFF2-40B4-BE49-F238E27FC236}">
                <a16:creationId xmlns:a16="http://schemas.microsoft.com/office/drawing/2014/main" id="{CB8C5DC9-550A-3077-AA82-03A96FD5DBF9}"/>
              </a:ext>
            </a:extLst>
          </p:cNvPr>
          <p:cNvSpPr txBox="1">
            <a:spLocks/>
          </p:cNvSpPr>
          <p:nvPr/>
        </p:nvSpPr>
        <p:spPr>
          <a:xfrm>
            <a:off x="1023293"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Νέ</a:t>
            </a:r>
            <a:r>
              <a:rPr lang="el-GR" sz="1800" dirty="0">
                <a:solidFill>
                  <a:srgbClr val="5A14A8"/>
                </a:solidFill>
                <a:latin typeface="+mn-lt"/>
              </a:rPr>
              <a:t>ο Φορολογικό Σύστημα</a:t>
            </a:r>
            <a:endParaRPr lang="el-GR" sz="800" u="none" strike="noStrike" dirty="0">
              <a:solidFill>
                <a:srgbClr val="5A14A8"/>
              </a:solidFill>
              <a:effectLst/>
              <a:latin typeface="+mn-lt"/>
            </a:endParaRPr>
          </a:p>
        </p:txBody>
      </p:sp>
    </p:spTree>
    <p:extLst>
      <p:ext uri="{BB962C8B-B14F-4D97-AF65-F5344CB8AC3E}">
        <p14:creationId xmlns:p14="http://schemas.microsoft.com/office/powerpoint/2010/main" val="7347120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DA9FFD-F3FA-4874-D399-B15958A23BB4}"/>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F98AC887-15B8-A164-D4AE-56D86AE03ED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C49FCA1-0619-B7E8-E398-2910794F402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1" name="TextBox 10">
            <a:extLst>
              <a:ext uri="{FF2B5EF4-FFF2-40B4-BE49-F238E27FC236}">
                <a16:creationId xmlns:a16="http://schemas.microsoft.com/office/drawing/2014/main" id="{F7BED146-4519-E730-19A7-8DE96CE6BEA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sp>
        <p:nvSpPr>
          <p:cNvPr id="6" name="TextBox 5">
            <a:extLst>
              <a:ext uri="{FF2B5EF4-FFF2-40B4-BE49-F238E27FC236}">
                <a16:creationId xmlns:a16="http://schemas.microsoft.com/office/drawing/2014/main" id="{57648DAC-2FA4-4ADE-ABBD-1C34976B5EF9}"/>
              </a:ext>
            </a:extLst>
          </p:cNvPr>
          <p:cNvSpPr txBox="1"/>
          <p:nvPr/>
        </p:nvSpPr>
        <p:spPr>
          <a:xfrm>
            <a:off x="1058643" y="1807373"/>
            <a:ext cx="5951757" cy="1323439"/>
          </a:xfrm>
          <a:prstGeom prst="rect">
            <a:avLst/>
          </a:prstGeom>
          <a:noFill/>
        </p:spPr>
        <p:txBody>
          <a:bodyPr wrap="square">
            <a:spAutoFit/>
          </a:bodyPr>
          <a:lstStyle/>
          <a:p>
            <a:pPr marL="171450" indent="-171450" algn="l">
              <a:buBlip>
                <a:blip r:embed="rId3"/>
              </a:buBlip>
            </a:pPr>
            <a:r>
              <a:rPr lang="el-GR" sz="1600" b="1" i="0" u="none" strike="noStrike" dirty="0">
                <a:solidFill>
                  <a:srgbClr val="000000"/>
                </a:solidFill>
                <a:effectLst/>
              </a:rPr>
              <a:t>Μείωση συντελεστή φορολόγησης κατά 5% (από 22% στο 17%) για το 98% των επιχειρήσεων με κέρδη έως 220.000 ευρώ </a:t>
            </a:r>
            <a:r>
              <a:rPr lang="el-GR" sz="1600" b="0" i="0" u="none" strike="noStrike" dirty="0">
                <a:solidFill>
                  <a:srgbClr val="000000"/>
                </a:solidFill>
                <a:effectLst/>
              </a:rPr>
              <a:t>και με αύξηση 2% στις μεγάλες επιχειρήσεις. Αποφέρει μείωση φόρου 23% σε 320.000 μικρές και μεσαίες επιχειρήσεις.</a:t>
            </a:r>
          </a:p>
        </p:txBody>
      </p:sp>
      <p:pic>
        <p:nvPicPr>
          <p:cNvPr id="26" name="Picture 25" descr="A circle with a black background&#10;&#10;AI-generated content may be incorrect.">
            <a:extLst>
              <a:ext uri="{FF2B5EF4-FFF2-40B4-BE49-F238E27FC236}">
                <a16:creationId xmlns:a16="http://schemas.microsoft.com/office/drawing/2014/main" id="{3F994A47-7D23-3910-A726-0764DB910F7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0791441" y="-1326135"/>
            <a:ext cx="2801118" cy="2804166"/>
          </a:xfrm>
          <a:prstGeom prst="rect">
            <a:avLst/>
          </a:prstGeom>
        </p:spPr>
      </p:pic>
      <p:pic>
        <p:nvPicPr>
          <p:cNvPr id="2" name="Picture 20" descr="A black and purple rectangle&#10;&#10;AI-generated content may be incorrect.">
            <a:extLst>
              <a:ext uri="{FF2B5EF4-FFF2-40B4-BE49-F238E27FC236}">
                <a16:creationId xmlns:a16="http://schemas.microsoft.com/office/drawing/2014/main" id="{FCADD9F9-9FD9-A375-D814-F2F476A113AA}"/>
              </a:ext>
            </a:extLst>
          </p:cNvPr>
          <p:cNvPicPr>
            <a:picLocks noChangeAspect="1"/>
          </p:cNvPicPr>
          <p:nvPr/>
        </p:nvPicPr>
        <p:blipFill>
          <a:blip r:embed="rId5">
            <a:extLst>
              <a:ext uri="{28A0092B-C50C-407E-A947-70E740481C1C}">
                <a14:useLocalDpi xmlns:a14="http://schemas.microsoft.com/office/drawing/2010/main" val="0"/>
              </a:ext>
            </a:extLst>
          </a:blip>
          <a:srcRect b="24942"/>
          <a:stretch/>
        </p:blipFill>
        <p:spPr>
          <a:xfrm rot="16200000">
            <a:off x="3986185" y="-1347815"/>
            <a:ext cx="4219630" cy="12192000"/>
          </a:xfrm>
          <a:prstGeom prst="rect">
            <a:avLst/>
          </a:prstGeom>
        </p:spPr>
      </p:pic>
      <p:sp>
        <p:nvSpPr>
          <p:cNvPr id="7" name="Title 1">
            <a:extLst>
              <a:ext uri="{FF2B5EF4-FFF2-40B4-BE49-F238E27FC236}">
                <a16:creationId xmlns:a16="http://schemas.microsoft.com/office/drawing/2014/main" id="{FE3E7AB4-6A82-7ED6-218D-4962012536B4}"/>
              </a:ext>
            </a:extLst>
          </p:cNvPr>
          <p:cNvSpPr txBox="1">
            <a:spLocks/>
          </p:cNvSpPr>
          <p:nvPr/>
        </p:nvSpPr>
        <p:spPr>
          <a:xfrm>
            <a:off x="1023293"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Νέ</a:t>
            </a:r>
            <a:r>
              <a:rPr lang="el-GR" sz="1800" dirty="0">
                <a:solidFill>
                  <a:srgbClr val="5A14A8"/>
                </a:solidFill>
                <a:latin typeface="+mn-lt"/>
              </a:rPr>
              <a:t>ο Φορολογικό Σύστημα</a:t>
            </a:r>
            <a:endParaRPr lang="el-GR" sz="800" u="none" strike="noStrike" dirty="0">
              <a:solidFill>
                <a:srgbClr val="5A14A8"/>
              </a:solidFill>
              <a:effectLst/>
              <a:latin typeface="+mn-lt"/>
            </a:endParaRPr>
          </a:p>
        </p:txBody>
      </p:sp>
    </p:spTree>
    <p:extLst>
      <p:ext uri="{BB962C8B-B14F-4D97-AF65-F5344CB8AC3E}">
        <p14:creationId xmlns:p14="http://schemas.microsoft.com/office/powerpoint/2010/main" val="25229620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24000">
              <a:srgbClr val="DA4F33"/>
            </a:gs>
            <a:gs pos="91000">
              <a:srgbClr val="5A14A8"/>
            </a:gs>
          </a:gsLst>
          <a:lin ang="0" scaled="0"/>
        </a:gradFill>
        <a:effectLst/>
      </p:bgPr>
    </p:bg>
    <p:spTree>
      <p:nvGrpSpPr>
        <p:cNvPr id="1" name="">
          <a:extLst>
            <a:ext uri="{FF2B5EF4-FFF2-40B4-BE49-F238E27FC236}">
              <a16:creationId xmlns:a16="http://schemas.microsoft.com/office/drawing/2014/main" id="{BB7C2DCE-78A5-A23F-915C-C4C86F16AFB4}"/>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C80216B1-9EB4-CDCE-D0F5-500334D6940E}"/>
              </a:ext>
            </a:extLst>
          </p:cNvPr>
          <p:cNvSpPr txBox="1">
            <a:spLocks/>
          </p:cNvSpPr>
          <p:nvPr/>
        </p:nvSpPr>
        <p:spPr>
          <a:xfrm>
            <a:off x="4631111" y="3216560"/>
            <a:ext cx="4021820"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3600" b="1" dirty="0">
                <a:solidFill>
                  <a:schemeClr val="bg1"/>
                </a:solidFill>
                <a:latin typeface="Moderustic" pitchFamily="2" charset="0"/>
              </a:rPr>
              <a:t>ΑΝΘΕΚΤΙΚΗ ΠΑΡΑΓΩΓΗ</a:t>
            </a:r>
            <a:endParaRPr lang="el-GR" sz="12500" b="1" u="none" strike="noStrike" dirty="0">
              <a:solidFill>
                <a:schemeClr val="bg1"/>
              </a:solidFill>
              <a:effectLst/>
              <a:latin typeface="Moderustic" pitchFamily="2" charset="0"/>
            </a:endParaRPr>
          </a:p>
        </p:txBody>
      </p:sp>
      <p:pic>
        <p:nvPicPr>
          <p:cNvPr id="9" name="Picture 8" descr="A purple curved object with black background&#10;&#10;AI-generated content may be incorrect.">
            <a:extLst>
              <a:ext uri="{FF2B5EF4-FFF2-40B4-BE49-F238E27FC236}">
                <a16:creationId xmlns:a16="http://schemas.microsoft.com/office/drawing/2014/main" id="{99D19EDA-17BD-79E4-F38D-639C43E915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3199427" y="2811082"/>
            <a:ext cx="1190412" cy="1190412"/>
          </a:xfrm>
          <a:prstGeom prst="rect">
            <a:avLst/>
          </a:prstGeom>
        </p:spPr>
      </p:pic>
      <p:pic>
        <p:nvPicPr>
          <p:cNvPr id="8" name="Picture 7" descr="A colorful logo with four different colors&#10;&#10;AI-generated content may be incorrect.">
            <a:extLst>
              <a:ext uri="{FF2B5EF4-FFF2-40B4-BE49-F238E27FC236}">
                <a16:creationId xmlns:a16="http://schemas.microsoft.com/office/drawing/2014/main" id="{8031A19C-A363-E75A-7E69-4734A312DDA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10781955" y="5470228"/>
            <a:ext cx="2044737" cy="2051493"/>
          </a:xfrm>
          <a:prstGeom prst="rect">
            <a:avLst/>
          </a:prstGeom>
        </p:spPr>
      </p:pic>
      <p:sp>
        <p:nvSpPr>
          <p:cNvPr id="10" name="TextBox 9">
            <a:extLst>
              <a:ext uri="{FF2B5EF4-FFF2-40B4-BE49-F238E27FC236}">
                <a16:creationId xmlns:a16="http://schemas.microsoft.com/office/drawing/2014/main" id="{B100014E-6EF0-E19E-4CF2-ABFE30D08140}"/>
              </a:ext>
            </a:extLst>
          </p:cNvPr>
          <p:cNvSpPr txBox="1"/>
          <p:nvPr/>
        </p:nvSpPr>
        <p:spPr>
          <a:xfrm>
            <a:off x="3582860" y="3042997"/>
            <a:ext cx="423546" cy="707886"/>
          </a:xfrm>
          <a:prstGeom prst="rect">
            <a:avLst/>
          </a:prstGeom>
          <a:noFill/>
        </p:spPr>
        <p:txBody>
          <a:bodyPr wrap="square">
            <a:spAutoFit/>
          </a:bodyPr>
          <a:lstStyle/>
          <a:p>
            <a:r>
              <a:rPr lang="el-GR" sz="4000" b="1" dirty="0">
                <a:solidFill>
                  <a:schemeClr val="bg1"/>
                </a:solidFill>
                <a:latin typeface="+mj-lt"/>
              </a:rPr>
              <a:t>1</a:t>
            </a:r>
            <a:endParaRPr lang="en-US" sz="4000" b="1" dirty="0">
              <a:solidFill>
                <a:schemeClr val="bg1"/>
              </a:solidFill>
              <a:latin typeface="+mj-lt"/>
            </a:endParaRPr>
          </a:p>
        </p:txBody>
      </p:sp>
      <p:pic>
        <p:nvPicPr>
          <p:cNvPr id="18" name="Picture 17" descr="A black and orange background&#10;&#10;AI-generated content may be incorrect.">
            <a:extLst>
              <a:ext uri="{FF2B5EF4-FFF2-40B4-BE49-F238E27FC236}">
                <a16:creationId xmlns:a16="http://schemas.microsoft.com/office/drawing/2014/main" id="{78D44264-584E-5939-8929-C63B50571C9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V="1">
            <a:off x="5876477" y="-358278"/>
            <a:ext cx="6323640" cy="3462086"/>
          </a:xfrm>
          <a:prstGeom prst="rect">
            <a:avLst/>
          </a:prstGeom>
        </p:spPr>
      </p:pic>
    </p:spTree>
    <p:extLst>
      <p:ext uri="{BB962C8B-B14F-4D97-AF65-F5344CB8AC3E}">
        <p14:creationId xmlns:p14="http://schemas.microsoft.com/office/powerpoint/2010/main" val="8541602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DA9FFD-F3FA-4874-D399-B15958A23BB4}"/>
            </a:ext>
          </a:extLst>
        </p:cNvPr>
        <p:cNvGrpSpPr/>
        <p:nvPr/>
      </p:nvGrpSpPr>
      <p:grpSpPr>
        <a:xfrm>
          <a:off x="0" y="0"/>
          <a:ext cx="0" cy="0"/>
          <a:chOff x="0" y="0"/>
          <a:chExt cx="0" cy="0"/>
        </a:xfrm>
      </p:grpSpPr>
      <p:pic>
        <p:nvPicPr>
          <p:cNvPr id="16" name="Picture 15" descr="A purple and white background with white text&#10;&#10;AI-generated content may be incorrect.">
            <a:extLst>
              <a:ext uri="{FF2B5EF4-FFF2-40B4-BE49-F238E27FC236}">
                <a16:creationId xmlns:a16="http://schemas.microsoft.com/office/drawing/2014/main" id="{865DC4B3-29BC-1B33-8561-D7863849A63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12191997" cy="6858000"/>
          </a:xfrm>
          <a:prstGeom prst="rect">
            <a:avLst/>
          </a:prstGeom>
        </p:spPr>
      </p:pic>
      <p:sp>
        <p:nvSpPr>
          <p:cNvPr id="3" name="Ορθογώνιο 2">
            <a:extLst>
              <a:ext uri="{FF2B5EF4-FFF2-40B4-BE49-F238E27FC236}">
                <a16:creationId xmlns:a16="http://schemas.microsoft.com/office/drawing/2014/main" id="{78CE42F5-22DB-C1CE-9A17-9C8C2EC602ED}"/>
              </a:ext>
            </a:extLst>
          </p:cNvPr>
          <p:cNvSpPr/>
          <p:nvPr/>
        </p:nvSpPr>
        <p:spPr>
          <a:xfrm>
            <a:off x="0" y="0"/>
            <a:ext cx="2673927" cy="3020291"/>
          </a:xfrm>
          <a:prstGeom prst="rect">
            <a:avLst/>
          </a:prstGeom>
          <a:gradFill>
            <a:gsLst>
              <a:gs pos="24000">
                <a:srgbClr val="AD4B56"/>
              </a:gs>
              <a:gs pos="95000">
                <a:srgbClr val="A94958"/>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5" name="Picture 4" descr="A black and purple rectangle&#10;&#10;AI-generated content may be incorrect.">
            <a:extLst>
              <a:ext uri="{FF2B5EF4-FFF2-40B4-BE49-F238E27FC236}">
                <a16:creationId xmlns:a16="http://schemas.microsoft.com/office/drawing/2014/main" id="{4E5CEAF5-B4A6-DFEF-D3A7-8437B04F4A7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4976994" y="-4984424"/>
            <a:ext cx="2238011" cy="12192000"/>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F98AC887-15B8-A164-D4AE-56D86AE03ED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C49FCA1-0619-B7E8-E398-2910794F402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1" name="TextBox 10">
            <a:extLst>
              <a:ext uri="{FF2B5EF4-FFF2-40B4-BE49-F238E27FC236}">
                <a16:creationId xmlns:a16="http://schemas.microsoft.com/office/drawing/2014/main" id="{F7BED146-4519-E730-19A7-8DE96CE6BEA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pic>
        <p:nvPicPr>
          <p:cNvPr id="26" name="Picture 25" descr="A circle with a black background&#10;&#10;AI-generated content may be incorrect.">
            <a:extLst>
              <a:ext uri="{FF2B5EF4-FFF2-40B4-BE49-F238E27FC236}">
                <a16:creationId xmlns:a16="http://schemas.microsoft.com/office/drawing/2014/main" id="{3F994A47-7D23-3910-A726-0764DB910F7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5400000">
            <a:off x="10791441" y="-1402083"/>
            <a:ext cx="2801118" cy="2804166"/>
          </a:xfrm>
          <a:prstGeom prst="rect">
            <a:avLst/>
          </a:prstGeom>
        </p:spPr>
      </p:pic>
    </p:spTree>
    <p:extLst>
      <p:ext uri="{BB962C8B-B14F-4D97-AF65-F5344CB8AC3E}">
        <p14:creationId xmlns:p14="http://schemas.microsoft.com/office/powerpoint/2010/main" val="1172413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DA9FFD-F3FA-4874-D399-B15958A23BB4}"/>
            </a:ext>
          </a:extLst>
        </p:cNvPr>
        <p:cNvGrpSpPr/>
        <p:nvPr/>
      </p:nvGrpSpPr>
      <p:grpSpPr>
        <a:xfrm>
          <a:off x="0" y="0"/>
          <a:ext cx="0" cy="0"/>
          <a:chOff x="0" y="0"/>
          <a:chExt cx="0" cy="0"/>
        </a:xfrm>
      </p:grpSpPr>
      <p:pic>
        <p:nvPicPr>
          <p:cNvPr id="2" name="Picture 20" descr="A purple and white background with white text&#10;&#10;AI-generated content may be incorrect.">
            <a:extLst>
              <a:ext uri="{FF2B5EF4-FFF2-40B4-BE49-F238E27FC236}">
                <a16:creationId xmlns:a16="http://schemas.microsoft.com/office/drawing/2014/main" id="{F3B750B0-1643-6341-7F4E-EC42344B6EB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7999"/>
          </a:xfrm>
          <a:prstGeom prst="rect">
            <a:avLst/>
          </a:prstGeom>
        </p:spPr>
      </p:pic>
      <p:sp>
        <p:nvSpPr>
          <p:cNvPr id="3" name="Ορθογώνιο 2">
            <a:extLst>
              <a:ext uri="{FF2B5EF4-FFF2-40B4-BE49-F238E27FC236}">
                <a16:creationId xmlns:a16="http://schemas.microsoft.com/office/drawing/2014/main" id="{78CE42F5-22DB-C1CE-9A17-9C8C2EC602ED}"/>
              </a:ext>
            </a:extLst>
          </p:cNvPr>
          <p:cNvSpPr/>
          <p:nvPr/>
        </p:nvSpPr>
        <p:spPr>
          <a:xfrm>
            <a:off x="0" y="0"/>
            <a:ext cx="2673927" cy="3020291"/>
          </a:xfrm>
          <a:prstGeom prst="rect">
            <a:avLst/>
          </a:prstGeom>
          <a:gradFill>
            <a:gsLst>
              <a:gs pos="24000">
                <a:srgbClr val="AD4B56"/>
              </a:gs>
              <a:gs pos="95000">
                <a:srgbClr val="A94958"/>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5" name="Picture 4" descr="A black and purple rectangle&#10;&#10;AI-generated content may be incorrect.">
            <a:extLst>
              <a:ext uri="{FF2B5EF4-FFF2-40B4-BE49-F238E27FC236}">
                <a16:creationId xmlns:a16="http://schemas.microsoft.com/office/drawing/2014/main" id="{4E5CEAF5-B4A6-DFEF-D3A7-8437B04F4A7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4983920" y="-4991349"/>
            <a:ext cx="2224159" cy="12192000"/>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F98AC887-15B8-A164-D4AE-56D86AE03ED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C49FCA1-0619-B7E8-E398-2910794F402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1" name="TextBox 10">
            <a:extLst>
              <a:ext uri="{FF2B5EF4-FFF2-40B4-BE49-F238E27FC236}">
                <a16:creationId xmlns:a16="http://schemas.microsoft.com/office/drawing/2014/main" id="{F7BED146-4519-E730-19A7-8DE96CE6BEA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pic>
        <p:nvPicPr>
          <p:cNvPr id="26" name="Picture 25" descr="A circle with a black background&#10;&#10;AI-generated content may be incorrect.">
            <a:extLst>
              <a:ext uri="{FF2B5EF4-FFF2-40B4-BE49-F238E27FC236}">
                <a16:creationId xmlns:a16="http://schemas.microsoft.com/office/drawing/2014/main" id="{3F994A47-7D23-3910-A726-0764DB910F7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5400000">
            <a:off x="10791441" y="-1402083"/>
            <a:ext cx="2801118" cy="2804166"/>
          </a:xfrm>
          <a:prstGeom prst="rect">
            <a:avLst/>
          </a:prstGeom>
        </p:spPr>
      </p:pic>
    </p:spTree>
    <p:extLst>
      <p:ext uri="{BB962C8B-B14F-4D97-AF65-F5344CB8AC3E}">
        <p14:creationId xmlns:p14="http://schemas.microsoft.com/office/powerpoint/2010/main" val="2955126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DA9FFD-F3FA-4874-D399-B15958A23BB4}"/>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F98AC887-15B8-A164-D4AE-56D86AE03ED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C49FCA1-0619-B7E8-E398-2910794F402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1" name="TextBox 10">
            <a:extLst>
              <a:ext uri="{FF2B5EF4-FFF2-40B4-BE49-F238E27FC236}">
                <a16:creationId xmlns:a16="http://schemas.microsoft.com/office/drawing/2014/main" id="{F7BED146-4519-E730-19A7-8DE96CE6BEA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sp>
        <p:nvSpPr>
          <p:cNvPr id="3" name="TextBox 2">
            <a:extLst>
              <a:ext uri="{FF2B5EF4-FFF2-40B4-BE49-F238E27FC236}">
                <a16:creationId xmlns:a16="http://schemas.microsoft.com/office/drawing/2014/main" id="{8FA5F2AF-B3E1-E40E-0CF4-5D82D1F1ED63}"/>
              </a:ext>
            </a:extLst>
          </p:cNvPr>
          <p:cNvSpPr txBox="1"/>
          <p:nvPr/>
        </p:nvSpPr>
        <p:spPr>
          <a:xfrm>
            <a:off x="1058644" y="1718643"/>
            <a:ext cx="6949283" cy="2308324"/>
          </a:xfrm>
          <a:prstGeom prst="rect">
            <a:avLst/>
          </a:prstGeom>
          <a:noFill/>
        </p:spPr>
        <p:txBody>
          <a:bodyPr wrap="square">
            <a:spAutoFit/>
          </a:bodyPr>
          <a:lstStyle/>
          <a:p>
            <a:pPr marL="171450" indent="-171450" algn="l">
              <a:buBlip>
                <a:blip r:embed="rId3"/>
              </a:buBlip>
            </a:pPr>
            <a:r>
              <a:rPr lang="el-GR" sz="1600" b="0" i="0" u="none" strike="noStrike" dirty="0">
                <a:solidFill>
                  <a:srgbClr val="000000"/>
                </a:solidFill>
                <a:effectLst/>
              </a:rPr>
              <a:t>Κατάργηση της προκαταβολής φόρου για φυσικά και νομικά πρόσωπα.</a:t>
            </a:r>
          </a:p>
          <a:p>
            <a:pPr marL="171450" indent="-171450">
              <a:buBlip>
                <a:blip r:embed="rId3"/>
              </a:buBlip>
            </a:pPr>
            <a:r>
              <a:rPr lang="el-GR" sz="1600" b="0" i="0" u="none" strike="noStrike" dirty="0">
                <a:solidFill>
                  <a:srgbClr val="000000"/>
                </a:solidFill>
                <a:effectLst/>
              </a:rPr>
              <a:t>Επέκταση του αφορολόγητου ορίου στις 10.000 ευρώ για όλους. Αφορά και τους </a:t>
            </a:r>
            <a:r>
              <a:rPr lang="el-GR" sz="1600" b="0" i="0" u="none" strike="noStrike" dirty="0" err="1">
                <a:solidFill>
                  <a:srgbClr val="000000"/>
                </a:solidFill>
                <a:effectLst/>
              </a:rPr>
              <a:t>αυτοπασχολούμενους</a:t>
            </a:r>
            <a:endParaRPr lang="en-US" sz="1600" b="0" i="0" u="none" strike="noStrike" dirty="0">
              <a:solidFill>
                <a:srgbClr val="000000"/>
              </a:solidFill>
              <a:effectLst/>
            </a:endParaRPr>
          </a:p>
          <a:p>
            <a:pPr marL="171450" indent="-171450" algn="l">
              <a:buBlip>
                <a:blip r:embed="rId3"/>
              </a:buBlip>
            </a:pPr>
            <a:r>
              <a:rPr lang="el-GR" sz="1600" b="0" i="0" u="none" strike="noStrike" dirty="0">
                <a:solidFill>
                  <a:srgbClr val="000000"/>
                </a:solidFill>
                <a:effectLst/>
              </a:rPr>
              <a:t>Τριετής πίστωση φόρου εισοδήματος για όλες τις επιχειρήσεις (πλην ΚΑΕ υπηρεσιών) με δύο προϋποθέσεις: α) να εμφανίσουν έσοδα 15.000€–200.000€ κατά το πρώτο έτος σύστασης (πίστωση 10.000€) και β) να προσλάβουν τουλάχιστον 3 εργαζόμενους με σύμβαση αορίστου χρόνου (πίστωση 25.000€)</a:t>
            </a:r>
          </a:p>
        </p:txBody>
      </p:sp>
      <p:pic>
        <p:nvPicPr>
          <p:cNvPr id="26" name="Picture 25" descr="A circle with a black background&#10;&#10;AI-generated content may be incorrect.">
            <a:extLst>
              <a:ext uri="{FF2B5EF4-FFF2-40B4-BE49-F238E27FC236}">
                <a16:creationId xmlns:a16="http://schemas.microsoft.com/office/drawing/2014/main" id="{3F994A47-7D23-3910-A726-0764DB910F7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0791441" y="-1326135"/>
            <a:ext cx="2801118" cy="2804166"/>
          </a:xfrm>
          <a:prstGeom prst="rect">
            <a:avLst/>
          </a:prstGeom>
        </p:spPr>
      </p:pic>
      <p:sp>
        <p:nvSpPr>
          <p:cNvPr id="7" name="Title 1">
            <a:extLst>
              <a:ext uri="{FF2B5EF4-FFF2-40B4-BE49-F238E27FC236}">
                <a16:creationId xmlns:a16="http://schemas.microsoft.com/office/drawing/2014/main" id="{EC10D915-1AE6-23EA-4D8B-3D17DF7D38EF}"/>
              </a:ext>
            </a:extLst>
          </p:cNvPr>
          <p:cNvSpPr txBox="1">
            <a:spLocks/>
          </p:cNvSpPr>
          <p:nvPr/>
        </p:nvSpPr>
        <p:spPr>
          <a:xfrm>
            <a:off x="1023293"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Νέ</a:t>
            </a:r>
            <a:r>
              <a:rPr lang="el-GR" sz="1800" dirty="0">
                <a:solidFill>
                  <a:srgbClr val="5A14A8"/>
                </a:solidFill>
                <a:latin typeface="+mn-lt"/>
              </a:rPr>
              <a:t>ο Φορολογικό Σύστημα</a:t>
            </a:r>
            <a:endParaRPr lang="el-GR" sz="800" u="none" strike="noStrike" dirty="0">
              <a:solidFill>
                <a:srgbClr val="5A14A8"/>
              </a:solidFill>
              <a:effectLst/>
              <a:latin typeface="+mn-lt"/>
            </a:endParaRPr>
          </a:p>
        </p:txBody>
      </p:sp>
      <p:pic>
        <p:nvPicPr>
          <p:cNvPr id="2" name="Picture 20" descr="A black and purple rectangle&#10;&#10;AI-generated content may be incorrect.">
            <a:extLst>
              <a:ext uri="{FF2B5EF4-FFF2-40B4-BE49-F238E27FC236}">
                <a16:creationId xmlns:a16="http://schemas.microsoft.com/office/drawing/2014/main" id="{263C453F-D467-B57C-DD0B-8067C59010B9}"/>
              </a:ext>
            </a:extLst>
          </p:cNvPr>
          <p:cNvPicPr>
            <a:picLocks noChangeAspect="1"/>
          </p:cNvPicPr>
          <p:nvPr/>
        </p:nvPicPr>
        <p:blipFill>
          <a:blip r:embed="rId5">
            <a:extLst>
              <a:ext uri="{28A0092B-C50C-407E-A947-70E740481C1C}">
                <a14:useLocalDpi xmlns:a14="http://schemas.microsoft.com/office/drawing/2010/main" val="0"/>
              </a:ext>
            </a:extLst>
          </a:blip>
          <a:srcRect b="24942"/>
          <a:stretch/>
        </p:blipFill>
        <p:spPr>
          <a:xfrm rot="16200000">
            <a:off x="3986185" y="-1347815"/>
            <a:ext cx="4219630" cy="12192000"/>
          </a:xfrm>
          <a:prstGeom prst="rect">
            <a:avLst/>
          </a:prstGeom>
        </p:spPr>
      </p:pic>
    </p:spTree>
    <p:extLst>
      <p:ext uri="{BB962C8B-B14F-4D97-AF65-F5344CB8AC3E}">
        <p14:creationId xmlns:p14="http://schemas.microsoft.com/office/powerpoint/2010/main" val="2233275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DA9FFD-F3FA-4874-D399-B15958A23BB4}"/>
            </a:ext>
          </a:extLst>
        </p:cNvPr>
        <p:cNvGrpSpPr/>
        <p:nvPr/>
      </p:nvGrpSpPr>
      <p:grpSpPr>
        <a:xfrm>
          <a:off x="0" y="0"/>
          <a:ext cx="0" cy="0"/>
          <a:chOff x="0" y="0"/>
          <a:chExt cx="0" cy="0"/>
        </a:xfrm>
      </p:grpSpPr>
      <p:pic>
        <p:nvPicPr>
          <p:cNvPr id="6" name="Picture 22" descr="A purple and white background with white text&#10;&#10;AI-generated content may be incorrect.">
            <a:extLst>
              <a:ext uri="{FF2B5EF4-FFF2-40B4-BE49-F238E27FC236}">
                <a16:creationId xmlns:a16="http://schemas.microsoft.com/office/drawing/2014/main" id="{1B89234E-0BB0-A400-D59B-0BBADB29BA0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 y="-1"/>
            <a:ext cx="12192001" cy="6858001"/>
          </a:xfrm>
          <a:prstGeom prst="rect">
            <a:avLst/>
          </a:prstGeom>
        </p:spPr>
      </p:pic>
      <p:sp>
        <p:nvSpPr>
          <p:cNvPr id="3" name="Ορθογώνιο 2">
            <a:extLst>
              <a:ext uri="{FF2B5EF4-FFF2-40B4-BE49-F238E27FC236}">
                <a16:creationId xmlns:a16="http://schemas.microsoft.com/office/drawing/2014/main" id="{78CE42F5-22DB-C1CE-9A17-9C8C2EC602ED}"/>
              </a:ext>
            </a:extLst>
          </p:cNvPr>
          <p:cNvSpPr/>
          <p:nvPr/>
        </p:nvSpPr>
        <p:spPr>
          <a:xfrm>
            <a:off x="0" y="0"/>
            <a:ext cx="2673927" cy="3020291"/>
          </a:xfrm>
          <a:prstGeom prst="rect">
            <a:avLst/>
          </a:prstGeom>
          <a:gradFill>
            <a:gsLst>
              <a:gs pos="24000">
                <a:srgbClr val="AD4B56"/>
              </a:gs>
              <a:gs pos="95000">
                <a:srgbClr val="A94958"/>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7" name="Picture 22" descr="A purple and white background with white text&#10;&#10;AI-generated content may be incorrect.">
            <a:extLst>
              <a:ext uri="{FF2B5EF4-FFF2-40B4-BE49-F238E27FC236}">
                <a16:creationId xmlns:a16="http://schemas.microsoft.com/office/drawing/2014/main" id="{B8FF0EC2-1127-A40D-EC9F-D3DEDBC644F8}"/>
              </a:ext>
            </a:extLst>
          </p:cNvPr>
          <p:cNvPicPr>
            <a:picLocks noChangeAspect="1"/>
          </p:cNvPicPr>
          <p:nvPr/>
        </p:nvPicPr>
        <p:blipFill rotWithShape="1">
          <a:blip r:embed="rId3">
            <a:extLst>
              <a:ext uri="{28A0092B-C50C-407E-A947-70E740481C1C}">
                <a14:useLocalDpi xmlns:a14="http://schemas.microsoft.com/office/drawing/2010/main" val="0"/>
              </a:ext>
            </a:extLst>
          </a:blip>
          <a:srcRect l="24432" t="21616" r="50909" b="76970"/>
          <a:stretch/>
        </p:blipFill>
        <p:spPr>
          <a:xfrm>
            <a:off x="2978727" y="681176"/>
            <a:ext cx="3006438" cy="939801"/>
          </a:xfrm>
          <a:prstGeom prst="rect">
            <a:avLst/>
          </a:prstGeom>
        </p:spPr>
      </p:pic>
      <p:pic>
        <p:nvPicPr>
          <p:cNvPr id="5" name="Picture 4" descr="A black and purple rectangle&#10;&#10;AI-generated content may be incorrect.">
            <a:extLst>
              <a:ext uri="{FF2B5EF4-FFF2-40B4-BE49-F238E27FC236}">
                <a16:creationId xmlns:a16="http://schemas.microsoft.com/office/drawing/2014/main" id="{4E5CEAF5-B4A6-DFEF-D3A7-8437B04F4A7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5150175" y="-5157603"/>
            <a:ext cx="1891649" cy="12192000"/>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F98AC887-15B8-A164-D4AE-56D86AE03ED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C49FCA1-0619-B7E8-E398-2910794F402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1" name="TextBox 10">
            <a:extLst>
              <a:ext uri="{FF2B5EF4-FFF2-40B4-BE49-F238E27FC236}">
                <a16:creationId xmlns:a16="http://schemas.microsoft.com/office/drawing/2014/main" id="{F7BED146-4519-E730-19A7-8DE96CE6BEA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pic>
        <p:nvPicPr>
          <p:cNvPr id="26" name="Picture 25" descr="A circle with a black background&#10;&#10;AI-generated content may be incorrect.">
            <a:extLst>
              <a:ext uri="{FF2B5EF4-FFF2-40B4-BE49-F238E27FC236}">
                <a16:creationId xmlns:a16="http://schemas.microsoft.com/office/drawing/2014/main" id="{3F994A47-7D23-3910-A726-0764DB910F7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5400000">
            <a:off x="10791441" y="-1402083"/>
            <a:ext cx="2801118" cy="2804166"/>
          </a:xfrm>
          <a:prstGeom prst="rect">
            <a:avLst/>
          </a:prstGeom>
        </p:spPr>
      </p:pic>
    </p:spTree>
    <p:extLst>
      <p:ext uri="{BB962C8B-B14F-4D97-AF65-F5344CB8AC3E}">
        <p14:creationId xmlns:p14="http://schemas.microsoft.com/office/powerpoint/2010/main" val="1662534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DA9FFD-F3FA-4874-D399-B15958A23BB4}"/>
            </a:ext>
          </a:extLst>
        </p:cNvPr>
        <p:cNvGrpSpPr/>
        <p:nvPr/>
      </p:nvGrpSpPr>
      <p:grpSpPr>
        <a:xfrm>
          <a:off x="0" y="0"/>
          <a:ext cx="0" cy="0"/>
          <a:chOff x="0" y="0"/>
          <a:chExt cx="0" cy="0"/>
        </a:xfrm>
      </p:grpSpPr>
      <p:pic>
        <p:nvPicPr>
          <p:cNvPr id="2" name="Picture 24" descr="A purple and white background with white text&#10;&#10;AI-generated content may be incorrect.">
            <a:extLst>
              <a:ext uri="{FF2B5EF4-FFF2-40B4-BE49-F238E27FC236}">
                <a16:creationId xmlns:a16="http://schemas.microsoft.com/office/drawing/2014/main" id="{BC5C487C-B579-5493-7269-D896BF9B4ED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2"/>
          </a:xfrm>
          <a:prstGeom prst="rect">
            <a:avLst/>
          </a:prstGeom>
        </p:spPr>
      </p:pic>
      <p:sp>
        <p:nvSpPr>
          <p:cNvPr id="3" name="Ορθογώνιο 2">
            <a:extLst>
              <a:ext uri="{FF2B5EF4-FFF2-40B4-BE49-F238E27FC236}">
                <a16:creationId xmlns:a16="http://schemas.microsoft.com/office/drawing/2014/main" id="{78CE42F5-22DB-C1CE-9A17-9C8C2EC602ED}"/>
              </a:ext>
            </a:extLst>
          </p:cNvPr>
          <p:cNvSpPr/>
          <p:nvPr/>
        </p:nvSpPr>
        <p:spPr>
          <a:xfrm>
            <a:off x="0" y="0"/>
            <a:ext cx="2673927" cy="3020291"/>
          </a:xfrm>
          <a:prstGeom prst="rect">
            <a:avLst/>
          </a:prstGeom>
          <a:gradFill>
            <a:gsLst>
              <a:gs pos="24000">
                <a:srgbClr val="AD4B56"/>
              </a:gs>
              <a:gs pos="95000">
                <a:srgbClr val="A94958"/>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l-GR"/>
          </a:p>
        </p:txBody>
      </p:sp>
      <p:pic>
        <p:nvPicPr>
          <p:cNvPr id="7" name="Picture 22" descr="A purple and white background with white text&#10;&#10;AI-generated content may be incorrect.">
            <a:extLst>
              <a:ext uri="{FF2B5EF4-FFF2-40B4-BE49-F238E27FC236}">
                <a16:creationId xmlns:a16="http://schemas.microsoft.com/office/drawing/2014/main" id="{B8FF0EC2-1127-A40D-EC9F-D3DEDBC644F8}"/>
              </a:ext>
            </a:extLst>
          </p:cNvPr>
          <p:cNvPicPr>
            <a:picLocks noChangeAspect="1"/>
          </p:cNvPicPr>
          <p:nvPr/>
        </p:nvPicPr>
        <p:blipFill rotWithShape="1">
          <a:blip r:embed="rId4">
            <a:extLst>
              <a:ext uri="{28A0092B-C50C-407E-A947-70E740481C1C}">
                <a14:useLocalDpi xmlns:a14="http://schemas.microsoft.com/office/drawing/2010/main" val="0"/>
              </a:ext>
            </a:extLst>
          </a:blip>
          <a:srcRect l="24432" t="21616" r="50909" b="76970"/>
          <a:stretch/>
        </p:blipFill>
        <p:spPr>
          <a:xfrm>
            <a:off x="2978727" y="681176"/>
            <a:ext cx="3006438" cy="939801"/>
          </a:xfrm>
          <a:prstGeom prst="rect">
            <a:avLst/>
          </a:prstGeom>
        </p:spPr>
      </p:pic>
      <p:pic>
        <p:nvPicPr>
          <p:cNvPr id="5" name="Picture 4" descr="A black and purple rectangle&#10;&#10;AI-generated content may be incorrect.">
            <a:extLst>
              <a:ext uri="{FF2B5EF4-FFF2-40B4-BE49-F238E27FC236}">
                <a16:creationId xmlns:a16="http://schemas.microsoft.com/office/drawing/2014/main" id="{4E5CEAF5-B4A6-DFEF-D3A7-8437B04F4A7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5400000">
            <a:off x="5150175" y="-5157603"/>
            <a:ext cx="1891649" cy="12192000"/>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F98AC887-15B8-A164-D4AE-56D86AE03ED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C49FCA1-0619-B7E8-E398-2910794F402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1" name="TextBox 10">
            <a:extLst>
              <a:ext uri="{FF2B5EF4-FFF2-40B4-BE49-F238E27FC236}">
                <a16:creationId xmlns:a16="http://schemas.microsoft.com/office/drawing/2014/main" id="{F7BED146-4519-E730-19A7-8DE96CE6BEA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pic>
        <p:nvPicPr>
          <p:cNvPr id="26" name="Picture 25" descr="A circle with a black background&#10;&#10;AI-generated content may be incorrect.">
            <a:extLst>
              <a:ext uri="{FF2B5EF4-FFF2-40B4-BE49-F238E27FC236}">
                <a16:creationId xmlns:a16="http://schemas.microsoft.com/office/drawing/2014/main" id="{3F994A47-7D23-3910-A726-0764DB910F7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5400000">
            <a:off x="10791441" y="-1402083"/>
            <a:ext cx="2801118" cy="2804166"/>
          </a:xfrm>
          <a:prstGeom prst="rect">
            <a:avLst/>
          </a:prstGeom>
        </p:spPr>
      </p:pic>
    </p:spTree>
    <p:extLst>
      <p:ext uri="{BB962C8B-B14F-4D97-AF65-F5344CB8AC3E}">
        <p14:creationId xmlns:p14="http://schemas.microsoft.com/office/powerpoint/2010/main" val="579480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DA9FFD-F3FA-4874-D399-B15958A23BB4}"/>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F98AC887-15B8-A164-D4AE-56D86AE03ED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C49FCA1-0619-B7E8-E398-2910794F402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ΔΙΚΑΙΟ ΦΟΡΟΛΟΓΙΚΟ</a:t>
            </a:r>
            <a:endParaRPr lang="el-GR" sz="2400" b="1" u="none" strike="noStrike" dirty="0">
              <a:solidFill>
                <a:srgbClr val="DA4F33"/>
              </a:solidFill>
              <a:effectLst/>
              <a:latin typeface="Moderustic" pitchFamily="2" charset="0"/>
            </a:endParaRPr>
          </a:p>
        </p:txBody>
      </p:sp>
      <p:sp>
        <p:nvSpPr>
          <p:cNvPr id="11" name="TextBox 10">
            <a:extLst>
              <a:ext uri="{FF2B5EF4-FFF2-40B4-BE49-F238E27FC236}">
                <a16:creationId xmlns:a16="http://schemas.microsoft.com/office/drawing/2014/main" id="{F7BED146-4519-E730-19A7-8DE96CE6BEA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3</a:t>
            </a:r>
            <a:endParaRPr lang="en-US" sz="4000" b="1" dirty="0">
              <a:solidFill>
                <a:schemeClr val="bg1"/>
              </a:solidFill>
            </a:endParaRPr>
          </a:p>
        </p:txBody>
      </p:sp>
      <p:sp>
        <p:nvSpPr>
          <p:cNvPr id="19" name="TextBox 18">
            <a:extLst>
              <a:ext uri="{FF2B5EF4-FFF2-40B4-BE49-F238E27FC236}">
                <a16:creationId xmlns:a16="http://schemas.microsoft.com/office/drawing/2014/main" id="{8E8F0311-9640-CC1E-6B76-4DEA811491FC}"/>
              </a:ext>
            </a:extLst>
          </p:cNvPr>
          <p:cNvSpPr txBox="1"/>
          <p:nvPr/>
        </p:nvSpPr>
        <p:spPr>
          <a:xfrm>
            <a:off x="1127695" y="1684369"/>
            <a:ext cx="10041011" cy="3539430"/>
          </a:xfrm>
          <a:prstGeom prst="rect">
            <a:avLst/>
          </a:prstGeom>
          <a:noFill/>
        </p:spPr>
        <p:txBody>
          <a:bodyPr wrap="square">
            <a:spAutoFit/>
          </a:bodyPr>
          <a:lstStyle/>
          <a:p>
            <a:pPr marL="171450" indent="-171450" algn="l">
              <a:buBlip>
                <a:blip r:embed="rId3"/>
              </a:buBlip>
            </a:pPr>
            <a:r>
              <a:rPr lang="el-GR" sz="1600" b="0" i="0" u="none" strike="noStrike" dirty="0">
                <a:solidFill>
                  <a:srgbClr val="000000"/>
                </a:solidFill>
                <a:effectLst/>
              </a:rPr>
              <a:t>Μειωμένες εισφορές εργαζόμενου και εργοδότη </a:t>
            </a:r>
            <a:r>
              <a:rPr lang="el-GR" sz="1600" b="1" i="0" u="none" strike="noStrike" dirty="0">
                <a:solidFill>
                  <a:srgbClr val="000000"/>
                </a:solidFill>
                <a:effectLst/>
              </a:rPr>
              <a:t>με προοδευτική μείωση 4,5% </a:t>
            </a:r>
            <a:r>
              <a:rPr lang="el-GR" sz="1600" b="0" i="0" u="none" strike="noStrike" dirty="0">
                <a:solidFill>
                  <a:srgbClr val="000000"/>
                </a:solidFill>
                <a:effectLst/>
              </a:rPr>
              <a:t>εντός της επόμενης τετραετίας κατανεμημένες εξ ίσου μεταξύ εργοδοτών και εργαζομένων με δέσμευση για περαιτέρω </a:t>
            </a:r>
            <a:r>
              <a:rPr lang="el-GR" sz="1600" b="1" i="0" u="none" strike="noStrike" dirty="0">
                <a:solidFill>
                  <a:srgbClr val="000000"/>
                </a:solidFill>
                <a:effectLst/>
              </a:rPr>
              <a:t>μείωση της ανεργίας κατά 5%. </a:t>
            </a:r>
            <a:r>
              <a:rPr lang="el-GR" sz="1600" b="0" i="0" u="none" strike="noStrike" dirty="0">
                <a:solidFill>
                  <a:srgbClr val="000000"/>
                </a:solidFill>
                <a:effectLst/>
              </a:rPr>
              <a:t>Όφελος ενός έως δύο καθαρών μισθών ετησίως.</a:t>
            </a:r>
          </a:p>
          <a:p>
            <a:pPr algn="l"/>
            <a:endParaRPr lang="el-GR" sz="1600" b="0" i="0" u="none" strike="noStrike" dirty="0">
              <a:solidFill>
                <a:srgbClr val="000000"/>
              </a:solidFill>
              <a:effectLst/>
            </a:endParaRPr>
          </a:p>
          <a:p>
            <a:pPr marL="171450" indent="-171450" algn="l">
              <a:buBlip>
                <a:blip r:embed="rId3"/>
              </a:buBlip>
            </a:pPr>
            <a:r>
              <a:rPr lang="el-GR" sz="1600" b="1" i="0" u="none" strike="noStrike" dirty="0">
                <a:solidFill>
                  <a:srgbClr val="000000"/>
                </a:solidFill>
                <a:effectLst/>
              </a:rPr>
              <a:t>Μείωση του εισαγωγικού φορολογικού συντελεστή για εισοδήματα από μίσθωση ακινήτων, από 15% σε 5%</a:t>
            </a:r>
            <a:r>
              <a:rPr lang="el-GR" sz="1600" b="0" i="0" u="none" strike="noStrike" dirty="0">
                <a:solidFill>
                  <a:srgbClr val="000000"/>
                </a:solidFill>
                <a:effectLst/>
              </a:rPr>
              <a:t>, (μέχρι και εισοδήματα από μισθώματα έως 12.000€).</a:t>
            </a:r>
          </a:p>
          <a:p>
            <a:pPr algn="l"/>
            <a:endParaRPr lang="el-GR" sz="1600" b="0" i="0" u="none" strike="noStrike" dirty="0">
              <a:solidFill>
                <a:srgbClr val="000000"/>
              </a:solidFill>
              <a:effectLst/>
            </a:endParaRPr>
          </a:p>
          <a:p>
            <a:pPr marL="171450" indent="-171450" algn="l">
              <a:buBlip>
                <a:blip r:embed="rId3"/>
              </a:buBlip>
            </a:pPr>
            <a:r>
              <a:rPr lang="el-GR" sz="1600" b="0" i="0" u="none" strike="noStrike" dirty="0">
                <a:solidFill>
                  <a:srgbClr val="000000"/>
                </a:solidFill>
                <a:effectLst/>
              </a:rPr>
              <a:t>Ισχυρά φορολογικά κίνητρα σε επιχειρήσεις και συνεταιρισμούς που μεταφέρουν τη βάση τους εκτός Αθηνών.</a:t>
            </a:r>
          </a:p>
          <a:p>
            <a:pPr algn="l"/>
            <a:endParaRPr lang="el-GR" sz="1600" b="0" i="0" u="none" strike="noStrike" dirty="0">
              <a:solidFill>
                <a:srgbClr val="000000"/>
              </a:solidFill>
              <a:effectLst/>
            </a:endParaRPr>
          </a:p>
          <a:p>
            <a:pPr marL="171450" indent="-171450" algn="l">
              <a:buBlip>
                <a:blip r:embed="rId3"/>
              </a:buBlip>
            </a:pPr>
            <a:r>
              <a:rPr lang="el-GR" sz="1600" b="1" i="0" u="none" strike="noStrike" dirty="0">
                <a:solidFill>
                  <a:srgbClr val="000000"/>
                </a:solidFill>
                <a:effectLst/>
              </a:rPr>
              <a:t>Απόδοση ΦΠΑ </a:t>
            </a:r>
            <a:r>
              <a:rPr lang="en" sz="1600" b="1" i="0" u="none" strike="noStrike" dirty="0">
                <a:solidFill>
                  <a:srgbClr val="000000"/>
                </a:solidFill>
                <a:effectLst/>
              </a:rPr>
              <a:t>in Cash Basis</a:t>
            </a:r>
            <a:r>
              <a:rPr lang="en" sz="1600" b="0" i="0" u="none" strike="noStrike" dirty="0">
                <a:solidFill>
                  <a:srgbClr val="000000"/>
                </a:solidFill>
                <a:effectLst/>
              </a:rPr>
              <a:t>. </a:t>
            </a:r>
            <a:r>
              <a:rPr lang="el-GR" sz="1600" b="0" i="0" u="none" strike="noStrike" dirty="0">
                <a:solidFill>
                  <a:srgbClr val="000000"/>
                </a:solidFill>
                <a:effectLst/>
              </a:rPr>
              <a:t>Οι μικρομεσαίες επιχειρήσεις (</a:t>
            </a:r>
            <a:r>
              <a:rPr lang="el-GR" sz="1600" b="0" i="0" u="none" strike="noStrike" dirty="0" err="1">
                <a:solidFill>
                  <a:srgbClr val="000000"/>
                </a:solidFill>
                <a:effectLst/>
              </a:rPr>
              <a:t>ΜμΕ</a:t>
            </a:r>
            <a:r>
              <a:rPr lang="el-GR" sz="1600" b="0" i="0" u="none" strike="noStrike" dirty="0">
                <a:solidFill>
                  <a:srgbClr val="000000"/>
                </a:solidFill>
                <a:effectLst/>
              </a:rPr>
              <a:t>), η ραχοκοκαλιά της ελληνικής οικονομίας, πνίγονται από την έλλειψη ρευστότητας. Μια από τις μεγαλύτερες αιτίες; Η υποχρέωση να πληρώνουν ΦΠΑ για τιμολόγια που δεν έχουν ακόμα εισπράξει αφού ενημέρωση για αυτή την δυνατότητα δεν υπάρχει και η διαδικασία όχι μόνο περιοριστική αλλά και αποτρεπτική</a:t>
            </a:r>
          </a:p>
        </p:txBody>
      </p:sp>
      <p:pic>
        <p:nvPicPr>
          <p:cNvPr id="26" name="Picture 25" descr="A circle with a black background&#10;&#10;AI-generated content may be incorrect.">
            <a:extLst>
              <a:ext uri="{FF2B5EF4-FFF2-40B4-BE49-F238E27FC236}">
                <a16:creationId xmlns:a16="http://schemas.microsoft.com/office/drawing/2014/main" id="{3F994A47-7D23-3910-A726-0764DB910F7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0791441" y="-1326135"/>
            <a:ext cx="2801118" cy="2804166"/>
          </a:xfrm>
          <a:prstGeom prst="rect">
            <a:avLst/>
          </a:prstGeom>
        </p:spPr>
      </p:pic>
      <p:pic>
        <p:nvPicPr>
          <p:cNvPr id="2" name="Picture 4" descr="A black and purple rectangle&#10;&#10;AI-generated content may be incorrect.">
            <a:extLst>
              <a:ext uri="{FF2B5EF4-FFF2-40B4-BE49-F238E27FC236}">
                <a16:creationId xmlns:a16="http://schemas.microsoft.com/office/drawing/2014/main" id="{C3CD8168-305D-3478-FA6D-3E7B5695F91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5220633" y="-47003"/>
            <a:ext cx="1750734" cy="12192000"/>
          </a:xfrm>
          <a:prstGeom prst="rect">
            <a:avLst/>
          </a:prstGeom>
        </p:spPr>
      </p:pic>
      <p:sp>
        <p:nvSpPr>
          <p:cNvPr id="7" name="Title 1">
            <a:extLst>
              <a:ext uri="{FF2B5EF4-FFF2-40B4-BE49-F238E27FC236}">
                <a16:creationId xmlns:a16="http://schemas.microsoft.com/office/drawing/2014/main" id="{C9D0151B-EECD-A5ED-E4B2-DA7D23D15620}"/>
              </a:ext>
            </a:extLst>
          </p:cNvPr>
          <p:cNvSpPr txBox="1">
            <a:spLocks/>
          </p:cNvSpPr>
          <p:nvPr/>
        </p:nvSpPr>
        <p:spPr>
          <a:xfrm>
            <a:off x="1023293"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Νέ</a:t>
            </a:r>
            <a:r>
              <a:rPr lang="el-GR" sz="1800" dirty="0">
                <a:solidFill>
                  <a:srgbClr val="5A14A8"/>
                </a:solidFill>
                <a:latin typeface="+mn-lt"/>
              </a:rPr>
              <a:t>ο Φορολογικό Σύστημα</a:t>
            </a:r>
            <a:endParaRPr lang="el-GR" sz="800" u="none" strike="noStrike" dirty="0">
              <a:solidFill>
                <a:srgbClr val="5A14A8"/>
              </a:solidFill>
              <a:effectLst/>
              <a:latin typeface="+mn-lt"/>
            </a:endParaRPr>
          </a:p>
        </p:txBody>
      </p:sp>
    </p:spTree>
    <p:extLst>
      <p:ext uri="{BB962C8B-B14F-4D97-AF65-F5344CB8AC3E}">
        <p14:creationId xmlns:p14="http://schemas.microsoft.com/office/powerpoint/2010/main" val="2160587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gradFill>
          <a:gsLst>
            <a:gs pos="96000">
              <a:srgbClr val="DA4F33"/>
            </a:gs>
            <a:gs pos="20000">
              <a:srgbClr val="5A14A8"/>
            </a:gs>
          </a:gsLst>
          <a:lin ang="0" scaled="0"/>
        </a:gradFill>
        <a:effectLst/>
      </p:bgPr>
    </p:bg>
    <p:spTree>
      <p:nvGrpSpPr>
        <p:cNvPr id="1" name="">
          <a:extLst>
            <a:ext uri="{FF2B5EF4-FFF2-40B4-BE49-F238E27FC236}">
              <a16:creationId xmlns:a16="http://schemas.microsoft.com/office/drawing/2014/main" id="{B05F1187-E2F3-7382-EC3D-8C04E11C5ECE}"/>
            </a:ext>
          </a:extLst>
        </p:cNvPr>
        <p:cNvGrpSpPr/>
        <p:nvPr/>
      </p:nvGrpSpPr>
      <p:grpSpPr>
        <a:xfrm>
          <a:off x="0" y="0"/>
          <a:ext cx="0" cy="0"/>
          <a:chOff x="0" y="0"/>
          <a:chExt cx="0" cy="0"/>
        </a:xfrm>
      </p:grpSpPr>
      <p:pic>
        <p:nvPicPr>
          <p:cNvPr id="8" name="Picture 7" descr="A black and orange curved lines&#10;&#10;AI-generated content may be incorrect.">
            <a:extLst>
              <a:ext uri="{FF2B5EF4-FFF2-40B4-BE49-F238E27FC236}">
                <a16:creationId xmlns:a16="http://schemas.microsoft.com/office/drawing/2014/main" id="{7DE21194-B386-E85B-BC75-DBC8624CBC23}"/>
              </a:ext>
            </a:extLst>
          </p:cNvPr>
          <p:cNvPicPr>
            <a:picLocks noChangeAspect="1"/>
          </p:cNvPicPr>
          <p:nvPr/>
        </p:nvPicPr>
        <p:blipFill>
          <a:blip r:embed="rId2">
            <a:extLst>
              <a:ext uri="{28A0092B-C50C-407E-A947-70E740481C1C}">
                <a14:useLocalDpi xmlns:a14="http://schemas.microsoft.com/office/drawing/2010/main" val="0"/>
              </a:ext>
            </a:extLst>
          </a:blip>
          <a:srcRect l="10394" r="32469"/>
          <a:stretch/>
        </p:blipFill>
        <p:spPr>
          <a:xfrm rot="5400000">
            <a:off x="-2296887" y="2296888"/>
            <a:ext cx="6858002" cy="2264228"/>
          </a:xfrm>
          <a:prstGeom prst="rect">
            <a:avLst/>
          </a:prstGeom>
        </p:spPr>
      </p:pic>
      <p:sp>
        <p:nvSpPr>
          <p:cNvPr id="4" name="Title 1">
            <a:extLst>
              <a:ext uri="{FF2B5EF4-FFF2-40B4-BE49-F238E27FC236}">
                <a16:creationId xmlns:a16="http://schemas.microsoft.com/office/drawing/2014/main" id="{B876FB02-4F0A-1AB1-7109-37C5B1C24C1A}"/>
              </a:ext>
            </a:extLst>
          </p:cNvPr>
          <p:cNvSpPr txBox="1">
            <a:spLocks/>
          </p:cNvSpPr>
          <p:nvPr/>
        </p:nvSpPr>
        <p:spPr>
          <a:xfrm>
            <a:off x="2668974" y="2959099"/>
            <a:ext cx="5366302"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l-GR" sz="3600" b="1" u="none" strike="noStrike" dirty="0">
                <a:solidFill>
                  <a:schemeClr val="bg1"/>
                </a:solidFill>
                <a:effectLst/>
                <a:latin typeface="Moderustic" pitchFamily="2" charset="0"/>
              </a:rPr>
              <a:t>ΕΛΕΥΘΕΡΗ ΕΠΙΧΕΙΡ</a:t>
            </a:r>
            <a:r>
              <a:rPr lang="el-GR" sz="3600" b="1" dirty="0">
                <a:solidFill>
                  <a:schemeClr val="bg1"/>
                </a:solidFill>
                <a:latin typeface="Moderustic" pitchFamily="2" charset="0"/>
              </a:rPr>
              <a:t>ΗΜΑΤΙΚΟΤΗΤΑ</a:t>
            </a:r>
            <a:endParaRPr lang="el-GR" sz="12500" b="1" u="none" strike="noStrike" dirty="0">
              <a:solidFill>
                <a:schemeClr val="bg1"/>
              </a:solidFill>
              <a:effectLst/>
              <a:latin typeface="Moderustic" pitchFamily="2" charset="0"/>
            </a:endParaRPr>
          </a:p>
        </p:txBody>
      </p:sp>
      <p:pic>
        <p:nvPicPr>
          <p:cNvPr id="9" name="Picture 8" descr="A purple curved object with black background&#10;&#10;AI-generated content may be incorrect.">
            <a:extLst>
              <a:ext uri="{FF2B5EF4-FFF2-40B4-BE49-F238E27FC236}">
                <a16:creationId xmlns:a16="http://schemas.microsoft.com/office/drawing/2014/main" id="{8A8B6EBC-A776-DEA8-EB61-8AE35EE524A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a:off x="8268734" y="3127645"/>
            <a:ext cx="1190412" cy="1190412"/>
          </a:xfrm>
          <a:prstGeom prst="rect">
            <a:avLst/>
          </a:prstGeom>
        </p:spPr>
      </p:pic>
      <p:sp>
        <p:nvSpPr>
          <p:cNvPr id="10" name="TextBox 9">
            <a:extLst>
              <a:ext uri="{FF2B5EF4-FFF2-40B4-BE49-F238E27FC236}">
                <a16:creationId xmlns:a16="http://schemas.microsoft.com/office/drawing/2014/main" id="{FC802C4E-A95A-05C7-6D1C-74B55C3FE6FE}"/>
              </a:ext>
            </a:extLst>
          </p:cNvPr>
          <p:cNvSpPr txBox="1"/>
          <p:nvPr/>
        </p:nvSpPr>
        <p:spPr>
          <a:xfrm>
            <a:off x="8590858" y="3298382"/>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6" name="Picture 5" descr="A purple and black corner&#10;&#10;AI-generated content may be incorrect.">
            <a:extLst>
              <a:ext uri="{FF2B5EF4-FFF2-40B4-BE49-F238E27FC236}">
                <a16:creationId xmlns:a16="http://schemas.microsoft.com/office/drawing/2014/main" id="{6023B271-A15E-3519-3B3C-FD30864BE69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3009899" cy="3573329"/>
          </a:xfrm>
          <a:prstGeom prst="rect">
            <a:avLst/>
          </a:prstGeom>
        </p:spPr>
      </p:pic>
      <p:pic>
        <p:nvPicPr>
          <p:cNvPr id="12" name="Picture 11" descr="A circle with a black background&#10;&#10;AI-generated content may be incorrect.">
            <a:extLst>
              <a:ext uri="{FF2B5EF4-FFF2-40B4-BE49-F238E27FC236}">
                <a16:creationId xmlns:a16="http://schemas.microsoft.com/office/drawing/2014/main" id="{2DBC5D14-62F6-5A38-8CA7-3F5BF93A265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791441" y="5455917"/>
            <a:ext cx="2801118" cy="2804166"/>
          </a:xfrm>
          <a:prstGeom prst="rect">
            <a:avLst/>
          </a:prstGeom>
        </p:spPr>
      </p:pic>
    </p:spTree>
    <p:extLst>
      <p:ext uri="{BB962C8B-B14F-4D97-AF65-F5344CB8AC3E}">
        <p14:creationId xmlns:p14="http://schemas.microsoft.com/office/powerpoint/2010/main" val="18829432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7A9748-F2F6-8B29-386C-D5F201362526}"/>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2785BBC4-FEF0-FBB6-3E41-A68EFF30205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70374F5B-9253-A2FB-6185-72C3A3DE34A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3F7A5350-2B76-B106-C2A7-801901A12B13}"/>
              </a:ext>
            </a:extLst>
          </p:cNvPr>
          <p:cNvSpPr txBox="1">
            <a:spLocks/>
          </p:cNvSpPr>
          <p:nvPr/>
        </p:nvSpPr>
        <p:spPr>
          <a:xfrm>
            <a:off x="1056746" y="1271694"/>
            <a:ext cx="3867679"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a:solidFill>
                  <a:srgbClr val="5A14A8"/>
                </a:solidFill>
                <a:effectLst/>
                <a:latin typeface="+mn-lt"/>
              </a:rPr>
              <a:t>Καινοτομία - </a:t>
            </a:r>
            <a:r>
              <a:rPr lang="en" sz="1800" i="0" u="none" strike="noStrike">
                <a:solidFill>
                  <a:srgbClr val="5A14A8"/>
                </a:solidFill>
                <a:effectLst/>
                <a:latin typeface="+mn-lt"/>
              </a:rPr>
              <a:t>Brain Regain</a:t>
            </a:r>
            <a:endParaRPr lang="el-GR" sz="32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30D88237-0386-84F5-1456-35BD16FEC158}"/>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6A0DB9EF-92D5-676E-616B-CB664C8E23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5" name="Picture 4" descr="A circle with a black background&#10;&#10;AI-generated content may be incorrect.">
            <a:extLst>
              <a:ext uri="{FF2B5EF4-FFF2-40B4-BE49-F238E27FC236}">
                <a16:creationId xmlns:a16="http://schemas.microsoft.com/office/drawing/2014/main" id="{C7313A20-2080-047F-5248-00518C7F4C6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0791441" y="-1326135"/>
            <a:ext cx="2801118" cy="2804166"/>
          </a:xfrm>
          <a:prstGeom prst="rect">
            <a:avLst/>
          </a:prstGeom>
        </p:spPr>
      </p:pic>
      <p:sp>
        <p:nvSpPr>
          <p:cNvPr id="13" name="TextBox 12">
            <a:extLst>
              <a:ext uri="{FF2B5EF4-FFF2-40B4-BE49-F238E27FC236}">
                <a16:creationId xmlns:a16="http://schemas.microsoft.com/office/drawing/2014/main" id="{18712EF1-B322-8CDE-1CC5-7A18CACEA0FF}"/>
              </a:ext>
            </a:extLst>
          </p:cNvPr>
          <p:cNvSpPr txBox="1"/>
          <p:nvPr/>
        </p:nvSpPr>
        <p:spPr>
          <a:xfrm>
            <a:off x="1056745" y="1850974"/>
            <a:ext cx="10456381" cy="3539430"/>
          </a:xfrm>
          <a:prstGeom prst="rect">
            <a:avLst/>
          </a:prstGeom>
          <a:noFill/>
        </p:spPr>
        <p:txBody>
          <a:bodyPr wrap="square" rtlCol="0">
            <a:spAutoFit/>
          </a:bodyPr>
          <a:lstStyle/>
          <a:p>
            <a:pPr marL="171450" indent="-171450" algn="l">
              <a:buBlip>
                <a:blip r:embed="rId4"/>
              </a:buBlip>
            </a:pPr>
            <a:r>
              <a:rPr lang="el-GR" sz="1600" b="1" i="0" u="none" strike="noStrike" dirty="0">
                <a:solidFill>
                  <a:srgbClr val="000000"/>
                </a:solidFill>
                <a:effectLst/>
              </a:rPr>
              <a:t>Δημιουργία ερευνητικού κέντρου αριστείας </a:t>
            </a:r>
            <a:r>
              <a:rPr lang="el-GR" sz="1600" b="0" i="0" u="none" strike="noStrike" dirty="0">
                <a:solidFill>
                  <a:srgbClr val="000000"/>
                </a:solidFill>
                <a:effectLst/>
              </a:rPr>
              <a:t>με ανταγωνιστικές αποδοχές και κίνητρα απόδοσης, στοχεύοντας στην εναρμόνιση R&amp;D με τις κορυφαίες χώρες της ΕΕ και επιστροφή 65% των Ελλήνων επιστημόνων.</a:t>
            </a:r>
          </a:p>
          <a:p>
            <a:pPr algn="l"/>
            <a:endParaRPr lang="el-GR" sz="1600" b="0" i="0" u="none" strike="noStrike" dirty="0">
              <a:solidFill>
                <a:srgbClr val="000000"/>
              </a:solidFill>
              <a:effectLst/>
            </a:endParaRPr>
          </a:p>
          <a:p>
            <a:pPr marL="171450" indent="-171450" algn="l">
              <a:buBlip>
                <a:blip r:embed="rId4"/>
              </a:buBlip>
            </a:pPr>
            <a:r>
              <a:rPr lang="el-GR" sz="1600" b="1" i="0" u="none" strike="noStrike" dirty="0">
                <a:solidFill>
                  <a:srgbClr val="000000"/>
                </a:solidFill>
                <a:effectLst/>
              </a:rPr>
              <a:t>Πρόγραμμα 1.000 διδακτορικών </a:t>
            </a:r>
            <a:r>
              <a:rPr lang="el-GR" sz="1600" b="0" i="0" u="none" strike="noStrike" dirty="0">
                <a:solidFill>
                  <a:srgbClr val="000000"/>
                </a:solidFill>
                <a:effectLst/>
              </a:rPr>
              <a:t>ανά διετία με διεθνή πανεπιστήμια.</a:t>
            </a:r>
          </a:p>
          <a:p>
            <a:pPr algn="l"/>
            <a:endParaRPr lang="el-GR" sz="1600" b="0" i="0" u="none" strike="noStrike" dirty="0">
              <a:solidFill>
                <a:srgbClr val="000000"/>
              </a:solidFill>
              <a:effectLst/>
            </a:endParaRPr>
          </a:p>
          <a:p>
            <a:pPr marL="171450" indent="-171450" algn="l">
              <a:buBlip>
                <a:blip r:embed="rId4"/>
              </a:buBlip>
            </a:pPr>
            <a:r>
              <a:rPr lang="el-GR" sz="1600" b="0" i="0" u="none" strike="noStrike" dirty="0">
                <a:solidFill>
                  <a:srgbClr val="000000"/>
                </a:solidFill>
                <a:effectLst/>
              </a:rPr>
              <a:t>Λειτουργία βάσει ακαδημαϊκών στόχων για καινοτόμες τεχνολογικές εξελίξεις.</a:t>
            </a:r>
            <a:endParaRPr lang="en-US" sz="1600" b="0" i="0" u="none" strike="noStrike" dirty="0">
              <a:solidFill>
                <a:srgbClr val="000000"/>
              </a:solidFill>
              <a:effectLst/>
            </a:endParaRPr>
          </a:p>
          <a:p>
            <a:pPr algn="l"/>
            <a:endParaRPr lang="el-GR" sz="1600" b="0" i="0" u="none" strike="noStrike" dirty="0">
              <a:solidFill>
                <a:srgbClr val="000000"/>
              </a:solidFill>
              <a:effectLst/>
            </a:endParaRPr>
          </a:p>
          <a:p>
            <a:pPr marL="171450" indent="-171450" algn="l">
              <a:buBlip>
                <a:blip r:embed="rId4"/>
              </a:buBlip>
            </a:pPr>
            <a:r>
              <a:rPr lang="el-GR" sz="1600" b="1" i="0" u="none" strike="noStrike" dirty="0">
                <a:solidFill>
                  <a:srgbClr val="000000"/>
                </a:solidFill>
                <a:effectLst/>
              </a:rPr>
              <a:t>Κίνητρα για δημόσια έργα σε επαναπατρισθέντες </a:t>
            </a:r>
            <a:r>
              <a:rPr lang="el-GR" sz="1600" b="0" i="0" u="none" strike="noStrike" dirty="0">
                <a:solidFill>
                  <a:srgbClr val="000000"/>
                </a:solidFill>
                <a:effectLst/>
              </a:rPr>
              <a:t>και διευκόλυνση ενεργειακών κοινοτήτων.</a:t>
            </a:r>
            <a:endParaRPr lang="en-US" sz="1600" b="0" i="0" u="none" strike="noStrike" dirty="0">
              <a:solidFill>
                <a:srgbClr val="000000"/>
              </a:solidFill>
              <a:effectLst/>
            </a:endParaRPr>
          </a:p>
          <a:p>
            <a:pPr marL="171450" indent="-171450" algn="l">
              <a:buBlip>
                <a:blip r:embed="rId4"/>
              </a:buBlip>
            </a:pPr>
            <a:endParaRPr lang="el-GR" sz="1600" b="0" i="0" u="none" strike="noStrike" dirty="0">
              <a:solidFill>
                <a:srgbClr val="000000"/>
              </a:solidFill>
              <a:effectLst/>
            </a:endParaRPr>
          </a:p>
          <a:p>
            <a:pPr marL="171450" indent="-171450" algn="l">
              <a:buBlip>
                <a:blip r:embed="rId4"/>
              </a:buBlip>
            </a:pPr>
            <a:r>
              <a:rPr lang="el-GR" sz="1600" b="1" i="0" u="none" strike="noStrike" dirty="0">
                <a:solidFill>
                  <a:srgbClr val="000000"/>
                </a:solidFill>
                <a:effectLst/>
              </a:rPr>
              <a:t>Φορολογική έκπτωση 75% για την πρώτη πενταετία επιστροφής</a:t>
            </a:r>
            <a:r>
              <a:rPr lang="el-GR" sz="1600" b="0" i="0" u="none" strike="noStrike" dirty="0">
                <a:solidFill>
                  <a:srgbClr val="000000"/>
                </a:solidFill>
                <a:effectLst/>
              </a:rPr>
              <a:t>.</a:t>
            </a:r>
            <a:endParaRPr lang="en-US" sz="1600" b="0" i="0" u="none" strike="noStrike" dirty="0">
              <a:solidFill>
                <a:srgbClr val="000000"/>
              </a:solidFill>
              <a:effectLst/>
            </a:endParaRPr>
          </a:p>
          <a:p>
            <a:pPr algn="l"/>
            <a:endParaRPr lang="el-GR" sz="1600" b="0" i="0" u="none" strike="noStrike" dirty="0">
              <a:solidFill>
                <a:srgbClr val="000000"/>
              </a:solidFill>
              <a:effectLst/>
            </a:endParaRPr>
          </a:p>
          <a:p>
            <a:pPr marL="171450" indent="-171450" algn="l">
              <a:buBlip>
                <a:blip r:embed="rId4"/>
              </a:buBlip>
            </a:pPr>
            <a:r>
              <a:rPr lang="el-GR" sz="1600" b="1" i="0" u="none" strike="noStrike" dirty="0">
                <a:solidFill>
                  <a:srgbClr val="000000"/>
                </a:solidFill>
                <a:effectLst/>
              </a:rPr>
              <a:t>Προνομιακή φορολογία επενδύσεων</a:t>
            </a:r>
            <a:r>
              <a:rPr lang="el-GR" sz="1600" b="0" i="0" u="none" strike="noStrike" dirty="0">
                <a:solidFill>
                  <a:srgbClr val="000000"/>
                </a:solidFill>
                <a:effectLst/>
              </a:rPr>
              <a:t>: 10% για </a:t>
            </a:r>
            <a:r>
              <a:rPr lang="el-GR" sz="1600" b="0" i="0" u="none" strike="noStrike" dirty="0" err="1">
                <a:solidFill>
                  <a:srgbClr val="000000"/>
                </a:solidFill>
                <a:effectLst/>
              </a:rPr>
              <a:t>ΜμΕ</a:t>
            </a:r>
            <a:r>
              <a:rPr lang="el-GR" sz="1600" b="0" i="0" u="none" strike="noStrike" dirty="0">
                <a:solidFill>
                  <a:srgbClr val="000000"/>
                </a:solidFill>
                <a:effectLst/>
              </a:rPr>
              <a:t> (πρώτη 5ετία), 17% (επόμενη 10ετία).</a:t>
            </a:r>
            <a:endParaRPr lang="en-US" sz="1600" b="0" i="0" u="none" strike="noStrike" dirty="0">
              <a:solidFill>
                <a:srgbClr val="000000"/>
              </a:solidFill>
              <a:effectLst/>
            </a:endParaRPr>
          </a:p>
          <a:p>
            <a:pPr algn="l"/>
            <a:endParaRPr lang="el-GR" sz="1600" b="0" i="0" u="none" strike="noStrike" dirty="0">
              <a:solidFill>
                <a:srgbClr val="000000"/>
              </a:solidFill>
              <a:effectLst/>
            </a:endParaRPr>
          </a:p>
        </p:txBody>
      </p:sp>
      <p:pic>
        <p:nvPicPr>
          <p:cNvPr id="7" name="Picture 20" descr="A black and purple rectangle&#10;&#10;AI-generated content may be incorrect.">
            <a:extLst>
              <a:ext uri="{FF2B5EF4-FFF2-40B4-BE49-F238E27FC236}">
                <a16:creationId xmlns:a16="http://schemas.microsoft.com/office/drawing/2014/main" id="{9C0D0828-C01B-12A4-BB01-39BD72591D76}"/>
              </a:ext>
            </a:extLst>
          </p:cNvPr>
          <p:cNvPicPr>
            <a:picLocks noChangeAspect="1"/>
          </p:cNvPicPr>
          <p:nvPr/>
        </p:nvPicPr>
        <p:blipFill>
          <a:blip r:embed="rId5">
            <a:extLst>
              <a:ext uri="{28A0092B-C50C-407E-A947-70E740481C1C}">
                <a14:useLocalDpi xmlns:a14="http://schemas.microsoft.com/office/drawing/2010/main" val="0"/>
              </a:ext>
            </a:extLst>
          </a:blip>
          <a:srcRect b="24942"/>
          <a:stretch/>
        </p:blipFill>
        <p:spPr>
          <a:xfrm rot="16200000">
            <a:off x="5176029" y="-157971"/>
            <a:ext cx="1839941" cy="12192000"/>
          </a:xfrm>
          <a:prstGeom prst="rect">
            <a:avLst/>
          </a:prstGeom>
        </p:spPr>
      </p:pic>
    </p:spTree>
    <p:extLst>
      <p:ext uri="{BB962C8B-B14F-4D97-AF65-F5344CB8AC3E}">
        <p14:creationId xmlns:p14="http://schemas.microsoft.com/office/powerpoint/2010/main" val="13386816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7A9748-F2F6-8B29-386C-D5F201362526}"/>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2785BBC4-FEF0-FBB6-3E41-A68EFF30205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70374F5B-9253-A2FB-6185-72C3A3DE34A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3F7A5350-2B76-B106-C2A7-801901A12B13}"/>
              </a:ext>
            </a:extLst>
          </p:cNvPr>
          <p:cNvSpPr txBox="1">
            <a:spLocks/>
          </p:cNvSpPr>
          <p:nvPr/>
        </p:nvSpPr>
        <p:spPr>
          <a:xfrm>
            <a:off x="1056746" y="1271694"/>
            <a:ext cx="3867679"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a:solidFill>
                  <a:srgbClr val="5A14A8"/>
                </a:solidFill>
                <a:effectLst/>
                <a:latin typeface="+mn-lt"/>
              </a:rPr>
              <a:t>Καινοτομία - </a:t>
            </a:r>
            <a:r>
              <a:rPr lang="en" sz="1800" i="0" u="none" strike="noStrike">
                <a:solidFill>
                  <a:srgbClr val="5A14A8"/>
                </a:solidFill>
                <a:effectLst/>
                <a:latin typeface="+mn-lt"/>
              </a:rPr>
              <a:t>Brain Regain</a:t>
            </a:r>
            <a:endParaRPr lang="el-GR" sz="32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30D88237-0386-84F5-1456-35BD16FEC158}"/>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6A0DB9EF-92D5-676E-616B-CB664C8E23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5" name="Picture 4" descr="A circle with a black background&#10;&#10;AI-generated content may be incorrect.">
            <a:extLst>
              <a:ext uri="{FF2B5EF4-FFF2-40B4-BE49-F238E27FC236}">
                <a16:creationId xmlns:a16="http://schemas.microsoft.com/office/drawing/2014/main" id="{C7313A20-2080-047F-5248-00518C7F4C6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0791441" y="-1326135"/>
            <a:ext cx="2801118" cy="2804166"/>
          </a:xfrm>
          <a:prstGeom prst="rect">
            <a:avLst/>
          </a:prstGeom>
        </p:spPr>
      </p:pic>
      <p:pic>
        <p:nvPicPr>
          <p:cNvPr id="6" name="Picture 5" descr="A purple and black corner&#10;&#10;AI-generated content may be incorrect.">
            <a:extLst>
              <a:ext uri="{FF2B5EF4-FFF2-40B4-BE49-F238E27FC236}">
                <a16:creationId xmlns:a16="http://schemas.microsoft.com/office/drawing/2014/main" id="{F3302938-81AC-C394-328A-8984AB710C3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1500133" y="3684532"/>
            <a:ext cx="1673335" cy="4673600"/>
          </a:xfrm>
          <a:prstGeom prst="rect">
            <a:avLst/>
          </a:prstGeom>
        </p:spPr>
      </p:pic>
      <p:pic>
        <p:nvPicPr>
          <p:cNvPr id="3" name="Picture 2" descr="A black and orange curved lines&#10;&#10;AI-generated content may be incorrect.">
            <a:extLst>
              <a:ext uri="{FF2B5EF4-FFF2-40B4-BE49-F238E27FC236}">
                <a16:creationId xmlns:a16="http://schemas.microsoft.com/office/drawing/2014/main" id="{3773AB1B-30A8-EC21-0E19-F118CFEC4249}"/>
              </a:ext>
            </a:extLst>
          </p:cNvPr>
          <p:cNvPicPr>
            <a:picLocks noChangeAspect="1"/>
          </p:cNvPicPr>
          <p:nvPr/>
        </p:nvPicPr>
        <p:blipFill>
          <a:blip r:embed="rId5">
            <a:extLst>
              <a:ext uri="{28A0092B-C50C-407E-A947-70E740481C1C}">
                <a14:useLocalDpi xmlns:a14="http://schemas.microsoft.com/office/drawing/2010/main" val="0"/>
              </a:ext>
            </a:extLst>
          </a:blip>
          <a:srcRect l="10394" r="32469" b="10697"/>
          <a:stretch/>
        </p:blipFill>
        <p:spPr>
          <a:xfrm>
            <a:off x="0" y="4056883"/>
            <a:ext cx="12192000" cy="2801118"/>
          </a:xfrm>
          <a:prstGeom prst="rect">
            <a:avLst/>
          </a:prstGeom>
        </p:spPr>
      </p:pic>
      <p:sp>
        <p:nvSpPr>
          <p:cNvPr id="8" name="TextBox 7">
            <a:extLst>
              <a:ext uri="{FF2B5EF4-FFF2-40B4-BE49-F238E27FC236}">
                <a16:creationId xmlns:a16="http://schemas.microsoft.com/office/drawing/2014/main" id="{6BE162EB-7814-FE25-EF6A-073286277D01}"/>
              </a:ext>
            </a:extLst>
          </p:cNvPr>
          <p:cNvSpPr txBox="1"/>
          <p:nvPr/>
        </p:nvSpPr>
        <p:spPr>
          <a:xfrm>
            <a:off x="1056746" y="1871403"/>
            <a:ext cx="9943763" cy="2800767"/>
          </a:xfrm>
          <a:prstGeom prst="rect">
            <a:avLst/>
          </a:prstGeom>
          <a:noFill/>
        </p:spPr>
        <p:txBody>
          <a:bodyPr wrap="square">
            <a:spAutoFit/>
          </a:bodyPr>
          <a:lstStyle/>
          <a:p>
            <a:pPr marL="171450" indent="-171450" algn="l">
              <a:buBlip>
                <a:blip r:embed="rId6"/>
              </a:buBlip>
            </a:pPr>
            <a:r>
              <a:rPr lang="el-GR" sz="1600" b="1" i="0" u="none" strike="noStrike" dirty="0">
                <a:solidFill>
                  <a:srgbClr val="000000"/>
                </a:solidFill>
                <a:effectLst/>
              </a:rPr>
              <a:t>Εξαίρεση δαπανών αντιμετώπισης </a:t>
            </a:r>
            <a:r>
              <a:rPr lang="el-GR" sz="1600" b="1" i="0" u="none" strike="noStrike" dirty="0" err="1">
                <a:solidFill>
                  <a:srgbClr val="000000"/>
                </a:solidFill>
                <a:effectLst/>
              </a:rPr>
              <a:t>brain</a:t>
            </a:r>
            <a:r>
              <a:rPr lang="el-GR" sz="1600" b="1" i="0" u="none" strike="noStrike" dirty="0">
                <a:solidFill>
                  <a:srgbClr val="000000"/>
                </a:solidFill>
                <a:effectLst/>
              </a:rPr>
              <a:t> </a:t>
            </a:r>
            <a:r>
              <a:rPr lang="el-GR" sz="1600" b="1" i="0" u="none" strike="noStrike" dirty="0" err="1">
                <a:solidFill>
                  <a:srgbClr val="000000"/>
                </a:solidFill>
                <a:effectLst/>
              </a:rPr>
              <a:t>drain</a:t>
            </a:r>
            <a:r>
              <a:rPr lang="el-GR" sz="1600" b="1" i="0" u="none" strike="noStrike" dirty="0">
                <a:solidFill>
                  <a:srgbClr val="000000"/>
                </a:solidFill>
                <a:effectLst/>
              </a:rPr>
              <a:t> από υπολογισμό ελλείμματος</a:t>
            </a:r>
            <a:r>
              <a:rPr lang="el-GR" sz="1600" b="0" i="0" u="none" strike="noStrike" dirty="0">
                <a:solidFill>
                  <a:srgbClr val="000000"/>
                </a:solidFill>
                <a:effectLst/>
              </a:rPr>
              <a:t>.</a:t>
            </a:r>
            <a:endParaRPr lang="en-US" sz="1600" b="0" i="0" u="none" strike="noStrike" dirty="0">
              <a:solidFill>
                <a:srgbClr val="000000"/>
              </a:solidFill>
              <a:effectLst/>
            </a:endParaRPr>
          </a:p>
          <a:p>
            <a:pPr algn="l"/>
            <a:endParaRPr lang="el-GR" sz="1600" b="0" i="0" u="none" strike="noStrike" dirty="0">
              <a:solidFill>
                <a:srgbClr val="000000"/>
              </a:solidFill>
              <a:effectLst/>
            </a:endParaRPr>
          </a:p>
          <a:p>
            <a:pPr marL="171450" indent="-171450" algn="l">
              <a:buBlip>
                <a:blip r:embed="rId6"/>
              </a:buBlip>
            </a:pPr>
            <a:r>
              <a:rPr lang="el-GR" sz="1600" b="0" i="0" u="none" strike="noStrike" dirty="0">
                <a:solidFill>
                  <a:srgbClr val="000000"/>
                </a:solidFill>
                <a:effectLst/>
              </a:rPr>
              <a:t>Αξιοποίηση ανενεργού νοσοκομείου από επαναπατρισθέντες, με φοροαπαλλαγές και κάλυψη ΕΟΠΥΥ.</a:t>
            </a:r>
            <a:endParaRPr lang="en-US" sz="1600" b="0" i="0" u="none" strike="noStrike" dirty="0">
              <a:solidFill>
                <a:srgbClr val="000000"/>
              </a:solidFill>
              <a:effectLst/>
            </a:endParaRPr>
          </a:p>
          <a:p>
            <a:pPr algn="l"/>
            <a:endParaRPr lang="el-GR" sz="1600" b="0" i="0" u="none" strike="noStrike" dirty="0">
              <a:solidFill>
                <a:srgbClr val="000000"/>
              </a:solidFill>
              <a:effectLst/>
            </a:endParaRPr>
          </a:p>
          <a:p>
            <a:pPr marL="171450" indent="-171450" algn="l">
              <a:buBlip>
                <a:blip r:embed="rId6"/>
              </a:buBlip>
            </a:pPr>
            <a:r>
              <a:rPr lang="el-GR" sz="1600" b="0" i="0" u="none" strike="noStrike" dirty="0">
                <a:solidFill>
                  <a:srgbClr val="000000"/>
                </a:solidFill>
                <a:effectLst/>
              </a:rPr>
              <a:t>Πλατφόρμα παρακολούθησης μετακινήσεων ιατρικού προσωπικού.</a:t>
            </a:r>
            <a:endParaRPr lang="en-US" sz="1600" b="0" i="0" u="none" strike="noStrike" dirty="0">
              <a:solidFill>
                <a:srgbClr val="000000"/>
              </a:solidFill>
              <a:effectLst/>
            </a:endParaRPr>
          </a:p>
          <a:p>
            <a:pPr algn="l"/>
            <a:endParaRPr lang="el-GR" sz="1600" b="0" i="0" u="none" strike="noStrike" dirty="0">
              <a:solidFill>
                <a:srgbClr val="000000"/>
              </a:solidFill>
              <a:effectLst/>
            </a:endParaRPr>
          </a:p>
          <a:p>
            <a:pPr marL="171450" indent="-171450" algn="l">
              <a:buBlip>
                <a:blip r:embed="rId6"/>
              </a:buBlip>
            </a:pPr>
            <a:r>
              <a:rPr lang="el-GR" sz="1600" b="0" i="0" u="none" strike="noStrike" dirty="0">
                <a:solidFill>
                  <a:srgbClr val="000000"/>
                </a:solidFill>
                <a:effectLst/>
              </a:rPr>
              <a:t>Διπλάσιο επίδομα στέγασης βάσει προσόντων.</a:t>
            </a:r>
            <a:endParaRPr lang="en-US" sz="1600" b="0" i="0" u="none" strike="noStrike" dirty="0">
              <a:solidFill>
                <a:srgbClr val="000000"/>
              </a:solidFill>
              <a:effectLst/>
            </a:endParaRPr>
          </a:p>
          <a:p>
            <a:pPr algn="l"/>
            <a:endParaRPr lang="el-GR" sz="1600" b="0" i="0" u="none" strike="noStrike" dirty="0">
              <a:solidFill>
                <a:srgbClr val="000000"/>
              </a:solidFill>
              <a:effectLst/>
            </a:endParaRPr>
          </a:p>
          <a:p>
            <a:pPr marL="171450" indent="-171450" algn="l">
              <a:buBlip>
                <a:blip r:embed="rId6"/>
              </a:buBlip>
            </a:pPr>
            <a:r>
              <a:rPr lang="el-GR" sz="1600" b="1" i="0" u="none" strike="noStrike" dirty="0">
                <a:solidFill>
                  <a:srgbClr val="000000"/>
                </a:solidFill>
                <a:effectLst/>
              </a:rPr>
              <a:t>Ενίσχυση βιομηχανίας ημιαγωγών και ενεργειακών συστημάτων, αξιοποίηση </a:t>
            </a:r>
            <a:r>
              <a:rPr lang="el-GR" sz="1600" b="1" i="0" u="none" strike="noStrike" dirty="0" err="1">
                <a:solidFill>
                  <a:srgbClr val="000000"/>
                </a:solidFill>
                <a:effectLst/>
              </a:rPr>
              <a:t>Λάρκο</a:t>
            </a:r>
            <a:r>
              <a:rPr lang="el-GR" sz="1600" b="1" i="0" u="none" strike="noStrike" dirty="0">
                <a:solidFill>
                  <a:srgbClr val="000000"/>
                </a:solidFill>
                <a:effectLst/>
              </a:rPr>
              <a:t> και ορυκτών, με έμφαση σε πράσινες θέσεις εργασίας</a:t>
            </a:r>
            <a:r>
              <a:rPr lang="el-GR" sz="1600" b="0" i="0" u="none" strike="noStrike" dirty="0">
                <a:solidFill>
                  <a:srgbClr val="000000"/>
                </a:solidFill>
                <a:effectLst/>
              </a:rPr>
              <a:t>.</a:t>
            </a:r>
          </a:p>
        </p:txBody>
      </p:sp>
    </p:spTree>
    <p:extLst>
      <p:ext uri="{BB962C8B-B14F-4D97-AF65-F5344CB8AC3E}">
        <p14:creationId xmlns:p14="http://schemas.microsoft.com/office/powerpoint/2010/main" val="19738715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68BB12-83C1-95AA-1A0A-ACF3729680E8}"/>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FEB23C79-7C58-4CE8-52B5-A8CE34E342C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FF5B50D-C1ED-48F0-FAE4-1C172708ACC3}"/>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BD293485-D8AD-5515-5439-EAE238B0C11D}"/>
              </a:ext>
            </a:extLst>
          </p:cNvPr>
          <p:cNvSpPr txBox="1">
            <a:spLocks/>
          </p:cNvSpPr>
          <p:nvPr/>
        </p:nvSpPr>
        <p:spPr>
          <a:xfrm>
            <a:off x="1017213" y="2373303"/>
            <a:ext cx="3080617" cy="22272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i="0" u="none" strike="noStrike" dirty="0">
                <a:solidFill>
                  <a:srgbClr val="5A14A8"/>
                </a:solidFill>
                <a:effectLst/>
                <a:latin typeface="+mn-lt"/>
              </a:rPr>
              <a:t>Καινοτομία - </a:t>
            </a:r>
            <a:r>
              <a:rPr lang="en" sz="2400" i="0" u="none" strike="noStrike" dirty="0">
                <a:solidFill>
                  <a:srgbClr val="5A14A8"/>
                </a:solidFill>
                <a:effectLst/>
                <a:latin typeface="+mn-lt"/>
              </a:rPr>
              <a:t>Brain Regain</a:t>
            </a:r>
            <a:endParaRPr lang="el-GR" sz="2400" i="0" u="none" strike="noStrike" dirty="0">
              <a:solidFill>
                <a:srgbClr val="5A14A8"/>
              </a:solidFill>
              <a:effectLst/>
              <a:latin typeface="+mn-lt"/>
            </a:endParaRPr>
          </a:p>
          <a:p>
            <a:pPr algn="l"/>
            <a:r>
              <a:rPr lang="el-GR" sz="1600" b="1" i="0" u="none" strike="noStrike" dirty="0">
                <a:effectLst/>
                <a:latin typeface="+mn-lt"/>
              </a:rPr>
              <a:t>Η Ελλάδα </a:t>
            </a:r>
            <a:r>
              <a:rPr lang="el-GR" sz="1600" i="0" u="none" strike="noStrike" dirty="0">
                <a:effectLst/>
                <a:latin typeface="+mn-lt"/>
              </a:rPr>
              <a:t>βάσει των πιο πρόσφατων διαθέσιμων στοιχείων για το 2022 </a:t>
            </a:r>
            <a:r>
              <a:rPr lang="el-GR" sz="1600" b="1" i="0" u="none" strike="noStrike" dirty="0">
                <a:effectLst/>
                <a:latin typeface="+mn-lt"/>
              </a:rPr>
              <a:t>καταλαμβάνει την 25η θέση μεταξύ των 27 κρατών μελών της ΕΕ στον Δείκτη Ψηφιακής Οικονομίας και Κοινωνίας </a:t>
            </a:r>
            <a:r>
              <a:rPr lang="el-GR" sz="1600" i="0" u="none" strike="noStrike" dirty="0">
                <a:effectLst/>
                <a:latin typeface="+mn-lt"/>
              </a:rPr>
              <a:t>(DESI), τον οποίο δημοσιεύει η Ευρωπαϊκή Επιτροπή και παρακολουθεί  την πρόοδο που σημειώνεται στα κράτη μέλη της ΕΕ στον ψηφιακό τομέα</a:t>
            </a:r>
            <a:r>
              <a:rPr lang="el-GR" sz="1400" i="0" u="none" strike="noStrike" dirty="0">
                <a:effectLst/>
                <a:latin typeface="+mn-lt"/>
              </a:rPr>
              <a:t>. </a:t>
            </a:r>
            <a:br>
              <a:rPr lang="el-GR" sz="2400" i="0" u="none" strike="noStrike" dirty="0">
                <a:solidFill>
                  <a:srgbClr val="5A14A8"/>
                </a:solidFill>
                <a:effectLst/>
                <a:latin typeface="+mn-lt"/>
              </a:rPr>
            </a:br>
            <a:endParaRPr lang="el-GR" sz="40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BC703851-CC9A-E463-9FDB-552312CA8878}"/>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E68DC12B-CE74-607A-43E4-7DEF48F470C2}"/>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5" name="Picture 4" descr="A circle with a black background&#10;&#10;AI-generated content may be incorrect.">
            <a:extLst>
              <a:ext uri="{FF2B5EF4-FFF2-40B4-BE49-F238E27FC236}">
                <a16:creationId xmlns:a16="http://schemas.microsoft.com/office/drawing/2014/main" id="{167749D9-881C-F079-AD53-3B4EC0C4AAC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10791441" y="-1326135"/>
            <a:ext cx="2801118" cy="2804166"/>
          </a:xfrm>
          <a:prstGeom prst="rect">
            <a:avLst/>
          </a:prstGeom>
        </p:spPr>
      </p:pic>
      <p:pic>
        <p:nvPicPr>
          <p:cNvPr id="6" name="Picture 5" descr="A purple and black corner&#10;&#10;AI-generated content may be incorrect.">
            <a:extLst>
              <a:ext uri="{FF2B5EF4-FFF2-40B4-BE49-F238E27FC236}">
                <a16:creationId xmlns:a16="http://schemas.microsoft.com/office/drawing/2014/main" id="{5A5248E0-67A1-67C5-DAB3-593163E34B1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1500133" y="3684532"/>
            <a:ext cx="1673335" cy="4673600"/>
          </a:xfrm>
          <a:prstGeom prst="rect">
            <a:avLst/>
          </a:prstGeom>
        </p:spPr>
      </p:pic>
      <p:pic>
        <p:nvPicPr>
          <p:cNvPr id="9" name="Εικόνα 8">
            <a:extLst>
              <a:ext uri="{FF2B5EF4-FFF2-40B4-BE49-F238E27FC236}">
                <a16:creationId xmlns:a16="http://schemas.microsoft.com/office/drawing/2014/main" id="{EA63348C-D6DD-BA2F-5D48-37E989014129}"/>
              </a:ext>
            </a:extLst>
          </p:cNvPr>
          <p:cNvPicPr>
            <a:picLocks noChangeAspect="1"/>
          </p:cNvPicPr>
          <p:nvPr/>
        </p:nvPicPr>
        <p:blipFill>
          <a:blip r:embed="rId5">
            <a:extLst>
              <a:ext uri="{BEBA8EAE-BF5A-486C-A8C5-ECC9F3942E4B}">
                <a14:imgProps xmlns:a14="http://schemas.microsoft.com/office/drawing/2010/main">
                  <a14:imgLayer r:embed="rId6">
                    <a14:imgEffect>
                      <a14:brightnessContrast contrast="25000"/>
                    </a14:imgEffect>
                  </a14:imgLayer>
                </a14:imgProps>
              </a:ext>
            </a:extLst>
          </a:blip>
          <a:stretch>
            <a:fillRect/>
          </a:stretch>
        </p:blipFill>
        <p:spPr>
          <a:xfrm>
            <a:off x="4673601" y="1480541"/>
            <a:ext cx="6497055" cy="4933643"/>
          </a:xfrm>
          <a:prstGeom prst="rect">
            <a:avLst/>
          </a:prstGeom>
        </p:spPr>
      </p:pic>
    </p:spTree>
    <p:extLst>
      <p:ext uri="{BB962C8B-B14F-4D97-AF65-F5344CB8AC3E}">
        <p14:creationId xmlns:p14="http://schemas.microsoft.com/office/powerpoint/2010/main" val="1075265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16DD3A-4FA8-67F6-1AC7-6EFA8427C9B5}"/>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DB390E2-8952-698D-E9A8-F13F0ABA6AD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64BF1142-3749-C60D-6120-F17EB3514EE2}"/>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AF378C48-A2FD-7E9E-B877-C5D45EE04812}"/>
              </a:ext>
            </a:extLst>
          </p:cNvPr>
          <p:cNvSpPr txBox="1">
            <a:spLocks/>
          </p:cNvSpPr>
          <p:nvPr/>
        </p:nvSpPr>
        <p:spPr>
          <a:xfrm>
            <a:off x="1056745" y="1271694"/>
            <a:ext cx="699274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ΗΛΕΚΤΡΙΚΗ ΕΝΕΡΓΕΙΑ:</a:t>
            </a:r>
            <a:br>
              <a:rPr lang="el-GR" sz="1800" i="0" u="none" strike="noStrike" dirty="0">
                <a:solidFill>
                  <a:srgbClr val="5A14A8"/>
                </a:solidFill>
                <a:effectLst/>
                <a:latin typeface="+mn-lt"/>
              </a:rPr>
            </a:br>
            <a:r>
              <a:rPr lang="el-GR" sz="1800" i="0" u="none" strike="noStrike" dirty="0">
                <a:solidFill>
                  <a:srgbClr val="5A14A8"/>
                </a:solidFill>
                <a:effectLst/>
                <a:latin typeface="+mn-lt"/>
              </a:rPr>
              <a:t>Αυτονομία, Ανερξαρτησία, Ανθεκτικότητα</a:t>
            </a:r>
            <a:endParaRPr lang="el-GR" sz="1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4A612BB2-DD75-6665-EE97-1258600C55CC}"/>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5AB4FC5D-CFF6-6A46-AF69-789D56A0BB38}"/>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sp>
        <p:nvSpPr>
          <p:cNvPr id="13" name="TextBox 12">
            <a:extLst>
              <a:ext uri="{FF2B5EF4-FFF2-40B4-BE49-F238E27FC236}">
                <a16:creationId xmlns:a16="http://schemas.microsoft.com/office/drawing/2014/main" id="{CCE42BF8-3610-918E-9BB4-5B535D574C53}"/>
              </a:ext>
            </a:extLst>
          </p:cNvPr>
          <p:cNvSpPr txBox="1"/>
          <p:nvPr/>
        </p:nvSpPr>
        <p:spPr>
          <a:xfrm>
            <a:off x="1056746" y="1878564"/>
            <a:ext cx="4562258" cy="3785652"/>
          </a:xfrm>
          <a:prstGeom prst="rect">
            <a:avLst/>
          </a:prstGeom>
          <a:noFill/>
        </p:spPr>
        <p:txBody>
          <a:bodyPr wrap="square" rtlCol="0">
            <a:spAutoFit/>
          </a:bodyPr>
          <a:lstStyle/>
          <a:p>
            <a:r>
              <a:rPr lang="el-GR" sz="1600" dirty="0">
                <a:solidFill>
                  <a:srgbClr val="5A14A8"/>
                </a:solidFill>
              </a:rPr>
              <a:t>Η χώρα χρειάζεται άμεσα νέο Ενεργειακό Σχεδιασμό και νέα Εθνική Στρατηγική</a:t>
            </a:r>
            <a:r>
              <a:rPr lang="el-GR" sz="1600" dirty="0"/>
              <a:t>, που θα εξασφαλίζει την ενεργειακή μας ανεξαρτησία για εθνικούς και οικονομικούς λόγους.</a:t>
            </a:r>
          </a:p>
          <a:p>
            <a:endParaRPr lang="el-GR" sz="1600" dirty="0"/>
          </a:p>
          <a:p>
            <a:r>
              <a:rPr lang="el-GR" sz="1600" dirty="0">
                <a:solidFill>
                  <a:srgbClr val="5A14A8"/>
                </a:solidFill>
              </a:rPr>
              <a:t>ΠΑΡΑΓΩΓΗ ΗΛ. ΕΝΕΡΓΕΙΑΣ</a:t>
            </a:r>
          </a:p>
          <a:p>
            <a:endParaRPr lang="el-GR" sz="1600" dirty="0"/>
          </a:p>
          <a:p>
            <a:pPr marL="171450" indent="-171450">
              <a:buBlip>
                <a:blip r:embed="rId3"/>
              </a:buBlip>
            </a:pPr>
            <a:r>
              <a:rPr lang="el-GR" sz="1600" dirty="0"/>
              <a:t>Αξιοποίηση και ένταξη των σύγχρονων </a:t>
            </a:r>
            <a:r>
              <a:rPr lang="el-GR" sz="1600" dirty="0" err="1"/>
              <a:t>λιγνιτικών</a:t>
            </a:r>
            <a:r>
              <a:rPr lang="el-GR" sz="1600" dirty="0"/>
              <a:t> μονάδων (πχ </a:t>
            </a:r>
            <a:r>
              <a:rPr lang="el-GR" sz="1600" b="1" dirty="0"/>
              <a:t>Πτολεμαΐδα 5</a:t>
            </a:r>
            <a:r>
              <a:rPr lang="el-GR" sz="1600" dirty="0"/>
              <a:t>) στο ενεργειακό μείγμα σε ποσοστό 10-12% τουλάχιστον, μαζί με τα υδροηλεκτρικά ως μονάδες βάσης με εγχώριο καύσιμο, στο πλαίσιο της συμφωνίας του Παρισιού.</a:t>
            </a:r>
          </a:p>
          <a:p>
            <a:pPr marL="171450" indent="-171450">
              <a:buBlip>
                <a:blip r:embed="rId3"/>
              </a:buBlip>
            </a:pPr>
            <a:r>
              <a:rPr lang="el-GR" sz="1600" b="1" dirty="0"/>
              <a:t>Απεξάρτηση από το φυσικό αέριο</a:t>
            </a:r>
            <a:r>
              <a:rPr lang="el-GR" sz="1600" dirty="0"/>
              <a:t> και το LNG</a:t>
            </a:r>
          </a:p>
        </p:txBody>
      </p:sp>
      <p:sp>
        <p:nvSpPr>
          <p:cNvPr id="14" name="TextBox 13">
            <a:extLst>
              <a:ext uri="{FF2B5EF4-FFF2-40B4-BE49-F238E27FC236}">
                <a16:creationId xmlns:a16="http://schemas.microsoft.com/office/drawing/2014/main" id="{487B17D2-5CAF-01DF-EE6B-DDC61BE61D93}"/>
              </a:ext>
            </a:extLst>
          </p:cNvPr>
          <p:cNvSpPr txBox="1"/>
          <p:nvPr/>
        </p:nvSpPr>
        <p:spPr>
          <a:xfrm>
            <a:off x="6248295" y="2251777"/>
            <a:ext cx="5208992" cy="3539430"/>
          </a:xfrm>
          <a:prstGeom prst="rect">
            <a:avLst/>
          </a:prstGeom>
          <a:noFill/>
        </p:spPr>
        <p:txBody>
          <a:bodyPr wrap="square" rtlCol="0">
            <a:spAutoFit/>
          </a:bodyPr>
          <a:lstStyle/>
          <a:p>
            <a:pPr marL="171450" indent="-171450">
              <a:buBlip>
                <a:blip r:embed="rId3"/>
              </a:buBlip>
            </a:pPr>
            <a:r>
              <a:rPr lang="el-GR" sz="1600" b="1" dirty="0"/>
              <a:t>Μελέτη σκοπιμότητας, </a:t>
            </a:r>
            <a:r>
              <a:rPr lang="el-GR" sz="1600" b="1" dirty="0" err="1"/>
              <a:t>χωροθέτησης</a:t>
            </a:r>
            <a:r>
              <a:rPr lang="el-GR" sz="1600" b="1" dirty="0"/>
              <a:t>, οικονομικών δεδομένων κλπ. για την κατασκευή πυρηνικού εργοστασίου στη Θράκη.</a:t>
            </a:r>
            <a:endParaRPr lang="en-US" sz="1600" b="1" dirty="0"/>
          </a:p>
          <a:p>
            <a:pPr marL="171450" indent="-171450">
              <a:buBlip>
                <a:blip r:embed="rId3"/>
              </a:buBlip>
            </a:pPr>
            <a:r>
              <a:rPr lang="el-GR" sz="1600" b="1" dirty="0"/>
              <a:t>Επαναπροσδιορισμός των </a:t>
            </a:r>
            <a:r>
              <a:rPr lang="el-GR" sz="1600" b="1" dirty="0" err="1"/>
              <a:t>αδειοδοτήσεων</a:t>
            </a:r>
            <a:r>
              <a:rPr lang="el-GR" sz="1600" b="1" dirty="0"/>
              <a:t> </a:t>
            </a:r>
            <a:r>
              <a:rPr lang="el-GR" sz="1600" dirty="0"/>
              <a:t>και εγκαταστάσεων Βιομηχανικών Ανανεώσιμων Πηγών Ενέργειας (ΒΑΠΕ), λόγω της άναρχης εγκατάστασης και έλλειψης χωροταξικού σχεδιασμού.</a:t>
            </a:r>
          </a:p>
          <a:p>
            <a:pPr marL="171450" indent="-171450">
              <a:buBlip>
                <a:blip r:embed="rId3"/>
              </a:buBlip>
            </a:pPr>
            <a:r>
              <a:rPr lang="el-GR" sz="1600" b="1" dirty="0"/>
              <a:t>Ενίσχυση του θεσμού των ενεργειακών κοινοτήτων</a:t>
            </a:r>
            <a:r>
              <a:rPr lang="el-GR" sz="1600" dirty="0"/>
              <a:t>, της αποκεντρωμένης παραγωγής ενέργειας και των ενεργειακών συνεταιρισμών για επίτευξη </a:t>
            </a:r>
            <a:r>
              <a:rPr lang="el-GR" sz="1600" b="1" dirty="0"/>
              <a:t>Ενεργειακής Δημοκρατίας </a:t>
            </a:r>
            <a:r>
              <a:rPr lang="el-GR" sz="1600" dirty="0"/>
              <a:t>και μείωση του ενεργειακού κόστους.</a:t>
            </a:r>
            <a:endParaRPr lang="en-US" sz="1600" dirty="0"/>
          </a:p>
          <a:p>
            <a:pPr>
              <a:buNone/>
            </a:pPr>
            <a:endParaRPr lang="en-US" sz="1600" dirty="0">
              <a:solidFill>
                <a:srgbClr val="5A14A8"/>
              </a:solidFill>
            </a:endParaRPr>
          </a:p>
        </p:txBody>
      </p:sp>
      <p:pic>
        <p:nvPicPr>
          <p:cNvPr id="22" name="Picture 21" descr="A black and orange background&#10;&#10;AI-generated content may be incorrect.">
            <a:extLst>
              <a:ext uri="{FF2B5EF4-FFF2-40B4-BE49-F238E27FC236}">
                <a16:creationId xmlns:a16="http://schemas.microsoft.com/office/drawing/2014/main" id="{2BB5DDFE-94FE-F8D8-F202-F6D4FFF0109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897260" flipV="1">
            <a:off x="6858564" y="-1003328"/>
            <a:ext cx="6323640" cy="3462086"/>
          </a:xfrm>
          <a:prstGeom prst="rect">
            <a:avLst/>
          </a:prstGeom>
        </p:spPr>
      </p:pic>
      <p:pic>
        <p:nvPicPr>
          <p:cNvPr id="3" name="Picture 9" descr="A purple and black corner&#10;&#10;AI-generated content may be incorrect.">
            <a:extLst>
              <a:ext uri="{FF2B5EF4-FFF2-40B4-BE49-F238E27FC236}">
                <a16:creationId xmlns:a16="http://schemas.microsoft.com/office/drawing/2014/main" id="{827FE502-018A-7F36-CAA4-D049F64EEAB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5686482" y="22275"/>
            <a:ext cx="939802" cy="12731647"/>
          </a:xfrm>
          <a:prstGeom prst="rect">
            <a:avLst/>
          </a:prstGeom>
        </p:spPr>
      </p:pic>
    </p:spTree>
    <p:extLst>
      <p:ext uri="{BB962C8B-B14F-4D97-AF65-F5344CB8AC3E}">
        <p14:creationId xmlns:p14="http://schemas.microsoft.com/office/powerpoint/2010/main" val="42447552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9CCE43-2E5C-21FB-7A8A-5D3AF79A6A73}"/>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99E4B794-2C10-F992-5639-0D52CC3344C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315CECA3-9E4C-8791-DAE5-985154F5F1E5}"/>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11D802B-A405-94EE-0586-010DCA599F3B}"/>
              </a:ext>
            </a:extLst>
          </p:cNvPr>
          <p:cNvSpPr txBox="1">
            <a:spLocks/>
          </p:cNvSpPr>
          <p:nvPr/>
        </p:nvSpPr>
        <p:spPr>
          <a:xfrm>
            <a:off x="1051176" y="1341032"/>
            <a:ext cx="733082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Αναπτυξιακή Στρατηγική και Σχέδιο Δράσης για κάθε Περιφέρεια</a:t>
            </a:r>
            <a:endParaRPr lang="el-GR" sz="40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9D1B6A83-BAD4-0311-CA56-40C8B58218E8}"/>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9D83934F-77DB-EF8B-BEF6-B4740B35280C}"/>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sp>
        <p:nvSpPr>
          <p:cNvPr id="13" name="TextBox 12">
            <a:extLst>
              <a:ext uri="{FF2B5EF4-FFF2-40B4-BE49-F238E27FC236}">
                <a16:creationId xmlns:a16="http://schemas.microsoft.com/office/drawing/2014/main" id="{EEF4A9D4-98D1-A510-CD14-638AEEBAB95F}"/>
              </a:ext>
            </a:extLst>
          </p:cNvPr>
          <p:cNvSpPr txBox="1"/>
          <p:nvPr/>
        </p:nvSpPr>
        <p:spPr>
          <a:xfrm>
            <a:off x="1036031" y="1881390"/>
            <a:ext cx="9129373" cy="2554545"/>
          </a:xfrm>
          <a:prstGeom prst="rect">
            <a:avLst/>
          </a:prstGeom>
          <a:noFill/>
        </p:spPr>
        <p:txBody>
          <a:bodyPr wrap="square" rtlCol="0">
            <a:spAutoFit/>
          </a:bodyPr>
          <a:lstStyle/>
          <a:p>
            <a:pPr marL="171450" indent="-171450" algn="l">
              <a:buBlip>
                <a:blip r:embed="rId3"/>
              </a:buBlip>
            </a:pPr>
            <a:r>
              <a:rPr lang="el-GR" sz="1600" b="1" i="0" u="none" strike="noStrike" dirty="0">
                <a:solidFill>
                  <a:srgbClr val="000000"/>
                </a:solidFill>
                <a:effectLst/>
              </a:rPr>
              <a:t>Εφαρμογή εξειδικευμένης ανάπτυξης βάσει τοπικών πλεονεκτημάτων</a:t>
            </a:r>
            <a:r>
              <a:rPr lang="el-GR" sz="1600" b="0" i="0" u="none" strike="noStrike" dirty="0">
                <a:solidFill>
                  <a:srgbClr val="000000"/>
                </a:solidFill>
                <a:effectLst/>
              </a:rPr>
              <a:t>: Κοζάνη για ενέργεια, Πάτρα για </a:t>
            </a:r>
            <a:r>
              <a:rPr lang="el-GR" sz="1600" b="0" i="0" u="none" strike="noStrike" dirty="0" err="1">
                <a:solidFill>
                  <a:srgbClr val="000000"/>
                </a:solidFill>
                <a:effectLst/>
              </a:rPr>
              <a:t>logistics</a:t>
            </a:r>
            <a:r>
              <a:rPr lang="el-GR" sz="1600" b="0" i="0" u="none" strike="noStrike" dirty="0">
                <a:solidFill>
                  <a:srgbClr val="000000"/>
                </a:solidFill>
                <a:effectLst/>
              </a:rPr>
              <a:t>, Θεσσαλία για </a:t>
            </a:r>
            <a:r>
              <a:rPr lang="el-GR" sz="1600" b="0" i="0" u="none" strike="noStrike" dirty="0" err="1">
                <a:solidFill>
                  <a:srgbClr val="000000"/>
                </a:solidFill>
                <a:effectLst/>
              </a:rPr>
              <a:t>αγροκτηνοτροφία</a:t>
            </a:r>
            <a:r>
              <a:rPr lang="el-GR" sz="1600" b="0" i="0" u="none" strike="noStrike" dirty="0">
                <a:solidFill>
                  <a:srgbClr val="000000"/>
                </a:solidFill>
                <a:effectLst/>
              </a:rPr>
              <a:t>, και Ιωάννινα για έρευνα και τεχνολογία.</a:t>
            </a:r>
          </a:p>
          <a:p>
            <a:pPr marL="171450" indent="-171450" algn="l">
              <a:buBlip>
                <a:blip r:embed="rId3"/>
              </a:buBlip>
            </a:pPr>
            <a:endParaRPr lang="el-GR" sz="1600" dirty="0">
              <a:solidFill>
                <a:srgbClr val="000000"/>
              </a:solidFill>
            </a:endParaRPr>
          </a:p>
          <a:p>
            <a:pPr marL="171450" indent="-171450" algn="l">
              <a:buBlip>
                <a:blip r:embed="rId3"/>
              </a:buBlip>
            </a:pPr>
            <a:endParaRPr lang="el-GR" sz="1600" b="0" i="0" u="none" strike="noStrike" dirty="0">
              <a:solidFill>
                <a:srgbClr val="000000"/>
              </a:solidFill>
              <a:effectLst/>
            </a:endParaRPr>
          </a:p>
          <a:p>
            <a:pPr marL="171450" indent="-171450" algn="l">
              <a:buBlip>
                <a:blip r:embed="rId3"/>
              </a:buBlip>
            </a:pPr>
            <a:r>
              <a:rPr lang="el-GR" sz="1600" b="1" i="0" u="none" strike="noStrike" dirty="0">
                <a:solidFill>
                  <a:srgbClr val="000000"/>
                </a:solidFill>
                <a:effectLst/>
              </a:rPr>
              <a:t>Στόχος είναι η σύγκλιση των Περιφερειών μας με τον ευρωπαϊκό μέσο όρο </a:t>
            </a:r>
            <a:r>
              <a:rPr lang="el-GR" sz="1600" b="0" i="0" u="none" strike="noStrike" dirty="0">
                <a:solidFill>
                  <a:srgbClr val="000000"/>
                </a:solidFill>
                <a:effectLst/>
              </a:rPr>
              <a:t>και η ανατροπή της θλιβερής κατάταξης των κεντρικών Περιφερειών (Βόρειο Αιγαίο, Ήπειρος, Αν. Μακεδονία-Θράκη, </a:t>
            </a:r>
            <a:r>
              <a:rPr lang="el-GR" sz="1600" b="0" i="0" u="none" strike="noStrike" dirty="0" err="1">
                <a:solidFill>
                  <a:srgbClr val="000000"/>
                </a:solidFill>
                <a:effectLst/>
              </a:rPr>
              <a:t>Δυτ</a:t>
            </a:r>
            <a:r>
              <a:rPr lang="el-GR" sz="1600" b="0" i="0" u="none" strike="noStrike" dirty="0">
                <a:solidFill>
                  <a:srgbClr val="000000"/>
                </a:solidFill>
                <a:effectLst/>
              </a:rPr>
              <a:t>. Ελλάδα, Θεσσαλία, </a:t>
            </a:r>
            <a:r>
              <a:rPr lang="el-GR" sz="1600" b="0" i="0" u="none" strike="noStrike" dirty="0" err="1">
                <a:solidFill>
                  <a:srgbClr val="000000"/>
                </a:solidFill>
                <a:effectLst/>
              </a:rPr>
              <a:t>Κεντρ</a:t>
            </a:r>
            <a:r>
              <a:rPr lang="el-GR" sz="1600" b="0" i="0" u="none" strike="noStrike" dirty="0">
                <a:solidFill>
                  <a:srgbClr val="000000"/>
                </a:solidFill>
                <a:effectLst/>
              </a:rPr>
              <a:t>. Μακεδονία) στις τελευταίες 20 θέσεις των 242 ευρωπαϊκών Περιφερειών σε κατά κεφαλήν ΑΕΠ σε όρους αγοραστικής δύναμης και στη φτώχεια.</a:t>
            </a:r>
          </a:p>
        </p:txBody>
      </p:sp>
      <p:pic>
        <p:nvPicPr>
          <p:cNvPr id="5" name="Picture 4" descr="A circle with a black background&#10;&#10;AI-generated content may be incorrect.">
            <a:extLst>
              <a:ext uri="{FF2B5EF4-FFF2-40B4-BE49-F238E27FC236}">
                <a16:creationId xmlns:a16="http://schemas.microsoft.com/office/drawing/2014/main" id="{2D327D9F-7299-CF35-76DE-076E0DB85C9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1700000">
            <a:off x="10791441" y="-1326135"/>
            <a:ext cx="2801118" cy="2804166"/>
          </a:xfrm>
          <a:prstGeom prst="rect">
            <a:avLst/>
          </a:prstGeom>
        </p:spPr>
      </p:pic>
      <p:pic>
        <p:nvPicPr>
          <p:cNvPr id="6" name="Picture 5" descr="A purple and black corner&#10;&#10;AI-generated content may be incorrect.">
            <a:extLst>
              <a:ext uri="{FF2B5EF4-FFF2-40B4-BE49-F238E27FC236}">
                <a16:creationId xmlns:a16="http://schemas.microsoft.com/office/drawing/2014/main" id="{8BB3B1B2-8C97-A826-5DAB-41D97F562AC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1663701" y="3848099"/>
            <a:ext cx="1346200" cy="4673600"/>
          </a:xfrm>
          <a:prstGeom prst="rect">
            <a:avLst/>
          </a:prstGeom>
        </p:spPr>
      </p:pic>
    </p:spTree>
    <p:extLst>
      <p:ext uri="{BB962C8B-B14F-4D97-AF65-F5344CB8AC3E}">
        <p14:creationId xmlns:p14="http://schemas.microsoft.com/office/powerpoint/2010/main" val="209219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26A79F-12B6-2851-D0BC-5A5B7BB40E90}"/>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956794AD-97A6-14E6-755A-9307F62090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34650884-6A31-A842-1C58-3125C79B1B31}"/>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2" name="Title 1">
            <a:extLst>
              <a:ext uri="{FF2B5EF4-FFF2-40B4-BE49-F238E27FC236}">
                <a16:creationId xmlns:a16="http://schemas.microsoft.com/office/drawing/2014/main" id="{92620FE2-EF46-2642-08EC-3311A20F0BD4}"/>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D36161E2-6822-4BCA-5002-660F92FDB660}"/>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5" name="Picture 4" descr="A circle with a black background&#10;&#10;AI-generated content may be incorrect.">
            <a:extLst>
              <a:ext uri="{FF2B5EF4-FFF2-40B4-BE49-F238E27FC236}">
                <a16:creationId xmlns:a16="http://schemas.microsoft.com/office/drawing/2014/main" id="{278482E4-39D2-9977-B447-4C7B1F6F481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1700000">
            <a:off x="10791441" y="-1326135"/>
            <a:ext cx="2801118" cy="2804166"/>
          </a:xfrm>
          <a:prstGeom prst="rect">
            <a:avLst/>
          </a:prstGeom>
        </p:spPr>
      </p:pic>
      <p:pic>
        <p:nvPicPr>
          <p:cNvPr id="6" name="Picture 5" descr="A purple and black corner&#10;&#10;AI-generated content may be incorrect.">
            <a:extLst>
              <a:ext uri="{FF2B5EF4-FFF2-40B4-BE49-F238E27FC236}">
                <a16:creationId xmlns:a16="http://schemas.microsoft.com/office/drawing/2014/main" id="{7A55FB03-5B74-578A-BE15-118CD5B0E59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52737" y="359063"/>
            <a:ext cx="1346200" cy="11651672"/>
          </a:xfrm>
          <a:prstGeom prst="rect">
            <a:avLst/>
          </a:prstGeom>
        </p:spPr>
      </p:pic>
      <p:sp>
        <p:nvSpPr>
          <p:cNvPr id="3" name="Title 1">
            <a:extLst>
              <a:ext uri="{FF2B5EF4-FFF2-40B4-BE49-F238E27FC236}">
                <a16:creationId xmlns:a16="http://schemas.microsoft.com/office/drawing/2014/main" id="{14E0E469-893E-47B7-D25B-7FDB3461FC3F}"/>
              </a:ext>
            </a:extLst>
          </p:cNvPr>
          <p:cNvSpPr txBox="1">
            <a:spLocks/>
          </p:cNvSpPr>
          <p:nvPr/>
        </p:nvSpPr>
        <p:spPr>
          <a:xfrm>
            <a:off x="1036031" y="1357864"/>
            <a:ext cx="61927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u="none" strike="noStrike" dirty="0">
                <a:solidFill>
                  <a:srgbClr val="5A14A8"/>
                </a:solidFill>
                <a:effectLst/>
                <a:latin typeface="+mn-lt"/>
              </a:rPr>
              <a:t>Ανταγωνισμός</a:t>
            </a:r>
            <a:endParaRPr lang="el-GR" sz="4000" u="none" strike="noStrike" dirty="0">
              <a:solidFill>
                <a:srgbClr val="5A14A8"/>
              </a:solidFill>
              <a:effectLst/>
              <a:latin typeface="+mn-lt"/>
            </a:endParaRPr>
          </a:p>
        </p:txBody>
      </p:sp>
      <p:sp>
        <p:nvSpPr>
          <p:cNvPr id="7" name="TextBox 6">
            <a:extLst>
              <a:ext uri="{FF2B5EF4-FFF2-40B4-BE49-F238E27FC236}">
                <a16:creationId xmlns:a16="http://schemas.microsoft.com/office/drawing/2014/main" id="{4827F900-55C4-A730-6F6F-4D4991DCD0E4}"/>
              </a:ext>
            </a:extLst>
          </p:cNvPr>
          <p:cNvSpPr txBox="1"/>
          <p:nvPr/>
        </p:nvSpPr>
        <p:spPr>
          <a:xfrm>
            <a:off x="1015315" y="1792748"/>
            <a:ext cx="10525521" cy="3046988"/>
          </a:xfrm>
          <a:prstGeom prst="rect">
            <a:avLst/>
          </a:prstGeom>
          <a:noFill/>
        </p:spPr>
        <p:txBody>
          <a:bodyPr wrap="square" rtlCol="0">
            <a:spAutoFit/>
          </a:bodyPr>
          <a:lstStyle/>
          <a:p>
            <a:pPr marL="285750" indent="-285750" algn="l">
              <a:buBlip>
                <a:blip r:embed="rId5"/>
              </a:buBlip>
            </a:pPr>
            <a:r>
              <a:rPr lang="el-GR" sz="1600" b="1" i="0" u="none" strike="noStrike" dirty="0">
                <a:solidFill>
                  <a:srgbClr val="000000"/>
                </a:solidFill>
                <a:effectLst/>
              </a:rPr>
              <a:t>Δημιουργούμε μια νέα κατηγορία επιχειρήσεων που ονομάζονται ΕΑΕΑ (Επιχειρήσεις Αυξημένης Επιρροής στην Αγορά). </a:t>
            </a:r>
            <a:r>
              <a:rPr lang="el-GR" sz="1600" b="0" i="0" u="none" strike="noStrike" dirty="0">
                <a:solidFill>
                  <a:srgbClr val="000000"/>
                </a:solidFill>
                <a:effectLst/>
              </a:rPr>
              <a:t>Αυτές είναι οι εταιρείες που μαζί ελέγχουν το 80% της αγοράς σε βασικά προϊόντα και υπηρεσίες. Τα στελέχη τους πρέπει να εκπαιδεύονται ειδικά για να τηρούν τους κανόνες του υγιούς ανταγωνισμού.</a:t>
            </a:r>
          </a:p>
          <a:p>
            <a:pPr marL="285750" indent="-285750" algn="l">
              <a:buBlip>
                <a:blip r:embed="rId5"/>
              </a:buBlip>
            </a:pPr>
            <a:r>
              <a:rPr lang="el-GR" sz="1600" b="1" i="0" u="none" strike="noStrike" dirty="0">
                <a:solidFill>
                  <a:srgbClr val="000000"/>
                </a:solidFill>
                <a:effectLst/>
              </a:rPr>
              <a:t>Αυξάνουμε την ποινή φυλάκισης σε τουλάχιστον 3 χρόνια </a:t>
            </a:r>
            <a:r>
              <a:rPr lang="el-GR" sz="1600" b="0" i="0" u="none" strike="noStrike" dirty="0">
                <a:solidFill>
                  <a:srgbClr val="000000"/>
                </a:solidFill>
                <a:effectLst/>
              </a:rPr>
              <a:t>για τα στελέχη εταιρειών που συνεννοούνται μεταξύ τους για να χειραγωγήσουν την αγορά.</a:t>
            </a:r>
          </a:p>
          <a:p>
            <a:pPr marL="285750" indent="-285750" algn="l">
              <a:buBlip>
                <a:blip r:embed="rId5"/>
              </a:buBlip>
            </a:pPr>
            <a:r>
              <a:rPr lang="el-GR" sz="1600" b="1" i="0" u="none" strike="noStrike" dirty="0">
                <a:solidFill>
                  <a:srgbClr val="000000"/>
                </a:solidFill>
                <a:effectLst/>
              </a:rPr>
              <a:t>Όταν μια εταιρεία παραβιάζει τους κανόνες ανταγωνισμού</a:t>
            </a:r>
            <a:r>
              <a:rPr lang="el-GR" sz="1600" b="0" i="0" u="none" strike="noStrike" dirty="0">
                <a:solidFill>
                  <a:srgbClr val="000000"/>
                </a:solidFill>
                <a:effectLst/>
              </a:rPr>
              <a:t>, τα κέρδη της θεωρούνται παράνομα και κατάσχονται από το κράτος.</a:t>
            </a:r>
          </a:p>
          <a:p>
            <a:pPr marL="285750" indent="-285750" algn="l">
              <a:buBlip>
                <a:blip r:embed="rId5"/>
              </a:buBlip>
            </a:pPr>
            <a:r>
              <a:rPr lang="el-GR" sz="1600" b="0" i="0" u="none" strike="noStrike" dirty="0">
                <a:solidFill>
                  <a:srgbClr val="000000"/>
                </a:solidFill>
                <a:effectLst/>
              </a:rPr>
              <a:t>Οι υποθέσεις που αφορούν παραβιάσεις του ανταγωνισμού (Νόμος 3959/2011) εξετάζονται κατά προτεραιότητα από τη δικαιοσύνη.</a:t>
            </a:r>
          </a:p>
          <a:p>
            <a:pPr marL="285750" indent="-285750" algn="l">
              <a:buBlip>
                <a:blip r:embed="rId5"/>
              </a:buBlip>
            </a:pPr>
            <a:r>
              <a:rPr lang="el-GR" sz="1600" b="1" i="0" u="none" strike="noStrike" dirty="0">
                <a:solidFill>
                  <a:srgbClr val="000000"/>
                </a:solidFill>
                <a:effectLst/>
              </a:rPr>
              <a:t>Όποιο διευθυντικό στέλεχος παραβιάζει τους κανόνες ανταγωνισμού δεν μπορεί να αναλάβει διευθυντική θέση για ορισμένο χρονικό διάστημα</a:t>
            </a:r>
            <a:r>
              <a:rPr lang="el-GR" sz="1600" b="0" i="0" u="none" strike="noStrike" dirty="0">
                <a:solidFill>
                  <a:srgbClr val="000000"/>
                </a:solidFill>
                <a:effectLst/>
              </a:rPr>
              <a:t>, σύμφωνα με το Νόμο 4919/2022.</a:t>
            </a:r>
          </a:p>
        </p:txBody>
      </p:sp>
    </p:spTree>
    <p:extLst>
      <p:ext uri="{BB962C8B-B14F-4D97-AF65-F5344CB8AC3E}">
        <p14:creationId xmlns:p14="http://schemas.microsoft.com/office/powerpoint/2010/main" val="3074171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26A79F-12B6-2851-D0BC-5A5B7BB40E90}"/>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956794AD-97A6-14E6-755A-9307F62090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34650884-6A31-A842-1C58-3125C79B1B31}"/>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2" name="Title 1">
            <a:extLst>
              <a:ext uri="{FF2B5EF4-FFF2-40B4-BE49-F238E27FC236}">
                <a16:creationId xmlns:a16="http://schemas.microsoft.com/office/drawing/2014/main" id="{92620FE2-EF46-2642-08EC-3311A20F0BD4}"/>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D36161E2-6822-4BCA-5002-660F92FDB660}"/>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5" name="Picture 4" descr="A circle with a black background&#10;&#10;AI-generated content may be incorrect.">
            <a:extLst>
              <a:ext uri="{FF2B5EF4-FFF2-40B4-BE49-F238E27FC236}">
                <a16:creationId xmlns:a16="http://schemas.microsoft.com/office/drawing/2014/main" id="{278482E4-39D2-9977-B447-4C7B1F6F481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1700000">
            <a:off x="10791441" y="-1326135"/>
            <a:ext cx="2801118" cy="2804166"/>
          </a:xfrm>
          <a:prstGeom prst="rect">
            <a:avLst/>
          </a:prstGeom>
        </p:spPr>
      </p:pic>
      <p:sp>
        <p:nvSpPr>
          <p:cNvPr id="3" name="Title 1">
            <a:extLst>
              <a:ext uri="{FF2B5EF4-FFF2-40B4-BE49-F238E27FC236}">
                <a16:creationId xmlns:a16="http://schemas.microsoft.com/office/drawing/2014/main" id="{14E0E469-893E-47B7-D25B-7FDB3461FC3F}"/>
              </a:ext>
            </a:extLst>
          </p:cNvPr>
          <p:cNvSpPr txBox="1">
            <a:spLocks/>
          </p:cNvSpPr>
          <p:nvPr/>
        </p:nvSpPr>
        <p:spPr>
          <a:xfrm>
            <a:off x="1036031" y="1357864"/>
            <a:ext cx="61927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u="none" strike="noStrike" dirty="0">
                <a:solidFill>
                  <a:srgbClr val="5A14A8"/>
                </a:solidFill>
                <a:effectLst/>
                <a:latin typeface="+mn-lt"/>
              </a:rPr>
              <a:t>Ανταγωνισμός</a:t>
            </a:r>
            <a:endParaRPr lang="el-GR" sz="4000" u="none" strike="noStrike" dirty="0">
              <a:solidFill>
                <a:srgbClr val="5A14A8"/>
              </a:solidFill>
              <a:effectLst/>
              <a:latin typeface="+mn-lt"/>
            </a:endParaRPr>
          </a:p>
        </p:txBody>
      </p:sp>
      <p:sp>
        <p:nvSpPr>
          <p:cNvPr id="7" name="TextBox 6">
            <a:extLst>
              <a:ext uri="{FF2B5EF4-FFF2-40B4-BE49-F238E27FC236}">
                <a16:creationId xmlns:a16="http://schemas.microsoft.com/office/drawing/2014/main" id="{4827F900-55C4-A730-6F6F-4D4991DCD0E4}"/>
              </a:ext>
            </a:extLst>
          </p:cNvPr>
          <p:cNvSpPr txBox="1"/>
          <p:nvPr/>
        </p:nvSpPr>
        <p:spPr>
          <a:xfrm>
            <a:off x="1015315" y="1792748"/>
            <a:ext cx="9460963" cy="2554545"/>
          </a:xfrm>
          <a:prstGeom prst="rect">
            <a:avLst/>
          </a:prstGeom>
          <a:noFill/>
        </p:spPr>
        <p:txBody>
          <a:bodyPr wrap="square" rtlCol="0">
            <a:spAutoFit/>
          </a:bodyPr>
          <a:lstStyle/>
          <a:p>
            <a:pPr marL="285750" indent="-285750" algn="l">
              <a:buBlip>
                <a:blip r:embed="rId4"/>
              </a:buBlip>
            </a:pPr>
            <a:r>
              <a:rPr lang="el-GR" sz="1600" b="1" i="0" u="none" strike="noStrike" dirty="0">
                <a:solidFill>
                  <a:srgbClr val="000000"/>
                </a:solidFill>
                <a:effectLst/>
              </a:rPr>
              <a:t>Στην επιλογή του Προέδρου της Επιτροπής Ανταγωνισμού συμμετέχουν</a:t>
            </a:r>
            <a:r>
              <a:rPr lang="el-GR" sz="1600" b="0" i="0" u="none" strike="noStrike" dirty="0">
                <a:solidFill>
                  <a:srgbClr val="000000"/>
                </a:solidFill>
                <a:effectLst/>
              </a:rPr>
              <a:t>, εκτός από τη Βουλή, </a:t>
            </a:r>
            <a:r>
              <a:rPr lang="el-GR" sz="1600" b="1" i="0" u="none" strike="noStrike" dirty="0">
                <a:solidFill>
                  <a:srgbClr val="000000"/>
                </a:solidFill>
                <a:effectLst/>
              </a:rPr>
              <a:t>και εκπρόσωποι εργαζομένων, επιχειρήσεων και καταναλωτών</a:t>
            </a:r>
            <a:r>
              <a:rPr lang="el-GR" sz="1600" b="0" i="0" u="none" strike="noStrike" dirty="0">
                <a:solidFill>
                  <a:srgbClr val="000000"/>
                </a:solidFill>
                <a:effectLst/>
              </a:rPr>
              <a:t>.</a:t>
            </a:r>
          </a:p>
          <a:p>
            <a:pPr marL="285750" indent="-285750" algn="l">
              <a:buBlip>
                <a:blip r:embed="rId4"/>
              </a:buBlip>
            </a:pPr>
            <a:r>
              <a:rPr lang="el-GR" sz="1600" b="1" i="0" u="none" strike="noStrike" dirty="0">
                <a:solidFill>
                  <a:srgbClr val="000000"/>
                </a:solidFill>
                <a:effectLst/>
              </a:rPr>
              <a:t>Η Επιτροπή Ανταγωνισμού αποκτά αρμοδιότητα και στον τομέα των Τηλεπικοινωνιών</a:t>
            </a:r>
            <a:r>
              <a:rPr lang="el-GR" sz="1600" b="0" i="0" u="none" strike="noStrike" dirty="0">
                <a:solidFill>
                  <a:srgbClr val="000000"/>
                </a:solidFill>
                <a:effectLst/>
              </a:rPr>
              <a:t>, όπως ισχύει ήδη για την Ενέργεια.</a:t>
            </a:r>
          </a:p>
          <a:p>
            <a:pPr marL="285750" indent="-285750" algn="l">
              <a:buBlip>
                <a:blip r:embed="rId4"/>
              </a:buBlip>
            </a:pPr>
            <a:r>
              <a:rPr lang="el-GR" sz="1600" b="1" i="0" u="none" strike="noStrike" dirty="0">
                <a:solidFill>
                  <a:srgbClr val="000000"/>
                </a:solidFill>
                <a:effectLst/>
              </a:rPr>
              <a:t>Καταργούμε το δικαστικό παράβολο </a:t>
            </a:r>
            <a:r>
              <a:rPr lang="el-GR" sz="1600" b="0" i="0" u="none" strike="noStrike" dirty="0">
                <a:solidFill>
                  <a:srgbClr val="000000"/>
                </a:solidFill>
                <a:effectLst/>
              </a:rPr>
              <a:t>για όσους θέλουν να διεκδικήσουν αποζημίωση λόγω αθέμιτου ανταγωνισμού.</a:t>
            </a:r>
          </a:p>
          <a:p>
            <a:pPr marL="285750" indent="-285750" algn="l">
              <a:buBlip>
                <a:blip r:embed="rId4"/>
              </a:buBlip>
            </a:pPr>
            <a:r>
              <a:rPr lang="el-GR" sz="1600" b="1" i="0" u="none" strike="noStrike" dirty="0">
                <a:solidFill>
                  <a:srgbClr val="000000"/>
                </a:solidFill>
                <a:effectLst/>
              </a:rPr>
              <a:t>Αλλάζουμε τους κανόνες για τη διευθέτηση διαφορών </a:t>
            </a:r>
            <a:r>
              <a:rPr lang="el-GR" sz="1600" b="0" i="0" u="none" strike="noStrike" dirty="0">
                <a:solidFill>
                  <a:srgbClr val="000000"/>
                </a:solidFill>
                <a:effectLst/>
              </a:rPr>
              <a:t>στην Επιτροπή Ανταγωνισμού. Οι εταιρείες που παραδέχονται την παράβασή τους θα τιμωρούνται με μικρότερη ποινή φυλάκισης, αλλά δεν θα μπορούν να συμμετέχουν σε δημόσιους διαγωνισμούς για δύο χρόνια.</a:t>
            </a:r>
          </a:p>
        </p:txBody>
      </p:sp>
      <p:pic>
        <p:nvPicPr>
          <p:cNvPr id="8" name="Picture 5" descr="A purple and black corner&#10;&#10;AI-generated content may be incorrect.">
            <a:extLst>
              <a:ext uri="{FF2B5EF4-FFF2-40B4-BE49-F238E27FC236}">
                <a16:creationId xmlns:a16="http://schemas.microsoft.com/office/drawing/2014/main" id="{52CD5E46-8275-ACFC-4340-477C94548DC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4950885" y="-198777"/>
            <a:ext cx="2123974" cy="12025745"/>
          </a:xfrm>
          <a:prstGeom prst="rect">
            <a:avLst/>
          </a:prstGeom>
        </p:spPr>
      </p:pic>
    </p:spTree>
    <p:extLst>
      <p:ext uri="{BB962C8B-B14F-4D97-AF65-F5344CB8AC3E}">
        <p14:creationId xmlns:p14="http://schemas.microsoft.com/office/powerpoint/2010/main" val="40078731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DA4AB3-DE93-EC91-CAEF-020E2AD5EFE3}"/>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480435EE-C870-F3E7-2219-D5D4E048F09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0C5CB256-D460-A2DD-C6DF-B78E5ACA08D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2" name="Title 1">
            <a:extLst>
              <a:ext uri="{FF2B5EF4-FFF2-40B4-BE49-F238E27FC236}">
                <a16:creationId xmlns:a16="http://schemas.microsoft.com/office/drawing/2014/main" id="{43DE61EE-C08D-9B60-964F-9AC88A959CD2}"/>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A56E9E94-C9CC-002D-C692-921BC6B3E796}"/>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5" name="Picture 4" descr="A circle with a black background&#10;&#10;AI-generated content may be incorrect.">
            <a:extLst>
              <a:ext uri="{FF2B5EF4-FFF2-40B4-BE49-F238E27FC236}">
                <a16:creationId xmlns:a16="http://schemas.microsoft.com/office/drawing/2014/main" id="{DE21F6C6-B4C6-984F-5F8D-FD7845F789D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1700000">
            <a:off x="10791441" y="-1326135"/>
            <a:ext cx="2801118" cy="2804166"/>
          </a:xfrm>
          <a:prstGeom prst="rect">
            <a:avLst/>
          </a:prstGeom>
        </p:spPr>
      </p:pic>
      <p:pic>
        <p:nvPicPr>
          <p:cNvPr id="6" name="Picture 5" descr="A purple and black corner&#10;&#10;AI-generated content may be incorrect.">
            <a:extLst>
              <a:ext uri="{FF2B5EF4-FFF2-40B4-BE49-F238E27FC236}">
                <a16:creationId xmlns:a16="http://schemas.microsoft.com/office/drawing/2014/main" id="{30A7E784-4004-F003-4344-7E6B023B54F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4950885" y="-198777"/>
            <a:ext cx="2123974" cy="12025745"/>
          </a:xfrm>
          <a:prstGeom prst="rect">
            <a:avLst/>
          </a:prstGeom>
        </p:spPr>
      </p:pic>
      <p:sp>
        <p:nvSpPr>
          <p:cNvPr id="8" name="Title 1">
            <a:extLst>
              <a:ext uri="{FF2B5EF4-FFF2-40B4-BE49-F238E27FC236}">
                <a16:creationId xmlns:a16="http://schemas.microsoft.com/office/drawing/2014/main" id="{A6A81B66-32F7-C207-6B1A-1903FD60A889}"/>
              </a:ext>
            </a:extLst>
          </p:cNvPr>
          <p:cNvSpPr txBox="1">
            <a:spLocks/>
          </p:cNvSpPr>
          <p:nvPr/>
        </p:nvSpPr>
        <p:spPr>
          <a:xfrm>
            <a:off x="1058644" y="1468715"/>
            <a:ext cx="7267938"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Ενίσχυση και Εκσυγχρονισμός του Επιμελητηριακού Θεσμού</a:t>
            </a:r>
            <a:endParaRPr lang="el-GR" sz="6000" u="none" strike="noStrike" dirty="0">
              <a:solidFill>
                <a:srgbClr val="5A14A8"/>
              </a:solidFill>
              <a:effectLst/>
              <a:latin typeface="+mn-lt"/>
            </a:endParaRPr>
          </a:p>
        </p:txBody>
      </p:sp>
      <p:sp>
        <p:nvSpPr>
          <p:cNvPr id="9" name="TextBox 8">
            <a:extLst>
              <a:ext uri="{FF2B5EF4-FFF2-40B4-BE49-F238E27FC236}">
                <a16:creationId xmlns:a16="http://schemas.microsoft.com/office/drawing/2014/main" id="{0E6272CC-7E94-DF61-ECC4-BE8430BFD04A}"/>
              </a:ext>
            </a:extLst>
          </p:cNvPr>
          <p:cNvSpPr txBox="1"/>
          <p:nvPr/>
        </p:nvSpPr>
        <p:spPr>
          <a:xfrm>
            <a:off x="1058644" y="2133644"/>
            <a:ext cx="9166048" cy="2308324"/>
          </a:xfrm>
          <a:prstGeom prst="rect">
            <a:avLst/>
          </a:prstGeom>
          <a:noFill/>
        </p:spPr>
        <p:txBody>
          <a:bodyPr wrap="square" rtlCol="0">
            <a:spAutoFit/>
          </a:bodyPr>
          <a:lstStyle/>
          <a:p>
            <a:pPr marL="171450" indent="-171450" algn="l">
              <a:buBlip>
                <a:blip r:embed="rId5"/>
              </a:buBlip>
            </a:pPr>
            <a:r>
              <a:rPr lang="el-GR" sz="1600" b="1" i="0" u="none" strike="noStrike" dirty="0">
                <a:solidFill>
                  <a:srgbClr val="000000"/>
                </a:solidFill>
                <a:effectLst/>
              </a:rPr>
              <a:t>Θεσμική ενδυνάμωση και έλεγχος των Επιμελητηρίων</a:t>
            </a:r>
            <a:r>
              <a:rPr lang="el-GR" sz="1600" b="0" i="0" u="none" strike="noStrike" dirty="0">
                <a:solidFill>
                  <a:srgbClr val="000000"/>
                </a:solidFill>
                <a:effectLst/>
              </a:rPr>
              <a:t>, μέτρηση της απόδοσής τους με βασικούς δείκτες απόδοσης. Οικονομική αυτονομία όλων των Επιμελητηρίων ώστε να μην υπάρχουν Επιμελητήρια δυο ταχυτήτων. </a:t>
            </a:r>
          </a:p>
          <a:p>
            <a:pPr algn="l"/>
            <a:r>
              <a:rPr lang="el-GR" sz="1600" b="0" i="0" u="none" strike="noStrike" dirty="0">
                <a:solidFill>
                  <a:srgbClr val="000000"/>
                </a:solidFill>
                <a:effectLst/>
              </a:rPr>
              <a:t>   Κάθε Επιμελητήριο θα έχει επαρκείς πόρους για ολόκληρη την βεντάλια </a:t>
            </a:r>
          </a:p>
          <a:p>
            <a:pPr algn="l"/>
            <a:r>
              <a:rPr lang="el-GR" sz="1600" dirty="0">
                <a:solidFill>
                  <a:srgbClr val="000000"/>
                </a:solidFill>
              </a:rPr>
              <a:t> </a:t>
            </a:r>
            <a:r>
              <a:rPr lang="el-GR" sz="1600" b="0" i="0" u="none" strike="noStrike" dirty="0">
                <a:solidFill>
                  <a:srgbClr val="000000"/>
                </a:solidFill>
                <a:effectLst/>
              </a:rPr>
              <a:t>  υπηρεσιών που οφείλει να προσφέρει στα μέλη του. Μεταφορά πόρων ανάμεσα </a:t>
            </a:r>
          </a:p>
          <a:p>
            <a:pPr algn="l"/>
            <a:r>
              <a:rPr lang="el-GR" sz="1600" dirty="0">
                <a:solidFill>
                  <a:srgbClr val="000000"/>
                </a:solidFill>
              </a:rPr>
              <a:t>  </a:t>
            </a:r>
            <a:r>
              <a:rPr lang="el-GR" sz="1600" b="0" i="0" u="none" strike="noStrike" dirty="0">
                <a:solidFill>
                  <a:srgbClr val="000000"/>
                </a:solidFill>
                <a:effectLst/>
              </a:rPr>
              <a:t> στα  Επιμελητήρια (αφορά τα έσοδα από τις υπηρεσίες ΓΕΜΗ). </a:t>
            </a:r>
          </a:p>
          <a:p>
            <a:pPr algn="l"/>
            <a:endParaRPr lang="el-GR" sz="1600" b="0" i="0" u="none" strike="noStrike" dirty="0">
              <a:solidFill>
                <a:srgbClr val="000000"/>
              </a:solidFill>
              <a:effectLst/>
            </a:endParaRPr>
          </a:p>
          <a:p>
            <a:pPr marL="171450" indent="-171450" algn="l">
              <a:buBlip>
                <a:blip r:embed="rId5"/>
              </a:buBlip>
            </a:pPr>
            <a:r>
              <a:rPr lang="el-GR" sz="1600" b="1" i="0" u="none" strike="noStrike" dirty="0">
                <a:solidFill>
                  <a:srgbClr val="000000"/>
                </a:solidFill>
                <a:effectLst/>
              </a:rPr>
              <a:t>Ενεργή εμπλοκή όλων των Επιμελητηρίων σε δράσεις </a:t>
            </a:r>
            <a:r>
              <a:rPr lang="el-GR" sz="1600" b="0" i="0" u="none" strike="noStrike" dirty="0">
                <a:solidFill>
                  <a:srgbClr val="000000"/>
                </a:solidFill>
                <a:effectLst/>
              </a:rPr>
              <a:t>όπως εξαγωγές, ενίσχυση ανθρώπινου δυναμικού, υποστήριξη επιχειρήσεων που βρίσκονται σε κίνδυνο </a:t>
            </a:r>
            <a:r>
              <a:rPr lang="el-GR" sz="1600" b="0" i="0" u="none" strike="noStrike" dirty="0" err="1">
                <a:solidFill>
                  <a:srgbClr val="000000"/>
                </a:solidFill>
                <a:effectLst/>
              </a:rPr>
              <a:t>κ.λπ</a:t>
            </a:r>
            <a:endParaRPr lang="el-GR" sz="1600" b="0" i="0" u="none" strike="noStrike" dirty="0">
              <a:solidFill>
                <a:srgbClr val="000000"/>
              </a:solidFill>
              <a:effectLst/>
            </a:endParaRPr>
          </a:p>
        </p:txBody>
      </p:sp>
    </p:spTree>
    <p:extLst>
      <p:ext uri="{BB962C8B-B14F-4D97-AF65-F5344CB8AC3E}">
        <p14:creationId xmlns:p14="http://schemas.microsoft.com/office/powerpoint/2010/main" val="31329096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B5181D-9139-3458-A36E-1B68F0B2BF3C}"/>
            </a:ext>
          </a:extLst>
        </p:cNvPr>
        <p:cNvGrpSpPr/>
        <p:nvPr/>
      </p:nvGrpSpPr>
      <p:grpSpPr>
        <a:xfrm>
          <a:off x="0" y="0"/>
          <a:ext cx="0" cy="0"/>
          <a:chOff x="0" y="0"/>
          <a:chExt cx="0" cy="0"/>
        </a:xfrm>
      </p:grpSpPr>
      <p:pic>
        <p:nvPicPr>
          <p:cNvPr id="16" name="Picture 15" descr="A black and orange curved lines&#10;&#10;AI-generated content may be incorrect.">
            <a:extLst>
              <a:ext uri="{FF2B5EF4-FFF2-40B4-BE49-F238E27FC236}">
                <a16:creationId xmlns:a16="http://schemas.microsoft.com/office/drawing/2014/main" id="{6754CB3A-3247-ACE5-4051-F76258CA0F92}"/>
              </a:ext>
            </a:extLst>
          </p:cNvPr>
          <p:cNvPicPr>
            <a:picLocks noChangeAspect="1"/>
          </p:cNvPicPr>
          <p:nvPr/>
        </p:nvPicPr>
        <p:blipFill>
          <a:blip r:embed="rId2">
            <a:extLst>
              <a:ext uri="{28A0092B-C50C-407E-A947-70E740481C1C}">
                <a14:useLocalDpi xmlns:a14="http://schemas.microsoft.com/office/drawing/2010/main" val="0"/>
              </a:ext>
            </a:extLst>
          </a:blip>
          <a:srcRect l="10394" r="32469" b="10697"/>
          <a:stretch/>
        </p:blipFill>
        <p:spPr>
          <a:xfrm>
            <a:off x="0" y="5686596"/>
            <a:ext cx="12192000" cy="1184363"/>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88B117DB-DE71-E886-1FD8-C62BC1AA1D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86E2C3EA-5D92-FBF3-0662-BC5AC3E4CFA1}"/>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F8C45E13-F3ED-C403-571C-85E771177B0D}"/>
              </a:ext>
            </a:extLst>
          </p:cNvPr>
          <p:cNvSpPr txBox="1">
            <a:spLocks/>
          </p:cNvSpPr>
          <p:nvPr/>
        </p:nvSpPr>
        <p:spPr>
          <a:xfrm>
            <a:off x="1056746" y="1271694"/>
            <a:ext cx="5909662"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Προώθηση των εξαγωγών</a:t>
            </a:r>
            <a:endParaRPr lang="el-GR" sz="72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429CD19D-66DE-850F-FAD6-EACEC6D68B81}"/>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5D890A89-9869-D3E3-8EA5-AEC4CCDCEE7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sp>
        <p:nvSpPr>
          <p:cNvPr id="6" name="TextBox 5">
            <a:extLst>
              <a:ext uri="{FF2B5EF4-FFF2-40B4-BE49-F238E27FC236}">
                <a16:creationId xmlns:a16="http://schemas.microsoft.com/office/drawing/2014/main" id="{C9565AD5-A657-61C2-8B8C-269B2A40DBDF}"/>
              </a:ext>
            </a:extLst>
          </p:cNvPr>
          <p:cNvSpPr txBox="1"/>
          <p:nvPr/>
        </p:nvSpPr>
        <p:spPr>
          <a:xfrm>
            <a:off x="1128910" y="1776849"/>
            <a:ext cx="10204108" cy="4031873"/>
          </a:xfrm>
          <a:prstGeom prst="rect">
            <a:avLst/>
          </a:prstGeom>
          <a:noFill/>
        </p:spPr>
        <p:txBody>
          <a:bodyPr wrap="square">
            <a:spAutoFit/>
          </a:bodyPr>
          <a:lstStyle/>
          <a:p>
            <a:r>
              <a:rPr lang="el-GR" sz="1600" dirty="0"/>
              <a:t>1. </a:t>
            </a:r>
            <a:r>
              <a:rPr lang="el-GR" sz="1600" b="1" dirty="0"/>
              <a:t>Ελάχιστη γραφειοκρατία </a:t>
            </a:r>
            <a:r>
              <a:rPr lang="el-GR" sz="1600" dirty="0"/>
              <a:t>για τις εξαγωγές μέσω ολοκλήρωσης της Ενιαίας Θυρίδας Εξωτερικού Εμπορίου σε διάστημα έξι μηνών, χωρίς περαιτέρω παράταση.</a:t>
            </a:r>
          </a:p>
          <a:p>
            <a:pPr marL="342900" indent="-342900">
              <a:buAutoNum type="arabicPeriod"/>
            </a:pPr>
            <a:endParaRPr lang="el-GR" sz="1600" dirty="0"/>
          </a:p>
          <a:p>
            <a:r>
              <a:rPr lang="el-GR" sz="1600" dirty="0"/>
              <a:t>2. </a:t>
            </a:r>
            <a:r>
              <a:rPr lang="el-GR" sz="1600" b="1" dirty="0"/>
              <a:t>Χρηματοδότηση με τα χαμηλότερα επιτόκια της αγοράς και ασφάλιση πιστώσεων με ελάχιστο κόστος στους </a:t>
            </a:r>
            <a:r>
              <a:rPr lang="el-GR" sz="1600" b="1" dirty="0" err="1"/>
              <a:t>εξαγωγείς</a:t>
            </a:r>
            <a:r>
              <a:rPr lang="el-GR" sz="1600" b="1" dirty="0"/>
              <a:t>.</a:t>
            </a:r>
          </a:p>
          <a:p>
            <a:endParaRPr lang="el-GR" sz="1600" dirty="0"/>
          </a:p>
          <a:p>
            <a:r>
              <a:rPr lang="el-GR" sz="1600" dirty="0"/>
              <a:t>3. </a:t>
            </a:r>
            <a:r>
              <a:rPr lang="el-GR" sz="1600" b="1" dirty="0"/>
              <a:t>Πρόσβαση σε αγορές </a:t>
            </a:r>
            <a:r>
              <a:rPr lang="el-GR" sz="1600" dirty="0"/>
              <a:t>και υποστήριξη από κάθε φορέα της Πολιτείας στην προσπάθεια ανεύρεσης πελατών παγκοσμίως μέσω:</a:t>
            </a:r>
          </a:p>
          <a:p>
            <a:endParaRPr lang="el-GR" sz="1600" dirty="0"/>
          </a:p>
          <a:p>
            <a:r>
              <a:rPr lang="el-GR" sz="1600" dirty="0"/>
              <a:t>4. </a:t>
            </a:r>
            <a:r>
              <a:rPr lang="el-GR" sz="1600" b="1" dirty="0"/>
              <a:t>Συμμετοχή των Επιμελητηρίων στη διαδικασία προώθησης των εξαγωγών </a:t>
            </a:r>
            <a:r>
              <a:rPr lang="el-GR" sz="1600" dirty="0"/>
              <a:t>και δημιουργίας γραφείων υποστήριξης των </a:t>
            </a:r>
            <a:r>
              <a:rPr lang="el-GR" sz="1600" dirty="0" err="1"/>
              <a:t>εξαγωγέων</a:t>
            </a:r>
            <a:r>
              <a:rPr lang="el-GR" sz="1600" dirty="0"/>
              <a:t> σε 20 βασικές αγορές-στόχους.</a:t>
            </a:r>
          </a:p>
          <a:p>
            <a:endParaRPr lang="el-GR" sz="1600" dirty="0"/>
          </a:p>
          <a:p>
            <a:r>
              <a:rPr lang="el-GR" sz="1600" dirty="0"/>
              <a:t>5. </a:t>
            </a:r>
            <a:r>
              <a:rPr lang="el-GR" sz="1600" b="1" dirty="0"/>
              <a:t>Δημιουργίας του Δικτύου ΕΡΜΗΣ, ενός ψηφιακού δικτύου πληροφόρησης </a:t>
            </a:r>
            <a:r>
              <a:rPr lang="el-GR" sz="1600" dirty="0"/>
              <a:t>των </a:t>
            </a:r>
            <a:r>
              <a:rPr lang="el-GR" sz="1600" dirty="0" err="1"/>
              <a:t>εξαγωγέων</a:t>
            </a:r>
            <a:r>
              <a:rPr lang="el-GR" sz="1600" dirty="0"/>
              <a:t> με κεντρικό φορέα την Κεντρική Ένωση Επιμελητηρίων Ελλάδος. Το δίκτυο ΕΡΜΗΣ θα συνδέει τους </a:t>
            </a:r>
            <a:r>
              <a:rPr lang="el-GR" sz="1600" dirty="0" err="1"/>
              <a:t>εξαγωγείς</a:t>
            </a:r>
            <a:r>
              <a:rPr lang="el-GR" sz="1600" dirty="0"/>
              <a:t> με την ελληνική παρουσία σε κάθε χώρα του κόσμου, τα γραφεία ΟΕΥ και τα γραφεία Επιμελητηρίων.</a:t>
            </a:r>
          </a:p>
        </p:txBody>
      </p:sp>
      <p:pic>
        <p:nvPicPr>
          <p:cNvPr id="3" name="Picture 4" descr="A circle with a black background&#10;&#10;AI-generated content may be incorrect.">
            <a:extLst>
              <a:ext uri="{FF2B5EF4-FFF2-40B4-BE49-F238E27FC236}">
                <a16:creationId xmlns:a16="http://schemas.microsoft.com/office/drawing/2014/main" id="{8EF2E052-B480-F8EF-6300-0B2CE222362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1700000">
            <a:off x="10791441" y="-1326135"/>
            <a:ext cx="2801118" cy="2804166"/>
          </a:xfrm>
          <a:prstGeom prst="rect">
            <a:avLst/>
          </a:prstGeom>
        </p:spPr>
      </p:pic>
    </p:spTree>
    <p:extLst>
      <p:ext uri="{BB962C8B-B14F-4D97-AF65-F5344CB8AC3E}">
        <p14:creationId xmlns:p14="http://schemas.microsoft.com/office/powerpoint/2010/main" val="31217686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ED90FC-3393-1EAB-BE23-905B0FC01375}"/>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61F031A1-1664-BBF3-7F51-68D2C1C2483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7451807-1A71-DD06-434E-98D388759E40}"/>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D85105DA-D1F4-5F21-CF2D-03C0CC69DCBD}"/>
              </a:ext>
            </a:extLst>
          </p:cNvPr>
          <p:cNvSpPr txBox="1">
            <a:spLocks/>
          </p:cNvSpPr>
          <p:nvPr/>
        </p:nvSpPr>
        <p:spPr>
          <a:xfrm>
            <a:off x="1056746"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Τουρισμός</a:t>
            </a:r>
            <a:endParaRPr lang="el-GR" sz="115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E0E366D7-941A-6BBD-D337-4E19F897F9D6}"/>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3" name="TextBox 12">
            <a:extLst>
              <a:ext uri="{FF2B5EF4-FFF2-40B4-BE49-F238E27FC236}">
                <a16:creationId xmlns:a16="http://schemas.microsoft.com/office/drawing/2014/main" id="{5B981D51-DD1C-5B6E-AE97-B5D6FF7B5E96}"/>
              </a:ext>
            </a:extLst>
          </p:cNvPr>
          <p:cNvSpPr txBox="1"/>
          <p:nvPr/>
        </p:nvSpPr>
        <p:spPr>
          <a:xfrm>
            <a:off x="1056746" y="1684369"/>
            <a:ext cx="10442527" cy="4031873"/>
          </a:xfrm>
          <a:prstGeom prst="rect">
            <a:avLst/>
          </a:prstGeom>
          <a:noFill/>
        </p:spPr>
        <p:txBody>
          <a:bodyPr wrap="square" rtlCol="0">
            <a:spAutoFit/>
          </a:bodyPr>
          <a:lstStyle/>
          <a:p>
            <a:pPr marL="171450" indent="-171450" algn="l">
              <a:buBlip>
                <a:blip r:embed="rId4"/>
              </a:buBlip>
            </a:pPr>
            <a:r>
              <a:rPr lang="el-GR" sz="1600" b="0" i="0" u="none" strike="noStrike" dirty="0">
                <a:solidFill>
                  <a:srgbClr val="5A14A8"/>
                </a:solidFill>
                <a:effectLst/>
              </a:rPr>
              <a:t>Βιώσιμη Τουριστική Ανάπτυξη: </a:t>
            </a:r>
          </a:p>
          <a:p>
            <a:pPr algn="l"/>
            <a:r>
              <a:rPr lang="el-GR" sz="1600" dirty="0">
                <a:solidFill>
                  <a:srgbClr val="5A14A8"/>
                </a:solidFill>
              </a:rPr>
              <a:t> </a:t>
            </a:r>
            <a:r>
              <a:rPr lang="el-GR" sz="1600" b="0" i="0" u="none" strike="noStrike" dirty="0">
                <a:effectLst/>
              </a:rPr>
              <a:t>Χωροταξικός Σχεδιασμός</a:t>
            </a:r>
            <a:r>
              <a:rPr lang="el-GR" sz="1600" b="0" i="0" u="none" strike="noStrike" dirty="0">
                <a:solidFill>
                  <a:srgbClr val="000000"/>
                </a:solidFill>
                <a:effectLst/>
              </a:rPr>
              <a:t>: Ορθολογικός σχεδιασμός της τουριστικής  ανάπτυξης, με καθορισμό ζωνών και περιορισμό της δόμησης σε ευαίσθητες περιοχές.</a:t>
            </a:r>
          </a:p>
          <a:p>
            <a:pPr marL="171450" indent="-171450" algn="l">
              <a:buBlip>
                <a:blip r:embed="rId4"/>
              </a:buBlip>
            </a:pPr>
            <a:r>
              <a:rPr lang="el-GR" sz="1600" b="0" i="0" u="none" strike="noStrike" dirty="0">
                <a:solidFill>
                  <a:srgbClr val="5A14A8"/>
                </a:solidFill>
                <a:effectLst/>
              </a:rPr>
              <a:t>Αποκέντρωση</a:t>
            </a:r>
            <a:r>
              <a:rPr lang="el-GR" sz="1600" b="0" i="0" u="none" strike="noStrike" dirty="0">
                <a:solidFill>
                  <a:srgbClr val="000000"/>
                </a:solidFill>
                <a:effectLst/>
              </a:rPr>
              <a:t>: Προώθηση τουριστικών προορισμών εκτός των κορυφαίων.</a:t>
            </a:r>
          </a:p>
          <a:p>
            <a:pPr marL="171450" indent="-171450" algn="l">
              <a:buBlip>
                <a:blip r:embed="rId4"/>
              </a:buBlip>
            </a:pPr>
            <a:r>
              <a:rPr lang="el-GR" sz="1600" b="0" i="0" u="none" strike="noStrike" dirty="0">
                <a:solidFill>
                  <a:srgbClr val="5A14A8"/>
                </a:solidFill>
                <a:effectLst/>
              </a:rPr>
              <a:t>Εναλλακτικές Μορφές Τουρισμού</a:t>
            </a:r>
            <a:r>
              <a:rPr lang="el-GR" sz="1600" b="0" i="0" u="none" strike="noStrike" dirty="0">
                <a:solidFill>
                  <a:srgbClr val="000000"/>
                </a:solidFill>
                <a:effectLst/>
              </a:rPr>
              <a:t>: Ενίσχυση του πολιτιστικού,</a:t>
            </a:r>
          </a:p>
          <a:p>
            <a:pPr algn="l"/>
            <a:r>
              <a:rPr lang="el-GR" sz="1600" b="0" i="0" u="none" strike="noStrike" dirty="0">
                <a:solidFill>
                  <a:srgbClr val="000000"/>
                </a:solidFill>
                <a:effectLst/>
              </a:rPr>
              <a:t> αγροτουριστικού, </a:t>
            </a:r>
            <a:r>
              <a:rPr lang="el-GR" sz="1600" b="0" i="0" u="none" strike="noStrike" dirty="0" err="1">
                <a:solidFill>
                  <a:srgbClr val="000000"/>
                </a:solidFill>
                <a:effectLst/>
              </a:rPr>
              <a:t>οικοτουριστικού</a:t>
            </a:r>
            <a:r>
              <a:rPr lang="el-GR" sz="1600" b="0" i="0" u="none" strike="noStrike" dirty="0">
                <a:solidFill>
                  <a:srgbClr val="000000"/>
                </a:solidFill>
                <a:effectLst/>
              </a:rPr>
              <a:t>, γαστρονομικού και αθλητικού τουρισμού</a:t>
            </a:r>
            <a:r>
              <a:rPr lang="el-GR" sz="1600" dirty="0">
                <a:solidFill>
                  <a:srgbClr val="000000"/>
                </a:solidFill>
              </a:rPr>
              <a:t>.</a:t>
            </a:r>
            <a:endParaRPr lang="el-GR" sz="1600" b="0" i="0" u="none" strike="noStrike" dirty="0">
              <a:solidFill>
                <a:srgbClr val="000000"/>
              </a:solidFill>
              <a:effectLst/>
            </a:endParaRPr>
          </a:p>
          <a:p>
            <a:pPr marL="171450" indent="-171450" algn="l">
              <a:buBlip>
                <a:blip r:embed="rId4"/>
              </a:buBlip>
            </a:pPr>
            <a:r>
              <a:rPr lang="el-GR" sz="1600" b="0" i="0" u="none" strike="noStrike" dirty="0">
                <a:solidFill>
                  <a:srgbClr val="5A14A8"/>
                </a:solidFill>
                <a:effectLst/>
              </a:rPr>
              <a:t>Διαχείριση Υδάτινων Πόρων και Στερεών Αποβλήτων: </a:t>
            </a:r>
            <a:r>
              <a:rPr lang="el-GR" sz="1600" b="0" i="0" u="none" strike="noStrike" dirty="0">
                <a:solidFill>
                  <a:srgbClr val="000000"/>
                </a:solidFill>
                <a:effectLst/>
              </a:rPr>
              <a:t>Εξοικονόμηση Νερού: Εφαρμογή μέτρων εξοικονόμησης νερού στις τουριστικές επιχειρήσεις.</a:t>
            </a:r>
          </a:p>
          <a:p>
            <a:pPr marL="171450" indent="-171450" algn="l">
              <a:buBlip>
                <a:blip r:embed="rId4"/>
              </a:buBlip>
            </a:pPr>
            <a:r>
              <a:rPr lang="el-GR" sz="1600" b="0" i="0" u="none" strike="noStrike" dirty="0">
                <a:solidFill>
                  <a:srgbClr val="5A14A8"/>
                </a:solidFill>
                <a:effectLst/>
              </a:rPr>
              <a:t>Ολοκληρωμένη Διαχείριση Αποβλήτων: </a:t>
            </a:r>
            <a:r>
              <a:rPr lang="el-GR" sz="1600" b="0" i="0" u="none" strike="noStrike" dirty="0">
                <a:solidFill>
                  <a:srgbClr val="000000"/>
                </a:solidFill>
                <a:effectLst/>
              </a:rPr>
              <a:t>Προώθηση της ανακύκλωσης, της </a:t>
            </a:r>
            <a:r>
              <a:rPr lang="el-GR" sz="1600" b="0" i="0" u="none" strike="noStrike" dirty="0" err="1">
                <a:solidFill>
                  <a:srgbClr val="000000"/>
                </a:solidFill>
                <a:effectLst/>
              </a:rPr>
              <a:t>κομποστοποίησης</a:t>
            </a:r>
            <a:r>
              <a:rPr lang="el-GR" sz="1600" b="0" i="0" u="none" strike="noStrike" dirty="0">
                <a:solidFill>
                  <a:srgbClr val="000000"/>
                </a:solidFill>
                <a:effectLst/>
              </a:rPr>
              <a:t> και της μείωσης των αποβλήτων στις πηγές.</a:t>
            </a:r>
          </a:p>
          <a:p>
            <a:pPr marL="171450" indent="-171450" algn="l">
              <a:buBlip>
                <a:blip r:embed="rId4"/>
              </a:buBlip>
            </a:pPr>
            <a:r>
              <a:rPr lang="el-GR" sz="1600" b="0" i="0" u="none" strike="noStrike" dirty="0">
                <a:solidFill>
                  <a:srgbClr val="5A14A8"/>
                </a:solidFill>
                <a:effectLst/>
              </a:rPr>
              <a:t>Αποφυγή Πλαστικών μιας Χρήσης.</a:t>
            </a:r>
            <a:endParaRPr lang="el-GR" sz="1600" b="0" i="0" u="none" strike="noStrike" dirty="0">
              <a:solidFill>
                <a:srgbClr val="000000"/>
              </a:solidFill>
              <a:effectLst/>
            </a:endParaRPr>
          </a:p>
          <a:p>
            <a:pPr marL="171450" indent="-171450" algn="l">
              <a:buBlip>
                <a:blip r:embed="rId4"/>
              </a:buBlip>
            </a:pPr>
            <a:r>
              <a:rPr lang="el-GR" sz="1600" b="0" i="0" u="none" strike="noStrike" dirty="0">
                <a:solidFill>
                  <a:srgbClr val="5A14A8"/>
                </a:solidFill>
                <a:effectLst/>
              </a:rPr>
              <a:t>Κλιματική Μεταβλητότητα</a:t>
            </a:r>
            <a:r>
              <a:rPr lang="el-GR" sz="1600" b="0" i="0" u="none" strike="noStrike" dirty="0">
                <a:solidFill>
                  <a:srgbClr val="000000"/>
                </a:solidFill>
                <a:effectLst/>
              </a:rPr>
              <a:t>: Ανάπτυξη σχεδίων προσαρμογής στις επιπτώσεις της κλιματικής αλλαγής.</a:t>
            </a:r>
          </a:p>
          <a:p>
            <a:pPr marL="171450" indent="-171450" algn="l">
              <a:buBlip>
                <a:blip r:embed="rId4"/>
              </a:buBlip>
            </a:pPr>
            <a:r>
              <a:rPr lang="el-GR" sz="1600" b="0" i="0" u="none" strike="noStrike" dirty="0">
                <a:solidFill>
                  <a:srgbClr val="5A14A8"/>
                </a:solidFill>
                <a:effectLst/>
              </a:rPr>
              <a:t>Προώθηση της χρήσης ανανεώσιμων πηγών ενέργειας στις τουριστικές επιχειρήσεις και ενθάρρυνση της βιώσιμης κινητικότητας</a:t>
            </a:r>
          </a:p>
          <a:p>
            <a:pPr marL="171450" indent="-171450" algn="l">
              <a:buBlip>
                <a:blip r:embed="rId4"/>
              </a:buBlip>
            </a:pPr>
            <a:r>
              <a:rPr lang="el-GR" sz="1600" b="0" i="0" u="none" strike="noStrike" dirty="0">
                <a:solidFill>
                  <a:srgbClr val="5A14A8"/>
                </a:solidFill>
                <a:effectLst/>
              </a:rPr>
              <a:t>Προστασία Περιβάλλοντος και Ενεργειακή Επάρκεια: </a:t>
            </a:r>
            <a:r>
              <a:rPr lang="el-GR" sz="1600" b="0" i="0" u="none" strike="noStrike" dirty="0">
                <a:solidFill>
                  <a:srgbClr val="000000"/>
                </a:solidFill>
                <a:effectLst/>
              </a:rPr>
              <a:t>Διατήρηση και προστασία των φυσικών οικοσυστημάτων, των προστατευόμενων περιοχών και της βιοποικιλότητας. </a:t>
            </a:r>
          </a:p>
        </p:txBody>
      </p:sp>
      <p:sp>
        <p:nvSpPr>
          <p:cNvPr id="5" name="TextBox 4">
            <a:extLst>
              <a:ext uri="{FF2B5EF4-FFF2-40B4-BE49-F238E27FC236}">
                <a16:creationId xmlns:a16="http://schemas.microsoft.com/office/drawing/2014/main" id="{0A05F745-10DF-2D80-48AE-FA821D8243B3}"/>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3" name="Picture 4" descr="A circle with a black background&#10;&#10;AI-generated content may be incorrect.">
            <a:extLst>
              <a:ext uri="{FF2B5EF4-FFF2-40B4-BE49-F238E27FC236}">
                <a16:creationId xmlns:a16="http://schemas.microsoft.com/office/drawing/2014/main" id="{04124A03-6DA6-9DDF-4ACB-EE83F428E83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1700000">
            <a:off x="10791441" y="-1326135"/>
            <a:ext cx="2801118" cy="2804166"/>
          </a:xfrm>
          <a:prstGeom prst="rect">
            <a:avLst/>
          </a:prstGeom>
        </p:spPr>
      </p:pic>
    </p:spTree>
    <p:extLst>
      <p:ext uri="{BB962C8B-B14F-4D97-AF65-F5344CB8AC3E}">
        <p14:creationId xmlns:p14="http://schemas.microsoft.com/office/powerpoint/2010/main" val="34296862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ED90FC-3393-1EAB-BE23-905B0FC01375}"/>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61F031A1-1664-BBF3-7F51-68D2C1C2483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97451807-1A71-DD06-434E-98D388759E40}"/>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D85105DA-D1F4-5F21-CF2D-03C0CC69DCBD}"/>
              </a:ext>
            </a:extLst>
          </p:cNvPr>
          <p:cNvSpPr txBox="1">
            <a:spLocks/>
          </p:cNvSpPr>
          <p:nvPr/>
        </p:nvSpPr>
        <p:spPr>
          <a:xfrm>
            <a:off x="1056746"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Τουρισμός</a:t>
            </a:r>
            <a:endParaRPr lang="el-GR" sz="115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E0E366D7-941A-6BBD-D337-4E19F897F9D6}"/>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4" name="TextBox 13">
            <a:extLst>
              <a:ext uri="{FF2B5EF4-FFF2-40B4-BE49-F238E27FC236}">
                <a16:creationId xmlns:a16="http://schemas.microsoft.com/office/drawing/2014/main" id="{D1AA0E5A-7204-3211-F8BA-A2C2A2BCC33F}"/>
              </a:ext>
            </a:extLst>
          </p:cNvPr>
          <p:cNvSpPr txBox="1"/>
          <p:nvPr/>
        </p:nvSpPr>
        <p:spPr>
          <a:xfrm>
            <a:off x="1073491" y="1684369"/>
            <a:ext cx="10496309" cy="3631763"/>
          </a:xfrm>
          <a:prstGeom prst="rect">
            <a:avLst/>
          </a:prstGeom>
          <a:noFill/>
        </p:spPr>
        <p:txBody>
          <a:bodyPr wrap="square" rtlCol="0">
            <a:spAutoFit/>
          </a:bodyPr>
          <a:lstStyle/>
          <a:p>
            <a:pPr marL="171450" indent="-171450" algn="l">
              <a:buBlip>
                <a:blip r:embed="rId4"/>
              </a:buBlip>
            </a:pPr>
            <a:r>
              <a:rPr lang="el-GR" sz="1600" b="0" i="0" u="none" strike="noStrike" dirty="0">
                <a:solidFill>
                  <a:srgbClr val="5A14A8"/>
                </a:solidFill>
                <a:effectLst/>
              </a:rPr>
              <a:t>Προώθηση μέτρων ενεργειακής αποδοτικότητας στα κτίρια και στις εγκαταστάσεις.</a:t>
            </a:r>
            <a:endParaRPr lang="el-GR" sz="1600" b="0" i="0" u="none" strike="noStrike" dirty="0">
              <a:solidFill>
                <a:srgbClr val="000000"/>
              </a:solidFill>
              <a:effectLst/>
            </a:endParaRPr>
          </a:p>
          <a:p>
            <a:pPr marL="171450" indent="-171450" algn="l">
              <a:buBlip>
                <a:blip r:embed="rId4"/>
              </a:buBlip>
            </a:pPr>
            <a:r>
              <a:rPr lang="el-GR" sz="1600" b="0" i="0" u="none" strike="noStrike" dirty="0">
                <a:solidFill>
                  <a:srgbClr val="5A14A8"/>
                </a:solidFill>
                <a:effectLst/>
              </a:rPr>
              <a:t>Παλιές Υποδομές και Συγκοινωνιακή Διασύνδεση.</a:t>
            </a:r>
            <a:endParaRPr lang="el-GR" sz="1600" b="0" i="0" u="none" strike="noStrike" dirty="0">
              <a:solidFill>
                <a:srgbClr val="000000"/>
              </a:solidFill>
              <a:effectLst/>
            </a:endParaRPr>
          </a:p>
          <a:p>
            <a:pPr marL="171450" indent="-171450" algn="l">
              <a:buBlip>
                <a:blip r:embed="rId4"/>
              </a:buBlip>
            </a:pPr>
            <a:r>
              <a:rPr lang="el-GR" sz="1600" b="0" i="0" u="none" strike="noStrike" dirty="0">
                <a:solidFill>
                  <a:srgbClr val="5A14A8"/>
                </a:solidFill>
                <a:effectLst/>
              </a:rPr>
              <a:t>Αναβάθμιση Υποδομών: </a:t>
            </a:r>
            <a:r>
              <a:rPr lang="el-GR" sz="1600" b="0" i="0" u="none" strike="noStrike" dirty="0">
                <a:solidFill>
                  <a:srgbClr val="000000"/>
                </a:solidFill>
                <a:effectLst/>
              </a:rPr>
              <a:t>Εκσυγχρονισμός των τουριστικών υποδομών.</a:t>
            </a:r>
          </a:p>
          <a:p>
            <a:pPr marL="171450" indent="-171450" algn="l">
              <a:buBlip>
                <a:blip r:embed="rId4"/>
              </a:buBlip>
            </a:pPr>
            <a:r>
              <a:rPr lang="el-GR" sz="1600" b="0" i="0" u="none" strike="noStrike" dirty="0">
                <a:solidFill>
                  <a:srgbClr val="5A14A8"/>
                </a:solidFill>
                <a:effectLst/>
              </a:rPr>
              <a:t>Βελτίωση Συγκοινωνιών: </a:t>
            </a:r>
            <a:r>
              <a:rPr lang="el-GR" sz="1600" b="0" i="0" u="none" strike="noStrike" dirty="0">
                <a:solidFill>
                  <a:srgbClr val="000000"/>
                </a:solidFill>
                <a:effectLst/>
              </a:rPr>
              <a:t>Ενίσχυση των συγκοινωνιακών συνδέσεων μεταξύ των τουριστικών προορισμών.</a:t>
            </a:r>
            <a:endParaRPr lang="el-GR" sz="1600" b="0" i="0" u="none" strike="noStrike" dirty="0">
              <a:solidFill>
                <a:srgbClr val="5A14A8"/>
              </a:solidFill>
              <a:effectLst/>
            </a:endParaRPr>
          </a:p>
          <a:p>
            <a:pPr marL="171450" indent="-171450" algn="l">
              <a:buBlip>
                <a:blip r:embed="rId4"/>
              </a:buBlip>
            </a:pPr>
            <a:r>
              <a:rPr lang="el-GR" sz="1600" b="0" i="0" u="none" strike="noStrike" dirty="0">
                <a:solidFill>
                  <a:srgbClr val="5A14A8"/>
                </a:solidFill>
                <a:effectLst/>
              </a:rPr>
              <a:t>Ισόρροπη και Αειφόρος Ανάπτυξη: </a:t>
            </a:r>
            <a:r>
              <a:rPr lang="el-GR" sz="1600" b="0" i="0" u="none" strike="noStrike" dirty="0">
                <a:solidFill>
                  <a:srgbClr val="000000"/>
                </a:solidFill>
                <a:effectLst/>
              </a:rPr>
              <a:t>Ενεργός συμμετοχή των τοπικών κοινωνιών στη λήψη αποφάσεων για την τουριστική ανάπτυξη και διασφάλιση ότι τα οφέλη κατανέμονται δίκαια</a:t>
            </a:r>
            <a:r>
              <a:rPr lang="el-GR" sz="1600" dirty="0">
                <a:solidFill>
                  <a:srgbClr val="000000"/>
                </a:solidFill>
              </a:rPr>
              <a:t>.</a:t>
            </a:r>
            <a:endParaRPr lang="el-GR" sz="1600" b="0" i="0" u="none" strike="noStrike" dirty="0">
              <a:solidFill>
                <a:srgbClr val="000000"/>
              </a:solidFill>
              <a:effectLst/>
            </a:endParaRPr>
          </a:p>
          <a:p>
            <a:pPr marL="171450" indent="-171450" algn="l">
              <a:buBlip>
                <a:blip r:embed="rId4"/>
              </a:buBlip>
            </a:pPr>
            <a:r>
              <a:rPr lang="el-GR" sz="1600" i="0" u="none" strike="noStrike" dirty="0">
                <a:solidFill>
                  <a:srgbClr val="5A14A8"/>
                </a:solidFill>
                <a:effectLst/>
              </a:rPr>
              <a:t>Δημιουργία ποιοτικών θέσεων εργασίας στον τουριστικό τομέα</a:t>
            </a:r>
            <a:r>
              <a:rPr lang="el-GR" sz="1600" i="0" u="none" strike="noStrike" dirty="0">
                <a:effectLst/>
              </a:rPr>
              <a:t>, με δίκαιες αμοιβές και καλές συνθήκες εργασίας.</a:t>
            </a:r>
            <a:endParaRPr lang="el-GR" sz="1600" i="0" u="none" strike="noStrike" dirty="0">
              <a:solidFill>
                <a:srgbClr val="5A14A8"/>
              </a:solidFill>
              <a:effectLst/>
            </a:endParaRPr>
          </a:p>
          <a:p>
            <a:pPr marL="171450" indent="-171450" algn="l">
              <a:buBlip>
                <a:blip r:embed="rId4"/>
              </a:buBlip>
            </a:pPr>
            <a:r>
              <a:rPr lang="el-GR" sz="1600" i="0" u="none" strike="noStrike" dirty="0">
                <a:solidFill>
                  <a:srgbClr val="5A14A8"/>
                </a:solidFill>
                <a:effectLst/>
              </a:rPr>
              <a:t>Προώθηση της χρήσης τοπικών προϊόντων </a:t>
            </a:r>
            <a:r>
              <a:rPr lang="el-GR" sz="1600" b="0" i="0" u="none" strike="noStrike" dirty="0">
                <a:solidFill>
                  <a:srgbClr val="000000"/>
                </a:solidFill>
                <a:effectLst/>
              </a:rPr>
              <a:t>και υπηρεσιών στις τουριστικές επιχειρήσεις, για τη στήριξη της τοπικής οικονομίας και τη μείωση του περιβαλλοντικού αποτυπώματος.</a:t>
            </a:r>
          </a:p>
          <a:p>
            <a:pPr marL="171450" indent="-171450" algn="l">
              <a:buBlip>
                <a:blip r:embed="rId4"/>
              </a:buBlip>
            </a:pPr>
            <a:r>
              <a:rPr lang="el-GR" sz="1600" i="0" u="none" strike="noStrike" dirty="0">
                <a:solidFill>
                  <a:srgbClr val="5A14A8"/>
                </a:solidFill>
                <a:effectLst/>
              </a:rPr>
              <a:t>Μετάβαση σε Βιώσιμα Πρότυπα Παραγωγής και Κυκλική Επιχειρηματικότητα</a:t>
            </a:r>
            <a:r>
              <a:rPr lang="el-GR" sz="1600" b="0" i="0" u="none" strike="noStrike" dirty="0">
                <a:solidFill>
                  <a:srgbClr val="000000"/>
                </a:solidFill>
                <a:effectLst/>
              </a:rPr>
              <a:t>: Εφαρμογή αρχών κυκλικής οικονομίας στις τουριστικές επιχειρήσεις.</a:t>
            </a:r>
          </a:p>
          <a:p>
            <a:pPr marL="171450" indent="-171450" algn="l">
              <a:buBlip>
                <a:blip r:embed="rId4"/>
              </a:buBlip>
            </a:pPr>
            <a:r>
              <a:rPr lang="el-GR" sz="1600" b="0" i="0" u="none" strike="noStrike" dirty="0">
                <a:solidFill>
                  <a:srgbClr val="5A14A8"/>
                </a:solidFill>
                <a:effectLst/>
              </a:rPr>
              <a:t>Βιώσιμη Επιχειρηματικότητα.</a:t>
            </a:r>
          </a:p>
        </p:txBody>
      </p:sp>
      <p:sp>
        <p:nvSpPr>
          <p:cNvPr id="5" name="TextBox 4">
            <a:extLst>
              <a:ext uri="{FF2B5EF4-FFF2-40B4-BE49-F238E27FC236}">
                <a16:creationId xmlns:a16="http://schemas.microsoft.com/office/drawing/2014/main" id="{0A05F745-10DF-2D80-48AE-FA821D8243B3}"/>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3" name="Picture 4" descr="A circle with a black background&#10;&#10;AI-generated content may be incorrect.">
            <a:extLst>
              <a:ext uri="{FF2B5EF4-FFF2-40B4-BE49-F238E27FC236}">
                <a16:creationId xmlns:a16="http://schemas.microsoft.com/office/drawing/2014/main" id="{04124A03-6DA6-9DDF-4ACB-EE83F428E83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1700000">
            <a:off x="10791441" y="-1326135"/>
            <a:ext cx="2801118" cy="2804166"/>
          </a:xfrm>
          <a:prstGeom prst="rect">
            <a:avLst/>
          </a:prstGeom>
        </p:spPr>
      </p:pic>
    </p:spTree>
    <p:extLst>
      <p:ext uri="{BB962C8B-B14F-4D97-AF65-F5344CB8AC3E}">
        <p14:creationId xmlns:p14="http://schemas.microsoft.com/office/powerpoint/2010/main" val="10365800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A2B9D1-6E92-224A-7BC3-871B9AF43052}"/>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CE7C7989-036F-6132-1FAE-98BD3F20BEA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CF49394C-70A0-41C1-AD8D-58BD55A4065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F61AB157-AF9C-146B-2583-A1DC2874CB2C}"/>
              </a:ext>
            </a:extLst>
          </p:cNvPr>
          <p:cNvSpPr txBox="1">
            <a:spLocks/>
          </p:cNvSpPr>
          <p:nvPr/>
        </p:nvSpPr>
        <p:spPr>
          <a:xfrm>
            <a:off x="1056746"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 sz="1800" i="0" u="none" strike="noStrike" dirty="0">
                <a:solidFill>
                  <a:srgbClr val="5A14A8"/>
                </a:solidFill>
                <a:effectLst/>
                <a:latin typeface="+mn-lt"/>
              </a:rPr>
              <a:t>Clusters</a:t>
            </a:r>
            <a:endParaRPr lang="el-GR" sz="11500" u="none" strike="noStrike" dirty="0">
              <a:solidFill>
                <a:srgbClr val="5A14A8"/>
              </a:solidFill>
              <a:effectLst/>
              <a:latin typeface="+mn-lt"/>
            </a:endParaRPr>
          </a:p>
        </p:txBody>
      </p:sp>
      <p:sp>
        <p:nvSpPr>
          <p:cNvPr id="13" name="TextBox 12">
            <a:extLst>
              <a:ext uri="{FF2B5EF4-FFF2-40B4-BE49-F238E27FC236}">
                <a16:creationId xmlns:a16="http://schemas.microsoft.com/office/drawing/2014/main" id="{8EA08D3E-090B-D7C0-AE50-FCE5ABEF01D6}"/>
              </a:ext>
            </a:extLst>
          </p:cNvPr>
          <p:cNvSpPr txBox="1"/>
          <p:nvPr/>
        </p:nvSpPr>
        <p:spPr>
          <a:xfrm>
            <a:off x="1056746" y="1723242"/>
            <a:ext cx="9320309" cy="3693319"/>
          </a:xfrm>
          <a:prstGeom prst="rect">
            <a:avLst/>
          </a:prstGeom>
          <a:noFill/>
        </p:spPr>
        <p:txBody>
          <a:bodyPr wrap="square" rtlCol="0">
            <a:spAutoFit/>
          </a:bodyPr>
          <a:lstStyle/>
          <a:p>
            <a:pPr algn="l"/>
            <a:r>
              <a:rPr lang="el-GR" sz="2000" b="0" i="0" u="none" strike="noStrike" dirty="0">
                <a:solidFill>
                  <a:srgbClr val="5A14A8"/>
                </a:solidFill>
                <a:effectLst/>
              </a:rPr>
              <a:t>Κανονιστικό Πλαίσιο και Υποστήριξη:</a:t>
            </a:r>
          </a:p>
          <a:p>
            <a:pPr marL="171450" indent="-171450" algn="l">
              <a:buBlip>
                <a:blip r:embed="rId3"/>
              </a:buBlip>
            </a:pPr>
            <a:r>
              <a:rPr lang="el-GR" sz="1400" b="0" i="0" u="none" strike="noStrike" dirty="0">
                <a:solidFill>
                  <a:srgbClr val="000000"/>
                </a:solidFill>
                <a:effectLst/>
              </a:rPr>
              <a:t>Απλοποίηση Νομοθεσίας</a:t>
            </a:r>
          </a:p>
          <a:p>
            <a:pPr marL="171450" indent="-171450" algn="l">
              <a:buBlip>
                <a:blip r:embed="rId3"/>
              </a:buBlip>
            </a:pPr>
            <a:r>
              <a:rPr lang="el-GR" sz="1400" b="0" i="0" u="none" strike="noStrike" dirty="0">
                <a:solidFill>
                  <a:srgbClr val="000000"/>
                </a:solidFill>
                <a:effectLst/>
              </a:rPr>
              <a:t>Ειδικά Κίνητρα: Φορολογικά ή άλλα οικονομικά κίνητρα για τις επιχειρήσεις που συμμετέχουν σε </a:t>
            </a:r>
            <a:r>
              <a:rPr lang="en" sz="1400" b="0" i="0" u="none" strike="noStrike" dirty="0">
                <a:solidFill>
                  <a:srgbClr val="000000"/>
                </a:solidFill>
                <a:effectLst/>
              </a:rPr>
              <a:t>clusters.</a:t>
            </a:r>
            <a:endParaRPr lang="el-GR" sz="1400" b="0" i="0" u="none" strike="noStrike" dirty="0">
              <a:solidFill>
                <a:srgbClr val="000000"/>
              </a:solidFill>
              <a:effectLst/>
            </a:endParaRPr>
          </a:p>
          <a:p>
            <a:pPr algn="l"/>
            <a:endParaRPr lang="en" sz="1400" b="0" i="0" u="none" strike="noStrike" dirty="0">
              <a:solidFill>
                <a:srgbClr val="000000"/>
              </a:solidFill>
              <a:effectLst/>
            </a:endParaRPr>
          </a:p>
          <a:p>
            <a:pPr algn="l"/>
            <a:r>
              <a:rPr lang="el-GR" sz="2000" b="0" i="0" u="none" strike="noStrike" dirty="0">
                <a:solidFill>
                  <a:srgbClr val="5A14A8"/>
                </a:solidFill>
                <a:effectLst/>
              </a:rPr>
              <a:t>Χρηματοδότηση και Επενδύσεις:</a:t>
            </a:r>
          </a:p>
          <a:p>
            <a:pPr marL="171450" indent="-171450" algn="l">
              <a:buBlip>
                <a:blip r:embed="rId3"/>
              </a:buBlip>
            </a:pPr>
            <a:r>
              <a:rPr lang="el-GR" sz="1400" b="0" i="0" u="none" strike="noStrike" dirty="0">
                <a:solidFill>
                  <a:srgbClr val="000000"/>
                </a:solidFill>
                <a:effectLst/>
              </a:rPr>
              <a:t>Ίδρυση ειδικών ταμείων για την χρηματοδότηση </a:t>
            </a:r>
            <a:r>
              <a:rPr lang="en" sz="1400" b="0" i="0" u="none" strike="noStrike" dirty="0">
                <a:solidFill>
                  <a:srgbClr val="000000"/>
                </a:solidFill>
                <a:effectLst/>
              </a:rPr>
              <a:t>clusters.</a:t>
            </a:r>
          </a:p>
          <a:p>
            <a:pPr marL="171450" indent="-171450" algn="l">
              <a:buBlip>
                <a:blip r:embed="rId3"/>
              </a:buBlip>
            </a:pPr>
            <a:r>
              <a:rPr lang="el-GR" sz="1400" b="0" i="0" u="none" strike="noStrike" dirty="0">
                <a:solidFill>
                  <a:srgbClr val="000000"/>
                </a:solidFill>
                <a:effectLst/>
              </a:rPr>
              <a:t>Πρόσβαση σε Ευρωπαϊκά Κονδύλια</a:t>
            </a:r>
          </a:p>
          <a:p>
            <a:pPr algn="l"/>
            <a:endParaRPr lang="el-GR" sz="1400" b="0" i="0" u="none" strike="noStrike" dirty="0">
              <a:solidFill>
                <a:srgbClr val="000000"/>
              </a:solidFill>
              <a:effectLst/>
            </a:endParaRPr>
          </a:p>
          <a:p>
            <a:pPr algn="l"/>
            <a:r>
              <a:rPr lang="el-GR" sz="2000" b="0" i="0" u="none" strike="noStrike" dirty="0">
                <a:solidFill>
                  <a:srgbClr val="5A14A8"/>
                </a:solidFill>
                <a:effectLst/>
              </a:rPr>
              <a:t>Εκπαίδευση και Κατάρτιση:</a:t>
            </a:r>
          </a:p>
          <a:p>
            <a:pPr marL="171450" indent="-171450" algn="l">
              <a:buBlip>
                <a:blip r:embed="rId3"/>
              </a:buBlip>
            </a:pPr>
            <a:r>
              <a:rPr lang="el-GR" sz="1400" b="0" i="0" u="none" strike="noStrike" dirty="0">
                <a:solidFill>
                  <a:srgbClr val="000000"/>
                </a:solidFill>
                <a:effectLst/>
              </a:rPr>
              <a:t>Δημιουργία προγραμμάτων κατάρτισης για την διαχείριση και την συμμετοχή σε </a:t>
            </a:r>
            <a:r>
              <a:rPr lang="en" sz="1400" b="0" i="0" u="none" strike="noStrike" dirty="0">
                <a:solidFill>
                  <a:srgbClr val="000000"/>
                </a:solidFill>
                <a:effectLst/>
              </a:rPr>
              <a:t>clusters.</a:t>
            </a:r>
          </a:p>
          <a:p>
            <a:pPr marL="171450" indent="-171450" algn="l">
              <a:buBlip>
                <a:blip r:embed="rId3"/>
              </a:buBlip>
            </a:pPr>
            <a:r>
              <a:rPr lang="el-GR" sz="1400" b="0" i="0" u="none" strike="noStrike" dirty="0">
                <a:solidFill>
                  <a:srgbClr val="000000"/>
                </a:solidFill>
                <a:effectLst/>
              </a:rPr>
              <a:t>Συνεργασία με Πανεπιστήμια.</a:t>
            </a:r>
          </a:p>
          <a:p>
            <a:pPr algn="l"/>
            <a:endParaRPr lang="el-GR" sz="1400" b="0" i="0" u="none" strike="noStrike" dirty="0">
              <a:solidFill>
                <a:srgbClr val="000000"/>
              </a:solidFill>
              <a:effectLst/>
            </a:endParaRPr>
          </a:p>
          <a:p>
            <a:pPr algn="l"/>
            <a:r>
              <a:rPr lang="el-GR" sz="2000" b="0" i="0" u="none" strike="noStrike" dirty="0">
                <a:solidFill>
                  <a:srgbClr val="5A14A8"/>
                </a:solidFill>
                <a:effectLst/>
              </a:rPr>
              <a:t>Υποδομές και Περιβάλλον Εργασίας:</a:t>
            </a:r>
          </a:p>
          <a:p>
            <a:pPr marL="171450" indent="-171450" algn="l">
              <a:buBlip>
                <a:blip r:embed="rId3"/>
              </a:buBlip>
            </a:pPr>
            <a:r>
              <a:rPr lang="el-GR" sz="1400" b="0" i="0" u="none" strike="noStrike" dirty="0">
                <a:solidFill>
                  <a:srgbClr val="000000"/>
                </a:solidFill>
                <a:effectLst/>
              </a:rPr>
              <a:t>Υποστήριξη για την δημιουργία κοινόχρηστων χώρων εργασίας.</a:t>
            </a:r>
          </a:p>
          <a:p>
            <a:pPr marL="171450" indent="-171450" algn="l">
              <a:buBlip>
                <a:blip r:embed="rId3"/>
              </a:buBlip>
            </a:pPr>
            <a:r>
              <a:rPr lang="el-GR" sz="1400" b="0" i="0" u="none" strike="noStrike" dirty="0">
                <a:solidFill>
                  <a:srgbClr val="000000"/>
                </a:solidFill>
                <a:effectLst/>
              </a:rPr>
              <a:t>Επενδύσεις σε υποδομές που είναι κρίσιμες για την λειτουργία των </a:t>
            </a:r>
            <a:r>
              <a:rPr lang="en" sz="1400" b="0" i="0" u="none" strike="noStrike" dirty="0">
                <a:solidFill>
                  <a:srgbClr val="000000"/>
                </a:solidFill>
                <a:effectLst/>
              </a:rPr>
              <a:t>clusters.</a:t>
            </a:r>
          </a:p>
        </p:txBody>
      </p:sp>
      <p:sp>
        <p:nvSpPr>
          <p:cNvPr id="5" name="TextBox 4">
            <a:extLst>
              <a:ext uri="{FF2B5EF4-FFF2-40B4-BE49-F238E27FC236}">
                <a16:creationId xmlns:a16="http://schemas.microsoft.com/office/drawing/2014/main" id="{D5DB7842-6C79-90FA-1E96-869CB1CA460D}"/>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7" name="Picture 6" descr="A purple and black corner&#10;&#10;AI-generated content may be incorrect.">
            <a:extLst>
              <a:ext uri="{FF2B5EF4-FFF2-40B4-BE49-F238E27FC236}">
                <a16:creationId xmlns:a16="http://schemas.microsoft.com/office/drawing/2014/main" id="{A10EEC24-2F34-7AEB-3074-8C3F078A711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4241802" y="1231898"/>
            <a:ext cx="1384300" cy="9867902"/>
          </a:xfrm>
          <a:prstGeom prst="rect">
            <a:avLst/>
          </a:prstGeom>
        </p:spPr>
      </p:pic>
      <p:pic>
        <p:nvPicPr>
          <p:cNvPr id="2" name="Picture 4" descr="A circle with a black background&#10;&#10;AI-generated content may be incorrect.">
            <a:extLst>
              <a:ext uri="{FF2B5EF4-FFF2-40B4-BE49-F238E27FC236}">
                <a16:creationId xmlns:a16="http://schemas.microsoft.com/office/drawing/2014/main" id="{3B7CA5DF-869B-7303-CC18-C8509EC7FA2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1700000">
            <a:off x="10791441" y="-1326135"/>
            <a:ext cx="2801118" cy="2804166"/>
          </a:xfrm>
          <a:prstGeom prst="rect">
            <a:avLst/>
          </a:prstGeom>
        </p:spPr>
      </p:pic>
    </p:spTree>
    <p:extLst>
      <p:ext uri="{BB962C8B-B14F-4D97-AF65-F5344CB8AC3E}">
        <p14:creationId xmlns:p14="http://schemas.microsoft.com/office/powerpoint/2010/main" val="15338778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A2B9D1-6E92-224A-7BC3-871B9AF43052}"/>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CE7C7989-036F-6132-1FAE-98BD3F20BEA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CF49394C-70A0-41C1-AD8D-58BD55A4065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F61AB157-AF9C-146B-2583-A1DC2874CB2C}"/>
              </a:ext>
            </a:extLst>
          </p:cNvPr>
          <p:cNvSpPr txBox="1">
            <a:spLocks/>
          </p:cNvSpPr>
          <p:nvPr/>
        </p:nvSpPr>
        <p:spPr>
          <a:xfrm>
            <a:off x="1056746"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 sz="1800" i="0" u="none" strike="noStrike" dirty="0">
                <a:solidFill>
                  <a:srgbClr val="5A14A8"/>
                </a:solidFill>
                <a:effectLst/>
                <a:latin typeface="+mn-lt"/>
              </a:rPr>
              <a:t>Clusters</a:t>
            </a:r>
            <a:endParaRPr lang="el-GR" sz="11500" u="none" strike="noStrike" dirty="0">
              <a:solidFill>
                <a:srgbClr val="5A14A8"/>
              </a:solidFill>
              <a:effectLst/>
              <a:latin typeface="+mn-lt"/>
            </a:endParaRPr>
          </a:p>
        </p:txBody>
      </p:sp>
      <p:sp>
        <p:nvSpPr>
          <p:cNvPr id="14" name="TextBox 13">
            <a:extLst>
              <a:ext uri="{FF2B5EF4-FFF2-40B4-BE49-F238E27FC236}">
                <a16:creationId xmlns:a16="http://schemas.microsoft.com/office/drawing/2014/main" id="{CD1B6B9C-5775-A3C3-2DDB-BE2C3377E997}"/>
              </a:ext>
            </a:extLst>
          </p:cNvPr>
          <p:cNvSpPr txBox="1"/>
          <p:nvPr/>
        </p:nvSpPr>
        <p:spPr>
          <a:xfrm>
            <a:off x="1056747" y="1723242"/>
            <a:ext cx="10606362" cy="2739211"/>
          </a:xfrm>
          <a:prstGeom prst="rect">
            <a:avLst/>
          </a:prstGeom>
          <a:noFill/>
        </p:spPr>
        <p:txBody>
          <a:bodyPr wrap="square" rtlCol="0">
            <a:spAutoFit/>
          </a:bodyPr>
          <a:lstStyle/>
          <a:p>
            <a:pPr algn="l"/>
            <a:r>
              <a:rPr lang="el-GR" sz="2000" b="0" i="0" u="none" strike="noStrike" dirty="0">
                <a:solidFill>
                  <a:srgbClr val="5A14A8"/>
                </a:solidFill>
                <a:effectLst/>
              </a:rPr>
              <a:t>Δίκτυα και Προώθηση:</a:t>
            </a:r>
          </a:p>
          <a:p>
            <a:pPr marL="171450" indent="-171450" algn="l">
              <a:buBlip>
                <a:blip r:embed="rId3"/>
              </a:buBlip>
            </a:pPr>
            <a:r>
              <a:rPr lang="el-GR" sz="1400" b="0" i="0" u="none" strike="noStrike" dirty="0">
                <a:solidFill>
                  <a:srgbClr val="000000"/>
                </a:solidFill>
                <a:effectLst/>
              </a:rPr>
              <a:t>Υποστήριξη στη δημιουργία και λειτουργία δικτύων που θα ενώνουν τις επιχειρήσεις.</a:t>
            </a:r>
          </a:p>
          <a:p>
            <a:pPr marL="171450" indent="-171450" algn="l">
              <a:buBlip>
                <a:blip r:embed="rId3"/>
              </a:buBlip>
            </a:pPr>
            <a:r>
              <a:rPr lang="el-GR" sz="1400" b="0" i="0" u="none" strike="noStrike" dirty="0">
                <a:solidFill>
                  <a:srgbClr val="000000"/>
                </a:solidFill>
                <a:effectLst/>
              </a:rPr>
              <a:t>Εκστρατείες για την προώθηση της εικόνας των ελληνικών </a:t>
            </a:r>
            <a:r>
              <a:rPr lang="en" sz="1400" b="0" i="0" u="none" strike="noStrike" dirty="0">
                <a:solidFill>
                  <a:srgbClr val="000000"/>
                </a:solidFill>
                <a:effectLst/>
              </a:rPr>
              <a:t>clusters </a:t>
            </a:r>
            <a:r>
              <a:rPr lang="el-GR" sz="1400" b="0" i="0" u="none" strike="noStrike" dirty="0">
                <a:solidFill>
                  <a:srgbClr val="000000"/>
                </a:solidFill>
                <a:effectLst/>
              </a:rPr>
              <a:t>τόσο εγχώρια όσο και διεθνώς.</a:t>
            </a:r>
          </a:p>
          <a:p>
            <a:pPr algn="l"/>
            <a:endParaRPr lang="el-GR" sz="1400" b="0" i="0" u="none" strike="noStrike" dirty="0">
              <a:solidFill>
                <a:srgbClr val="000000"/>
              </a:solidFill>
              <a:effectLst/>
            </a:endParaRPr>
          </a:p>
          <a:p>
            <a:pPr algn="l"/>
            <a:r>
              <a:rPr lang="el-GR" sz="2000" b="0" i="0" u="none" strike="noStrike" dirty="0">
                <a:solidFill>
                  <a:srgbClr val="5A14A8"/>
                </a:solidFill>
                <a:effectLst/>
              </a:rPr>
              <a:t>Συμβουλευτικές Υπηρεσίες και Διευκόλυνση:</a:t>
            </a:r>
          </a:p>
          <a:p>
            <a:pPr marL="171450" indent="-171450" algn="l">
              <a:buBlip>
                <a:blip r:embed="rId3"/>
              </a:buBlip>
            </a:pPr>
            <a:r>
              <a:rPr lang="el-GR" sz="1400" b="0" i="0" u="none" strike="noStrike" dirty="0">
                <a:solidFill>
                  <a:srgbClr val="000000"/>
                </a:solidFill>
                <a:effectLst/>
              </a:rPr>
              <a:t>Παροχή δωρεάν ή επιδοτούμενων συμβουλευτικών υπηρεσιών.</a:t>
            </a:r>
          </a:p>
          <a:p>
            <a:pPr marL="171450" indent="-171450" algn="l">
              <a:buBlip>
                <a:blip r:embed="rId3"/>
              </a:buBlip>
            </a:pPr>
            <a:r>
              <a:rPr lang="el-GR" sz="1400" b="0" i="0" u="none" strike="noStrike" dirty="0">
                <a:solidFill>
                  <a:srgbClr val="000000"/>
                </a:solidFill>
                <a:effectLst/>
              </a:rPr>
              <a:t>Διοργάνωση εκδηλώσεων, συναντήσεων και διαγωνισμών που φέρνουν κοντά επιχειρήσεις, επενδυτές, και ερευνητές.</a:t>
            </a:r>
          </a:p>
          <a:p>
            <a:pPr algn="l"/>
            <a:endParaRPr lang="el-GR" sz="1400" b="0" i="0" u="none" strike="noStrike" dirty="0">
              <a:solidFill>
                <a:srgbClr val="000000"/>
              </a:solidFill>
              <a:effectLst/>
            </a:endParaRPr>
          </a:p>
          <a:p>
            <a:pPr algn="l"/>
            <a:r>
              <a:rPr lang="el-GR" sz="2000" b="0" i="0" u="none" strike="noStrike" dirty="0">
                <a:solidFill>
                  <a:srgbClr val="5A14A8"/>
                </a:solidFill>
                <a:effectLst/>
              </a:rPr>
              <a:t>Παρακολούθηση και Αξιολόγηση:</a:t>
            </a:r>
          </a:p>
          <a:p>
            <a:pPr marL="171450" indent="-171450" algn="l">
              <a:buBlip>
                <a:blip r:embed="rId3"/>
              </a:buBlip>
            </a:pPr>
            <a:r>
              <a:rPr lang="el-GR" sz="1400" b="0" i="0" u="none" strike="noStrike" dirty="0">
                <a:solidFill>
                  <a:srgbClr val="000000"/>
                </a:solidFill>
                <a:effectLst/>
              </a:rPr>
              <a:t>Θέσπιση μηχανισμών για την παρακολούθηση της απόδοσης των </a:t>
            </a:r>
            <a:r>
              <a:rPr lang="en" sz="1400" b="0" i="0" u="none" strike="noStrike" dirty="0">
                <a:solidFill>
                  <a:srgbClr val="000000"/>
                </a:solidFill>
                <a:effectLst/>
              </a:rPr>
              <a:t>clusters, </a:t>
            </a:r>
            <a:r>
              <a:rPr lang="el-GR" sz="1400" b="0" i="0" u="none" strike="noStrike" dirty="0">
                <a:solidFill>
                  <a:srgbClr val="000000"/>
                </a:solidFill>
                <a:effectLst/>
              </a:rPr>
              <a:t>την αξιολόγηση των αποτελεσμάτων και την προσαρμογή των πολιτικών ανάλογα με τις ανάγκες.</a:t>
            </a:r>
          </a:p>
        </p:txBody>
      </p:sp>
      <p:sp>
        <p:nvSpPr>
          <p:cNvPr id="5" name="TextBox 4">
            <a:extLst>
              <a:ext uri="{FF2B5EF4-FFF2-40B4-BE49-F238E27FC236}">
                <a16:creationId xmlns:a16="http://schemas.microsoft.com/office/drawing/2014/main" id="{D5DB7842-6C79-90FA-1E96-869CB1CA460D}"/>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7" name="Picture 6" descr="A purple and black corner&#10;&#10;AI-generated content may be incorrect.">
            <a:extLst>
              <a:ext uri="{FF2B5EF4-FFF2-40B4-BE49-F238E27FC236}">
                <a16:creationId xmlns:a16="http://schemas.microsoft.com/office/drawing/2014/main" id="{A10EEC24-2F34-7AEB-3074-8C3F078A711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4241802" y="1231898"/>
            <a:ext cx="1384300" cy="9867902"/>
          </a:xfrm>
          <a:prstGeom prst="rect">
            <a:avLst/>
          </a:prstGeom>
        </p:spPr>
      </p:pic>
      <p:pic>
        <p:nvPicPr>
          <p:cNvPr id="2" name="Picture 4" descr="A circle with a black background&#10;&#10;AI-generated content may be incorrect.">
            <a:extLst>
              <a:ext uri="{FF2B5EF4-FFF2-40B4-BE49-F238E27FC236}">
                <a16:creationId xmlns:a16="http://schemas.microsoft.com/office/drawing/2014/main" id="{3B7CA5DF-869B-7303-CC18-C8509EC7FA2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1700000">
            <a:off x="10791441" y="-1326135"/>
            <a:ext cx="2801118" cy="2804166"/>
          </a:xfrm>
          <a:prstGeom prst="rect">
            <a:avLst/>
          </a:prstGeom>
        </p:spPr>
      </p:pic>
    </p:spTree>
    <p:extLst>
      <p:ext uri="{BB962C8B-B14F-4D97-AF65-F5344CB8AC3E}">
        <p14:creationId xmlns:p14="http://schemas.microsoft.com/office/powerpoint/2010/main" val="1714841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8A23CE-C54D-E58E-3D21-2749F3AFC33C}"/>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4710D8E7-A89C-AF67-6A83-222BB61C30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806C4202-2790-81C0-BDAC-4E43549CE958}"/>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219F47CC-5314-BFC5-1D07-0A4EB60DDCF6}"/>
              </a:ext>
            </a:extLst>
          </p:cNvPr>
          <p:cNvSpPr txBox="1">
            <a:spLocks/>
          </p:cNvSpPr>
          <p:nvPr/>
        </p:nvSpPr>
        <p:spPr>
          <a:xfrm>
            <a:off x="1056746"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Πολιτισμός</a:t>
            </a:r>
            <a:endParaRPr lang="el-GR" sz="1150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181478E2-7899-7865-E2BF-F62F2D84175E}"/>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8" name="Picture 7" descr="A circle with a black background&#10;&#10;AI-generated content may be incorrect.">
            <a:extLst>
              <a:ext uri="{FF2B5EF4-FFF2-40B4-BE49-F238E27FC236}">
                <a16:creationId xmlns:a16="http://schemas.microsoft.com/office/drawing/2014/main" id="{EAB6A34F-84F1-829D-1869-BE575A35CC6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415135">
            <a:off x="-823150" y="5724029"/>
            <a:ext cx="1625981" cy="1627750"/>
          </a:xfrm>
          <a:prstGeom prst="rect">
            <a:avLst/>
          </a:prstGeom>
        </p:spPr>
      </p:pic>
      <p:pic>
        <p:nvPicPr>
          <p:cNvPr id="10" name="Picture 9" descr="A black and orange curved lines&#10;&#10;AI-generated content may be incorrect.">
            <a:extLst>
              <a:ext uri="{FF2B5EF4-FFF2-40B4-BE49-F238E27FC236}">
                <a16:creationId xmlns:a16="http://schemas.microsoft.com/office/drawing/2014/main" id="{99D6DF1B-BFCF-0965-3BC3-767F352FD253}"/>
              </a:ext>
            </a:extLst>
          </p:cNvPr>
          <p:cNvPicPr>
            <a:picLocks noChangeAspect="1"/>
          </p:cNvPicPr>
          <p:nvPr/>
        </p:nvPicPr>
        <p:blipFill>
          <a:blip r:embed="rId5">
            <a:extLst>
              <a:ext uri="{28A0092B-C50C-407E-A947-70E740481C1C}">
                <a14:useLocalDpi xmlns:a14="http://schemas.microsoft.com/office/drawing/2010/main" val="0"/>
              </a:ext>
            </a:extLst>
          </a:blip>
          <a:srcRect l="10394" r="36225" b="10697"/>
          <a:stretch/>
        </p:blipFill>
        <p:spPr>
          <a:xfrm rot="16200000" flipH="1">
            <a:off x="7655441" y="2305034"/>
            <a:ext cx="6858001" cy="2247936"/>
          </a:xfrm>
          <a:prstGeom prst="rect">
            <a:avLst/>
          </a:prstGeom>
        </p:spPr>
      </p:pic>
      <p:grpSp>
        <p:nvGrpSpPr>
          <p:cNvPr id="2" name="Ομάδα 1">
            <a:extLst>
              <a:ext uri="{FF2B5EF4-FFF2-40B4-BE49-F238E27FC236}">
                <a16:creationId xmlns:a16="http://schemas.microsoft.com/office/drawing/2014/main" id="{AA4460A1-5583-AE02-5145-17BB999BC696}"/>
              </a:ext>
            </a:extLst>
          </p:cNvPr>
          <p:cNvGrpSpPr/>
          <p:nvPr/>
        </p:nvGrpSpPr>
        <p:grpSpPr>
          <a:xfrm>
            <a:off x="873316" y="1749830"/>
            <a:ext cx="11194342" cy="4502616"/>
            <a:chOff x="873316" y="1749830"/>
            <a:chExt cx="11194342" cy="4502616"/>
          </a:xfrm>
        </p:grpSpPr>
        <p:sp>
          <p:nvSpPr>
            <p:cNvPr id="11" name="TextBox 10">
              <a:extLst>
                <a:ext uri="{FF2B5EF4-FFF2-40B4-BE49-F238E27FC236}">
                  <a16:creationId xmlns:a16="http://schemas.microsoft.com/office/drawing/2014/main" id="{DAB6DAE7-09EB-DE08-97C2-EFBA84299D5A}"/>
                </a:ext>
              </a:extLst>
            </p:cNvPr>
            <p:cNvSpPr txBox="1"/>
            <p:nvPr/>
          </p:nvSpPr>
          <p:spPr>
            <a:xfrm>
              <a:off x="1100155" y="5176632"/>
              <a:ext cx="10967503" cy="461665"/>
            </a:xfrm>
            <a:prstGeom prst="rect">
              <a:avLst/>
            </a:prstGeom>
            <a:noFill/>
          </p:spPr>
          <p:txBody>
            <a:bodyPr wrap="square" rtlCol="0">
              <a:spAutoFit/>
            </a:bodyPr>
            <a:lstStyle/>
            <a:p>
              <a:pPr algn="l"/>
              <a:r>
                <a:rPr lang="el-GR" sz="2400" i="0" u="none" strike="noStrike" dirty="0">
                  <a:solidFill>
                    <a:srgbClr val="5A14A8"/>
                  </a:solidFill>
                  <a:effectLst/>
                </a:rPr>
                <a:t>4. Παραγωγή και Πώληση Προϊόντων</a:t>
              </a:r>
            </a:p>
          </p:txBody>
        </p:sp>
        <p:sp>
          <p:nvSpPr>
            <p:cNvPr id="29" name="TextBox 28">
              <a:extLst>
                <a:ext uri="{FF2B5EF4-FFF2-40B4-BE49-F238E27FC236}">
                  <a16:creationId xmlns:a16="http://schemas.microsoft.com/office/drawing/2014/main" id="{AB5981DE-E032-0A36-9618-7DA8F951A71D}"/>
                </a:ext>
              </a:extLst>
            </p:cNvPr>
            <p:cNvSpPr txBox="1"/>
            <p:nvPr/>
          </p:nvSpPr>
          <p:spPr>
            <a:xfrm>
              <a:off x="1048813" y="1749830"/>
              <a:ext cx="6216891" cy="461665"/>
            </a:xfrm>
            <a:prstGeom prst="rect">
              <a:avLst/>
            </a:prstGeom>
            <a:noFill/>
          </p:spPr>
          <p:txBody>
            <a:bodyPr wrap="square">
              <a:spAutoFit/>
            </a:bodyPr>
            <a:lstStyle/>
            <a:p>
              <a:pPr algn="l"/>
              <a:r>
                <a:rPr lang="el-GR" sz="2400" i="0" u="none" strike="noStrike" dirty="0">
                  <a:solidFill>
                    <a:srgbClr val="5A14A8"/>
                  </a:solidFill>
                  <a:effectLst/>
                </a:rPr>
                <a:t>1. Ψηφιακός Πολιτισμός</a:t>
              </a:r>
            </a:p>
          </p:txBody>
        </p:sp>
        <p:sp>
          <p:nvSpPr>
            <p:cNvPr id="31" name="TextBox 30">
              <a:extLst>
                <a:ext uri="{FF2B5EF4-FFF2-40B4-BE49-F238E27FC236}">
                  <a16:creationId xmlns:a16="http://schemas.microsoft.com/office/drawing/2014/main" id="{4D2FD4D3-6EAE-9CF9-5FED-20286CBACCC1}"/>
                </a:ext>
              </a:extLst>
            </p:cNvPr>
            <p:cNvSpPr txBox="1"/>
            <p:nvPr/>
          </p:nvSpPr>
          <p:spPr>
            <a:xfrm>
              <a:off x="1048813" y="2909341"/>
              <a:ext cx="7526590" cy="461665"/>
            </a:xfrm>
            <a:prstGeom prst="rect">
              <a:avLst/>
            </a:prstGeom>
            <a:noFill/>
          </p:spPr>
          <p:txBody>
            <a:bodyPr wrap="square">
              <a:spAutoFit/>
            </a:bodyPr>
            <a:lstStyle/>
            <a:p>
              <a:pPr algn="l"/>
              <a:r>
                <a:rPr lang="el-GR" sz="2400" i="0" u="none" strike="noStrike" dirty="0">
                  <a:solidFill>
                    <a:srgbClr val="5A14A8"/>
                  </a:solidFill>
                  <a:effectLst/>
                </a:rPr>
                <a:t>2. Εκπαιδευτικά Προγράμματα</a:t>
              </a:r>
            </a:p>
          </p:txBody>
        </p:sp>
        <p:sp>
          <p:nvSpPr>
            <p:cNvPr id="33" name="TextBox 32">
              <a:extLst>
                <a:ext uri="{FF2B5EF4-FFF2-40B4-BE49-F238E27FC236}">
                  <a16:creationId xmlns:a16="http://schemas.microsoft.com/office/drawing/2014/main" id="{7F96939C-B60F-4AA3-5AF0-08295364D6B2}"/>
                </a:ext>
              </a:extLst>
            </p:cNvPr>
            <p:cNvSpPr txBox="1"/>
            <p:nvPr/>
          </p:nvSpPr>
          <p:spPr>
            <a:xfrm>
              <a:off x="1100155" y="4041633"/>
              <a:ext cx="6777173" cy="461665"/>
            </a:xfrm>
            <a:prstGeom prst="rect">
              <a:avLst/>
            </a:prstGeom>
            <a:noFill/>
          </p:spPr>
          <p:txBody>
            <a:bodyPr wrap="square">
              <a:spAutoFit/>
            </a:bodyPr>
            <a:lstStyle/>
            <a:p>
              <a:pPr algn="l"/>
              <a:r>
                <a:rPr lang="el-GR" sz="2400" i="0" u="none" strike="noStrike" dirty="0">
                  <a:solidFill>
                    <a:srgbClr val="5A14A8"/>
                  </a:solidFill>
                  <a:effectLst/>
                </a:rPr>
                <a:t>3. Τουρισμός Εμπειριών</a:t>
              </a:r>
            </a:p>
          </p:txBody>
        </p:sp>
        <p:sp>
          <p:nvSpPr>
            <p:cNvPr id="35" name="TextBox 34">
              <a:extLst>
                <a:ext uri="{FF2B5EF4-FFF2-40B4-BE49-F238E27FC236}">
                  <a16:creationId xmlns:a16="http://schemas.microsoft.com/office/drawing/2014/main" id="{8E8A0868-45FB-6D5E-61D7-580D6249C773}"/>
                </a:ext>
              </a:extLst>
            </p:cNvPr>
            <p:cNvSpPr txBox="1"/>
            <p:nvPr/>
          </p:nvSpPr>
          <p:spPr>
            <a:xfrm>
              <a:off x="912563" y="2230693"/>
              <a:ext cx="6753969" cy="584775"/>
            </a:xfrm>
            <a:prstGeom prst="rect">
              <a:avLst/>
            </a:prstGeom>
            <a:noFill/>
          </p:spPr>
          <p:txBody>
            <a:bodyPr wrap="square">
              <a:spAutoFit/>
            </a:bodyPr>
            <a:lstStyle/>
            <a:p>
              <a:pPr marL="742950" lvl="1" indent="-285750">
                <a:buBlip>
                  <a:blip r:embed="rId6"/>
                </a:buBlip>
              </a:pPr>
              <a:r>
                <a:rPr lang="el-GR" sz="1600" b="0" i="0" u="none" strike="noStrike" dirty="0">
                  <a:solidFill>
                    <a:srgbClr val="000000"/>
                  </a:solidFill>
                  <a:effectLst/>
                </a:rPr>
                <a:t>Εικονικές Περιηγήσεις</a:t>
              </a:r>
            </a:p>
            <a:p>
              <a:pPr marL="742950" lvl="1" indent="-285750">
                <a:buBlip>
                  <a:blip r:embed="rId6"/>
                </a:buBlip>
              </a:pPr>
              <a:r>
                <a:rPr lang="en" sz="1600" b="0" i="0" u="none" strike="noStrike" dirty="0">
                  <a:solidFill>
                    <a:srgbClr val="000000"/>
                  </a:solidFill>
                  <a:effectLst/>
                </a:rPr>
                <a:t>Digital Content</a:t>
              </a:r>
            </a:p>
          </p:txBody>
        </p:sp>
        <p:sp>
          <p:nvSpPr>
            <p:cNvPr id="37" name="TextBox 36">
              <a:extLst>
                <a:ext uri="{FF2B5EF4-FFF2-40B4-BE49-F238E27FC236}">
                  <a16:creationId xmlns:a16="http://schemas.microsoft.com/office/drawing/2014/main" id="{8423E294-89CF-4F1C-D287-7898C17282CD}"/>
                </a:ext>
              </a:extLst>
            </p:cNvPr>
            <p:cNvSpPr txBox="1"/>
            <p:nvPr/>
          </p:nvSpPr>
          <p:spPr>
            <a:xfrm>
              <a:off x="893533" y="3357001"/>
              <a:ext cx="7724375" cy="584775"/>
            </a:xfrm>
            <a:prstGeom prst="rect">
              <a:avLst/>
            </a:prstGeom>
            <a:noFill/>
          </p:spPr>
          <p:txBody>
            <a:bodyPr wrap="square">
              <a:spAutoFit/>
            </a:bodyPr>
            <a:lstStyle/>
            <a:p>
              <a:pPr marL="742950" lvl="1" indent="-285750">
                <a:buBlip>
                  <a:blip r:embed="rId6"/>
                </a:buBlip>
              </a:pPr>
              <a:r>
                <a:rPr lang="el-GR" sz="1600" b="0" i="0" u="none" strike="noStrike" dirty="0">
                  <a:solidFill>
                    <a:srgbClr val="000000"/>
                  </a:solidFill>
                  <a:effectLst/>
                </a:rPr>
                <a:t>Σχολές Πολιτιστικής Κληρονομιάς</a:t>
              </a:r>
            </a:p>
            <a:p>
              <a:pPr marL="742950" lvl="1" indent="-285750">
                <a:buBlip>
                  <a:blip r:embed="rId6"/>
                </a:buBlip>
              </a:pPr>
              <a:r>
                <a:rPr lang="en" sz="1600" b="0" i="0" u="none" strike="noStrike" dirty="0">
                  <a:solidFill>
                    <a:srgbClr val="000000"/>
                  </a:solidFill>
                  <a:effectLst/>
                </a:rPr>
                <a:t>Workshops </a:t>
              </a:r>
              <a:r>
                <a:rPr lang="el-GR" sz="1600" b="0" i="0" u="none" strike="noStrike" dirty="0">
                  <a:solidFill>
                    <a:srgbClr val="000000"/>
                  </a:solidFill>
                  <a:effectLst/>
                </a:rPr>
                <a:t>και </a:t>
              </a:r>
              <a:r>
                <a:rPr lang="en" sz="1600" b="0" i="0" u="none" strike="noStrike" dirty="0">
                  <a:solidFill>
                    <a:srgbClr val="000000"/>
                  </a:solidFill>
                  <a:effectLst/>
                </a:rPr>
                <a:t>Masterclasses</a:t>
              </a:r>
            </a:p>
          </p:txBody>
        </p:sp>
        <p:sp>
          <p:nvSpPr>
            <p:cNvPr id="39" name="TextBox 38">
              <a:extLst>
                <a:ext uri="{FF2B5EF4-FFF2-40B4-BE49-F238E27FC236}">
                  <a16:creationId xmlns:a16="http://schemas.microsoft.com/office/drawing/2014/main" id="{4EF21714-B0BB-47CC-E689-43E9CF1A472B}"/>
                </a:ext>
              </a:extLst>
            </p:cNvPr>
            <p:cNvSpPr txBox="1"/>
            <p:nvPr/>
          </p:nvSpPr>
          <p:spPr>
            <a:xfrm>
              <a:off x="873316" y="5667671"/>
              <a:ext cx="5306069" cy="584775"/>
            </a:xfrm>
            <a:prstGeom prst="rect">
              <a:avLst/>
            </a:prstGeom>
            <a:noFill/>
          </p:spPr>
          <p:txBody>
            <a:bodyPr wrap="square">
              <a:spAutoFit/>
            </a:bodyPr>
            <a:lstStyle/>
            <a:p>
              <a:pPr marL="742950" lvl="1" indent="-285750">
                <a:buBlip>
                  <a:blip r:embed="rId6"/>
                </a:buBlip>
              </a:pPr>
              <a:r>
                <a:rPr lang="el-GR" sz="1600" b="0" i="0" u="none" strike="noStrike" dirty="0">
                  <a:solidFill>
                    <a:srgbClr val="000000"/>
                  </a:solidFill>
                  <a:effectLst/>
                </a:rPr>
                <a:t>Πολιτιστικός Τουρισμός</a:t>
              </a:r>
            </a:p>
            <a:p>
              <a:pPr marL="742950" lvl="1" indent="-285750">
                <a:buBlip>
                  <a:blip r:embed="rId6"/>
                </a:buBlip>
              </a:pPr>
              <a:r>
                <a:rPr lang="el-GR" sz="1600" b="0" i="0" u="none" strike="noStrike" dirty="0">
                  <a:solidFill>
                    <a:srgbClr val="000000"/>
                  </a:solidFill>
                  <a:effectLst/>
                </a:rPr>
                <a:t>Θεματικά Φεστιβάλ</a:t>
              </a:r>
            </a:p>
          </p:txBody>
        </p:sp>
        <p:sp>
          <p:nvSpPr>
            <p:cNvPr id="41" name="TextBox 40">
              <a:extLst>
                <a:ext uri="{FF2B5EF4-FFF2-40B4-BE49-F238E27FC236}">
                  <a16:creationId xmlns:a16="http://schemas.microsoft.com/office/drawing/2014/main" id="{64093F02-A6FF-DFA6-2E28-CAF69E54B123}"/>
                </a:ext>
              </a:extLst>
            </p:cNvPr>
            <p:cNvSpPr txBox="1"/>
            <p:nvPr/>
          </p:nvSpPr>
          <p:spPr>
            <a:xfrm>
              <a:off x="873316" y="4512336"/>
              <a:ext cx="7407701" cy="584775"/>
            </a:xfrm>
            <a:prstGeom prst="rect">
              <a:avLst/>
            </a:prstGeom>
            <a:noFill/>
          </p:spPr>
          <p:txBody>
            <a:bodyPr wrap="square">
              <a:spAutoFit/>
            </a:bodyPr>
            <a:lstStyle/>
            <a:p>
              <a:pPr marL="742950" lvl="1" indent="-285750">
                <a:buBlip>
                  <a:blip r:embed="rId6"/>
                </a:buBlip>
              </a:pPr>
              <a:r>
                <a:rPr lang="el-GR" sz="1600" b="0" i="0" u="none" strike="noStrike" dirty="0">
                  <a:solidFill>
                    <a:srgbClr val="000000"/>
                  </a:solidFill>
                  <a:effectLst/>
                </a:rPr>
                <a:t>Προϊόντα με Πολιτιστική Ταυτότητα</a:t>
              </a:r>
            </a:p>
            <a:p>
              <a:pPr marL="742950" lvl="1" indent="-285750">
                <a:buBlip>
                  <a:blip r:embed="rId6"/>
                </a:buBlip>
              </a:pPr>
              <a:r>
                <a:rPr lang="el-GR" sz="1600" b="0" i="0" u="none" strike="noStrike" dirty="0">
                  <a:solidFill>
                    <a:srgbClr val="000000"/>
                  </a:solidFill>
                  <a:effectLst/>
                </a:rPr>
                <a:t>Καλλιτεχνικά Εργαστήρια</a:t>
              </a:r>
            </a:p>
          </p:txBody>
        </p:sp>
      </p:grpSp>
      <p:pic>
        <p:nvPicPr>
          <p:cNvPr id="44" name="Picture 43" descr="A red circle with black background&#10;&#10;AI-generated content may be incorrect.">
            <a:extLst>
              <a:ext uri="{FF2B5EF4-FFF2-40B4-BE49-F238E27FC236}">
                <a16:creationId xmlns:a16="http://schemas.microsoft.com/office/drawing/2014/main" id="{145016E6-1BE3-A375-85F3-1872A939496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762451" y="447693"/>
            <a:ext cx="722377" cy="722377"/>
          </a:xfrm>
          <a:prstGeom prst="rect">
            <a:avLst/>
          </a:prstGeom>
        </p:spPr>
      </p:pic>
    </p:spTree>
    <p:extLst>
      <p:ext uri="{BB962C8B-B14F-4D97-AF65-F5344CB8AC3E}">
        <p14:creationId xmlns:p14="http://schemas.microsoft.com/office/powerpoint/2010/main" val="7812400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00F89C-75B8-86E5-F7F5-698ADB126B62}"/>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EC0FBADA-FF5F-8FFD-BDA5-9C4F91DA74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27FE2869-7822-135B-1F30-808D02540D73}"/>
              </a:ext>
            </a:extLst>
          </p:cNvPr>
          <p:cNvSpPr txBox="1">
            <a:spLocks/>
          </p:cNvSpPr>
          <p:nvPr/>
        </p:nvSpPr>
        <p:spPr>
          <a:xfrm>
            <a:off x="1056746" y="417745"/>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4C736D00-8284-0FC2-D3B2-E849D72E174A}"/>
              </a:ext>
            </a:extLst>
          </p:cNvPr>
          <p:cNvSpPr txBox="1">
            <a:spLocks/>
          </p:cNvSpPr>
          <p:nvPr/>
        </p:nvSpPr>
        <p:spPr>
          <a:xfrm>
            <a:off x="1054848" y="1154407"/>
            <a:ext cx="4886960" cy="907124"/>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ΗΛΕΚΤΡΙΚΗ ΕΝΕΡΓΕΙΑ:</a:t>
            </a:r>
            <a:br>
              <a:rPr lang="el-GR" sz="1800" i="0" u="none" strike="noStrike" dirty="0">
                <a:solidFill>
                  <a:srgbClr val="5A14A8"/>
                </a:solidFill>
                <a:effectLst/>
                <a:latin typeface="+mn-lt"/>
              </a:rPr>
            </a:br>
            <a:r>
              <a:rPr lang="el-GR" sz="1800" i="0" u="none" strike="noStrike" dirty="0">
                <a:solidFill>
                  <a:srgbClr val="5A14A8"/>
                </a:solidFill>
                <a:effectLst/>
                <a:latin typeface="+mn-lt"/>
              </a:rPr>
              <a:t>Αυτονομία, Ανερξαρτησία, Ανθεκτικότητα</a:t>
            </a:r>
            <a:endParaRPr lang="en-US" sz="1800" i="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39B57949-A88A-695A-7631-70D927F44CF8}"/>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FE2B776A-5714-78F3-E4CF-CADFB720EC59}"/>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pic>
        <p:nvPicPr>
          <p:cNvPr id="22" name="Picture 21" descr="A black and orange background&#10;&#10;AI-generated content may be incorrect.">
            <a:extLst>
              <a:ext uri="{FF2B5EF4-FFF2-40B4-BE49-F238E27FC236}">
                <a16:creationId xmlns:a16="http://schemas.microsoft.com/office/drawing/2014/main" id="{A53E9FDB-FF1D-10EF-E35B-5917F84CE1B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897260" flipV="1">
            <a:off x="6858564" y="-1016028"/>
            <a:ext cx="6323640" cy="3462086"/>
          </a:xfrm>
          <a:prstGeom prst="rect">
            <a:avLst/>
          </a:prstGeom>
        </p:spPr>
      </p:pic>
      <p:sp>
        <p:nvSpPr>
          <p:cNvPr id="6" name="TextBox 5">
            <a:extLst>
              <a:ext uri="{FF2B5EF4-FFF2-40B4-BE49-F238E27FC236}">
                <a16:creationId xmlns:a16="http://schemas.microsoft.com/office/drawing/2014/main" id="{CD5EA0F1-E590-24F0-6020-0CF9B4D1E1F0}"/>
              </a:ext>
            </a:extLst>
          </p:cNvPr>
          <p:cNvSpPr txBox="1"/>
          <p:nvPr/>
        </p:nvSpPr>
        <p:spPr>
          <a:xfrm>
            <a:off x="1065506" y="2164334"/>
            <a:ext cx="3366627" cy="646331"/>
          </a:xfrm>
          <a:prstGeom prst="rect">
            <a:avLst/>
          </a:prstGeom>
          <a:noFill/>
        </p:spPr>
        <p:txBody>
          <a:bodyPr wrap="none" rtlCol="0">
            <a:spAutoFit/>
          </a:bodyPr>
          <a:lstStyle/>
          <a:p>
            <a:r>
              <a:rPr lang="el-GR" dirty="0">
                <a:solidFill>
                  <a:srgbClr val="DA4F33"/>
                </a:solidFill>
              </a:rPr>
              <a:t>Τρέχων ενεργειακό μείγμα και</a:t>
            </a:r>
          </a:p>
          <a:p>
            <a:r>
              <a:rPr lang="el-GR" dirty="0">
                <a:solidFill>
                  <a:srgbClr val="DA4F33"/>
                </a:solidFill>
              </a:rPr>
              <a:t>Στόχος σε 2 στάδια</a:t>
            </a:r>
          </a:p>
        </p:txBody>
      </p:sp>
      <p:pic>
        <p:nvPicPr>
          <p:cNvPr id="9" name="Εικόνα 8">
            <a:extLst>
              <a:ext uri="{FF2B5EF4-FFF2-40B4-BE49-F238E27FC236}">
                <a16:creationId xmlns:a16="http://schemas.microsoft.com/office/drawing/2014/main" id="{089F4D7D-E677-7394-3F4B-B854B5DDC788}"/>
              </a:ext>
            </a:extLst>
          </p:cNvPr>
          <p:cNvPicPr>
            <a:picLocks noChangeAspect="1"/>
          </p:cNvPicPr>
          <p:nvPr/>
        </p:nvPicPr>
        <p:blipFill>
          <a:blip r:embed="rId5"/>
          <a:stretch>
            <a:fillRect/>
          </a:stretch>
        </p:blipFill>
        <p:spPr>
          <a:xfrm>
            <a:off x="336550" y="2913468"/>
            <a:ext cx="11518900" cy="3317066"/>
          </a:xfrm>
          <a:prstGeom prst="rect">
            <a:avLst/>
          </a:prstGeom>
        </p:spPr>
      </p:pic>
    </p:spTree>
    <p:extLst>
      <p:ext uri="{BB962C8B-B14F-4D97-AF65-F5344CB8AC3E}">
        <p14:creationId xmlns:p14="http://schemas.microsoft.com/office/powerpoint/2010/main" val="34373971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8A23CE-C54D-E58E-3D21-2749F3AFC33C}"/>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4710D8E7-A89C-AF67-6A83-222BB61C30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806C4202-2790-81C0-BDAC-4E43549CE958}"/>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219F47CC-5314-BFC5-1D07-0A4EB60DDCF6}"/>
              </a:ext>
            </a:extLst>
          </p:cNvPr>
          <p:cNvSpPr txBox="1">
            <a:spLocks/>
          </p:cNvSpPr>
          <p:nvPr/>
        </p:nvSpPr>
        <p:spPr>
          <a:xfrm>
            <a:off x="1056746"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Πολιτισμός</a:t>
            </a:r>
            <a:endParaRPr lang="el-GR" sz="1150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181478E2-7899-7865-E2BF-F62F2D84175E}"/>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9" name="Picture 8" descr="A purple and black corner&#10;&#10;AI-generated content may be incorrect.">
            <a:extLst>
              <a:ext uri="{FF2B5EF4-FFF2-40B4-BE49-F238E27FC236}">
                <a16:creationId xmlns:a16="http://schemas.microsoft.com/office/drawing/2014/main" id="{06D43290-4A28-F545-DFE9-ABA8504927A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8826228" y="0"/>
            <a:ext cx="3365890" cy="4673600"/>
          </a:xfrm>
          <a:prstGeom prst="rect">
            <a:avLst/>
          </a:prstGeom>
        </p:spPr>
      </p:pic>
      <p:pic>
        <p:nvPicPr>
          <p:cNvPr id="10" name="Picture 9" descr="A black and orange curved lines&#10;&#10;AI-generated content may be incorrect.">
            <a:extLst>
              <a:ext uri="{FF2B5EF4-FFF2-40B4-BE49-F238E27FC236}">
                <a16:creationId xmlns:a16="http://schemas.microsoft.com/office/drawing/2014/main" id="{99D6DF1B-BFCF-0965-3BC3-767F352FD253}"/>
              </a:ext>
            </a:extLst>
          </p:cNvPr>
          <p:cNvPicPr>
            <a:picLocks noChangeAspect="1"/>
          </p:cNvPicPr>
          <p:nvPr/>
        </p:nvPicPr>
        <p:blipFill>
          <a:blip r:embed="rId5">
            <a:extLst>
              <a:ext uri="{28A0092B-C50C-407E-A947-70E740481C1C}">
                <a14:useLocalDpi xmlns:a14="http://schemas.microsoft.com/office/drawing/2010/main" val="0"/>
              </a:ext>
            </a:extLst>
          </a:blip>
          <a:srcRect l="10394" r="36225" b="10697"/>
          <a:stretch/>
        </p:blipFill>
        <p:spPr>
          <a:xfrm rot="16200000" flipH="1">
            <a:off x="7655441" y="2305034"/>
            <a:ext cx="6858001" cy="2247936"/>
          </a:xfrm>
          <a:prstGeom prst="rect">
            <a:avLst/>
          </a:prstGeom>
        </p:spPr>
      </p:pic>
      <p:sp>
        <p:nvSpPr>
          <p:cNvPr id="16" name="TextBox 15">
            <a:extLst>
              <a:ext uri="{FF2B5EF4-FFF2-40B4-BE49-F238E27FC236}">
                <a16:creationId xmlns:a16="http://schemas.microsoft.com/office/drawing/2014/main" id="{89B7CC7E-57B2-D0B6-826A-9F0786F3154F}"/>
              </a:ext>
            </a:extLst>
          </p:cNvPr>
          <p:cNvSpPr txBox="1"/>
          <p:nvPr/>
        </p:nvSpPr>
        <p:spPr>
          <a:xfrm>
            <a:off x="979731" y="4786909"/>
            <a:ext cx="5144029" cy="584775"/>
          </a:xfrm>
          <a:prstGeom prst="rect">
            <a:avLst/>
          </a:prstGeom>
          <a:noFill/>
        </p:spPr>
        <p:txBody>
          <a:bodyPr wrap="square" rtlCol="0">
            <a:spAutoFit/>
          </a:bodyPr>
          <a:lstStyle/>
          <a:p>
            <a:pPr marL="628650" lvl="1" indent="-171450">
              <a:buBlip>
                <a:blip r:embed="rId6"/>
              </a:buBlip>
            </a:pPr>
            <a:r>
              <a:rPr lang="en" sz="1600" b="0" i="0" u="none" strike="noStrike" dirty="0">
                <a:solidFill>
                  <a:srgbClr val="000000"/>
                </a:solidFill>
                <a:effectLst/>
              </a:rPr>
              <a:t>Startups </a:t>
            </a:r>
            <a:r>
              <a:rPr lang="el-GR" sz="1600" b="0" i="0" u="none" strike="noStrike" dirty="0">
                <a:solidFill>
                  <a:srgbClr val="000000"/>
                </a:solidFill>
                <a:effectLst/>
              </a:rPr>
              <a:t>στον Πολιτισμό</a:t>
            </a:r>
          </a:p>
          <a:p>
            <a:pPr marL="628650" lvl="1" indent="-171450">
              <a:buBlip>
                <a:blip r:embed="rId6"/>
              </a:buBlip>
            </a:pPr>
            <a:r>
              <a:rPr lang="en" sz="1600" b="0" i="0" u="none" strike="noStrike" dirty="0">
                <a:solidFill>
                  <a:srgbClr val="000000"/>
                </a:solidFill>
                <a:effectLst/>
              </a:rPr>
              <a:t>Incubators </a:t>
            </a:r>
            <a:r>
              <a:rPr lang="el-GR" sz="1600" b="0" i="0" u="none" strike="noStrike" dirty="0">
                <a:solidFill>
                  <a:srgbClr val="000000"/>
                </a:solidFill>
                <a:effectLst/>
              </a:rPr>
              <a:t>και </a:t>
            </a:r>
            <a:r>
              <a:rPr lang="en" sz="1600" b="0" i="0" u="none" strike="noStrike" dirty="0">
                <a:solidFill>
                  <a:srgbClr val="000000"/>
                </a:solidFill>
                <a:effectLst/>
              </a:rPr>
              <a:t>Accelerators</a:t>
            </a:r>
          </a:p>
        </p:txBody>
      </p:sp>
      <p:sp>
        <p:nvSpPr>
          <p:cNvPr id="18" name="TextBox 17">
            <a:extLst>
              <a:ext uri="{FF2B5EF4-FFF2-40B4-BE49-F238E27FC236}">
                <a16:creationId xmlns:a16="http://schemas.microsoft.com/office/drawing/2014/main" id="{1AC36BA8-158D-2969-189E-A903CA818DF8}"/>
              </a:ext>
            </a:extLst>
          </p:cNvPr>
          <p:cNvSpPr txBox="1"/>
          <p:nvPr/>
        </p:nvSpPr>
        <p:spPr>
          <a:xfrm>
            <a:off x="1056746" y="1760832"/>
            <a:ext cx="5953125" cy="461665"/>
          </a:xfrm>
          <a:prstGeom prst="rect">
            <a:avLst/>
          </a:prstGeom>
          <a:noFill/>
        </p:spPr>
        <p:txBody>
          <a:bodyPr wrap="square">
            <a:spAutoFit/>
          </a:bodyPr>
          <a:lstStyle/>
          <a:p>
            <a:pPr algn="l"/>
            <a:r>
              <a:rPr lang="el-GR" sz="2400" i="0" u="none" strike="noStrike" dirty="0">
                <a:solidFill>
                  <a:srgbClr val="5A14A8"/>
                </a:solidFill>
                <a:effectLst/>
              </a:rPr>
              <a:t>5. Συνεργασίες και </a:t>
            </a:r>
            <a:r>
              <a:rPr lang="en" sz="2400" i="0" u="none" strike="noStrike" dirty="0">
                <a:solidFill>
                  <a:srgbClr val="5A14A8"/>
                </a:solidFill>
                <a:effectLst/>
              </a:rPr>
              <a:t>Clusters</a:t>
            </a:r>
          </a:p>
        </p:txBody>
      </p:sp>
      <p:sp>
        <p:nvSpPr>
          <p:cNvPr id="20" name="TextBox 19">
            <a:extLst>
              <a:ext uri="{FF2B5EF4-FFF2-40B4-BE49-F238E27FC236}">
                <a16:creationId xmlns:a16="http://schemas.microsoft.com/office/drawing/2014/main" id="{6DF8A44F-4C76-BAAB-E67D-41F5CA31123B}"/>
              </a:ext>
            </a:extLst>
          </p:cNvPr>
          <p:cNvSpPr txBox="1"/>
          <p:nvPr/>
        </p:nvSpPr>
        <p:spPr>
          <a:xfrm>
            <a:off x="1146035" y="4301973"/>
            <a:ext cx="5644349" cy="461665"/>
          </a:xfrm>
          <a:prstGeom prst="rect">
            <a:avLst/>
          </a:prstGeom>
          <a:noFill/>
        </p:spPr>
        <p:txBody>
          <a:bodyPr wrap="square">
            <a:spAutoFit/>
          </a:bodyPr>
          <a:lstStyle/>
          <a:p>
            <a:r>
              <a:rPr lang="el-GR" sz="2400" dirty="0">
                <a:solidFill>
                  <a:srgbClr val="5A14A8"/>
                </a:solidFill>
              </a:rPr>
              <a:t>7.</a:t>
            </a:r>
            <a:r>
              <a:rPr lang="el-GR" sz="2400" i="0" u="none" strike="noStrike" dirty="0">
                <a:solidFill>
                  <a:srgbClr val="5A14A8"/>
                </a:solidFill>
                <a:effectLst/>
              </a:rPr>
              <a:t> Πολιτιστική Επιχειρηματικότητα</a:t>
            </a:r>
          </a:p>
        </p:txBody>
      </p:sp>
      <p:sp>
        <p:nvSpPr>
          <p:cNvPr id="22" name="TextBox 21">
            <a:extLst>
              <a:ext uri="{FF2B5EF4-FFF2-40B4-BE49-F238E27FC236}">
                <a16:creationId xmlns:a16="http://schemas.microsoft.com/office/drawing/2014/main" id="{40C5A459-30FB-C1C4-EC05-CE27F2BA3250}"/>
              </a:ext>
            </a:extLst>
          </p:cNvPr>
          <p:cNvSpPr txBox="1"/>
          <p:nvPr/>
        </p:nvSpPr>
        <p:spPr>
          <a:xfrm>
            <a:off x="1059076" y="2780557"/>
            <a:ext cx="6994688" cy="461665"/>
          </a:xfrm>
          <a:prstGeom prst="rect">
            <a:avLst/>
          </a:prstGeom>
          <a:noFill/>
        </p:spPr>
        <p:txBody>
          <a:bodyPr wrap="square">
            <a:spAutoFit/>
          </a:bodyPr>
          <a:lstStyle/>
          <a:p>
            <a:pPr algn="l"/>
            <a:r>
              <a:rPr lang="el-GR" sz="2400" i="0" u="none" strike="noStrike" dirty="0">
                <a:solidFill>
                  <a:srgbClr val="5A14A8"/>
                </a:solidFill>
                <a:effectLst/>
              </a:rPr>
              <a:t>6. Χρηματοδότηση και Υποστήριξη</a:t>
            </a:r>
          </a:p>
        </p:txBody>
      </p:sp>
      <p:sp>
        <p:nvSpPr>
          <p:cNvPr id="24" name="TextBox 23">
            <a:extLst>
              <a:ext uri="{FF2B5EF4-FFF2-40B4-BE49-F238E27FC236}">
                <a16:creationId xmlns:a16="http://schemas.microsoft.com/office/drawing/2014/main" id="{DC18E5A9-7635-0A0C-191E-6195143F9CD6}"/>
              </a:ext>
            </a:extLst>
          </p:cNvPr>
          <p:cNvSpPr txBox="1"/>
          <p:nvPr/>
        </p:nvSpPr>
        <p:spPr>
          <a:xfrm>
            <a:off x="979731" y="3255745"/>
            <a:ext cx="10054643" cy="1077218"/>
          </a:xfrm>
          <a:prstGeom prst="rect">
            <a:avLst/>
          </a:prstGeom>
          <a:noFill/>
        </p:spPr>
        <p:txBody>
          <a:bodyPr wrap="square">
            <a:spAutoFit/>
          </a:bodyPr>
          <a:lstStyle/>
          <a:p>
            <a:pPr marL="742950" lvl="1" indent="-285750">
              <a:buBlip>
                <a:blip r:embed="rId6"/>
              </a:buBlip>
            </a:pPr>
            <a:r>
              <a:rPr lang="el-GR" sz="1600" b="0" i="0" u="none" strike="noStrike" dirty="0">
                <a:solidFill>
                  <a:srgbClr val="000000"/>
                </a:solidFill>
                <a:effectLst/>
              </a:rPr>
              <a:t>Θέσπιση φορολογικών κινήτρων ή επιδοτήσεων για επιχειρήσεις που δραστηριοποιούνται στον τομέα του πολιτισμού.</a:t>
            </a:r>
          </a:p>
          <a:p>
            <a:pPr marL="742950" lvl="1" indent="-285750">
              <a:buBlip>
                <a:blip r:embed="rId6"/>
              </a:buBlip>
            </a:pPr>
            <a:r>
              <a:rPr lang="el-GR" sz="1600" b="0" i="0" u="none" strike="noStrike" dirty="0">
                <a:solidFill>
                  <a:srgbClr val="000000"/>
                </a:solidFill>
                <a:effectLst/>
              </a:rPr>
              <a:t>Χρηματοδοτικά Προγράμματα μέσω του ΕΣΠΑ ή ευρωπαϊκών προγραμμάτων όπως το </a:t>
            </a:r>
            <a:r>
              <a:rPr lang="en" sz="1600" b="0" i="0" u="none" strike="noStrike" dirty="0">
                <a:solidFill>
                  <a:srgbClr val="000000"/>
                </a:solidFill>
                <a:effectLst/>
              </a:rPr>
              <a:t>Creative Europe.</a:t>
            </a:r>
            <a:endParaRPr lang="el-GR" sz="1600" dirty="0">
              <a:solidFill>
                <a:srgbClr val="000000"/>
              </a:solidFill>
            </a:endParaRPr>
          </a:p>
        </p:txBody>
      </p:sp>
      <p:sp>
        <p:nvSpPr>
          <p:cNvPr id="25" name="TextBox 24">
            <a:extLst>
              <a:ext uri="{FF2B5EF4-FFF2-40B4-BE49-F238E27FC236}">
                <a16:creationId xmlns:a16="http://schemas.microsoft.com/office/drawing/2014/main" id="{95E6DE95-39F9-016A-5562-159166A21454}"/>
              </a:ext>
            </a:extLst>
          </p:cNvPr>
          <p:cNvSpPr txBox="1"/>
          <p:nvPr/>
        </p:nvSpPr>
        <p:spPr>
          <a:xfrm>
            <a:off x="1146034" y="5425796"/>
            <a:ext cx="5644349" cy="461665"/>
          </a:xfrm>
          <a:prstGeom prst="rect">
            <a:avLst/>
          </a:prstGeom>
          <a:noFill/>
        </p:spPr>
        <p:txBody>
          <a:bodyPr wrap="square">
            <a:spAutoFit/>
          </a:bodyPr>
          <a:lstStyle/>
          <a:p>
            <a:r>
              <a:rPr lang="el-GR" sz="2400" i="0" u="none" strike="noStrike" dirty="0">
                <a:solidFill>
                  <a:srgbClr val="5A14A8"/>
                </a:solidFill>
                <a:effectLst/>
              </a:rPr>
              <a:t>8. Βελτίωση της Πρόσβασης</a:t>
            </a:r>
          </a:p>
        </p:txBody>
      </p:sp>
      <p:sp>
        <p:nvSpPr>
          <p:cNvPr id="27" name="TextBox 26">
            <a:extLst>
              <a:ext uri="{FF2B5EF4-FFF2-40B4-BE49-F238E27FC236}">
                <a16:creationId xmlns:a16="http://schemas.microsoft.com/office/drawing/2014/main" id="{EB805B34-E063-7DD7-1811-C38BE6E138D8}"/>
              </a:ext>
            </a:extLst>
          </p:cNvPr>
          <p:cNvSpPr txBox="1"/>
          <p:nvPr/>
        </p:nvSpPr>
        <p:spPr>
          <a:xfrm>
            <a:off x="979731" y="5862497"/>
            <a:ext cx="4818657" cy="584775"/>
          </a:xfrm>
          <a:prstGeom prst="rect">
            <a:avLst/>
          </a:prstGeom>
          <a:noFill/>
        </p:spPr>
        <p:txBody>
          <a:bodyPr wrap="square">
            <a:spAutoFit/>
          </a:bodyPr>
          <a:lstStyle/>
          <a:p>
            <a:pPr marL="628650" lvl="1" indent="-171450">
              <a:buBlip>
                <a:blip r:embed="rId6"/>
              </a:buBlip>
            </a:pPr>
            <a:r>
              <a:rPr lang="el-GR" sz="1600" b="0" i="0" u="none" strike="noStrike" dirty="0">
                <a:solidFill>
                  <a:srgbClr val="000000"/>
                </a:solidFill>
                <a:effectLst/>
              </a:rPr>
              <a:t>Υποδομές και Προσβασιμότητα</a:t>
            </a:r>
          </a:p>
          <a:p>
            <a:pPr marL="628650" lvl="1" indent="-171450">
              <a:buBlip>
                <a:blip r:embed="rId6"/>
              </a:buBlip>
            </a:pPr>
            <a:r>
              <a:rPr lang="el-GR" sz="1600" b="0" i="0" u="none" strike="noStrike" dirty="0">
                <a:solidFill>
                  <a:srgbClr val="000000"/>
                </a:solidFill>
                <a:effectLst/>
              </a:rPr>
              <a:t>Δημόσια Πολιτική</a:t>
            </a:r>
          </a:p>
        </p:txBody>
      </p:sp>
      <p:sp>
        <p:nvSpPr>
          <p:cNvPr id="43" name="TextBox 42">
            <a:extLst>
              <a:ext uri="{FF2B5EF4-FFF2-40B4-BE49-F238E27FC236}">
                <a16:creationId xmlns:a16="http://schemas.microsoft.com/office/drawing/2014/main" id="{4A78A5E6-9F04-0E5E-10C4-953802629B6D}"/>
              </a:ext>
            </a:extLst>
          </p:cNvPr>
          <p:cNvSpPr txBox="1"/>
          <p:nvPr/>
        </p:nvSpPr>
        <p:spPr>
          <a:xfrm>
            <a:off x="998037" y="2191968"/>
            <a:ext cx="3167778" cy="584775"/>
          </a:xfrm>
          <a:prstGeom prst="rect">
            <a:avLst/>
          </a:prstGeom>
          <a:noFill/>
        </p:spPr>
        <p:txBody>
          <a:bodyPr wrap="square">
            <a:spAutoFit/>
          </a:bodyPr>
          <a:lstStyle/>
          <a:p>
            <a:pPr marL="742950" lvl="1" indent="-285750">
              <a:buBlip>
                <a:blip r:embed="rId6"/>
              </a:buBlip>
            </a:pPr>
            <a:r>
              <a:rPr lang="el-GR" sz="1600" b="0" i="0" u="none" strike="noStrike" dirty="0">
                <a:solidFill>
                  <a:srgbClr val="000000"/>
                </a:solidFill>
                <a:effectLst/>
              </a:rPr>
              <a:t>Πολιτιστικά </a:t>
            </a:r>
            <a:r>
              <a:rPr lang="en" sz="1600" b="0" i="0" u="none" strike="noStrike" dirty="0">
                <a:solidFill>
                  <a:srgbClr val="000000"/>
                </a:solidFill>
                <a:effectLst/>
              </a:rPr>
              <a:t>Clusters</a:t>
            </a:r>
          </a:p>
          <a:p>
            <a:pPr marL="742950" lvl="1" indent="-285750">
              <a:buBlip>
                <a:blip r:embed="rId6"/>
              </a:buBlip>
            </a:pPr>
            <a:r>
              <a:rPr lang="el-GR" sz="1600" b="0" i="0" u="none" strike="noStrike" dirty="0">
                <a:solidFill>
                  <a:srgbClr val="000000"/>
                </a:solidFill>
                <a:effectLst/>
              </a:rPr>
              <a:t>Διεθνείς Συνεργασίες</a:t>
            </a:r>
          </a:p>
        </p:txBody>
      </p:sp>
      <p:pic>
        <p:nvPicPr>
          <p:cNvPr id="44" name="Picture 43" descr="A red circle with black background&#10;&#10;AI-generated content may be incorrect.">
            <a:extLst>
              <a:ext uri="{FF2B5EF4-FFF2-40B4-BE49-F238E27FC236}">
                <a16:creationId xmlns:a16="http://schemas.microsoft.com/office/drawing/2014/main" id="{145016E6-1BE3-A375-85F3-1872A939496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762451" y="447693"/>
            <a:ext cx="722377" cy="722377"/>
          </a:xfrm>
          <a:prstGeom prst="rect">
            <a:avLst/>
          </a:prstGeom>
        </p:spPr>
      </p:pic>
      <p:pic>
        <p:nvPicPr>
          <p:cNvPr id="2" name="Picture 7" descr="A circle with a black background&#10;&#10;AI-generated content may be incorrect.">
            <a:extLst>
              <a:ext uri="{FF2B5EF4-FFF2-40B4-BE49-F238E27FC236}">
                <a16:creationId xmlns:a16="http://schemas.microsoft.com/office/drawing/2014/main" id="{F0C91659-FD1E-FEF5-BDA4-CBA74E978EB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0415135">
            <a:off x="-823150" y="5724029"/>
            <a:ext cx="1625981" cy="1627750"/>
          </a:xfrm>
          <a:prstGeom prst="rect">
            <a:avLst/>
          </a:prstGeom>
        </p:spPr>
      </p:pic>
    </p:spTree>
    <p:extLst>
      <p:ext uri="{BB962C8B-B14F-4D97-AF65-F5344CB8AC3E}">
        <p14:creationId xmlns:p14="http://schemas.microsoft.com/office/powerpoint/2010/main" val="14697239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68E0A3-8259-B18E-E797-1E4086654827}"/>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6D8E3933-7177-D8FA-1616-05258115DE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1F03EBB8-76FA-EA91-82EF-9508F01E58C6}"/>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A8703C10-B1D2-72C3-5F8F-4D67855047C2}"/>
              </a:ext>
            </a:extLst>
          </p:cNvPr>
          <p:cNvSpPr txBox="1">
            <a:spLocks/>
          </p:cNvSpPr>
          <p:nvPr/>
        </p:nvSpPr>
        <p:spPr>
          <a:xfrm>
            <a:off x="1056746"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Εμπόριο</a:t>
            </a:r>
            <a:endParaRPr lang="el-GR" sz="1660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9469AD44-0203-29F0-A77F-DA009C05271D}"/>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8" name="Picture 7" descr="A circle with a black background&#10;&#10;AI-generated content may be incorrect.">
            <a:extLst>
              <a:ext uri="{FF2B5EF4-FFF2-40B4-BE49-F238E27FC236}">
                <a16:creationId xmlns:a16="http://schemas.microsoft.com/office/drawing/2014/main" id="{B345C2ED-A1CB-F806-CDFB-0B0576BA2D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8908548">
            <a:off x="10677125" y="-1216841"/>
            <a:ext cx="2801118" cy="2804166"/>
          </a:xfrm>
          <a:prstGeom prst="rect">
            <a:avLst/>
          </a:prstGeom>
        </p:spPr>
      </p:pic>
      <p:sp>
        <p:nvSpPr>
          <p:cNvPr id="2" name="TextBox 1">
            <a:extLst>
              <a:ext uri="{FF2B5EF4-FFF2-40B4-BE49-F238E27FC236}">
                <a16:creationId xmlns:a16="http://schemas.microsoft.com/office/drawing/2014/main" id="{274C0A60-F835-57AD-C7AA-84D98497D26F}"/>
              </a:ext>
            </a:extLst>
          </p:cNvPr>
          <p:cNvSpPr txBox="1"/>
          <p:nvPr/>
        </p:nvSpPr>
        <p:spPr>
          <a:xfrm>
            <a:off x="1056745" y="1494116"/>
            <a:ext cx="10802745" cy="5016758"/>
          </a:xfrm>
          <a:prstGeom prst="rect">
            <a:avLst/>
          </a:prstGeom>
          <a:noFill/>
        </p:spPr>
        <p:txBody>
          <a:bodyPr wrap="square" rtlCol="0">
            <a:spAutoFit/>
          </a:bodyPr>
          <a:lstStyle/>
          <a:p>
            <a:pPr algn="l"/>
            <a:endParaRPr lang="el-GR" sz="1600" i="0" u="none" strike="noStrike" dirty="0">
              <a:solidFill>
                <a:srgbClr val="000000"/>
              </a:solidFill>
              <a:effectLst/>
            </a:endParaRPr>
          </a:p>
          <a:p>
            <a:pPr marL="171450" indent="-171450" algn="l">
              <a:buBlip>
                <a:blip r:embed="rId4"/>
              </a:buBlip>
            </a:pPr>
            <a:r>
              <a:rPr lang="el-GR" sz="1600" i="0" u="none" strike="noStrike" dirty="0">
                <a:solidFill>
                  <a:srgbClr val="5A14A8"/>
                </a:solidFill>
                <a:effectLst/>
              </a:rPr>
              <a:t>Θεσμική προστασία των μικρών επιχειρήσεων </a:t>
            </a:r>
            <a:r>
              <a:rPr lang="el-GR" sz="1600" i="0" u="none" strike="noStrike" dirty="0">
                <a:solidFill>
                  <a:srgbClr val="000000"/>
                </a:solidFill>
                <a:effectLst/>
              </a:rPr>
              <a:t>από αφερεγγυότητα πελατών και αδικαιολόγητες καθυστερήσεις πληρωμών.</a:t>
            </a:r>
          </a:p>
          <a:p>
            <a:pPr marL="171450" indent="-171450" algn="l">
              <a:buBlip>
                <a:blip r:embed="rId4"/>
              </a:buBlip>
            </a:pPr>
            <a:r>
              <a:rPr lang="el-GR" sz="1600" i="0" u="none" strike="noStrike" dirty="0">
                <a:solidFill>
                  <a:srgbClr val="5A14A8"/>
                </a:solidFill>
                <a:effectLst/>
              </a:rPr>
              <a:t>Σημαντική μείωση των χρεώσεων για τις υποχρεωτικές υπηρεσίες </a:t>
            </a:r>
            <a:r>
              <a:rPr lang="el-GR" sz="1600" i="0" u="none" strike="noStrike" dirty="0">
                <a:solidFill>
                  <a:srgbClr val="000000"/>
                </a:solidFill>
                <a:effectLst/>
              </a:rPr>
              <a:t>(</a:t>
            </a:r>
            <a:r>
              <a:rPr lang="en" sz="1600" i="0" u="none" strike="noStrike" dirty="0">
                <a:solidFill>
                  <a:srgbClr val="000000"/>
                </a:solidFill>
                <a:effectLst/>
              </a:rPr>
              <a:t>POS, </a:t>
            </a:r>
            <a:r>
              <a:rPr lang="el-GR" sz="1600" i="0" u="none" strike="noStrike" dirty="0" err="1">
                <a:solidFill>
                  <a:srgbClr val="000000"/>
                </a:solidFill>
                <a:effectLst/>
              </a:rPr>
              <a:t>Παρόχους</a:t>
            </a:r>
            <a:r>
              <a:rPr lang="el-GR" sz="1600" i="0" u="none" strike="noStrike" dirty="0">
                <a:solidFill>
                  <a:srgbClr val="000000"/>
                </a:solidFill>
                <a:effectLst/>
              </a:rPr>
              <a:t> για την έκδοση παραστατικών, </a:t>
            </a:r>
            <a:r>
              <a:rPr lang="en" sz="1600" i="0" u="none" strike="noStrike" dirty="0">
                <a:solidFill>
                  <a:srgbClr val="000000"/>
                </a:solidFill>
                <a:effectLst/>
              </a:rPr>
              <a:t>IRIS, </a:t>
            </a:r>
            <a:r>
              <a:rPr lang="el-GR" sz="1600" i="0" u="none" strike="noStrike" dirty="0">
                <a:solidFill>
                  <a:srgbClr val="000000"/>
                </a:solidFill>
                <a:effectLst/>
              </a:rPr>
              <a:t>Κάρτα Εργασίας)</a:t>
            </a:r>
          </a:p>
          <a:p>
            <a:pPr marL="171450" indent="-171450" algn="l">
              <a:buBlip>
                <a:blip r:embed="rId4"/>
              </a:buBlip>
            </a:pPr>
            <a:r>
              <a:rPr lang="el-GR" sz="1600" i="0" u="none" strike="noStrike" dirty="0">
                <a:solidFill>
                  <a:srgbClr val="5A14A8"/>
                </a:solidFill>
                <a:effectLst/>
              </a:rPr>
              <a:t>Ενίσχυση</a:t>
            </a:r>
            <a:r>
              <a:rPr lang="el-GR" sz="1600" i="0" u="none" strike="noStrike" dirty="0">
                <a:solidFill>
                  <a:srgbClr val="000000"/>
                </a:solidFill>
                <a:effectLst/>
              </a:rPr>
              <a:t> του ρόλου των </a:t>
            </a:r>
            <a:r>
              <a:rPr lang="el-GR" sz="1600" i="0" u="none" strike="noStrike" dirty="0">
                <a:solidFill>
                  <a:srgbClr val="5A14A8"/>
                </a:solidFill>
                <a:effectLst/>
              </a:rPr>
              <a:t>Πρωτοβάθμιων Σωματείων </a:t>
            </a:r>
            <a:r>
              <a:rPr lang="el-GR" sz="1600" i="0" u="none" strike="noStrike" dirty="0">
                <a:solidFill>
                  <a:srgbClr val="000000"/>
                </a:solidFill>
                <a:effectLst/>
              </a:rPr>
              <a:t>και των </a:t>
            </a:r>
            <a:r>
              <a:rPr lang="el-GR" sz="1600" i="0" u="none" strike="noStrike" dirty="0">
                <a:solidFill>
                  <a:srgbClr val="5A14A8"/>
                </a:solidFill>
                <a:effectLst/>
              </a:rPr>
              <a:t>Εμπορικών Συλλόγων</a:t>
            </a:r>
            <a:r>
              <a:rPr lang="el-GR" sz="1600" dirty="0">
                <a:solidFill>
                  <a:srgbClr val="5A14A8"/>
                </a:solidFill>
              </a:rPr>
              <a:t> μέσω</a:t>
            </a:r>
            <a:r>
              <a:rPr lang="en-US" sz="1600" dirty="0">
                <a:solidFill>
                  <a:srgbClr val="5A14A8"/>
                </a:solidFill>
              </a:rPr>
              <a:t>:</a:t>
            </a:r>
          </a:p>
          <a:p>
            <a:pPr marL="171450" indent="-171450" algn="l">
              <a:buBlip>
                <a:blip r:embed="rId4"/>
              </a:buBlip>
            </a:pPr>
            <a:r>
              <a:rPr lang="el-GR" sz="1600" dirty="0"/>
              <a:t>Ενίσχυση της συμμετοχής των μελών</a:t>
            </a:r>
          </a:p>
          <a:p>
            <a:pPr marL="171450" indent="-171450" algn="l">
              <a:buBlip>
                <a:blip r:embed="rId4"/>
              </a:buBlip>
            </a:pPr>
            <a:r>
              <a:rPr lang="el-GR" sz="1600" dirty="0"/>
              <a:t>Εκπαίδευση και κατάρτιση</a:t>
            </a:r>
          </a:p>
          <a:p>
            <a:pPr marL="171450" indent="-171450" algn="l">
              <a:buBlip>
                <a:blip r:embed="rId4"/>
              </a:buBlip>
            </a:pPr>
            <a:r>
              <a:rPr lang="el-GR" sz="1600" dirty="0"/>
              <a:t>Οικονομική υποστήριξη</a:t>
            </a:r>
          </a:p>
          <a:p>
            <a:pPr marL="171450" indent="-171450" algn="l">
              <a:buBlip>
                <a:blip r:embed="rId4"/>
              </a:buBlip>
            </a:pPr>
            <a:r>
              <a:rPr lang="el-GR" sz="1600" dirty="0"/>
              <a:t>Δικτύωση και συνεργασία</a:t>
            </a:r>
          </a:p>
          <a:p>
            <a:pPr marL="171450" indent="-171450" algn="l">
              <a:buBlip>
                <a:blip r:embed="rId4"/>
              </a:buBlip>
            </a:pPr>
            <a:r>
              <a:rPr lang="el-GR" sz="1600" dirty="0"/>
              <a:t>Νομοθετική θωράκιση</a:t>
            </a:r>
          </a:p>
          <a:p>
            <a:pPr marL="171450" indent="-171450" algn="l">
              <a:buBlip>
                <a:blip r:embed="rId4"/>
              </a:buBlip>
            </a:pPr>
            <a:r>
              <a:rPr lang="el-GR" sz="1600" dirty="0"/>
              <a:t>Επικοινωνία και προβολή</a:t>
            </a:r>
          </a:p>
          <a:p>
            <a:pPr marL="171450" indent="-171450" algn="l">
              <a:buBlip>
                <a:blip r:embed="rId4"/>
              </a:buBlip>
            </a:pPr>
            <a:r>
              <a:rPr lang="el-GR" sz="1600" dirty="0"/>
              <a:t>Προσαρμογή στις σύγχρονες ανάγκες</a:t>
            </a:r>
            <a:endParaRPr lang="el-GR" sz="1600" i="0" u="none" strike="noStrike" dirty="0">
              <a:solidFill>
                <a:srgbClr val="000000"/>
              </a:solidFill>
              <a:effectLst/>
            </a:endParaRPr>
          </a:p>
          <a:p>
            <a:pPr marL="171450" indent="-171450" algn="l">
              <a:buBlip>
                <a:blip r:embed="rId4"/>
              </a:buBlip>
            </a:pPr>
            <a:r>
              <a:rPr lang="el-GR" sz="1600" i="0" u="none" strike="noStrike" dirty="0" err="1">
                <a:solidFill>
                  <a:srgbClr val="5A14A8"/>
                </a:solidFill>
                <a:effectLst/>
              </a:rPr>
              <a:t>Εξορθολογισμός</a:t>
            </a:r>
            <a:r>
              <a:rPr lang="el-GR" sz="1600" i="0" u="none" strike="noStrike" dirty="0">
                <a:solidFill>
                  <a:srgbClr val="5A14A8"/>
                </a:solidFill>
                <a:effectLst/>
              </a:rPr>
              <a:t> των διαδικασιών της ΑΑΔΕ: </a:t>
            </a:r>
            <a:r>
              <a:rPr lang="el-GR" sz="1600" i="0" u="none" strike="noStrike" dirty="0">
                <a:effectLst/>
              </a:rPr>
              <a:t>1) Εξάμηνη περίοδος υποβολής φορολογικών δηλώσεων από την ημερομηνία ετοιμότητας της ΑΑΔΕ. 2) Απαγόρευση αλλαγών στις φορολογικές διαδικασίες μετά την έναρξη της περιόδου υποβολής. 3) Ανάλογη παράταση της καταληκτικής ημερομηνίας σε περίπτωση αναγκαίων αλλαγών..</a:t>
            </a:r>
            <a:endParaRPr lang="el-GR" sz="1600" i="0" u="none" strike="noStrike" dirty="0">
              <a:solidFill>
                <a:srgbClr val="000000"/>
              </a:solidFill>
              <a:effectLst/>
            </a:endParaRPr>
          </a:p>
          <a:p>
            <a:pPr marL="171450" indent="-171450" algn="l">
              <a:buBlip>
                <a:blip r:embed="rId4"/>
              </a:buBlip>
            </a:pPr>
            <a:r>
              <a:rPr lang="el-GR" sz="1600" i="0" u="none" strike="noStrike" dirty="0">
                <a:solidFill>
                  <a:srgbClr val="5A14A8"/>
                </a:solidFill>
                <a:effectLst/>
              </a:rPr>
              <a:t>Θέσπιση ταχείας αποπληρωμής των οικονομικών υποχρεώσεων του κράτους προς πολίτες και προμηθευτές.</a:t>
            </a:r>
            <a:endParaRPr lang="el-GR" sz="1600" i="0" u="none" strike="noStrike" dirty="0">
              <a:solidFill>
                <a:srgbClr val="000000"/>
              </a:solidFill>
              <a:effectLst/>
            </a:endParaRPr>
          </a:p>
          <a:p>
            <a:pPr marL="171450" indent="-171450" algn="l">
              <a:buBlip>
                <a:blip r:embed="rId4"/>
              </a:buBlip>
            </a:pPr>
            <a:endParaRPr lang="el-GR" sz="1600" i="0" u="none" strike="noStrike" dirty="0">
              <a:solidFill>
                <a:srgbClr val="000000"/>
              </a:solidFill>
              <a:effectLst/>
            </a:endParaRPr>
          </a:p>
        </p:txBody>
      </p:sp>
    </p:spTree>
    <p:extLst>
      <p:ext uri="{BB962C8B-B14F-4D97-AF65-F5344CB8AC3E}">
        <p14:creationId xmlns:p14="http://schemas.microsoft.com/office/powerpoint/2010/main" val="2540879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E3A843-675E-D5C7-BEAF-5E6CF24FC5D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2D61DA65-0A58-A9E8-7E23-CCB9674DED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84BF9249-F454-7925-AAED-7B7FC8487213}"/>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59AE2B8A-4A1E-2109-D93D-59D4FA8C2124}"/>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4</a:t>
            </a:r>
            <a:endParaRPr lang="en-US" sz="4000" b="1" dirty="0">
              <a:solidFill>
                <a:schemeClr val="bg1"/>
              </a:solidFill>
            </a:endParaRPr>
          </a:p>
        </p:txBody>
      </p:sp>
      <p:pic>
        <p:nvPicPr>
          <p:cNvPr id="8" name="Picture 7" descr="A circle with a black background&#10;&#10;AI-generated content may be incorrect.">
            <a:extLst>
              <a:ext uri="{FF2B5EF4-FFF2-40B4-BE49-F238E27FC236}">
                <a16:creationId xmlns:a16="http://schemas.microsoft.com/office/drawing/2014/main" id="{FD6B79FF-16B4-6D56-9756-8B5C2A339CE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8908548">
            <a:off x="10677125" y="-1216841"/>
            <a:ext cx="2801118" cy="2804166"/>
          </a:xfrm>
          <a:prstGeom prst="rect">
            <a:avLst/>
          </a:prstGeom>
        </p:spPr>
      </p:pic>
      <p:sp>
        <p:nvSpPr>
          <p:cNvPr id="3" name="Τίτλος 1">
            <a:extLst>
              <a:ext uri="{FF2B5EF4-FFF2-40B4-BE49-F238E27FC236}">
                <a16:creationId xmlns:a16="http://schemas.microsoft.com/office/drawing/2014/main" id="{99A49B61-CBE0-E157-842C-EC66E4E19A1F}"/>
              </a:ext>
            </a:extLst>
          </p:cNvPr>
          <p:cNvSpPr txBox="1">
            <a:spLocks/>
          </p:cNvSpPr>
          <p:nvPr/>
        </p:nvSpPr>
        <p:spPr>
          <a:xfrm>
            <a:off x="1058644" y="1817283"/>
            <a:ext cx="3958965" cy="539340"/>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dirty="0">
                <a:solidFill>
                  <a:srgbClr val="5A14A8"/>
                </a:solidFill>
                <a:latin typeface="+mn-lt"/>
              </a:rPr>
              <a:t>Ενιαία Ψηφιακή Πύλη Παρακολούθησης </a:t>
            </a:r>
            <a:r>
              <a:rPr lang="el-GR" sz="2400" dirty="0" err="1">
                <a:solidFill>
                  <a:srgbClr val="5A14A8"/>
                </a:solidFill>
                <a:latin typeface="+mn-lt"/>
              </a:rPr>
              <a:t>Αδειοδοτήσεων</a:t>
            </a:r>
            <a:endParaRPr lang="el-GR" sz="2400" dirty="0">
              <a:solidFill>
                <a:srgbClr val="5A14A8"/>
              </a:solidFill>
              <a:latin typeface="+mn-lt"/>
            </a:endParaRPr>
          </a:p>
        </p:txBody>
      </p:sp>
      <p:sp>
        <p:nvSpPr>
          <p:cNvPr id="6" name="Θέση περιεχομένου 2">
            <a:extLst>
              <a:ext uri="{FF2B5EF4-FFF2-40B4-BE49-F238E27FC236}">
                <a16:creationId xmlns:a16="http://schemas.microsoft.com/office/drawing/2014/main" id="{63B2EE81-99B0-FE6D-18EF-6D87EC3D3803}"/>
              </a:ext>
            </a:extLst>
          </p:cNvPr>
          <p:cNvSpPr txBox="1">
            <a:spLocks/>
          </p:cNvSpPr>
          <p:nvPr/>
        </p:nvSpPr>
        <p:spPr>
          <a:xfrm>
            <a:off x="1058644" y="2558039"/>
            <a:ext cx="3693465" cy="385211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l-GR" sz="1600" b="1" dirty="0"/>
              <a:t>Ο Χάρτης </a:t>
            </a:r>
            <a:r>
              <a:rPr lang="el-GR" sz="1600" b="1" dirty="0" err="1"/>
              <a:t>Αδειοδοτήσεων</a:t>
            </a:r>
            <a:r>
              <a:rPr lang="el-GR" sz="1600" b="1" dirty="0"/>
              <a:t> είναι ένα ολοκληρωμένο σύστημα παρακολούθησης και ελέγχου της διαδικασίας </a:t>
            </a:r>
            <a:r>
              <a:rPr lang="el-GR" sz="1600" b="1" dirty="0" err="1"/>
              <a:t>αδειοδότησης</a:t>
            </a:r>
            <a:r>
              <a:rPr lang="el-GR" sz="1600" b="1" dirty="0"/>
              <a:t>, το οποίο λειτουργεί ως ενιαία ψηφιακή πύλη για κάθε είδος άδειας </a:t>
            </a:r>
            <a:r>
              <a:rPr lang="el-GR" sz="1600" dirty="0"/>
              <a:t>(επιχειρηματικές, περιβαλλοντικές, πολεοδομικές, κ.ά.). Περιλαμβάνει συγκεκριμένα ορόσημα και σημεία ελέγχου σε κάθε στάδιο, επιτρέποντας την έγκαιρη αναγνώριση και αντιμετώπιση πιθανών καθυστερήσεων, διασφαλίζοντας έτσι την ομαλή και αποτελεσματική ολοκλήρωση της διαδικασίας αδειοδότησης μέσω μιας ενιαίας πλατφόρμας.</a:t>
            </a:r>
          </a:p>
        </p:txBody>
      </p:sp>
      <p:pic>
        <p:nvPicPr>
          <p:cNvPr id="10" name="Εικόνα 9">
            <a:extLst>
              <a:ext uri="{FF2B5EF4-FFF2-40B4-BE49-F238E27FC236}">
                <a16:creationId xmlns:a16="http://schemas.microsoft.com/office/drawing/2014/main" id="{E2A88D9D-09D7-6829-CEE8-48C21ACB28BD}"/>
              </a:ext>
            </a:extLst>
          </p:cNvPr>
          <p:cNvPicPr>
            <a:picLocks noChangeAspect="1"/>
          </p:cNvPicPr>
          <p:nvPr/>
        </p:nvPicPr>
        <p:blipFill>
          <a:blip r:embed="rId4">
            <a:duotone>
              <a:schemeClr val="accent5">
                <a:shade val="45000"/>
                <a:satMod val="135000"/>
              </a:schemeClr>
              <a:prstClr val="white"/>
            </a:duotone>
          </a:blip>
          <a:stretch>
            <a:fillRect/>
          </a:stretch>
        </p:blipFill>
        <p:spPr>
          <a:xfrm>
            <a:off x="4920627" y="2086953"/>
            <a:ext cx="6526602" cy="4243144"/>
          </a:xfrm>
          <a:prstGeom prst="rect">
            <a:avLst/>
          </a:prstGeom>
        </p:spPr>
      </p:pic>
    </p:spTree>
    <p:extLst>
      <p:ext uri="{BB962C8B-B14F-4D97-AF65-F5344CB8AC3E}">
        <p14:creationId xmlns:p14="http://schemas.microsoft.com/office/powerpoint/2010/main" val="16553885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B16E29-EC9E-2B3C-3413-DF13A3BCA6EC}"/>
            </a:ext>
          </a:extLst>
        </p:cNvPr>
        <p:cNvGrpSpPr/>
        <p:nvPr/>
      </p:nvGrpSpPr>
      <p:grpSpPr>
        <a:xfrm>
          <a:off x="0" y="0"/>
          <a:ext cx="0" cy="0"/>
          <a:chOff x="0" y="0"/>
          <a:chExt cx="0" cy="0"/>
        </a:xfrm>
      </p:grpSpPr>
      <p:pic>
        <p:nvPicPr>
          <p:cNvPr id="14" name="Picture 13" descr="A purple oval shaped object&#10;&#10;AI-generated content may be incorrect.">
            <a:extLst>
              <a:ext uri="{FF2B5EF4-FFF2-40B4-BE49-F238E27FC236}">
                <a16:creationId xmlns:a16="http://schemas.microsoft.com/office/drawing/2014/main" id="{598E91BE-4CFC-CA0D-05C6-CEDF679B5F8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5BF8DC22-6A01-92B3-A8E0-C2FD902CFC4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23C0738B-E048-F7A6-F8CA-D996024D32FB}"/>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u="none" strike="noStrike" dirty="0">
                <a:solidFill>
                  <a:srgbClr val="DA4F33"/>
                </a:solidFill>
                <a:effectLst/>
                <a:latin typeface="Moderustic" pitchFamily="2" charset="0"/>
              </a:rPr>
              <a:t>ΕΛΕΥΘΕΡΗ ΕΠΙΧΕΙΡ</a:t>
            </a:r>
            <a:r>
              <a:rPr lang="el-GR" sz="2400" b="1" dirty="0">
                <a:solidFill>
                  <a:srgbClr val="DA4F33"/>
                </a:solidFill>
                <a:latin typeface="Moderustic" pitchFamily="2" charset="0"/>
              </a:rPr>
              <a:t>ΗΜΑΤΙΚΟΤΗΤΑ</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27260D8F-C3C7-1BFC-4F2F-4484C553EABC}"/>
              </a:ext>
            </a:extLst>
          </p:cNvPr>
          <p:cNvSpPr txBox="1"/>
          <p:nvPr/>
        </p:nvSpPr>
        <p:spPr>
          <a:xfrm>
            <a:off x="612485" y="544757"/>
            <a:ext cx="423546" cy="707886"/>
          </a:xfrm>
          <a:prstGeom prst="rect">
            <a:avLst/>
          </a:prstGeom>
          <a:noFill/>
        </p:spPr>
        <p:txBody>
          <a:bodyPr wrap="square">
            <a:spAutoFit/>
          </a:bodyPr>
          <a:lstStyle/>
          <a:p>
            <a:r>
              <a:rPr lang="en-US" sz="4000" b="1" dirty="0">
                <a:solidFill>
                  <a:schemeClr val="bg1"/>
                </a:solidFill>
              </a:rPr>
              <a:t>4</a:t>
            </a:r>
          </a:p>
        </p:txBody>
      </p:sp>
      <p:pic>
        <p:nvPicPr>
          <p:cNvPr id="21" name="Picture 20" descr="A red and black logo&#10;&#10;AI-generated content may be incorrect.">
            <a:extLst>
              <a:ext uri="{FF2B5EF4-FFF2-40B4-BE49-F238E27FC236}">
                <a16:creationId xmlns:a16="http://schemas.microsoft.com/office/drawing/2014/main" id="{16694B36-122E-AB7C-CDC7-3CDF1F61B18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pic>
        <p:nvPicPr>
          <p:cNvPr id="3" name="Picture 2" descr="A red circle with black background&#10;&#10;AI-generated content may be incorrect.">
            <a:extLst>
              <a:ext uri="{FF2B5EF4-FFF2-40B4-BE49-F238E27FC236}">
                <a16:creationId xmlns:a16="http://schemas.microsoft.com/office/drawing/2014/main" id="{EED33F7E-5A82-DE05-4310-4F3117A2863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79270" y="5816891"/>
            <a:ext cx="722377" cy="722377"/>
          </a:xfrm>
          <a:prstGeom prst="rect">
            <a:avLst/>
          </a:prstGeom>
        </p:spPr>
      </p:pic>
      <p:sp>
        <p:nvSpPr>
          <p:cNvPr id="16" name="TextBox 15">
            <a:extLst>
              <a:ext uri="{FF2B5EF4-FFF2-40B4-BE49-F238E27FC236}">
                <a16:creationId xmlns:a16="http://schemas.microsoft.com/office/drawing/2014/main" id="{CD0CA637-B1D7-FC6C-5D9F-B4FE12595551}"/>
              </a:ext>
            </a:extLst>
          </p:cNvPr>
          <p:cNvSpPr txBox="1"/>
          <p:nvPr/>
        </p:nvSpPr>
        <p:spPr>
          <a:xfrm>
            <a:off x="1001647" y="1387651"/>
            <a:ext cx="7161290" cy="369332"/>
          </a:xfrm>
          <a:prstGeom prst="rect">
            <a:avLst/>
          </a:prstGeom>
          <a:noFill/>
        </p:spPr>
        <p:txBody>
          <a:bodyPr wrap="square">
            <a:spAutoFit/>
          </a:bodyPr>
          <a:lstStyle/>
          <a:p>
            <a:r>
              <a:rPr lang="el-GR" dirty="0">
                <a:solidFill>
                  <a:srgbClr val="5A14A8"/>
                </a:solidFill>
              </a:rPr>
              <a:t>Ν</a:t>
            </a:r>
            <a:r>
              <a:rPr lang="en-US" dirty="0" err="1">
                <a:solidFill>
                  <a:srgbClr val="5A14A8"/>
                </a:solidFill>
              </a:rPr>
              <a:t>έ</a:t>
            </a:r>
            <a:r>
              <a:rPr lang="el-GR" dirty="0" err="1">
                <a:solidFill>
                  <a:srgbClr val="5A14A8"/>
                </a:solidFill>
              </a:rPr>
              <a:t>ες</a:t>
            </a:r>
            <a:r>
              <a:rPr lang="el-GR" dirty="0">
                <a:solidFill>
                  <a:srgbClr val="5A14A8"/>
                </a:solidFill>
              </a:rPr>
              <a:t> Μαρίνες</a:t>
            </a:r>
          </a:p>
        </p:txBody>
      </p:sp>
      <p:sp>
        <p:nvSpPr>
          <p:cNvPr id="24" name="TextBox 23">
            <a:extLst>
              <a:ext uri="{FF2B5EF4-FFF2-40B4-BE49-F238E27FC236}">
                <a16:creationId xmlns:a16="http://schemas.microsoft.com/office/drawing/2014/main" id="{FA199BC5-ADA5-45ED-702C-6A5510EC1110}"/>
              </a:ext>
            </a:extLst>
          </p:cNvPr>
          <p:cNvSpPr txBox="1"/>
          <p:nvPr/>
        </p:nvSpPr>
        <p:spPr>
          <a:xfrm>
            <a:off x="1001647" y="1609878"/>
            <a:ext cx="8571844" cy="3016210"/>
          </a:xfrm>
          <a:prstGeom prst="rect">
            <a:avLst/>
          </a:prstGeom>
          <a:noFill/>
        </p:spPr>
        <p:txBody>
          <a:bodyPr wrap="square">
            <a:spAutoFit/>
          </a:bodyPr>
          <a:lstStyle/>
          <a:p>
            <a:endParaRPr lang="el-GR" sz="2800" dirty="0">
              <a:solidFill>
                <a:srgbClr val="5A14A8"/>
              </a:solidFill>
            </a:endParaRPr>
          </a:p>
          <a:p>
            <a:r>
              <a:rPr lang="el-GR" dirty="0"/>
              <a:t>Προχωρούμε στην </a:t>
            </a:r>
            <a:r>
              <a:rPr lang="el-GR" b="1" dirty="0"/>
              <a:t>υλοποίηση στρατηγικού σχεδιασμού για την ανάπτυξη σύγχρονων </a:t>
            </a:r>
            <a:r>
              <a:rPr lang="el-GR" b="1" dirty="0" err="1"/>
              <a:t>μαρινών</a:t>
            </a:r>
            <a:r>
              <a:rPr lang="el-GR" b="1" dirty="0"/>
              <a:t> σε επιλεγμένες τοποθεσίες </a:t>
            </a:r>
            <a:r>
              <a:rPr lang="el-GR" dirty="0"/>
              <a:t>της ελληνικής ακτογραμμής. Το έργο αποσκοπεί στην ενίσχυση των τουριστικών υποδομών, την προσέλκυση ποιοτικού θαλάσσιου τουρισμού και τη δημιουργία σημαντικών ευκαιριών απασχόλησης για τις τοπικές κοινότητες. Το εγχείρημα προβλέπει την ανάπτυξη προηγμένων λιμενικών εγκαταστάσεων που θα παρέχουν υψηλού επιπέδου υπηρεσίες ελλιμενισμού, τεχνικής υποστήριξης και φιλοξενίας, με πλήρη συμμόρφωση στα περιβαλλοντικά πρότυπα και τις αρχές αειφόρου ανάπτυξης</a:t>
            </a:r>
            <a:r>
              <a:rPr lang="el-GR" sz="1200" dirty="0"/>
              <a:t>.</a:t>
            </a:r>
          </a:p>
        </p:txBody>
      </p:sp>
      <p:pic>
        <p:nvPicPr>
          <p:cNvPr id="2" name="Picture 1" descr="A purple and black corner&#10;&#10;AI-generated content may be incorrect.">
            <a:extLst>
              <a:ext uri="{FF2B5EF4-FFF2-40B4-BE49-F238E27FC236}">
                <a16:creationId xmlns:a16="http://schemas.microsoft.com/office/drawing/2014/main" id="{A0DA5AA3-1C28-EA77-E7E1-BE201B62DE7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5400000" flipH="1">
            <a:off x="4307428" y="-1305975"/>
            <a:ext cx="4161216" cy="12217533"/>
          </a:xfrm>
          <a:prstGeom prst="rect">
            <a:avLst/>
          </a:prstGeom>
        </p:spPr>
      </p:pic>
    </p:spTree>
    <p:extLst>
      <p:ext uri="{BB962C8B-B14F-4D97-AF65-F5344CB8AC3E}">
        <p14:creationId xmlns:p14="http://schemas.microsoft.com/office/powerpoint/2010/main" val="30037349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bg>
      <p:bgPr>
        <a:gradFill>
          <a:gsLst>
            <a:gs pos="97000">
              <a:srgbClr val="DA4F33"/>
            </a:gs>
            <a:gs pos="10000">
              <a:srgbClr val="5A14A8"/>
            </a:gs>
          </a:gsLst>
          <a:lin ang="0" scaled="0"/>
        </a:gradFill>
        <a:effectLst/>
      </p:bgPr>
    </p:bg>
    <p:spTree>
      <p:nvGrpSpPr>
        <p:cNvPr id="1" name="">
          <a:extLst>
            <a:ext uri="{FF2B5EF4-FFF2-40B4-BE49-F238E27FC236}">
              <a16:creationId xmlns:a16="http://schemas.microsoft.com/office/drawing/2014/main" id="{CB6FDB2A-23FF-867D-46A9-85431547F5C6}"/>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20845811-027E-1F14-2E6E-C17FF4CBE54E}"/>
              </a:ext>
            </a:extLst>
          </p:cNvPr>
          <p:cNvSpPr txBox="1">
            <a:spLocks/>
          </p:cNvSpPr>
          <p:nvPr/>
        </p:nvSpPr>
        <p:spPr>
          <a:xfrm>
            <a:off x="5090674" y="2959099"/>
            <a:ext cx="4112942"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3600" b="1" dirty="0">
                <a:solidFill>
                  <a:schemeClr val="bg1"/>
                </a:solidFill>
                <a:latin typeface="Moderustic" pitchFamily="2" charset="0"/>
              </a:rPr>
              <a:t>ΝΕΥΡΑΛΓΙΚΕΣ</a:t>
            </a:r>
          </a:p>
          <a:p>
            <a:pPr algn="l"/>
            <a:r>
              <a:rPr lang="el-GR" sz="3600" b="1" u="none" strike="noStrike" dirty="0">
                <a:solidFill>
                  <a:schemeClr val="bg1"/>
                </a:solidFill>
                <a:effectLst/>
                <a:latin typeface="Moderustic" pitchFamily="2" charset="0"/>
              </a:rPr>
              <a:t>ΥΠΟΔΟΜΕΣ</a:t>
            </a:r>
            <a:endParaRPr lang="el-GR" sz="12500" b="1" u="none" strike="noStrike" dirty="0">
              <a:solidFill>
                <a:schemeClr val="bg1"/>
              </a:solidFill>
              <a:effectLst/>
              <a:latin typeface="Moderustic" pitchFamily="2" charset="0"/>
            </a:endParaRPr>
          </a:p>
        </p:txBody>
      </p:sp>
      <p:pic>
        <p:nvPicPr>
          <p:cNvPr id="9" name="Picture 8" descr="A purple curved object with black background&#10;&#10;AI-generated content may be incorrect.">
            <a:extLst>
              <a:ext uri="{FF2B5EF4-FFF2-40B4-BE49-F238E27FC236}">
                <a16:creationId xmlns:a16="http://schemas.microsoft.com/office/drawing/2014/main" id="{874BB1BF-94D0-EE0E-69CF-AF69F882424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28602" y="2461324"/>
            <a:ext cx="1190412" cy="1190412"/>
          </a:xfrm>
          <a:prstGeom prst="rect">
            <a:avLst/>
          </a:prstGeom>
        </p:spPr>
      </p:pic>
      <p:sp>
        <p:nvSpPr>
          <p:cNvPr id="10" name="TextBox 9">
            <a:extLst>
              <a:ext uri="{FF2B5EF4-FFF2-40B4-BE49-F238E27FC236}">
                <a16:creationId xmlns:a16="http://schemas.microsoft.com/office/drawing/2014/main" id="{7C89DF4A-9418-960F-E0F3-66E640E11C24}"/>
              </a:ext>
            </a:extLst>
          </p:cNvPr>
          <p:cNvSpPr txBox="1"/>
          <p:nvPr/>
        </p:nvSpPr>
        <p:spPr>
          <a:xfrm>
            <a:off x="4197865" y="2734969"/>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1" name="Picture 10" descr="A purple oval shaped object&#10;&#10;AI-generated content may be incorrect.">
            <a:extLst>
              <a:ext uri="{FF2B5EF4-FFF2-40B4-BE49-F238E27FC236}">
                <a16:creationId xmlns:a16="http://schemas.microsoft.com/office/drawing/2014/main" id="{67AEC735-43D0-4029-989B-23504AC8D99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9270" y="4292343"/>
            <a:ext cx="2279909" cy="2273813"/>
          </a:xfrm>
          <a:prstGeom prst="rect">
            <a:avLst/>
          </a:prstGeom>
        </p:spPr>
      </p:pic>
      <p:pic>
        <p:nvPicPr>
          <p:cNvPr id="16" name="Picture 15" descr="A red circle with black background&#10;&#10;AI-generated content may be incorrect.">
            <a:extLst>
              <a:ext uri="{FF2B5EF4-FFF2-40B4-BE49-F238E27FC236}">
                <a16:creationId xmlns:a16="http://schemas.microsoft.com/office/drawing/2014/main" id="{55B9566F-EF6D-4B03-2D0A-7FC82EC7ACD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9270" y="299844"/>
            <a:ext cx="722377" cy="722377"/>
          </a:xfrm>
          <a:prstGeom prst="rect">
            <a:avLst/>
          </a:prstGeom>
        </p:spPr>
      </p:pic>
      <p:pic>
        <p:nvPicPr>
          <p:cNvPr id="18" name="Picture 17" descr="A purple circle with black background&#10;&#10;AI-generated content may be incorrect.">
            <a:extLst>
              <a:ext uri="{FF2B5EF4-FFF2-40B4-BE49-F238E27FC236}">
                <a16:creationId xmlns:a16="http://schemas.microsoft.com/office/drawing/2014/main" id="{582349FB-6B49-7734-2AE8-87F550A9CC2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163859" y="5835779"/>
            <a:ext cx="722377" cy="722377"/>
          </a:xfrm>
          <a:prstGeom prst="rect">
            <a:avLst/>
          </a:prstGeom>
        </p:spPr>
      </p:pic>
    </p:spTree>
    <p:extLst>
      <p:ext uri="{BB962C8B-B14F-4D97-AF65-F5344CB8AC3E}">
        <p14:creationId xmlns:p14="http://schemas.microsoft.com/office/powerpoint/2010/main" val="2838913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F84C9D-D632-EBE7-515C-6AC15581CA9A}"/>
            </a:ext>
          </a:extLst>
        </p:cNvPr>
        <p:cNvGrpSpPr/>
        <p:nvPr/>
      </p:nvGrpSpPr>
      <p:grpSpPr>
        <a:xfrm>
          <a:off x="0" y="0"/>
          <a:ext cx="0" cy="0"/>
          <a:chOff x="0" y="0"/>
          <a:chExt cx="0" cy="0"/>
        </a:xfrm>
      </p:grpSpPr>
      <p:grpSp>
        <p:nvGrpSpPr>
          <p:cNvPr id="3" name="Ομάδα 2">
            <a:extLst>
              <a:ext uri="{FF2B5EF4-FFF2-40B4-BE49-F238E27FC236}">
                <a16:creationId xmlns:a16="http://schemas.microsoft.com/office/drawing/2014/main" id="{EFEBF5F6-9A23-2B7C-B597-35208F0348AD}"/>
              </a:ext>
            </a:extLst>
          </p:cNvPr>
          <p:cNvGrpSpPr/>
          <p:nvPr/>
        </p:nvGrpSpPr>
        <p:grpSpPr>
          <a:xfrm>
            <a:off x="7411480" y="1271694"/>
            <a:ext cx="4787916" cy="5521305"/>
            <a:chOff x="6244940" y="0"/>
            <a:chExt cx="5947059" cy="6858000"/>
          </a:xfrm>
        </p:grpSpPr>
        <p:pic>
          <p:nvPicPr>
            <p:cNvPr id="7" name="Picture 2" descr="doodle freehand drawing of greece map. 14219668 PNG">
              <a:extLst>
                <a:ext uri="{FF2B5EF4-FFF2-40B4-BE49-F238E27FC236}">
                  <a16:creationId xmlns:a16="http://schemas.microsoft.com/office/drawing/2014/main" id="{14D08E44-1C17-81DF-FE05-8153C9146A01}"/>
                </a:ext>
              </a:extLst>
            </p:cNvPr>
            <p:cNvPicPr>
              <a:picLocks noChangeAspect="1" noChangeArrowheads="1"/>
            </p:cNvPicPr>
            <p:nvPr/>
          </p:nvPicPr>
          <p:blipFill>
            <a:blip r:embed="rId2">
              <a:alphaModFix/>
              <a:duotone>
                <a:prstClr val="black"/>
                <a:srgbClr val="521BA0">
                  <a:tint val="45000"/>
                  <a:satMod val="400000"/>
                </a:srgbClr>
              </a:duotone>
              <a:extLst>
                <a:ext uri="{BEBA8EAE-BF5A-486C-A8C5-ECC9F3942E4B}">
                  <a14:imgProps xmlns:a14="http://schemas.microsoft.com/office/drawing/2010/main">
                    <a14:imgLayer r:embed="rId3">
                      <a14:imgEffect>
                        <a14:saturation sat="0"/>
                      </a14:imgEffect>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6457469" y="646767"/>
              <a:ext cx="5616000" cy="5564467"/>
            </a:xfrm>
            <a:prstGeom prst="rect">
              <a:avLst/>
            </a:prstGeom>
            <a:noFill/>
            <a:extLst>
              <a:ext uri="{909E8E84-426E-40DD-AFC4-6F175D3DCCD1}">
                <a14:hiddenFill xmlns:a14="http://schemas.microsoft.com/office/drawing/2010/main">
                  <a:solidFill>
                    <a:srgbClr val="FFFFFF"/>
                  </a:solidFill>
                </a14:hiddenFill>
              </a:ext>
            </a:extLst>
          </p:spPr>
        </p:pic>
        <p:sp>
          <p:nvSpPr>
            <p:cNvPr id="8" name="Ορθογώνιο 7">
              <a:extLst>
                <a:ext uri="{FF2B5EF4-FFF2-40B4-BE49-F238E27FC236}">
                  <a16:creationId xmlns:a16="http://schemas.microsoft.com/office/drawing/2014/main" id="{1E35369C-C15A-65A4-AF0E-B78FBC56C70A}"/>
                </a:ext>
              </a:extLst>
            </p:cNvPr>
            <p:cNvSpPr/>
            <p:nvPr/>
          </p:nvSpPr>
          <p:spPr>
            <a:xfrm>
              <a:off x="6244940" y="0"/>
              <a:ext cx="5947059" cy="6858000"/>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l-GR" sz="1800" b="0" i="0" u="none" strike="noStrike" kern="1200" cap="none" spc="0" normalizeH="0" baseline="0" noProof="0">
                <a:ln>
                  <a:noFill/>
                </a:ln>
                <a:solidFill>
                  <a:prstClr val="white"/>
                </a:solidFill>
                <a:effectLst/>
                <a:uLnTx/>
                <a:uFillTx/>
                <a:latin typeface="Century Gothic"/>
                <a:ea typeface="+mn-ea"/>
                <a:cs typeface="+mn-cs"/>
              </a:endParaRPr>
            </a:p>
          </p:txBody>
        </p:sp>
        <p:grpSp>
          <p:nvGrpSpPr>
            <p:cNvPr id="9" name="Ομάδα 8">
              <a:extLst>
                <a:ext uri="{FF2B5EF4-FFF2-40B4-BE49-F238E27FC236}">
                  <a16:creationId xmlns:a16="http://schemas.microsoft.com/office/drawing/2014/main" id="{3E5EB04B-0BDF-7C84-5E54-7490E97298C2}"/>
                </a:ext>
              </a:extLst>
            </p:cNvPr>
            <p:cNvGrpSpPr/>
            <p:nvPr/>
          </p:nvGrpSpPr>
          <p:grpSpPr>
            <a:xfrm>
              <a:off x="7437292" y="1321470"/>
              <a:ext cx="1979755" cy="2862595"/>
              <a:chOff x="7555823" y="1321470"/>
              <a:chExt cx="1979755" cy="2862595"/>
            </a:xfrm>
          </p:grpSpPr>
          <p:sp>
            <p:nvSpPr>
              <p:cNvPr id="10" name="TextBox 9">
                <a:extLst>
                  <a:ext uri="{FF2B5EF4-FFF2-40B4-BE49-F238E27FC236}">
                    <a16:creationId xmlns:a16="http://schemas.microsoft.com/office/drawing/2014/main" id="{39900E21-7764-A95D-75EC-EFE4BCCD4A3C}"/>
                  </a:ext>
                </a:extLst>
              </p:cNvPr>
              <p:cNvSpPr txBox="1"/>
              <p:nvPr/>
            </p:nvSpPr>
            <p:spPr>
              <a:xfrm>
                <a:off x="7555823" y="3702454"/>
                <a:ext cx="559010" cy="23320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sz="1100" b="1" i="1" u="none" strike="noStrike" kern="1200" cap="none" spc="0" normalizeH="0" baseline="0" noProof="0" dirty="0">
                    <a:ln>
                      <a:noFill/>
                    </a:ln>
                    <a:solidFill>
                      <a:srgbClr val="DA4F33"/>
                    </a:solidFill>
                    <a:effectLst/>
                    <a:uLnTx/>
                    <a:uFillTx/>
                    <a:latin typeface="Century Gothic" panose="020B0502020202020204" pitchFamily="34" charset="0"/>
                    <a:ea typeface="+mn-ea"/>
                    <a:cs typeface="+mn-cs"/>
                  </a:rPr>
                  <a:t>ΠΑΤΡΑ</a:t>
                </a:r>
              </a:p>
            </p:txBody>
          </p:sp>
          <p:sp>
            <p:nvSpPr>
              <p:cNvPr id="11" name="TextBox 10">
                <a:extLst>
                  <a:ext uri="{FF2B5EF4-FFF2-40B4-BE49-F238E27FC236}">
                    <a16:creationId xmlns:a16="http://schemas.microsoft.com/office/drawing/2014/main" id="{5395E64B-2CDB-5365-7BA1-B838D9508A90}"/>
                  </a:ext>
                </a:extLst>
              </p:cNvPr>
              <p:cNvSpPr txBox="1"/>
              <p:nvPr/>
            </p:nvSpPr>
            <p:spPr>
              <a:xfrm>
                <a:off x="8200869" y="1321470"/>
                <a:ext cx="1042000" cy="23320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sz="1100" b="1" i="1" u="none" strike="noStrike" kern="1200" cap="none" spc="0" normalizeH="0" baseline="0" noProof="0" dirty="0">
                    <a:ln>
                      <a:noFill/>
                    </a:ln>
                    <a:solidFill>
                      <a:srgbClr val="DA4F33"/>
                    </a:solidFill>
                    <a:effectLst/>
                    <a:uLnTx/>
                    <a:uFillTx/>
                    <a:latin typeface="Century Gothic" panose="020B0502020202020204" pitchFamily="34" charset="0"/>
                    <a:ea typeface="+mn-ea"/>
                    <a:cs typeface="+mn-cs"/>
                  </a:rPr>
                  <a:t>ΘΕΣΣΑΛΟΝΙΚΗ</a:t>
                </a:r>
              </a:p>
            </p:txBody>
          </p:sp>
          <p:sp>
            <p:nvSpPr>
              <p:cNvPr id="16" name="Ελεύθερη σχεδίαση 15">
                <a:extLst>
                  <a:ext uri="{FF2B5EF4-FFF2-40B4-BE49-F238E27FC236}">
                    <a16:creationId xmlns:a16="http://schemas.microsoft.com/office/drawing/2014/main" id="{F34E0EE5-6646-8376-1557-3BA15F84FA17}"/>
                  </a:ext>
                </a:extLst>
              </p:cNvPr>
              <p:cNvSpPr/>
              <p:nvPr/>
            </p:nvSpPr>
            <p:spPr>
              <a:xfrm>
                <a:off x="7930960" y="1595624"/>
                <a:ext cx="1344827" cy="2314490"/>
              </a:xfrm>
              <a:custGeom>
                <a:avLst/>
                <a:gdLst>
                  <a:gd name="connsiteX0" fmla="*/ 771525 w 1657447"/>
                  <a:gd name="connsiteY0" fmla="*/ 16432 h 2852523"/>
                  <a:gd name="connsiteX1" fmla="*/ 285750 w 1657447"/>
                  <a:gd name="connsiteY1" fmla="*/ 145019 h 2852523"/>
                  <a:gd name="connsiteX2" fmla="*/ 371475 w 1657447"/>
                  <a:gd name="connsiteY2" fmla="*/ 1073707 h 2852523"/>
                  <a:gd name="connsiteX3" fmla="*/ 500063 w 1657447"/>
                  <a:gd name="connsiteY3" fmla="*/ 2102407 h 2852523"/>
                  <a:gd name="connsiteX4" fmla="*/ 1328738 w 1657447"/>
                  <a:gd name="connsiteY4" fmla="*/ 2431019 h 2852523"/>
                  <a:gd name="connsiteX5" fmla="*/ 1657350 w 1657447"/>
                  <a:gd name="connsiteY5" fmla="*/ 2716769 h 2852523"/>
                  <a:gd name="connsiteX6" fmla="*/ 1357313 w 1657447"/>
                  <a:gd name="connsiteY6" fmla="*/ 2545319 h 2852523"/>
                  <a:gd name="connsiteX7" fmla="*/ 857250 w 1657447"/>
                  <a:gd name="connsiteY7" fmla="*/ 2816782 h 2852523"/>
                  <a:gd name="connsiteX8" fmla="*/ 442913 w 1657447"/>
                  <a:gd name="connsiteY8" fmla="*/ 2816782 h 2852523"/>
                  <a:gd name="connsiteX9" fmla="*/ 0 w 1657447"/>
                  <a:gd name="connsiteY9" fmla="*/ 2516744 h 2852523"/>
                  <a:gd name="connsiteX10" fmla="*/ 0 w 1657447"/>
                  <a:gd name="connsiteY10" fmla="*/ 2516744 h 285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7447" h="2852523">
                    <a:moveTo>
                      <a:pt x="771525" y="16432"/>
                    </a:moveTo>
                    <a:cubicBezTo>
                      <a:pt x="561975" y="-7381"/>
                      <a:pt x="352425" y="-31193"/>
                      <a:pt x="285750" y="145019"/>
                    </a:cubicBezTo>
                    <a:cubicBezTo>
                      <a:pt x="219075" y="321231"/>
                      <a:pt x="335756" y="747476"/>
                      <a:pt x="371475" y="1073707"/>
                    </a:cubicBezTo>
                    <a:cubicBezTo>
                      <a:pt x="407194" y="1399938"/>
                      <a:pt x="340519" y="1876188"/>
                      <a:pt x="500063" y="2102407"/>
                    </a:cubicBezTo>
                    <a:cubicBezTo>
                      <a:pt x="659607" y="2328626"/>
                      <a:pt x="1135857" y="2328625"/>
                      <a:pt x="1328738" y="2431019"/>
                    </a:cubicBezTo>
                    <a:cubicBezTo>
                      <a:pt x="1521619" y="2533413"/>
                      <a:pt x="1652588" y="2697719"/>
                      <a:pt x="1657350" y="2716769"/>
                    </a:cubicBezTo>
                    <a:cubicBezTo>
                      <a:pt x="1662112" y="2735819"/>
                      <a:pt x="1490663" y="2528650"/>
                      <a:pt x="1357313" y="2545319"/>
                    </a:cubicBezTo>
                    <a:cubicBezTo>
                      <a:pt x="1223963" y="2561988"/>
                      <a:pt x="1009650" y="2771538"/>
                      <a:pt x="857250" y="2816782"/>
                    </a:cubicBezTo>
                    <a:cubicBezTo>
                      <a:pt x="704850" y="2862026"/>
                      <a:pt x="585788" y="2866788"/>
                      <a:pt x="442913" y="2816782"/>
                    </a:cubicBezTo>
                    <a:cubicBezTo>
                      <a:pt x="300038" y="2766776"/>
                      <a:pt x="0" y="2516744"/>
                      <a:pt x="0" y="2516744"/>
                    </a:cubicBezTo>
                    <a:lnTo>
                      <a:pt x="0" y="2516744"/>
                    </a:lnTo>
                  </a:path>
                </a:pathLst>
              </a:custGeom>
              <a:noFill/>
              <a:ln w="38100" cap="flat" cmpd="dbl">
                <a:solidFill>
                  <a:srgbClr val="DA4F33"/>
                </a:solidFill>
                <a:prstDash val="sysDash"/>
                <a:miter lim="800000"/>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l-GR" sz="1100" b="0" i="0" u="none" strike="noStrike" kern="1200" cap="none" spc="0" normalizeH="0" baseline="0" noProof="0" dirty="0">
                  <a:ln>
                    <a:noFill/>
                  </a:ln>
                  <a:solidFill>
                    <a:srgbClr val="C9593E"/>
                  </a:solidFill>
                  <a:effectLst/>
                  <a:uLnTx/>
                  <a:uFillTx/>
                  <a:latin typeface="Century Gothic"/>
                  <a:ea typeface="+mn-ea"/>
                  <a:cs typeface="+mn-cs"/>
                </a:endParaRPr>
              </a:p>
            </p:txBody>
          </p:sp>
          <p:sp>
            <p:nvSpPr>
              <p:cNvPr id="17" name="Έλλειψη 16">
                <a:extLst>
                  <a:ext uri="{FF2B5EF4-FFF2-40B4-BE49-F238E27FC236}">
                    <a16:creationId xmlns:a16="http://schemas.microsoft.com/office/drawing/2014/main" id="{967DBA55-1AEC-872E-5C75-AD7ACC17EF6C}"/>
                  </a:ext>
                </a:extLst>
              </p:cNvPr>
              <p:cNvSpPr>
                <a:spLocks noChangeAspect="1"/>
              </p:cNvSpPr>
              <p:nvPr/>
            </p:nvSpPr>
            <p:spPr>
              <a:xfrm>
                <a:off x="7842583" y="3539602"/>
                <a:ext cx="175259" cy="175259"/>
              </a:xfrm>
              <a:prstGeom prst="ellipse">
                <a:avLst/>
              </a:prstGeom>
              <a:solidFill>
                <a:srgbClr val="DA4F33"/>
              </a:solidFill>
              <a:ln w="254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l-GR" sz="1100" b="0" i="0" u="none" strike="noStrike" kern="1200" cap="none" spc="0" normalizeH="0" baseline="0" noProof="0">
                  <a:ln>
                    <a:noFill/>
                  </a:ln>
                  <a:solidFill>
                    <a:srgbClr val="C9593E"/>
                  </a:solidFill>
                  <a:effectLst/>
                  <a:uLnTx/>
                  <a:uFillTx/>
                  <a:latin typeface="Century Gothic"/>
                  <a:ea typeface="+mn-ea"/>
                  <a:cs typeface="+mn-cs"/>
                </a:endParaRPr>
              </a:p>
            </p:txBody>
          </p:sp>
          <p:sp>
            <p:nvSpPr>
              <p:cNvPr id="18" name="Έλλειψη 17">
                <a:extLst>
                  <a:ext uri="{FF2B5EF4-FFF2-40B4-BE49-F238E27FC236}">
                    <a16:creationId xmlns:a16="http://schemas.microsoft.com/office/drawing/2014/main" id="{93F3A3CD-84E4-534B-6265-22582154B1BA}"/>
                  </a:ext>
                </a:extLst>
              </p:cNvPr>
              <p:cNvSpPr>
                <a:spLocks noChangeAspect="1"/>
              </p:cNvSpPr>
              <p:nvPr/>
            </p:nvSpPr>
            <p:spPr>
              <a:xfrm>
                <a:off x="9178800" y="3727107"/>
                <a:ext cx="175259" cy="175259"/>
              </a:xfrm>
              <a:prstGeom prst="ellipse">
                <a:avLst/>
              </a:prstGeom>
              <a:solidFill>
                <a:srgbClr val="DA4F33"/>
              </a:solidFill>
              <a:ln w="254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l-GR" sz="1100" b="0" i="0" u="none" strike="noStrike" kern="1200" cap="none" spc="0" normalizeH="0" baseline="0" noProof="0">
                  <a:ln>
                    <a:noFill/>
                  </a:ln>
                  <a:solidFill>
                    <a:srgbClr val="C9593E"/>
                  </a:solidFill>
                  <a:effectLst/>
                  <a:uLnTx/>
                  <a:uFillTx/>
                  <a:latin typeface="Century Gothic"/>
                  <a:ea typeface="+mn-ea"/>
                  <a:cs typeface="+mn-cs"/>
                </a:endParaRPr>
              </a:p>
            </p:txBody>
          </p:sp>
          <p:sp>
            <p:nvSpPr>
              <p:cNvPr id="19" name="Έλλειψη 18">
                <a:extLst>
                  <a:ext uri="{FF2B5EF4-FFF2-40B4-BE49-F238E27FC236}">
                    <a16:creationId xmlns:a16="http://schemas.microsoft.com/office/drawing/2014/main" id="{813BB867-5621-A468-9EFC-BA7571D18380}"/>
                  </a:ext>
                </a:extLst>
              </p:cNvPr>
              <p:cNvSpPr>
                <a:spLocks noChangeAspect="1"/>
              </p:cNvSpPr>
              <p:nvPr/>
            </p:nvSpPr>
            <p:spPr>
              <a:xfrm>
                <a:off x="8522735" y="1560295"/>
                <a:ext cx="175259" cy="175259"/>
              </a:xfrm>
              <a:prstGeom prst="ellipse">
                <a:avLst/>
              </a:prstGeom>
              <a:solidFill>
                <a:srgbClr val="DA4F33"/>
              </a:solidFill>
              <a:ln w="254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l-GR" sz="1100" b="0" i="0" u="none" strike="noStrike" kern="1200" cap="none" spc="0" normalizeH="0" baseline="0" noProof="0">
                  <a:ln>
                    <a:noFill/>
                  </a:ln>
                  <a:solidFill>
                    <a:srgbClr val="C9593E"/>
                  </a:solidFill>
                  <a:effectLst/>
                  <a:uLnTx/>
                  <a:uFillTx/>
                  <a:latin typeface="Century Gothic"/>
                  <a:ea typeface="+mn-ea"/>
                  <a:cs typeface="+mn-cs"/>
                </a:endParaRPr>
              </a:p>
            </p:txBody>
          </p:sp>
          <p:sp>
            <p:nvSpPr>
              <p:cNvPr id="21" name="TextBox 20">
                <a:extLst>
                  <a:ext uri="{FF2B5EF4-FFF2-40B4-BE49-F238E27FC236}">
                    <a16:creationId xmlns:a16="http://schemas.microsoft.com/office/drawing/2014/main" id="{243FD848-A43C-D684-DD23-1503117B3B12}"/>
                  </a:ext>
                </a:extLst>
              </p:cNvPr>
              <p:cNvSpPr txBox="1"/>
              <p:nvPr/>
            </p:nvSpPr>
            <p:spPr>
              <a:xfrm>
                <a:off x="8900833" y="3950859"/>
                <a:ext cx="634745" cy="23320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sz="1100" b="1" i="1" u="none" strike="noStrike" kern="1200" cap="none" spc="0" normalizeH="0" baseline="0" noProof="0" dirty="0">
                    <a:ln>
                      <a:noFill/>
                    </a:ln>
                    <a:solidFill>
                      <a:srgbClr val="DA4F33"/>
                    </a:solidFill>
                    <a:effectLst/>
                    <a:uLnTx/>
                    <a:uFillTx/>
                    <a:latin typeface="Century Gothic" panose="020B0502020202020204" pitchFamily="34" charset="0"/>
                    <a:ea typeface="+mn-ea"/>
                    <a:cs typeface="+mn-cs"/>
                  </a:rPr>
                  <a:t>ΑΘΗΝΑ</a:t>
                </a:r>
              </a:p>
            </p:txBody>
          </p:sp>
        </p:grpSp>
      </p:grpSp>
      <p:pic>
        <p:nvPicPr>
          <p:cNvPr id="15" name="Picture 14" descr="A purple and black logo&#10;&#10;AI-generated content may be incorrect.">
            <a:extLst>
              <a:ext uri="{FF2B5EF4-FFF2-40B4-BE49-F238E27FC236}">
                <a16:creationId xmlns:a16="http://schemas.microsoft.com/office/drawing/2014/main" id="{2B1C7B17-0B29-E849-5F08-AA70C442D4A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45199ED9-F8ED-0584-94A9-7F8C34428F2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513043-74AE-5E4C-67A9-C894027CC7DF}"/>
              </a:ext>
            </a:extLst>
          </p:cNvPr>
          <p:cNvSpPr txBox="1">
            <a:spLocks/>
          </p:cNvSpPr>
          <p:nvPr/>
        </p:nvSpPr>
        <p:spPr>
          <a:xfrm>
            <a:off x="1056746" y="1271694"/>
            <a:ext cx="7985654"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dirty="0">
                <a:solidFill>
                  <a:srgbClr val="5A14A8"/>
                </a:solidFill>
                <a:latin typeface="+mn-lt"/>
              </a:rPr>
              <a:t>Σιδηροδρομική Εγνατία </a:t>
            </a:r>
          </a:p>
        </p:txBody>
      </p:sp>
      <p:sp>
        <p:nvSpPr>
          <p:cNvPr id="5" name="TextBox 4">
            <a:extLst>
              <a:ext uri="{FF2B5EF4-FFF2-40B4-BE49-F238E27FC236}">
                <a16:creationId xmlns:a16="http://schemas.microsoft.com/office/drawing/2014/main" id="{6EC6237A-4E31-0A6F-C066-0153EE70EF0C}"/>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sp>
        <p:nvSpPr>
          <p:cNvPr id="14" name="TextBox 13">
            <a:extLst>
              <a:ext uri="{FF2B5EF4-FFF2-40B4-BE49-F238E27FC236}">
                <a16:creationId xmlns:a16="http://schemas.microsoft.com/office/drawing/2014/main" id="{E02F198A-49D6-A554-95D5-ECBAF2B88BE6}"/>
              </a:ext>
            </a:extLst>
          </p:cNvPr>
          <p:cNvSpPr txBox="1"/>
          <p:nvPr/>
        </p:nvSpPr>
        <p:spPr>
          <a:xfrm>
            <a:off x="1056746" y="1684369"/>
            <a:ext cx="6525839" cy="4616648"/>
          </a:xfrm>
          <a:prstGeom prst="rect">
            <a:avLst/>
          </a:prstGeom>
          <a:noFill/>
        </p:spPr>
        <p:txBody>
          <a:bodyPr wrap="square" rtlCol="0">
            <a:spAutoFit/>
          </a:bodyPr>
          <a:lstStyle/>
          <a:p>
            <a:pPr algn="l"/>
            <a:r>
              <a:rPr lang="el-GR" sz="1400" i="0" u="none" strike="noStrike" dirty="0">
                <a:solidFill>
                  <a:srgbClr val="5A14A8"/>
                </a:solidFill>
                <a:effectLst/>
              </a:rPr>
              <a:t>Ελλάδα με ασφαλή και γρήγορα τρένα.</a:t>
            </a:r>
          </a:p>
          <a:p>
            <a:pPr marL="171450" indent="-171450" algn="l">
              <a:buBlip>
                <a:blip r:embed="rId4"/>
              </a:buBlip>
            </a:pPr>
            <a:endParaRPr lang="el-GR" sz="1400" b="0" i="0" u="none" strike="noStrike" dirty="0">
              <a:solidFill>
                <a:srgbClr val="000000"/>
              </a:solidFill>
              <a:effectLst/>
            </a:endParaRPr>
          </a:p>
          <a:p>
            <a:pPr marL="171450" indent="-171450" algn="l">
              <a:buBlip>
                <a:blip r:embed="rId4"/>
              </a:buBlip>
            </a:pPr>
            <a:r>
              <a:rPr lang="el-GR" sz="1400" b="1" i="0" u="none" strike="noStrike" dirty="0">
                <a:solidFill>
                  <a:srgbClr val="000000"/>
                </a:solidFill>
                <a:effectLst/>
              </a:rPr>
              <a:t>Οι πολίτες της χώρας πρέπει να εμπιστευτούν ξανά τον σιδηρόδρομο </a:t>
            </a:r>
            <a:r>
              <a:rPr lang="el-GR" sz="1400" b="0" i="0" u="none" strike="noStrike" dirty="0">
                <a:solidFill>
                  <a:srgbClr val="000000"/>
                </a:solidFill>
                <a:effectLst/>
              </a:rPr>
              <a:t>ως το πιο ασφαλές και οικονομικό μέσο μεταφοράς. Παράλληλα στο εμπορικό κομμάτι, στοχεύουμε στην ενίσχυση της ανταγωνιστικότητας των επιχειρήσεων μέσω της μείωσης του κόστους μεταφοράς.</a:t>
            </a:r>
          </a:p>
          <a:p>
            <a:pPr marL="171450" indent="-171450" algn="l">
              <a:buBlip>
                <a:blip r:embed="rId4"/>
              </a:buBlip>
            </a:pPr>
            <a:endParaRPr lang="el-GR" sz="1400" b="0" i="0" u="none" strike="noStrike" dirty="0">
              <a:solidFill>
                <a:srgbClr val="000000"/>
              </a:solidFill>
              <a:effectLst/>
            </a:endParaRPr>
          </a:p>
          <a:p>
            <a:pPr marL="171450" indent="-171450" algn="l">
              <a:buBlip>
                <a:blip r:embed="rId4"/>
              </a:buBlip>
            </a:pPr>
            <a:r>
              <a:rPr lang="el-GR" sz="1400" b="0" i="0" u="none" strike="noStrike" dirty="0">
                <a:solidFill>
                  <a:srgbClr val="000000"/>
                </a:solidFill>
                <a:effectLst/>
              </a:rPr>
              <a:t>Η επίτευξη αυτού του στόχου </a:t>
            </a:r>
            <a:r>
              <a:rPr lang="el-GR" sz="1400" b="1" i="0" u="none" strike="noStrike" dirty="0">
                <a:solidFill>
                  <a:srgbClr val="000000"/>
                </a:solidFill>
                <a:effectLst/>
              </a:rPr>
              <a:t>προϋποθέτει τον στρατηγικό εκσυγχρονισμό του σιδηροδρομικού δικτύου</a:t>
            </a:r>
            <a:r>
              <a:rPr lang="el-GR" sz="1400" b="0" i="0" u="none" strike="noStrike" dirty="0">
                <a:solidFill>
                  <a:srgbClr val="000000"/>
                </a:solidFill>
                <a:effectLst/>
              </a:rPr>
              <a:t>, συμπεριλαμβανομένης της εγκατάστασης προηγμένων συστημάτων και της αναβάθμισης της υποδομής όπου κρίνεται απαραίτητο. </a:t>
            </a:r>
            <a:r>
              <a:rPr lang="el-GR" sz="1400" b="1" i="0" u="none" strike="noStrike" dirty="0">
                <a:solidFill>
                  <a:srgbClr val="000000"/>
                </a:solidFill>
                <a:effectLst/>
              </a:rPr>
              <a:t>Συγκεκριμένα, προτείνεται η υιοθέτηση τεχνολογίας </a:t>
            </a:r>
            <a:r>
              <a:rPr lang="en-US" sz="1400" b="1" dirty="0">
                <a:solidFill>
                  <a:srgbClr val="000000"/>
                </a:solidFill>
              </a:rPr>
              <a:t>JOINT VENTURE-TGV</a:t>
            </a:r>
            <a:r>
              <a:rPr lang="el-GR" sz="1400" b="1" i="0" u="none" strike="noStrike" dirty="0">
                <a:solidFill>
                  <a:srgbClr val="000000"/>
                </a:solidFill>
                <a:effectLst/>
              </a:rPr>
              <a:t>, με στόχο τη μείωση του χρόνου διαδρομής Αθήνας-Θεσσαλονίκης σε 1</a:t>
            </a:r>
            <a:r>
              <a:rPr lang="en-US" sz="1400" b="1" i="0" u="none" strike="noStrike" dirty="0">
                <a:solidFill>
                  <a:srgbClr val="000000"/>
                </a:solidFill>
                <a:effectLst/>
              </a:rPr>
              <a:t>h45’.</a:t>
            </a:r>
            <a:endParaRPr lang="el-GR" sz="1400" b="1" i="0" u="none" strike="noStrike" dirty="0">
              <a:solidFill>
                <a:srgbClr val="000000"/>
              </a:solidFill>
              <a:effectLst/>
            </a:endParaRPr>
          </a:p>
          <a:p>
            <a:pPr algn="l"/>
            <a:endParaRPr lang="el-GR" sz="1400" b="1" i="0" u="none" strike="noStrike" dirty="0">
              <a:solidFill>
                <a:srgbClr val="000000"/>
              </a:solidFill>
              <a:effectLst/>
            </a:endParaRPr>
          </a:p>
          <a:p>
            <a:pPr marL="171450" indent="-171450" algn="l">
              <a:buBlip>
                <a:blip r:embed="rId4"/>
              </a:buBlip>
            </a:pPr>
            <a:r>
              <a:rPr lang="el-GR" sz="1400" b="1" i="0" u="none" strike="noStrike" dirty="0">
                <a:solidFill>
                  <a:srgbClr val="000000"/>
                </a:solidFill>
                <a:effectLst/>
              </a:rPr>
              <a:t>Επέκταση του σιδηροδρομικού δικτύου για εμπορικές και επιβατικές αμαξοστοιχίες έως την Πάτρα</a:t>
            </a:r>
            <a:r>
              <a:rPr lang="el-GR" sz="1400" b="0" i="0" u="none" strike="noStrike" dirty="0">
                <a:solidFill>
                  <a:srgbClr val="000000"/>
                </a:solidFill>
                <a:effectLst/>
              </a:rPr>
              <a:t>. Είναι ανεπίτρεπτο εν έτη 2025 το τρένο να μη φτάνει στην Πάτρα.</a:t>
            </a:r>
          </a:p>
          <a:p>
            <a:pPr marL="171450" indent="-171450" algn="l">
              <a:buBlip>
                <a:blip r:embed="rId4"/>
              </a:buBlip>
            </a:pPr>
            <a:endParaRPr lang="el-GR" sz="1400" b="0" i="0" u="none" strike="noStrike" dirty="0">
              <a:solidFill>
                <a:srgbClr val="000000"/>
              </a:solidFill>
              <a:effectLst/>
            </a:endParaRPr>
          </a:p>
          <a:p>
            <a:pPr marL="171450" indent="-171450" algn="l">
              <a:buBlip>
                <a:blip r:embed="rId4"/>
              </a:buBlip>
            </a:pPr>
            <a:r>
              <a:rPr lang="el-GR" sz="1400" b="0" i="0" u="none" strike="noStrike" dirty="0">
                <a:solidFill>
                  <a:srgbClr val="000000"/>
                </a:solidFill>
                <a:effectLst/>
              </a:rPr>
              <a:t>Από τις παραπάνω επενδύσεις, </a:t>
            </a:r>
            <a:r>
              <a:rPr lang="el-GR" sz="1400" b="1" i="0" u="none" strike="noStrike" dirty="0">
                <a:solidFill>
                  <a:srgbClr val="000000"/>
                </a:solidFill>
                <a:effectLst/>
              </a:rPr>
              <a:t>οι πολίτες και οι επιχειρήσεις θα δουν σημαντική μείωση του κόστους μεταφοράς</a:t>
            </a:r>
            <a:r>
              <a:rPr lang="el-GR" sz="1400" b="0" i="0" u="none" strike="noStrike" dirty="0">
                <a:solidFill>
                  <a:srgbClr val="000000"/>
                </a:solidFill>
                <a:effectLst/>
              </a:rPr>
              <a:t>, ενώ παράλληλα θα διευκολυνθεί η αποκέντρωση.</a:t>
            </a:r>
          </a:p>
        </p:txBody>
      </p:sp>
      <p:pic>
        <p:nvPicPr>
          <p:cNvPr id="6" name="Picture 8" descr="A purple oval shaped object&#10;&#10;AI-generated content may be incorrect.">
            <a:extLst>
              <a:ext uri="{FF2B5EF4-FFF2-40B4-BE49-F238E27FC236}">
                <a16:creationId xmlns:a16="http://schemas.microsoft.com/office/drawing/2014/main" id="{AC97BA11-4C00-09E1-9BF8-B956B86C887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10738861" y="274744"/>
            <a:ext cx="1251257" cy="1247911"/>
          </a:xfrm>
          <a:prstGeom prst="rect">
            <a:avLst/>
          </a:prstGeom>
        </p:spPr>
      </p:pic>
    </p:spTree>
    <p:extLst>
      <p:ext uri="{BB962C8B-B14F-4D97-AF65-F5344CB8AC3E}">
        <p14:creationId xmlns:p14="http://schemas.microsoft.com/office/powerpoint/2010/main" val="20010166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extLst>
              <p:ext uri="{D42A27DB-BD31-4B8C-83A1-F6EECF244321}">
                <p14:modId xmlns:p14="http://schemas.microsoft.com/office/powerpoint/2010/main" val="1219029909"/>
              </p:ext>
            </p:extLst>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9965315" cy="4708981"/>
          </a:xfrm>
          <a:prstGeom prst="rect">
            <a:avLst/>
          </a:prstGeom>
          <a:noFill/>
        </p:spPr>
        <p:txBody>
          <a:bodyPr wrap="square">
            <a:spAutoFit/>
          </a:bodyPr>
          <a:lstStyle/>
          <a:p>
            <a:r>
              <a:rPr lang="el-GR" sz="1600" dirty="0">
                <a:solidFill>
                  <a:srgbClr val="5A14A8"/>
                </a:solidFill>
              </a:rPr>
              <a:t>Ελλάδα - </a:t>
            </a:r>
            <a:r>
              <a:rPr lang="el-GR" sz="1600" dirty="0" err="1">
                <a:solidFill>
                  <a:srgbClr val="5A14A8"/>
                </a:solidFill>
              </a:rPr>
              <a:t>διαμετακομιστικο</a:t>
            </a:r>
            <a:r>
              <a:rPr lang="el-GR" sz="1600" dirty="0">
                <a:solidFill>
                  <a:srgbClr val="5A14A8"/>
                </a:solidFill>
              </a:rPr>
              <a:t> κέντρο της Νοτιοανατολικής Ευρώπης:</a:t>
            </a:r>
            <a:r>
              <a:rPr lang="el-GR" sz="1600" dirty="0"/>
              <a:t> Νέοι άξονες συγκοινωνιών, νέα οδικά έργα και επαναλειτουργία των εμπορικών και επιβατικών αμαξοστοιχιών</a:t>
            </a:r>
          </a:p>
          <a:p>
            <a:r>
              <a:rPr lang="el-GR" sz="1100" dirty="0">
                <a:solidFill>
                  <a:srgbClr val="DA4F33"/>
                </a:solidFill>
              </a:rPr>
              <a:t>Η αποτελεσματική διαχείριση των μεταφορών και των </a:t>
            </a:r>
            <a:r>
              <a:rPr lang="el-GR" sz="1100" dirty="0" err="1">
                <a:solidFill>
                  <a:srgbClr val="DA4F33"/>
                </a:solidFill>
              </a:rPr>
              <a:t>logistics</a:t>
            </a:r>
            <a:r>
              <a:rPr lang="el-GR" sz="1100" dirty="0">
                <a:solidFill>
                  <a:srgbClr val="DA4F33"/>
                </a:solidFill>
              </a:rPr>
              <a:t> στην Ελλάδα απαιτεί τις εξής ολοκληρωμένες λύσεις:</a:t>
            </a:r>
          </a:p>
          <a:p>
            <a:pPr marL="171450" indent="-171450">
              <a:buBlip>
                <a:blip r:embed="rId2"/>
              </a:buBlip>
            </a:pPr>
            <a:endParaRPr lang="el-GR" sz="1100" dirty="0"/>
          </a:p>
          <a:p>
            <a:pPr marL="171450" indent="-171450">
              <a:buBlip>
                <a:blip r:embed="rId4"/>
              </a:buBlip>
            </a:pPr>
            <a:r>
              <a:rPr lang="el-GR" sz="1400" dirty="0">
                <a:solidFill>
                  <a:srgbClr val="DA4F33"/>
                </a:solidFill>
              </a:rPr>
              <a:t>1. </a:t>
            </a:r>
            <a:r>
              <a:rPr lang="el-GR" sz="1400" dirty="0">
                <a:solidFill>
                  <a:srgbClr val="5A14A8"/>
                </a:solidFill>
              </a:rPr>
              <a:t>Θεσμική Σύγκλιση με Ευρωπαϊκά Πρότυπα: </a:t>
            </a:r>
            <a:r>
              <a:rPr lang="el-GR" sz="1400" dirty="0"/>
              <a:t>Εκσυγχρονισμός του θεσμικού πλαισίου με έμφαση στην απλοποίηση διαδικασιών, την </a:t>
            </a:r>
            <a:r>
              <a:rPr lang="el-GR" sz="1400" dirty="0" err="1"/>
              <a:t>ψηφιοποίηση</a:t>
            </a:r>
            <a:r>
              <a:rPr lang="el-GR" sz="1400" dirty="0"/>
              <a:t> και την ενιαία προσέγγιση όλων των μέσων μεταφοράς.</a:t>
            </a:r>
          </a:p>
          <a:p>
            <a:pPr marL="171450" indent="-171450">
              <a:buBlip>
                <a:blip r:embed="rId4"/>
              </a:buBlip>
            </a:pPr>
            <a:r>
              <a:rPr lang="el-GR" sz="1400" dirty="0">
                <a:solidFill>
                  <a:srgbClr val="DA4F33"/>
                </a:solidFill>
              </a:rPr>
              <a:t>2. </a:t>
            </a:r>
            <a:r>
              <a:rPr lang="el-GR" sz="1400" dirty="0">
                <a:solidFill>
                  <a:srgbClr val="5A14A8"/>
                </a:solidFill>
              </a:rPr>
              <a:t>Περιφερειακή Εξειδίκευση: </a:t>
            </a:r>
            <a:r>
              <a:rPr lang="el-GR" sz="1400" dirty="0"/>
              <a:t>Αναγνώριση των ιδιαίτερων αναγκών κάθε περιφέρειας και διαμόρφωση </a:t>
            </a:r>
            <a:r>
              <a:rPr lang="el-GR" sz="1400" dirty="0" err="1"/>
              <a:t>στοχευμένων</a:t>
            </a:r>
            <a:r>
              <a:rPr lang="el-GR" sz="1400" dirty="0"/>
              <a:t> λύσεων και πολιτικών.</a:t>
            </a:r>
          </a:p>
          <a:p>
            <a:pPr marL="171450" indent="-171450">
              <a:buBlip>
                <a:blip r:embed="rId4"/>
              </a:buBlip>
            </a:pPr>
            <a:r>
              <a:rPr lang="el-GR" sz="1400" dirty="0">
                <a:solidFill>
                  <a:srgbClr val="DA4F33"/>
                </a:solidFill>
              </a:rPr>
              <a:t>3. </a:t>
            </a:r>
            <a:r>
              <a:rPr lang="el-GR" sz="1400" dirty="0">
                <a:solidFill>
                  <a:srgbClr val="5A14A8"/>
                </a:solidFill>
              </a:rPr>
              <a:t>Κοινωνική Διάσταση των Μεταφορών: </a:t>
            </a:r>
            <a:r>
              <a:rPr lang="el-GR" sz="1400" dirty="0"/>
              <a:t>Ενίσχυση της προσβασιμότητας στις απομακρυσμένες, ορεινές και νησιωτικές περιοχές μέσω του μεταφορικού ισοδυνάμου και άλλων εργαλείων περιφερειακής συνοχής.</a:t>
            </a:r>
          </a:p>
          <a:p>
            <a:pPr marL="171450" indent="-171450">
              <a:buBlip>
                <a:blip r:embed="rId4"/>
              </a:buBlip>
            </a:pPr>
            <a:r>
              <a:rPr lang="el-GR" sz="1400" dirty="0">
                <a:solidFill>
                  <a:srgbClr val="DA4F33"/>
                </a:solidFill>
              </a:rPr>
              <a:t>4. </a:t>
            </a:r>
            <a:r>
              <a:rPr lang="el-GR" sz="1400" dirty="0">
                <a:solidFill>
                  <a:srgbClr val="5A14A8"/>
                </a:solidFill>
              </a:rPr>
              <a:t>Βιώσιμη Κινητικότητα: </a:t>
            </a:r>
            <a:r>
              <a:rPr lang="el-GR" sz="1400" dirty="0"/>
              <a:t>Προώθηση φιλικών προς το περιβάλλον μεταφορικών λύσεων για την επίτευξη των κλιματικών στόχων.</a:t>
            </a:r>
          </a:p>
          <a:p>
            <a:pPr marL="171450" indent="-171450">
              <a:buBlip>
                <a:blip r:embed="rId4"/>
              </a:buBlip>
            </a:pPr>
            <a:r>
              <a:rPr lang="el-GR" sz="1400" dirty="0">
                <a:solidFill>
                  <a:srgbClr val="DA4F33"/>
                </a:solidFill>
              </a:rPr>
              <a:t>5</a:t>
            </a:r>
            <a:r>
              <a:rPr lang="el-GR" sz="1400" dirty="0"/>
              <a:t>. </a:t>
            </a:r>
            <a:r>
              <a:rPr lang="el-GR" sz="1400" dirty="0">
                <a:solidFill>
                  <a:srgbClr val="5A14A8"/>
                </a:solidFill>
              </a:rPr>
              <a:t>Αξιοποίηση Νέων Τεχνολογιών: </a:t>
            </a:r>
            <a:r>
              <a:rPr lang="el-GR" sz="1400" dirty="0"/>
              <a:t>Εφαρμογή καινοτόμων τεχνολογιών και πρακτικών για τη βελτίωση της αποδοτικότητας και τη μείωση του κόστους στις μεταφορές και τα </a:t>
            </a:r>
            <a:r>
              <a:rPr lang="el-GR" sz="1400" dirty="0" err="1"/>
              <a:t>logistics</a:t>
            </a:r>
            <a:r>
              <a:rPr lang="el-GR" sz="1400" dirty="0"/>
              <a:t>.</a:t>
            </a:r>
          </a:p>
          <a:p>
            <a:pPr marL="171450" indent="-171450">
              <a:buBlip>
                <a:blip r:embed="rId4"/>
              </a:buBlip>
            </a:pPr>
            <a:endParaRPr lang="el-GR" sz="1400" dirty="0"/>
          </a:p>
          <a:p>
            <a:pPr marL="171450" indent="-171450">
              <a:buBlip>
                <a:blip r:embed="rId4"/>
              </a:buBlip>
            </a:pPr>
            <a:r>
              <a:rPr lang="el-GR" sz="1400" dirty="0">
                <a:solidFill>
                  <a:srgbClr val="DA4F33"/>
                </a:solidFill>
              </a:rPr>
              <a:t>Το μέλλον των μεταφορών και των </a:t>
            </a:r>
            <a:r>
              <a:rPr lang="el-GR" sz="1400" dirty="0" err="1">
                <a:solidFill>
                  <a:srgbClr val="DA4F33"/>
                </a:solidFill>
              </a:rPr>
              <a:t>logistics</a:t>
            </a:r>
            <a:r>
              <a:rPr lang="el-GR" sz="1400" dirty="0">
                <a:solidFill>
                  <a:srgbClr val="DA4F33"/>
                </a:solidFill>
              </a:rPr>
              <a:t> στην Ελλάδα εξαρτάται από τρεις βασικούς παράγοντες</a:t>
            </a:r>
            <a:r>
              <a:rPr lang="el-GR" sz="1400" dirty="0"/>
              <a:t>: </a:t>
            </a:r>
            <a:r>
              <a:rPr lang="el-GR" sz="1400" b="1" dirty="0"/>
              <a:t>την προσαρμογή του θεσμικού πλαισίου στις σύγχρονες προκλήσεις, την αξιοποίηση της </a:t>
            </a:r>
            <a:r>
              <a:rPr lang="el-GR" sz="1400" b="1" dirty="0" err="1"/>
              <a:t>γεωστρατηγικής</a:t>
            </a:r>
            <a:r>
              <a:rPr lang="el-GR" sz="1400" b="1" dirty="0"/>
              <a:t> θέσης της χώρας και την ανάπτυξη εξειδικευμένων περιφερειακών λύσεων</a:t>
            </a:r>
            <a:r>
              <a:rPr lang="el-GR" sz="1400" dirty="0"/>
              <a:t>. Η επιτυχής υλοποίηση αυτών των στόχων θα ενισχύσει τόσο την ανταγωνιστικότητα της ελληνικής οικονομίας όσο και την κοινωνική συνοχή και την ποιότητα ζωής σε ολόκληρη τη χώρα.</a:t>
            </a:r>
          </a:p>
          <a:p>
            <a:pPr marL="171450" indent="-171450">
              <a:buBlip>
                <a:blip r:embed="rId4"/>
              </a:buBlip>
            </a:pPr>
            <a:endParaRPr lang="el-GR" sz="1100" dirty="0"/>
          </a:p>
          <a:p>
            <a:endParaRPr lang="el-GR" sz="1100" dirty="0"/>
          </a:p>
        </p:txBody>
      </p:sp>
    </p:spTree>
    <p:extLst>
      <p:ext uri="{BB962C8B-B14F-4D97-AF65-F5344CB8AC3E}">
        <p14:creationId xmlns:p14="http://schemas.microsoft.com/office/powerpoint/2010/main" val="2731923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456103" cy="3785652"/>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pPr marL="171450" indent="-171450">
              <a:buBlip>
                <a:blip r:embed="rId2"/>
              </a:buBlip>
            </a:pPr>
            <a:endParaRPr lang="el-GR" sz="1600" dirty="0"/>
          </a:p>
          <a:p>
            <a:r>
              <a:rPr lang="el-GR" sz="1600" b="1" dirty="0">
                <a:solidFill>
                  <a:srgbClr val="5A14A8"/>
                </a:solidFill>
              </a:rPr>
              <a:t>Αττική</a:t>
            </a:r>
            <a:endParaRPr lang="el-GR" sz="1600" b="1" dirty="0"/>
          </a:p>
          <a:p>
            <a:pPr marL="171450" indent="-171450">
              <a:buBlip>
                <a:blip r:embed="rId2"/>
              </a:buBlip>
            </a:pPr>
            <a:r>
              <a:rPr lang="el-GR" sz="1600" dirty="0"/>
              <a:t>Ανάπτυξη συστήματος λιμενικής διαχείρισης "</a:t>
            </a:r>
            <a:r>
              <a:rPr lang="el-GR" sz="1600" b="1" dirty="0" err="1"/>
              <a:t>Port</a:t>
            </a:r>
            <a:r>
              <a:rPr lang="el-GR" sz="1600" b="1" dirty="0"/>
              <a:t> Community </a:t>
            </a:r>
            <a:r>
              <a:rPr lang="el-GR" sz="1600" b="1" dirty="0" err="1"/>
              <a:t>System</a:t>
            </a:r>
            <a:r>
              <a:rPr lang="el-GR" sz="1600" b="1" dirty="0"/>
              <a:t>" </a:t>
            </a:r>
            <a:r>
              <a:rPr lang="el-GR" sz="1600" dirty="0"/>
              <a:t>(ψηφιακή πλατφόρμα συντονισμού λιμενικών λειτουργιών) κατά το πρότυπο του Ρότερνταμ</a:t>
            </a:r>
          </a:p>
          <a:p>
            <a:pPr marL="171450" indent="-171450">
              <a:buBlip>
                <a:blip r:embed="rId2"/>
              </a:buBlip>
            </a:pPr>
            <a:r>
              <a:rPr lang="el-GR" sz="1600" b="1" dirty="0"/>
              <a:t>Επέκταση ωραρίου ΜΜΜ και πύκνωση δρομολογίων </a:t>
            </a:r>
            <a:r>
              <a:rPr lang="el-GR" sz="1600" dirty="0"/>
              <a:t>με βάση το μοντέλο 24ωρης εξυπηρέτησης του Λονδίνου</a:t>
            </a:r>
          </a:p>
          <a:p>
            <a:pPr marL="171450" indent="-171450">
              <a:buBlip>
                <a:blip r:embed="rId2"/>
              </a:buBlip>
            </a:pPr>
            <a:r>
              <a:rPr lang="el-GR" sz="1600" b="1" dirty="0"/>
              <a:t>Δημιουργία "πράσινων λωρίδων" </a:t>
            </a:r>
            <a:r>
              <a:rPr lang="el-GR" sz="1600" dirty="0"/>
              <a:t>(ειδικές λωρίδες κυκλοφορίας) για οχήματα διανομής εμπορευμάτων</a:t>
            </a:r>
          </a:p>
          <a:p>
            <a:pPr marL="171450" indent="-171450">
              <a:buBlip>
                <a:blip r:embed="rId2"/>
              </a:buBlip>
            </a:pPr>
            <a:r>
              <a:rPr lang="el-GR" sz="1600" b="1" dirty="0"/>
              <a:t>Αξιοποίηση υπόγειων χώρων για κόμβους </a:t>
            </a:r>
            <a:r>
              <a:rPr lang="el-GR" sz="1600" b="1" dirty="0" err="1"/>
              <a:t>logistics</a:t>
            </a:r>
            <a:endParaRPr lang="el-GR" sz="1600" b="1" dirty="0"/>
          </a:p>
          <a:p>
            <a:endParaRPr lang="el-GR" sz="1600" dirty="0"/>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grp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grp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grp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grp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grp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grp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gradFill>
              <a:gsLst>
                <a:gs pos="33000">
                  <a:srgbClr val="DA4F33"/>
                </a:gs>
                <a:gs pos="28000">
                  <a:srgbClr val="5A14A8"/>
                </a:gs>
              </a:gsLst>
              <a:lin ang="5400000" scaled="0"/>
            </a:grad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grp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grp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grp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8643016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3539430"/>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Κεντρική Μακεδονία</a:t>
            </a:r>
            <a:endParaRPr lang="el-GR" sz="1600" b="1" dirty="0"/>
          </a:p>
          <a:p>
            <a:pPr marL="171450" indent="-171450">
              <a:buBlip>
                <a:blip r:embed="rId2"/>
              </a:buBlip>
            </a:pPr>
            <a:r>
              <a:rPr lang="el-GR" sz="1600" b="1" dirty="0" err="1"/>
              <a:t>Ψηφιοποίηση</a:t>
            </a:r>
            <a:r>
              <a:rPr lang="el-GR" sz="1600" b="1" dirty="0"/>
              <a:t> τελωνειακών διαδικασιών κατά το μοντέλο Εσθονίας</a:t>
            </a:r>
          </a:p>
          <a:p>
            <a:pPr marL="171450" indent="-171450">
              <a:buBlip>
                <a:blip r:embed="rId2"/>
              </a:buBlip>
            </a:pPr>
            <a:r>
              <a:rPr lang="el-GR" sz="1600" b="1" dirty="0"/>
              <a:t>Δημιουργία "</a:t>
            </a:r>
            <a:r>
              <a:rPr lang="el-GR" sz="1600" b="1" dirty="0" err="1"/>
              <a:t>Balkan</a:t>
            </a:r>
            <a:r>
              <a:rPr lang="el-GR" sz="1600" b="1" dirty="0"/>
              <a:t> </a:t>
            </a:r>
            <a:r>
              <a:rPr lang="el-GR" sz="1600" b="1" dirty="0" err="1"/>
              <a:t>Rail</a:t>
            </a:r>
            <a:r>
              <a:rPr lang="el-GR" sz="1600" b="1" dirty="0"/>
              <a:t> </a:t>
            </a:r>
            <a:r>
              <a:rPr lang="el-GR" sz="1600" b="1" dirty="0" err="1"/>
              <a:t>Corridor</a:t>
            </a:r>
            <a:r>
              <a:rPr lang="el-GR" sz="1600" dirty="0"/>
              <a:t>" (σιδηροδρομικός διάδρομος Βαλκανίων) με βάση τα Σκανδιναβικά πρότυπα</a:t>
            </a:r>
          </a:p>
          <a:p>
            <a:pPr marL="171450" indent="-171450">
              <a:buBlip>
                <a:blip r:embed="rId2"/>
              </a:buBlip>
            </a:pPr>
            <a:r>
              <a:rPr lang="el-GR" sz="1600" b="1" dirty="0"/>
              <a:t>Ανάπτυξη εμπορευματικών κέντρων </a:t>
            </a:r>
            <a:r>
              <a:rPr lang="el-GR" sz="1600" dirty="0"/>
              <a:t>(</a:t>
            </a:r>
            <a:r>
              <a:rPr lang="el-GR" sz="1600" dirty="0" err="1"/>
              <a:t>freight</a:t>
            </a:r>
            <a:r>
              <a:rPr lang="el-GR" sz="1600" dirty="0"/>
              <a:t> </a:t>
            </a:r>
            <a:r>
              <a:rPr lang="el-GR" sz="1600" dirty="0" err="1"/>
              <a:t>villages</a:t>
            </a:r>
            <a:r>
              <a:rPr lang="el-GR" sz="1600" dirty="0"/>
              <a:t>) στα σύνορα</a:t>
            </a:r>
          </a:p>
          <a:p>
            <a:pPr marL="171450" indent="-171450">
              <a:buBlip>
                <a:blip r:embed="rId2"/>
              </a:buBlip>
            </a:pPr>
            <a:r>
              <a:rPr lang="el-GR" sz="1600" b="1" dirty="0"/>
              <a:t>Προγράμματα επαγγελματικής κατάρτισης </a:t>
            </a:r>
            <a:r>
              <a:rPr lang="el-GR" sz="1600" b="1" dirty="0" err="1"/>
              <a:t>logistics</a:t>
            </a:r>
            <a:r>
              <a:rPr lang="el-GR" sz="1600" b="1" dirty="0"/>
              <a:t> </a:t>
            </a:r>
            <a:r>
              <a:rPr lang="el-GR" sz="1600" dirty="0"/>
              <a:t>με πιστοποίηση ΕΕ</a:t>
            </a:r>
          </a:p>
          <a:p>
            <a:pPr marL="171450" indent="-171450">
              <a:buFont typeface="Arial" panose="020B0604020202020204" pitchFamily="34" charset="0"/>
              <a:buChar char="•"/>
            </a:pPr>
            <a:endParaRPr lang="el-GR" sz="1600" dirty="0"/>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grp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grp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521BA0"/>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grp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grp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grp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grp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grp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grp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grp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31641173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3046988"/>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Δυτική Μακεδονία</a:t>
            </a:r>
            <a:endParaRPr lang="el-GR" sz="1600" dirty="0"/>
          </a:p>
          <a:p>
            <a:pPr marL="171450" indent="-171450">
              <a:buBlip>
                <a:blip r:embed="rId4"/>
              </a:buBlip>
            </a:pPr>
            <a:r>
              <a:rPr lang="el-GR" sz="1600" b="1" dirty="0"/>
              <a:t>Αξιοποίηση </a:t>
            </a:r>
            <a:r>
              <a:rPr lang="el-GR" sz="1600" b="1" dirty="0" err="1"/>
              <a:t>μετα-λιγνιτικών</a:t>
            </a:r>
            <a:r>
              <a:rPr lang="el-GR" sz="1600" b="1" dirty="0"/>
              <a:t> περιοχών </a:t>
            </a:r>
            <a:r>
              <a:rPr lang="el-GR" sz="1600" dirty="0"/>
              <a:t>για κέντρα </a:t>
            </a:r>
            <a:r>
              <a:rPr lang="el-GR" sz="1600" dirty="0" err="1"/>
              <a:t>logistics</a:t>
            </a:r>
            <a:r>
              <a:rPr lang="el-GR" sz="1600" dirty="0"/>
              <a:t> (πρότυπο </a:t>
            </a:r>
            <a:r>
              <a:rPr lang="el-GR" sz="1600" dirty="0" err="1"/>
              <a:t>Ρουρ</a:t>
            </a:r>
            <a:r>
              <a:rPr lang="el-GR" sz="1600" dirty="0"/>
              <a:t> Γερμανίας)</a:t>
            </a:r>
          </a:p>
          <a:p>
            <a:pPr marL="171450" indent="-171450">
              <a:buBlip>
                <a:blip r:embed="rId4"/>
              </a:buBlip>
            </a:pPr>
            <a:r>
              <a:rPr lang="el-GR" sz="1600" dirty="0"/>
              <a:t>Ειδικά τιμολόγια μεταφοράς για απομακρυσμένες κοινότητες με βάση το μοντέλο Σκωτίας</a:t>
            </a:r>
          </a:p>
          <a:p>
            <a:pPr marL="171450" indent="-171450">
              <a:buBlip>
                <a:blip r:embed="rId4"/>
              </a:buBlip>
            </a:pPr>
            <a:r>
              <a:rPr lang="el-GR" sz="1600" dirty="0"/>
              <a:t>Ανάπτυξη συστήματος μεταφοράς κατ' απαίτηση για ορεινούς οικισμούς</a:t>
            </a:r>
          </a:p>
          <a:p>
            <a:pPr marL="171450" indent="-171450">
              <a:buBlip>
                <a:blip r:embed="rId4"/>
              </a:buBlip>
            </a:pPr>
            <a:r>
              <a:rPr lang="el-GR" sz="1600" dirty="0"/>
              <a:t>Συνεργατικά δίκτυα </a:t>
            </a:r>
            <a:r>
              <a:rPr lang="el-GR" sz="1600" dirty="0" err="1"/>
              <a:t>logistics</a:t>
            </a:r>
            <a:r>
              <a:rPr lang="el-GR" sz="1600" dirty="0"/>
              <a:t> αγροτικών προϊόντων κατά το πρότυπο Νορβηγίας</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521BA0"/>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grp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grp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grp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grp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grp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grp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grp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grp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13721853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A38F85-B895-5BA7-376A-0ED4DE17CE5C}"/>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B57100A4-1DCA-1718-D081-F98DFEC70A8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49D69524-5BE4-773E-124B-8C8EE81ACD0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489569C9-8145-0E2C-1306-E1A4D1121E2E}"/>
              </a:ext>
            </a:extLst>
          </p:cNvPr>
          <p:cNvSpPr txBox="1">
            <a:spLocks/>
          </p:cNvSpPr>
          <p:nvPr/>
        </p:nvSpPr>
        <p:spPr>
          <a:xfrm>
            <a:off x="1056746" y="1271694"/>
            <a:ext cx="4886960"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ΗΛΕΚΤΡΙΚΗ ΕΝΕΡΓΕΙΑ:</a:t>
            </a:r>
            <a:br>
              <a:rPr lang="el-GR" sz="1800" i="0" u="none" strike="noStrike" dirty="0">
                <a:solidFill>
                  <a:srgbClr val="5A14A8"/>
                </a:solidFill>
                <a:effectLst/>
                <a:latin typeface="+mn-lt"/>
              </a:rPr>
            </a:br>
            <a:r>
              <a:rPr lang="el-GR" sz="1800" i="0" u="none" strike="noStrike" dirty="0">
                <a:solidFill>
                  <a:srgbClr val="5A14A8"/>
                </a:solidFill>
                <a:effectLst/>
                <a:latin typeface="+mn-lt"/>
              </a:rPr>
              <a:t>Αυτονομία, Ανερξαρτησία, Ανθεκτικότητα</a:t>
            </a:r>
            <a:endParaRPr lang="el-GR" sz="1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8A8D5B72-AE60-1886-E5E0-B5F53BA72BF9}"/>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C92D461A-D077-9EEE-FE06-0A9CF8A4A14E}"/>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pic>
        <p:nvPicPr>
          <p:cNvPr id="22" name="Picture 21" descr="A black and orange background&#10;&#10;AI-generated content may be incorrect.">
            <a:extLst>
              <a:ext uri="{FF2B5EF4-FFF2-40B4-BE49-F238E27FC236}">
                <a16:creationId xmlns:a16="http://schemas.microsoft.com/office/drawing/2014/main" id="{65CEB2E5-BA18-D0AE-3439-D0C856D704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897260" flipV="1">
            <a:off x="6858564" y="-1016028"/>
            <a:ext cx="6323640" cy="3462086"/>
          </a:xfrm>
          <a:prstGeom prst="rect">
            <a:avLst/>
          </a:prstGeom>
        </p:spPr>
      </p:pic>
      <p:pic>
        <p:nvPicPr>
          <p:cNvPr id="3" name="Picture 9" descr="A purple and black corner&#10;&#10;AI-generated content may be incorrect.">
            <a:extLst>
              <a:ext uri="{FF2B5EF4-FFF2-40B4-BE49-F238E27FC236}">
                <a16:creationId xmlns:a16="http://schemas.microsoft.com/office/drawing/2014/main" id="{CAC238AE-3A6D-4318-FF6A-EE4540E0129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5520535" y="-143671"/>
            <a:ext cx="1271694" cy="12731647"/>
          </a:xfrm>
          <a:prstGeom prst="rect">
            <a:avLst/>
          </a:prstGeom>
        </p:spPr>
      </p:pic>
      <p:sp>
        <p:nvSpPr>
          <p:cNvPr id="8" name="TextBox 7">
            <a:extLst>
              <a:ext uri="{FF2B5EF4-FFF2-40B4-BE49-F238E27FC236}">
                <a16:creationId xmlns:a16="http://schemas.microsoft.com/office/drawing/2014/main" id="{31B4FD50-A861-D651-C57C-67D59971CE32}"/>
              </a:ext>
            </a:extLst>
          </p:cNvPr>
          <p:cNvSpPr txBox="1"/>
          <p:nvPr/>
        </p:nvSpPr>
        <p:spPr>
          <a:xfrm>
            <a:off x="1015315" y="2101983"/>
            <a:ext cx="4183469" cy="923330"/>
          </a:xfrm>
          <a:prstGeom prst="rect">
            <a:avLst/>
          </a:prstGeom>
          <a:noFill/>
        </p:spPr>
        <p:txBody>
          <a:bodyPr wrap="square">
            <a:spAutoFit/>
          </a:bodyPr>
          <a:lstStyle/>
          <a:p>
            <a:r>
              <a:rPr lang="el-GR" dirty="0">
                <a:solidFill>
                  <a:srgbClr val="DA4F33"/>
                </a:solidFill>
              </a:rPr>
              <a:t>Top 10 Χώρες με το Πιο Φιλικό προς το Περιβάλλον Ενεργειακό Μείγμα (ΕΕ-27, 2025)</a:t>
            </a:r>
          </a:p>
        </p:txBody>
      </p:sp>
      <p:pic>
        <p:nvPicPr>
          <p:cNvPr id="7" name="Εικόνα 6">
            <a:extLst>
              <a:ext uri="{FF2B5EF4-FFF2-40B4-BE49-F238E27FC236}">
                <a16:creationId xmlns:a16="http://schemas.microsoft.com/office/drawing/2014/main" id="{FA80B11B-D7F9-DF5B-E50C-92B1A6375A80}"/>
              </a:ext>
            </a:extLst>
          </p:cNvPr>
          <p:cNvPicPr>
            <a:picLocks noChangeAspect="1"/>
          </p:cNvPicPr>
          <p:nvPr/>
        </p:nvPicPr>
        <p:blipFill>
          <a:blip r:embed="rId6">
            <a:duotone>
              <a:schemeClr val="accent2">
                <a:shade val="45000"/>
                <a:satMod val="135000"/>
              </a:schemeClr>
              <a:prstClr val="white"/>
            </a:duotone>
          </a:blip>
          <a:stretch>
            <a:fillRect/>
          </a:stretch>
        </p:blipFill>
        <p:spPr>
          <a:xfrm>
            <a:off x="5828075" y="1539124"/>
            <a:ext cx="5716880" cy="4351648"/>
          </a:xfrm>
          <a:prstGeom prst="rect">
            <a:avLst/>
          </a:prstGeom>
        </p:spPr>
      </p:pic>
    </p:spTree>
    <p:extLst>
      <p:ext uri="{BB962C8B-B14F-4D97-AF65-F5344CB8AC3E}">
        <p14:creationId xmlns:p14="http://schemas.microsoft.com/office/powerpoint/2010/main" val="8337582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2800767"/>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Ανατολική Μακεδονία &amp; Θράκη</a:t>
            </a:r>
            <a:endParaRPr lang="el-GR" sz="1600" b="1" dirty="0"/>
          </a:p>
          <a:p>
            <a:pPr marL="171450" indent="-171450">
              <a:buBlip>
                <a:blip r:embed="rId4"/>
              </a:buBlip>
            </a:pPr>
            <a:r>
              <a:rPr lang="el-GR" sz="1600" b="1" dirty="0"/>
              <a:t>Δημιουργία ειδικών εμπορευματικών ζωνών στα σύνορα</a:t>
            </a:r>
          </a:p>
          <a:p>
            <a:pPr marL="171450" indent="-171450">
              <a:buBlip>
                <a:blip r:embed="rId4"/>
              </a:buBlip>
            </a:pPr>
            <a:r>
              <a:rPr lang="el-GR" sz="1600" dirty="0"/>
              <a:t>Ενίσχυση συνοριακών υποδομών μέσω προγραμμάτων διασυνοριακής συνεργασίας ΕΕ</a:t>
            </a:r>
          </a:p>
          <a:p>
            <a:pPr marL="171450" indent="-171450">
              <a:buBlip>
                <a:blip r:embed="rId4"/>
              </a:buBlip>
            </a:pPr>
            <a:r>
              <a:rPr lang="el-GR" sz="1600" b="1" dirty="0"/>
              <a:t>Εφαρμογή κοινωνικού τιμολογίου μεταφορών για απομακρυσμένες κοινότητες</a:t>
            </a:r>
          </a:p>
          <a:p>
            <a:pPr marL="171450" indent="-171450">
              <a:buBlip>
                <a:blip r:embed="rId4"/>
              </a:buBlip>
            </a:pPr>
            <a:r>
              <a:rPr lang="el-GR" sz="1600" dirty="0"/>
              <a:t>Ανάπτυξη ψηφιακών συστημάτων διαχείρισης συνόρων</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DA4F33"/>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grp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solidFill>
              <a:srgbClr val="521BA0"/>
            </a:solid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grp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grp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grp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grp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grp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grp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13733291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3046988"/>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Θεσσαλία</a:t>
            </a:r>
            <a:endParaRPr lang="el-GR" sz="1600" dirty="0"/>
          </a:p>
          <a:p>
            <a:pPr marL="171450" indent="-171450">
              <a:buBlip>
                <a:blip r:embed="rId4"/>
              </a:buBlip>
            </a:pPr>
            <a:r>
              <a:rPr lang="el-GR" sz="1600" dirty="0"/>
              <a:t>Εξειδικευμένο δίκτυο ψυχόμενης εφοδιαστικής αλυσίδας για προϊόντα ελεγχόμενης θερμοκρασίας</a:t>
            </a:r>
          </a:p>
          <a:p>
            <a:pPr marL="171450" indent="-171450">
              <a:buBlip>
                <a:blip r:embed="rId4"/>
              </a:buBlip>
            </a:pPr>
            <a:r>
              <a:rPr lang="el-GR" sz="1600" dirty="0"/>
              <a:t>Ψηφιακή πλατφόρμα συντονισμού αγροτικών μεταφορών</a:t>
            </a:r>
          </a:p>
          <a:p>
            <a:pPr marL="171450" indent="-171450">
              <a:buBlip>
                <a:blip r:embed="rId4"/>
              </a:buBlip>
            </a:pPr>
            <a:r>
              <a:rPr lang="el-GR" sz="1600" dirty="0"/>
              <a:t>Τακτικά σιδηροδρομικά δρομολόγια μικρών αποστάσεων για αγροτικά προϊόντα προς λιμάνια</a:t>
            </a:r>
          </a:p>
          <a:p>
            <a:pPr marL="171450" indent="-171450">
              <a:buBlip>
                <a:blip r:embed="rId4"/>
              </a:buBlip>
            </a:pPr>
            <a:r>
              <a:rPr lang="el-GR" sz="1600" dirty="0"/>
              <a:t>Επιδοτούμενα προγράμματα μεταφοράς για κατοίκους απομακρυσμένων περιοχών</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DA4F33"/>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grp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solidFill>
              <a:srgbClr val="DA4F33"/>
            </a:solid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solidFill>
              <a:srgbClr val="521BA0"/>
            </a:solid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grp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grp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grp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grp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grp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40048964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2554545"/>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Ήπειρος</a:t>
            </a:r>
            <a:endParaRPr lang="el-GR" sz="1600" dirty="0"/>
          </a:p>
          <a:p>
            <a:pPr marL="171450" indent="-171450">
              <a:buBlip>
                <a:blip r:embed="rId4"/>
              </a:buBlip>
            </a:pPr>
            <a:r>
              <a:rPr lang="el-GR" sz="1600" dirty="0"/>
              <a:t>Δίκτυο τοπικών μεταφορέων για απομακρυσμένους οικισμούς με κοινωνικά κριτήρια</a:t>
            </a:r>
          </a:p>
          <a:p>
            <a:pPr marL="171450" indent="-171450">
              <a:buBlip>
                <a:blip r:embed="rId4"/>
              </a:buBlip>
            </a:pPr>
            <a:r>
              <a:rPr lang="el-GR" sz="1600" dirty="0"/>
              <a:t>Αναβάθμιση διασυνοριακών σημείων με Αλβανία</a:t>
            </a:r>
          </a:p>
          <a:p>
            <a:pPr marL="171450" indent="-171450">
              <a:buBlip>
                <a:blip r:embed="rId4"/>
              </a:buBlip>
            </a:pPr>
            <a:r>
              <a:rPr lang="el-GR" sz="1600" dirty="0"/>
              <a:t>Υπηρεσία μεταφοράς κατόπιν κλήσης για ορεινές περιοχές</a:t>
            </a:r>
          </a:p>
          <a:p>
            <a:pPr marL="171450" indent="-171450">
              <a:buBlip>
                <a:blip r:embed="rId4"/>
              </a:buBlip>
            </a:pPr>
            <a:r>
              <a:rPr lang="el-GR" sz="1600" dirty="0"/>
              <a:t>Φορολογικά κίνητρα για συνδυασμένες μεταφορές</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DA4F33"/>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solidFill>
              <a:srgbClr val="521BA0"/>
            </a:solid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solidFill>
              <a:srgbClr val="DA4F33"/>
            </a:solid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solidFill>
              <a:srgbClr val="DA4F33"/>
            </a:solid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grp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grp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grp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grp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grp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4402491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2800767"/>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Στερεά Ελλάδα</a:t>
            </a:r>
            <a:endParaRPr lang="el-GR" sz="1600" b="1" dirty="0"/>
          </a:p>
          <a:p>
            <a:pPr marL="171450" indent="-171450">
              <a:buBlip>
                <a:blip r:embed="rId4"/>
              </a:buBlip>
            </a:pPr>
            <a:r>
              <a:rPr lang="el-GR" sz="1600" dirty="0"/>
              <a:t>Σύνδεση βιομηχανικών περιοχών με το σιδηροδρομικό δίκτυο</a:t>
            </a:r>
          </a:p>
          <a:p>
            <a:pPr marL="171450" indent="-171450">
              <a:buBlip>
                <a:blip r:embed="rId4"/>
              </a:buBlip>
            </a:pPr>
            <a:r>
              <a:rPr lang="el-GR" sz="1600" dirty="0"/>
              <a:t>Ψηφιακή πλατφόρμα κοινής χρήσης μεταφορικών μέσων για βιομηχανικές περιοχές</a:t>
            </a:r>
          </a:p>
          <a:p>
            <a:pPr marL="171450" indent="-171450">
              <a:buBlip>
                <a:blip r:embed="rId4"/>
              </a:buBlip>
            </a:pPr>
            <a:r>
              <a:rPr lang="el-GR" sz="1600" dirty="0"/>
              <a:t>Ψηφιακά συστήματα διαχείρισης </a:t>
            </a:r>
            <a:r>
              <a:rPr lang="el-GR" sz="1600" dirty="0" err="1"/>
              <a:t>logistics</a:t>
            </a:r>
            <a:r>
              <a:rPr lang="el-GR" sz="1600" dirty="0"/>
              <a:t> στις ΒΙΠΕ</a:t>
            </a:r>
          </a:p>
          <a:p>
            <a:pPr marL="171450" indent="-171450">
              <a:buBlip>
                <a:blip r:embed="rId4"/>
              </a:buBlip>
            </a:pPr>
            <a:r>
              <a:rPr lang="el-GR" sz="1600" dirty="0"/>
              <a:t>Πρόγραμμα προσβασιμότητας για απομονωμένες κοινότητες</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DA4F33"/>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solidFill>
              <a:srgbClr val="DA4F33"/>
            </a:solid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solidFill>
              <a:srgbClr val="DA4F33"/>
            </a:solid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solidFill>
              <a:srgbClr val="DA4F33"/>
            </a:solid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solidFill>
              <a:srgbClr val="521BA0"/>
            </a:solid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grp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solidFill>
              <a:srgbClr val="DA4F33"/>
            </a:solid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grp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grp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596264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2800767"/>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Πελοπόννησος</a:t>
            </a:r>
            <a:endParaRPr lang="el-GR" sz="1600" b="1" dirty="0"/>
          </a:p>
          <a:p>
            <a:pPr marL="171450" indent="-171450">
              <a:buBlip>
                <a:blip r:embed="rId4"/>
              </a:buBlip>
            </a:pPr>
            <a:r>
              <a:rPr lang="el-GR" sz="1600" dirty="0"/>
              <a:t>Αξιοποίηση παλαιών σιδηροδρομικών γραμμών για τουριστική και ήπια εμπορευματική χρήση</a:t>
            </a:r>
          </a:p>
          <a:p>
            <a:pPr marL="171450" indent="-171450">
              <a:buBlip>
                <a:blip r:embed="rId4"/>
              </a:buBlip>
            </a:pPr>
            <a:r>
              <a:rPr lang="el-GR" sz="1600" dirty="0"/>
              <a:t>Δίκτυο μικρών λιμανιών για τοπικές ανάγκες</a:t>
            </a:r>
          </a:p>
          <a:p>
            <a:pPr marL="171450" indent="-171450">
              <a:buBlip>
                <a:blip r:embed="rId4"/>
              </a:buBlip>
            </a:pPr>
            <a:r>
              <a:rPr lang="el-GR" sz="1600" dirty="0"/>
              <a:t>Επιδοτούμενες μεταφορές ευπαθών αγροτικών προϊόντων</a:t>
            </a:r>
          </a:p>
          <a:p>
            <a:pPr marL="171450" indent="-171450">
              <a:buBlip>
                <a:blip r:embed="rId4"/>
              </a:buBlip>
            </a:pPr>
            <a:r>
              <a:rPr lang="el-GR" sz="1600" dirty="0"/>
              <a:t>Μειωμένα διόδια για μόνιμους κατοίκους και μεταφορείς τοπικών προϊόντων</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DA4F33"/>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solidFill>
              <a:srgbClr val="DA4F33"/>
            </a:solid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solidFill>
              <a:srgbClr val="DA4F33"/>
            </a:solid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solidFill>
              <a:srgbClr val="DA4F33"/>
            </a:solid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solidFill>
              <a:srgbClr val="DA4F33"/>
            </a:solid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grp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solidFill>
              <a:srgbClr val="5A14A8"/>
            </a:solid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solidFill>
              <a:srgbClr val="DA4F33"/>
            </a:solid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grp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grp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864730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2554545"/>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Ιόνια Νησιά</a:t>
            </a:r>
            <a:endParaRPr lang="el-GR" sz="1600" b="1" dirty="0"/>
          </a:p>
          <a:p>
            <a:pPr marL="171450" indent="-171450">
              <a:buBlip>
                <a:blip r:embed="rId4"/>
              </a:buBlip>
            </a:pPr>
            <a:r>
              <a:rPr lang="el-GR" sz="1600" dirty="0"/>
              <a:t>Ολοκληρωμένο σύστημα θαλάσσιων μεταφορών με προτεραιότητα σε ευάλωτες ομάδες</a:t>
            </a:r>
          </a:p>
          <a:p>
            <a:pPr marL="171450" indent="-171450">
              <a:buBlip>
                <a:blip r:embed="rId4"/>
              </a:buBlip>
            </a:pPr>
            <a:r>
              <a:rPr lang="el-GR" sz="1600" dirty="0"/>
              <a:t>Εγγυημένα δρομολόγια όλο το έτος με δημόσια επιδότηση</a:t>
            </a:r>
          </a:p>
          <a:p>
            <a:pPr marL="171450" indent="-171450">
              <a:buBlip>
                <a:blip r:embed="rId4"/>
              </a:buBlip>
            </a:pPr>
            <a:r>
              <a:rPr lang="el-GR" sz="1600" dirty="0"/>
              <a:t>Μεταφορικό ισοδύναμο για κατοίκους και επιχειρήσεις</a:t>
            </a:r>
          </a:p>
          <a:p>
            <a:pPr marL="171450" indent="-171450">
              <a:buBlip>
                <a:blip r:embed="rId4"/>
              </a:buBlip>
            </a:pPr>
            <a:r>
              <a:rPr lang="el-GR" sz="1600" dirty="0"/>
              <a:t>Έξυπνη διαχείριση εποχικών εμπορευματικών ροών</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DA4F33"/>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solidFill>
              <a:srgbClr val="DA4F33"/>
            </a:solid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solidFill>
              <a:srgbClr val="DA4F33"/>
            </a:solid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solidFill>
              <a:srgbClr val="DA4F33"/>
            </a:solid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solidFill>
              <a:srgbClr val="DA4F33"/>
            </a:solid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gradFill>
              <a:gsLst>
                <a:gs pos="22000">
                  <a:srgbClr val="DA4F33"/>
                </a:gs>
                <a:gs pos="17000">
                  <a:srgbClr val="5A14A8"/>
                </a:gs>
              </a:gsLst>
              <a:lin ang="0" scaled="0"/>
            </a:grad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solidFill>
              <a:srgbClr val="DA4F33"/>
            </a:solid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grp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solidFill>
              <a:srgbClr val="521BA0"/>
            </a:solid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17937203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3046988"/>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Δυτική Ελλάδα</a:t>
            </a:r>
            <a:endParaRPr lang="el-GR" sz="1600" b="1" dirty="0"/>
          </a:p>
          <a:p>
            <a:pPr marL="171450" indent="-171450">
              <a:buBlip>
                <a:blip r:embed="rId4"/>
              </a:buBlip>
            </a:pPr>
            <a:r>
              <a:rPr lang="el-GR" sz="1600" dirty="0"/>
              <a:t>Ανάπτυξη θαλάσσιων αυτοκινητοδρόμων από την Πάτρα με τακτικά δρομολόγια υψηλής χωρητικότητας</a:t>
            </a:r>
          </a:p>
          <a:p>
            <a:pPr marL="171450" indent="-171450">
              <a:buBlip>
                <a:blip r:embed="rId4"/>
              </a:buBlip>
            </a:pPr>
            <a:r>
              <a:rPr lang="el-GR" sz="1600" dirty="0"/>
              <a:t>Κοινωνικό τιμολόγιο για τη διέλευση γέφυρας Ρίου-Αντιρρίου για μόνιμους κατοίκους</a:t>
            </a:r>
          </a:p>
          <a:p>
            <a:pPr marL="171450" indent="-171450">
              <a:buBlip>
                <a:blip r:embed="rId4"/>
              </a:buBlip>
            </a:pPr>
            <a:r>
              <a:rPr lang="el-GR" sz="1600" dirty="0"/>
              <a:t>Δημιουργία επιδοτούμενων διαδρομών μεταφοράς αγροτικών προϊόντων</a:t>
            </a:r>
          </a:p>
          <a:p>
            <a:pPr marL="171450" indent="-171450">
              <a:buBlip>
                <a:blip r:embed="rId4"/>
              </a:buBlip>
            </a:pPr>
            <a:r>
              <a:rPr lang="el-GR" sz="1600" dirty="0"/>
              <a:t>Πρόγραμμα ανανέωσης στόλου με περιβαλλοντικά κριτήρια</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DA4F33"/>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solidFill>
              <a:srgbClr val="DA4F33"/>
            </a:solid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solidFill>
              <a:srgbClr val="DA4F33"/>
            </a:solid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solidFill>
              <a:srgbClr val="DA4F33"/>
            </a:solid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grp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grp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solidFill>
              <a:srgbClr val="521BA0"/>
            </a:solid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grp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grp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34650565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2554545"/>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Ιόνια Νησιά</a:t>
            </a:r>
            <a:endParaRPr lang="el-GR" sz="1600" b="1" dirty="0"/>
          </a:p>
          <a:p>
            <a:pPr marL="171450" indent="-171450">
              <a:buBlip>
                <a:blip r:embed="rId4"/>
              </a:buBlip>
            </a:pPr>
            <a:r>
              <a:rPr lang="el-GR" sz="1600" dirty="0"/>
              <a:t>Ολοκληρωμένο σύστημα θαλάσσιων μεταφορών με προτεραιότητα σε ευάλωτες ομάδες</a:t>
            </a:r>
          </a:p>
          <a:p>
            <a:pPr marL="171450" indent="-171450">
              <a:buBlip>
                <a:blip r:embed="rId4"/>
              </a:buBlip>
            </a:pPr>
            <a:r>
              <a:rPr lang="el-GR" sz="1600" dirty="0"/>
              <a:t>Εγγυημένα δρομολόγια όλο το έτος με δημόσια επιδότηση</a:t>
            </a:r>
          </a:p>
          <a:p>
            <a:pPr marL="171450" indent="-171450">
              <a:buBlip>
                <a:blip r:embed="rId4"/>
              </a:buBlip>
            </a:pPr>
            <a:r>
              <a:rPr lang="el-GR" sz="1600" dirty="0"/>
              <a:t>Μεταφορικό ισοδύναμο για κατοίκους και επιχειρήσεις</a:t>
            </a:r>
          </a:p>
          <a:p>
            <a:pPr marL="171450" indent="-171450">
              <a:buBlip>
                <a:blip r:embed="rId4"/>
              </a:buBlip>
            </a:pPr>
            <a:r>
              <a:rPr lang="el-GR" sz="1600" dirty="0"/>
              <a:t>Έξυπνη διαχείριση εποχικών εμπορευματικών ροών</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DA4F33"/>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solidFill>
              <a:srgbClr val="DA4F33"/>
            </a:solid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solidFill>
              <a:srgbClr val="DA4F33"/>
            </a:solid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solidFill>
              <a:srgbClr val="DA4F33"/>
            </a:solid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solidFill>
              <a:srgbClr val="DA4F33"/>
            </a:solid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gradFill>
              <a:gsLst>
                <a:gs pos="22000">
                  <a:srgbClr val="DA4F33"/>
                </a:gs>
                <a:gs pos="17000">
                  <a:srgbClr val="5A14A8"/>
                </a:gs>
              </a:gsLst>
              <a:lin ang="0" scaled="0"/>
            </a:grad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solidFill>
              <a:srgbClr val="DA4F33"/>
            </a:solid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grp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solidFill>
              <a:srgbClr val="521BA0"/>
            </a:solid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16641441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3539430"/>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Βόρειο Αιγαίο</a:t>
            </a:r>
            <a:endParaRPr lang="el-GR" sz="1600" b="1" dirty="0"/>
          </a:p>
          <a:p>
            <a:pPr marL="171450" indent="-171450">
              <a:buBlip>
                <a:blip r:embed="rId4"/>
              </a:buBlip>
            </a:pPr>
            <a:r>
              <a:rPr lang="el-GR" sz="1600" dirty="0"/>
              <a:t>Ολοκληρωμένο μεταφορικό ισοδύναμο για επιβατικές και εμπορευματικές μεταφορές</a:t>
            </a:r>
          </a:p>
          <a:p>
            <a:pPr marL="171450" indent="-171450">
              <a:buBlip>
                <a:blip r:embed="rId4"/>
              </a:buBlip>
            </a:pPr>
            <a:r>
              <a:rPr lang="el-GR" sz="1600" dirty="0"/>
              <a:t>Δημιουργία κεντρικών λιμανιών διανομής κατά το πρότυπο των νορβηγικών φιόρδ</a:t>
            </a:r>
          </a:p>
          <a:p>
            <a:pPr marL="171450" indent="-171450">
              <a:buBlip>
                <a:blip r:embed="rId4"/>
              </a:buBlip>
            </a:pPr>
            <a:r>
              <a:rPr lang="el-GR" sz="1600" dirty="0"/>
              <a:t>Επιδοτούμενες αεροπορικές συνδέσεις για μόνιμους κατοίκους</a:t>
            </a:r>
          </a:p>
          <a:p>
            <a:pPr marL="171450" indent="-171450">
              <a:buBlip>
                <a:blip r:embed="rId4"/>
              </a:buBlip>
            </a:pPr>
            <a:r>
              <a:rPr lang="el-GR" sz="1600" dirty="0"/>
              <a:t>Ειδικό πρόγραμμα χειμερινών μεταφορών με εγγυημένες συνδέσεις</a:t>
            </a:r>
          </a:p>
          <a:p>
            <a:pPr marL="171450" indent="-171450">
              <a:buBlip>
                <a:blip r:embed="rId4"/>
              </a:buBlip>
            </a:pPr>
            <a:r>
              <a:rPr lang="el-GR" sz="1600" dirty="0"/>
              <a:t>Δημοτικός στόλος για τοπικές μεταφορές στη Λήμνο και άλλα απομονωμένα νησιά</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DA4F33"/>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solidFill>
              <a:srgbClr val="DA4F33"/>
            </a:solid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solidFill>
              <a:srgbClr val="DA4F33"/>
            </a:solid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solidFill>
              <a:srgbClr val="DA4F33"/>
            </a:solid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solidFill>
              <a:srgbClr val="DA4F33"/>
            </a:solid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solidFill>
              <a:srgbClr val="DA4F33"/>
            </a:solid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solidFill>
              <a:srgbClr val="DA4F33"/>
            </a:solid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grp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solidFill>
              <a:srgbClr val="521BA0"/>
            </a:solid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solidFill>
              <a:srgbClr val="DA4F33"/>
            </a:solid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20113972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2800767"/>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Νότιο Αιγαίο</a:t>
            </a:r>
            <a:endParaRPr lang="el-GR" sz="1600" b="1" dirty="0"/>
          </a:p>
          <a:p>
            <a:pPr marL="171450" indent="-171450">
              <a:buBlip>
                <a:blip r:embed="rId4"/>
              </a:buBlip>
            </a:pPr>
            <a:r>
              <a:rPr lang="el-GR" sz="1600" dirty="0"/>
              <a:t>Διαφοροποιημένο σύστημα προσβασιμότητας για τουριστική και μη τουριστική περίοδο</a:t>
            </a:r>
          </a:p>
          <a:p>
            <a:pPr marL="171450" indent="-171450">
              <a:buBlip>
                <a:blip r:embed="rId4"/>
              </a:buBlip>
            </a:pPr>
            <a:r>
              <a:rPr lang="el-GR" sz="1600" dirty="0"/>
              <a:t>Δίκτυο διασύνδεσης νησιών με μικρά σκάφη</a:t>
            </a:r>
          </a:p>
          <a:p>
            <a:pPr marL="171450" indent="-171450">
              <a:buBlip>
                <a:blip r:embed="rId4"/>
              </a:buBlip>
            </a:pPr>
            <a:r>
              <a:rPr lang="el-GR" sz="1600" dirty="0"/>
              <a:t>Σύστημα κεντρικών κόμβων με ακτινωτές συνδέσεις μεταξύ κεντρικών και περιφερειακών λιμανιών</a:t>
            </a:r>
          </a:p>
          <a:p>
            <a:pPr marL="171450" indent="-171450">
              <a:buBlip>
                <a:blip r:embed="rId4"/>
              </a:buBlip>
            </a:pPr>
            <a:r>
              <a:rPr lang="el-GR" sz="1600" dirty="0"/>
              <a:t>Αξιοποίηση υδροπλάνων για μεταφορά εμπορευμάτων και έκτακτες ανάγκες</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DA4F33"/>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solidFill>
              <a:srgbClr val="DA4F33"/>
            </a:solid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solidFill>
              <a:srgbClr val="DA4F33"/>
            </a:solid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solidFill>
              <a:srgbClr val="DA4F33"/>
            </a:solid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solidFill>
              <a:srgbClr val="DA4F33"/>
            </a:solid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solidFill>
              <a:srgbClr val="DA4F33"/>
            </a:solid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solidFill>
              <a:srgbClr val="DA4F33"/>
            </a:solid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grp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solidFill>
              <a:srgbClr val="5A14A8"/>
            </a:solid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solidFill>
              <a:srgbClr val="DA4F33"/>
            </a:solid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solidFill>
              <a:srgbClr val="DA4F33"/>
            </a:solid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32075915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3203C6-09DD-77CA-0937-105779822BEE}"/>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7DEB5D1C-5E16-567C-6517-D633CA1056A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E425FE1C-2243-3726-CE83-A298BCDECD0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BE5585F6-983C-9541-D887-1062A5C37326}"/>
              </a:ext>
            </a:extLst>
          </p:cNvPr>
          <p:cNvSpPr txBox="1">
            <a:spLocks/>
          </p:cNvSpPr>
          <p:nvPr/>
        </p:nvSpPr>
        <p:spPr>
          <a:xfrm>
            <a:off x="1056746" y="1271694"/>
            <a:ext cx="4886960"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ΗΛΕΚΤΡΙΚΗ ΕΝΕΡΓΕΙΑ:</a:t>
            </a:r>
            <a:br>
              <a:rPr lang="el-GR" sz="1800" i="0" u="none" strike="noStrike" dirty="0">
                <a:solidFill>
                  <a:srgbClr val="5A14A8"/>
                </a:solidFill>
                <a:effectLst/>
                <a:latin typeface="+mn-lt"/>
              </a:rPr>
            </a:br>
            <a:r>
              <a:rPr lang="el-GR" sz="1800" i="0" u="none" strike="noStrike" dirty="0">
                <a:solidFill>
                  <a:srgbClr val="5A14A8"/>
                </a:solidFill>
                <a:effectLst/>
                <a:latin typeface="+mn-lt"/>
              </a:rPr>
              <a:t>Αυτονομία, Ανερξαρτησία, Ανθεκτικότητα</a:t>
            </a:r>
            <a:endParaRPr lang="el-GR" sz="1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F6006EE0-81AA-490A-63A8-03612C2F1A12}"/>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11A14896-CBE4-69DC-21AF-5B191549640B}"/>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pic>
        <p:nvPicPr>
          <p:cNvPr id="22" name="Picture 21" descr="A black and orange background&#10;&#10;AI-generated content may be incorrect.">
            <a:extLst>
              <a:ext uri="{FF2B5EF4-FFF2-40B4-BE49-F238E27FC236}">
                <a16:creationId xmlns:a16="http://schemas.microsoft.com/office/drawing/2014/main" id="{13FD446A-DB63-A42E-5B95-D566C8D90C6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80965" flipV="1">
            <a:off x="6624777" y="-840517"/>
            <a:ext cx="6323640" cy="2576735"/>
          </a:xfrm>
          <a:prstGeom prst="rect">
            <a:avLst/>
          </a:prstGeom>
        </p:spPr>
      </p:pic>
      <p:sp>
        <p:nvSpPr>
          <p:cNvPr id="7" name="TextBox 6">
            <a:extLst>
              <a:ext uri="{FF2B5EF4-FFF2-40B4-BE49-F238E27FC236}">
                <a16:creationId xmlns:a16="http://schemas.microsoft.com/office/drawing/2014/main" id="{666F96BC-9FE5-6806-7E28-2CC5187C1626}"/>
              </a:ext>
            </a:extLst>
          </p:cNvPr>
          <p:cNvSpPr txBox="1"/>
          <p:nvPr/>
        </p:nvSpPr>
        <p:spPr>
          <a:xfrm>
            <a:off x="1016225" y="2103040"/>
            <a:ext cx="4442466" cy="3693319"/>
          </a:xfrm>
          <a:prstGeom prst="rect">
            <a:avLst/>
          </a:prstGeom>
          <a:noFill/>
        </p:spPr>
        <p:txBody>
          <a:bodyPr wrap="square">
            <a:spAutoFit/>
          </a:bodyPr>
          <a:lstStyle/>
          <a:p>
            <a:pPr>
              <a:buNone/>
            </a:pPr>
            <a:r>
              <a:rPr lang="el-GR" sz="1800" b="1" dirty="0">
                <a:solidFill>
                  <a:srgbClr val="5A14A8"/>
                </a:solidFill>
              </a:rPr>
              <a:t>Κατασκευή Πλωτών</a:t>
            </a:r>
          </a:p>
          <a:p>
            <a:pPr>
              <a:buNone/>
            </a:pPr>
            <a:r>
              <a:rPr lang="el-GR" b="1" dirty="0" err="1">
                <a:solidFill>
                  <a:srgbClr val="5A14A8"/>
                </a:solidFill>
              </a:rPr>
              <a:t>Α</a:t>
            </a:r>
            <a:r>
              <a:rPr lang="el-GR" sz="1800" b="1" dirty="0" err="1">
                <a:solidFill>
                  <a:srgbClr val="5A14A8"/>
                </a:solidFill>
              </a:rPr>
              <a:t>νεμογεννήτριων</a:t>
            </a:r>
            <a:endParaRPr lang="el-GR" sz="1800" b="1" dirty="0">
              <a:solidFill>
                <a:srgbClr val="5A14A8"/>
              </a:solidFill>
            </a:endParaRPr>
          </a:p>
          <a:p>
            <a:endParaRPr lang="el-GR" sz="1800" dirty="0"/>
          </a:p>
          <a:p>
            <a:r>
              <a:rPr lang="el-GR" sz="1800" b="1" dirty="0" err="1"/>
              <a:t>Χαρτης</a:t>
            </a:r>
            <a:r>
              <a:rPr lang="el-GR" sz="1800" b="1" dirty="0"/>
              <a:t> πιθανών σημείων εγκατάστασης πλωτών </a:t>
            </a:r>
            <a:r>
              <a:rPr lang="el-GR" sz="1800" b="1" dirty="0" err="1"/>
              <a:t>ανεμογεννητριων</a:t>
            </a:r>
            <a:r>
              <a:rPr lang="el-GR" sz="1800" b="1" dirty="0"/>
              <a:t> </a:t>
            </a:r>
            <a:r>
              <a:rPr lang="el-GR" sz="1800" dirty="0"/>
              <a:t>με βάση συγκεκριμένα κριτήρια </a:t>
            </a:r>
            <a:r>
              <a:rPr lang="el-GR" dirty="0"/>
              <a:t>όπως</a:t>
            </a:r>
            <a:r>
              <a:rPr lang="en-US" dirty="0"/>
              <a:t>:</a:t>
            </a:r>
            <a:r>
              <a:rPr lang="el-GR" dirty="0"/>
              <a:t> </a:t>
            </a:r>
            <a:r>
              <a:rPr lang="el-GR" dirty="0">
                <a:solidFill>
                  <a:srgbClr val="000000"/>
                </a:solidFill>
              </a:rPr>
              <a:t>Το </a:t>
            </a:r>
            <a:r>
              <a:rPr lang="el-GR" dirty="0">
                <a:solidFill>
                  <a:srgbClr val="000000"/>
                </a:solidFill>
                <a:effectLst/>
              </a:rPr>
              <a:t>βάθος της θάλασσας, η ένταση των ανέμων, η απόσταση από την ακτή, η ύπαρξη λιμανιών για υποστήριξη, η περιβαλλοντική επίπτωση και η σύνδεση με το ηλεκτρικό δίκτυο</a:t>
            </a:r>
            <a:r>
              <a:rPr lang="el-GR" dirty="0">
                <a:solidFill>
                  <a:srgbClr val="000000"/>
                </a:solidFill>
                <a:effectLst/>
                <a:latin typeface="Arial" panose="020B0604020202020204" pitchFamily="34" charset="0"/>
              </a:rPr>
              <a:t>.</a:t>
            </a:r>
          </a:p>
          <a:p>
            <a:pPr marL="171450" indent="-171450">
              <a:buBlip>
                <a:blip r:embed="rId3"/>
              </a:buBlip>
            </a:pPr>
            <a:endParaRPr lang="el-GR" sz="1800" dirty="0"/>
          </a:p>
        </p:txBody>
      </p:sp>
      <p:pic>
        <p:nvPicPr>
          <p:cNvPr id="5" name="Εικόνα 4">
            <a:extLst>
              <a:ext uri="{FF2B5EF4-FFF2-40B4-BE49-F238E27FC236}">
                <a16:creationId xmlns:a16="http://schemas.microsoft.com/office/drawing/2014/main" id="{911697B9-655F-10F1-4FF0-A3B4A2FD45B8}"/>
              </a:ext>
            </a:extLst>
          </p:cNvPr>
          <p:cNvPicPr>
            <a:picLocks noChangeAspect="1"/>
          </p:cNvPicPr>
          <p:nvPr/>
        </p:nvPicPr>
        <p:blipFill>
          <a:blip r:embed="rId5"/>
          <a:stretch>
            <a:fillRect/>
          </a:stretch>
        </p:blipFill>
        <p:spPr>
          <a:xfrm>
            <a:off x="6086175" y="1370839"/>
            <a:ext cx="4927480" cy="480059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6" name="Picture 9" descr="A purple and black corner&#10;&#10;AI-generated content may be incorrect.">
            <a:extLst>
              <a:ext uri="{FF2B5EF4-FFF2-40B4-BE49-F238E27FC236}">
                <a16:creationId xmlns:a16="http://schemas.microsoft.com/office/drawing/2014/main" id="{84259FE4-2F5A-F32F-775C-D4160A350BD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200000">
            <a:off x="2167290" y="3108033"/>
            <a:ext cx="1579415" cy="5973417"/>
          </a:xfrm>
          <a:prstGeom prst="rect">
            <a:avLst/>
          </a:prstGeom>
        </p:spPr>
      </p:pic>
    </p:spTree>
    <p:extLst>
      <p:ext uri="{BB962C8B-B14F-4D97-AF65-F5344CB8AC3E}">
        <p14:creationId xmlns:p14="http://schemas.microsoft.com/office/powerpoint/2010/main" val="35160149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65C1D-A597-7C21-463B-89BBF3D68089}"/>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EBDCE87-A65C-B7CF-997F-181A2C2020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53F14790-329F-FAFA-B147-45D1E78973E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C6EFF676-636B-0135-1B4D-3EAE883EC209}"/>
              </a:ext>
            </a:extLst>
          </p:cNvPr>
          <p:cNvSpPr txBox="1">
            <a:spLocks/>
          </p:cNvSpPr>
          <p:nvPr/>
        </p:nvSpPr>
        <p:spPr>
          <a:xfrm>
            <a:off x="1056746" y="1271694"/>
            <a:ext cx="4417831"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l-GR" sz="1800" i="0" u="none" strike="noStrike" dirty="0">
              <a:solidFill>
                <a:srgbClr val="5A14A8"/>
              </a:solidFill>
              <a:effectLst/>
              <a:latin typeface="+mn-lt"/>
            </a:endParaRPr>
          </a:p>
        </p:txBody>
      </p:sp>
      <p:sp>
        <p:nvSpPr>
          <p:cNvPr id="5" name="TextBox 4">
            <a:extLst>
              <a:ext uri="{FF2B5EF4-FFF2-40B4-BE49-F238E27FC236}">
                <a16:creationId xmlns:a16="http://schemas.microsoft.com/office/drawing/2014/main" id="{B38DEE95-DE7D-0A48-6493-1C1C6C56A751}"/>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0F380B91-B558-C405-DDD9-0C56B5381BF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72738" y="5835777"/>
            <a:ext cx="722377" cy="722377"/>
          </a:xfrm>
          <a:prstGeom prst="rect">
            <a:avLst/>
          </a:prstGeom>
        </p:spPr>
      </p:pic>
      <p:graphicFrame>
        <p:nvGraphicFramePr>
          <p:cNvPr id="29" name="Πίνακας 2">
            <a:extLst>
              <a:ext uri="{FF2B5EF4-FFF2-40B4-BE49-F238E27FC236}">
                <a16:creationId xmlns:a16="http://schemas.microsoft.com/office/drawing/2014/main" id="{E3F52131-34CE-26D3-8A8F-D0AAFAC25636}"/>
              </a:ext>
            </a:extLst>
          </p:cNvPr>
          <p:cNvGraphicFramePr>
            <a:graphicFrameLocks noGrp="1"/>
          </p:cNvGraphicFramePr>
          <p:nvPr/>
        </p:nvGraphicFramePr>
        <p:xfrm>
          <a:off x="9712616" y="1216856"/>
          <a:ext cx="2095497" cy="4351338"/>
        </p:xfrm>
        <a:graphic>
          <a:graphicData uri="http://schemas.openxmlformats.org/drawingml/2006/table">
            <a:tbl>
              <a:tblPr/>
              <a:tblGrid>
                <a:gridCol w="1349813">
                  <a:extLst>
                    <a:ext uri="{9D8B030D-6E8A-4147-A177-3AD203B41FA5}">
                      <a16:colId xmlns:a16="http://schemas.microsoft.com/office/drawing/2014/main" val="42148904"/>
                    </a:ext>
                  </a:extLst>
                </a:gridCol>
                <a:gridCol w="745684">
                  <a:extLst>
                    <a:ext uri="{9D8B030D-6E8A-4147-A177-3AD203B41FA5}">
                      <a16:colId xmlns:a16="http://schemas.microsoft.com/office/drawing/2014/main" val="582072692"/>
                    </a:ext>
                  </a:extLst>
                </a:gridCol>
              </a:tblGrid>
              <a:tr h="290089">
                <a:tc>
                  <a:txBody>
                    <a:bodyPr/>
                    <a:lstStyle/>
                    <a:p>
                      <a:endParaRPr lang="el-GR" sz="800" dirty="0">
                        <a:solidFill>
                          <a:srgbClr val="5A14A8"/>
                        </a:solidFill>
                      </a:endParaRPr>
                    </a:p>
                  </a:txBody>
                  <a:tcPr marL="22315" marR="22315" marT="11157" marB="11157" anchor="ctr">
                    <a:lnL>
                      <a:noFill/>
                    </a:lnL>
                    <a:lnR>
                      <a:noFill/>
                    </a:lnR>
                    <a:lnT>
                      <a:noFill/>
                    </a:lnT>
                    <a:lnB>
                      <a:noFill/>
                    </a:lnB>
                  </a:tcPr>
                </a:tc>
                <a:tc>
                  <a:txBody>
                    <a:bodyPr/>
                    <a:lstStyle/>
                    <a:p>
                      <a:endParaRPr lang="el-GR" sz="800" dirty="0">
                        <a:solidFill>
                          <a:srgbClr val="5A14A8"/>
                        </a:solidFill>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658163916"/>
                  </a:ext>
                </a:extLst>
              </a:tr>
              <a:tr h="423977">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290664278"/>
                  </a:ext>
                </a:extLst>
              </a:tr>
              <a:tr h="624807">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512130020"/>
                  </a:ext>
                </a:extLst>
              </a:tr>
              <a:tr h="357033">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854092583"/>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3160221349"/>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541349857"/>
                  </a:ext>
                </a:extLst>
              </a:tr>
              <a:tr h="557864">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517390539"/>
                  </a:ext>
                </a:extLst>
              </a:tr>
              <a:tr h="691751">
                <a:tc>
                  <a:txBody>
                    <a:bodyPr/>
                    <a:lstStyle/>
                    <a:p>
                      <a:endParaRPr lang="el-GR" sz="800"/>
                    </a:p>
                  </a:txBody>
                  <a:tcPr marL="22315" marR="22315" marT="11157" marB="11157" anchor="ctr">
                    <a:lnL>
                      <a:noFill/>
                    </a:lnL>
                    <a:lnR>
                      <a:noFill/>
                    </a:lnR>
                    <a:lnT>
                      <a:noFill/>
                    </a:lnT>
                    <a:lnB>
                      <a:noFill/>
                    </a:lnB>
                  </a:tcPr>
                </a:tc>
                <a:tc>
                  <a:txBody>
                    <a:bodyPr/>
                    <a:lstStyle/>
                    <a:p>
                      <a:endParaRPr lang="el-GR" sz="80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708398582"/>
                  </a:ext>
                </a:extLst>
              </a:tr>
              <a:tr h="290089">
                <a:tc>
                  <a:txBody>
                    <a:bodyPr/>
                    <a:lstStyle/>
                    <a:p>
                      <a:endParaRPr lang="el-GR" sz="800" dirty="0"/>
                    </a:p>
                  </a:txBody>
                  <a:tcPr marL="22315" marR="22315" marT="11157" marB="11157" anchor="ctr">
                    <a:lnL>
                      <a:noFill/>
                    </a:lnL>
                    <a:lnR>
                      <a:noFill/>
                    </a:lnR>
                    <a:lnT>
                      <a:noFill/>
                    </a:lnT>
                    <a:lnB>
                      <a:noFill/>
                    </a:lnB>
                  </a:tcPr>
                </a:tc>
                <a:tc>
                  <a:txBody>
                    <a:bodyPr/>
                    <a:lstStyle/>
                    <a:p>
                      <a:endParaRPr lang="el-GR" sz="800" dirty="0">
                        <a:effectLst/>
                      </a:endParaRPr>
                    </a:p>
                  </a:txBody>
                  <a:tcPr marL="22315" marR="22315" marT="11157" marB="11157" anchor="ctr">
                    <a:lnL>
                      <a:noFill/>
                    </a:lnL>
                    <a:lnR>
                      <a:noFill/>
                    </a:lnR>
                    <a:lnT>
                      <a:noFill/>
                    </a:lnT>
                    <a:lnB>
                      <a:noFill/>
                    </a:lnB>
                  </a:tcPr>
                </a:tc>
                <a:extLst>
                  <a:ext uri="{0D108BD9-81ED-4DB2-BD59-A6C34878D82A}">
                    <a16:rowId xmlns:a16="http://schemas.microsoft.com/office/drawing/2014/main" val="1955648341"/>
                  </a:ext>
                </a:extLst>
              </a:tr>
            </a:tbl>
          </a:graphicData>
        </a:graphic>
      </p:graphicFrame>
      <p:sp>
        <p:nvSpPr>
          <p:cNvPr id="6" name="TextBox 5">
            <a:extLst>
              <a:ext uri="{FF2B5EF4-FFF2-40B4-BE49-F238E27FC236}">
                <a16:creationId xmlns:a16="http://schemas.microsoft.com/office/drawing/2014/main" id="{19BA99CD-1157-7742-D900-D60538A69FFE}"/>
              </a:ext>
            </a:extLst>
          </p:cNvPr>
          <p:cNvSpPr txBox="1"/>
          <p:nvPr/>
        </p:nvSpPr>
        <p:spPr>
          <a:xfrm>
            <a:off x="1017213" y="1156831"/>
            <a:ext cx="8192278" cy="369332"/>
          </a:xfrm>
          <a:prstGeom prst="rect">
            <a:avLst/>
          </a:prstGeom>
          <a:noFill/>
        </p:spPr>
        <p:txBody>
          <a:bodyPr wrap="square">
            <a:spAutoFit/>
          </a:bodyPr>
          <a:lstStyle/>
          <a:p>
            <a:r>
              <a:rPr lang="el-GR" dirty="0">
                <a:solidFill>
                  <a:srgbClr val="5A14A8"/>
                </a:solidFill>
              </a:rPr>
              <a:t>Μεταφορές και </a:t>
            </a:r>
            <a:r>
              <a:rPr lang="en-US" dirty="0">
                <a:solidFill>
                  <a:srgbClr val="5A14A8"/>
                </a:solidFill>
              </a:rPr>
              <a:t>Logistics</a:t>
            </a:r>
            <a:endParaRPr lang="el-GR" dirty="0">
              <a:solidFill>
                <a:srgbClr val="5A14A8"/>
              </a:solidFill>
            </a:endParaRPr>
          </a:p>
        </p:txBody>
      </p:sp>
      <p:sp>
        <p:nvSpPr>
          <p:cNvPr id="9" name="TextBox 8">
            <a:extLst>
              <a:ext uri="{FF2B5EF4-FFF2-40B4-BE49-F238E27FC236}">
                <a16:creationId xmlns:a16="http://schemas.microsoft.com/office/drawing/2014/main" id="{37DE6FBB-6D5D-4335-21F4-A4A7CB20C664}"/>
              </a:ext>
            </a:extLst>
          </p:cNvPr>
          <p:cNvSpPr txBox="1"/>
          <p:nvPr/>
        </p:nvSpPr>
        <p:spPr>
          <a:xfrm>
            <a:off x="1017213" y="1588557"/>
            <a:ext cx="5840787" cy="3046988"/>
          </a:xfrm>
          <a:prstGeom prst="rect">
            <a:avLst/>
          </a:prstGeom>
          <a:noFill/>
        </p:spPr>
        <p:txBody>
          <a:bodyPr wrap="square">
            <a:spAutoFit/>
          </a:bodyPr>
          <a:lstStyle/>
          <a:p>
            <a:r>
              <a:rPr lang="el-GR" sz="1600" dirty="0">
                <a:solidFill>
                  <a:srgbClr val="5A14A8"/>
                </a:solidFill>
              </a:rPr>
              <a:t>Προτεινόμενες Λύσεις με Βάση την Ευρωπαϊκή και Διεθνή Εμπειρία</a:t>
            </a:r>
          </a:p>
          <a:p>
            <a:endParaRPr lang="el-GR" sz="1600" dirty="0"/>
          </a:p>
          <a:p>
            <a:r>
              <a:rPr lang="el-GR" sz="1600" b="1" dirty="0">
                <a:solidFill>
                  <a:srgbClr val="5A14A8"/>
                </a:solidFill>
              </a:rPr>
              <a:t>Κρήτη</a:t>
            </a:r>
            <a:endParaRPr lang="el-GR" sz="1600" b="1" dirty="0"/>
          </a:p>
          <a:p>
            <a:pPr marL="171450" indent="-171450">
              <a:buBlip>
                <a:blip r:embed="rId4"/>
              </a:buBlip>
            </a:pPr>
            <a:r>
              <a:rPr lang="el-GR" sz="1600" dirty="0"/>
              <a:t>Δημιουργία σιδηροδρομικού δικτύου με βάση τα πρότυπα Σαρδηνίας και Σικελίας</a:t>
            </a:r>
          </a:p>
          <a:p>
            <a:pPr marL="171450" indent="-171450">
              <a:buBlip>
                <a:blip r:embed="rId4"/>
              </a:buBlip>
            </a:pPr>
            <a:r>
              <a:rPr lang="el-GR" sz="1600" dirty="0"/>
              <a:t>Ολοκληρωμένη διαχείριση λιμένων με εξειδίκευση και συμπληρωματικότητα</a:t>
            </a:r>
          </a:p>
          <a:p>
            <a:pPr marL="171450" indent="-171450">
              <a:buBlip>
                <a:blip r:embed="rId4"/>
              </a:buBlip>
            </a:pPr>
            <a:r>
              <a:rPr lang="el-GR" sz="1600" dirty="0"/>
              <a:t>Προώθηση συνδυασμένων μεταφορών για τις νότιες απομακρυσμένες περιοχές</a:t>
            </a:r>
          </a:p>
          <a:p>
            <a:pPr marL="171450" indent="-171450">
              <a:buBlip>
                <a:blip r:embed="rId4"/>
              </a:buBlip>
            </a:pPr>
            <a:r>
              <a:rPr lang="el-GR" sz="1600" dirty="0"/>
              <a:t>Ανάπτυξη εξειδικευμένων λύσεων εφοδιαστικής αλυσίδας</a:t>
            </a:r>
          </a:p>
        </p:txBody>
      </p:sp>
      <p:grpSp>
        <p:nvGrpSpPr>
          <p:cNvPr id="2" name="Γραφικό 20">
            <a:extLst>
              <a:ext uri="{FF2B5EF4-FFF2-40B4-BE49-F238E27FC236}">
                <a16:creationId xmlns:a16="http://schemas.microsoft.com/office/drawing/2014/main" id="{F5564E16-D812-4834-4858-E91A9C056251}"/>
              </a:ext>
            </a:extLst>
          </p:cNvPr>
          <p:cNvGrpSpPr/>
          <p:nvPr/>
        </p:nvGrpSpPr>
        <p:grpSpPr>
          <a:xfrm>
            <a:off x="7271904" y="1225323"/>
            <a:ext cx="4436603" cy="4556918"/>
            <a:chOff x="8201714" y="564476"/>
            <a:chExt cx="6069330" cy="6233922"/>
          </a:xfrm>
          <a:solidFill>
            <a:srgbClr val="DA4F33"/>
          </a:solidFill>
        </p:grpSpPr>
        <p:sp>
          <p:nvSpPr>
            <p:cNvPr id="3" name="Ελεύθερη σχεδίαση 2">
              <a:extLst>
                <a:ext uri="{FF2B5EF4-FFF2-40B4-BE49-F238E27FC236}">
                  <a16:creationId xmlns:a16="http://schemas.microsoft.com/office/drawing/2014/main" id="{0A58681B-6980-8963-EC3D-DCD7A9DEFBBC}"/>
                </a:ext>
              </a:extLst>
            </p:cNvPr>
            <p:cNvSpPr/>
            <p:nvPr/>
          </p:nvSpPr>
          <p:spPr>
            <a:xfrm>
              <a:off x="8986269" y="1336001"/>
              <a:ext cx="1008126" cy="1047902"/>
            </a:xfrm>
            <a:custGeom>
              <a:avLst/>
              <a:gdLst>
                <a:gd name="connsiteX0" fmla="*/ 0 w 1008126"/>
                <a:gd name="connsiteY0" fmla="*/ 574700 h 1047902"/>
                <a:gd name="connsiteX1" fmla="*/ 10973 w 1008126"/>
                <a:gd name="connsiteY1" fmla="*/ 547268 h 1047902"/>
                <a:gd name="connsiteX2" fmla="*/ 18517 w 1008126"/>
                <a:gd name="connsiteY2" fmla="*/ 532867 h 1047902"/>
                <a:gd name="connsiteX3" fmla="*/ 21260 w 1008126"/>
                <a:gd name="connsiteY3" fmla="*/ 525323 h 1047902"/>
                <a:gd name="connsiteX4" fmla="*/ 24003 w 1008126"/>
                <a:gd name="connsiteY4" fmla="*/ 513664 h 1047902"/>
                <a:gd name="connsiteX5" fmla="*/ 23317 w 1008126"/>
                <a:gd name="connsiteY5" fmla="*/ 504063 h 1047902"/>
                <a:gd name="connsiteX6" fmla="*/ 20574 w 1008126"/>
                <a:gd name="connsiteY6" fmla="*/ 478688 h 1047902"/>
                <a:gd name="connsiteX7" fmla="*/ 21946 w 1008126"/>
                <a:gd name="connsiteY7" fmla="*/ 470459 h 1047902"/>
                <a:gd name="connsiteX8" fmla="*/ 28118 w 1008126"/>
                <a:gd name="connsiteY8" fmla="*/ 463601 h 1047902"/>
                <a:gd name="connsiteX9" fmla="*/ 42520 w 1008126"/>
                <a:gd name="connsiteY9" fmla="*/ 460172 h 1047902"/>
                <a:gd name="connsiteX10" fmla="*/ 48692 w 1008126"/>
                <a:gd name="connsiteY10" fmla="*/ 456743 h 1047902"/>
                <a:gd name="connsiteX11" fmla="*/ 54864 w 1008126"/>
                <a:gd name="connsiteY11" fmla="*/ 447142 h 1047902"/>
                <a:gd name="connsiteX12" fmla="*/ 57607 w 1008126"/>
                <a:gd name="connsiteY12" fmla="*/ 438226 h 1047902"/>
                <a:gd name="connsiteX13" fmla="*/ 61036 w 1008126"/>
                <a:gd name="connsiteY13" fmla="*/ 430682 h 1047902"/>
                <a:gd name="connsiteX14" fmla="*/ 70637 w 1008126"/>
                <a:gd name="connsiteY14" fmla="*/ 424510 h 1047902"/>
                <a:gd name="connsiteX15" fmla="*/ 89154 w 1008126"/>
                <a:gd name="connsiteY15" fmla="*/ 423824 h 1047902"/>
                <a:gd name="connsiteX16" fmla="*/ 105613 w 1008126"/>
                <a:gd name="connsiteY16" fmla="*/ 431368 h 1047902"/>
                <a:gd name="connsiteX17" fmla="*/ 121387 w 1008126"/>
                <a:gd name="connsiteY17" fmla="*/ 435483 h 1047902"/>
                <a:gd name="connsiteX18" fmla="*/ 138532 w 1008126"/>
                <a:gd name="connsiteY18" fmla="*/ 423139 h 1047902"/>
                <a:gd name="connsiteX19" fmla="*/ 145390 w 1008126"/>
                <a:gd name="connsiteY19" fmla="*/ 413537 h 1047902"/>
                <a:gd name="connsiteX20" fmla="*/ 148133 w 1008126"/>
                <a:gd name="connsiteY20" fmla="*/ 409423 h 1047902"/>
                <a:gd name="connsiteX21" fmla="*/ 150190 w 1008126"/>
                <a:gd name="connsiteY21" fmla="*/ 403936 h 1047902"/>
                <a:gd name="connsiteX22" fmla="*/ 149504 w 1008126"/>
                <a:gd name="connsiteY22" fmla="*/ 392278 h 1047902"/>
                <a:gd name="connsiteX23" fmla="*/ 153619 w 1008126"/>
                <a:gd name="connsiteY23" fmla="*/ 384048 h 1047902"/>
                <a:gd name="connsiteX24" fmla="*/ 161163 w 1008126"/>
                <a:gd name="connsiteY24" fmla="*/ 379247 h 1047902"/>
                <a:gd name="connsiteX25" fmla="*/ 170078 w 1008126"/>
                <a:gd name="connsiteY25" fmla="*/ 376504 h 1047902"/>
                <a:gd name="connsiteX26" fmla="*/ 174879 w 1008126"/>
                <a:gd name="connsiteY26" fmla="*/ 366903 h 1047902"/>
                <a:gd name="connsiteX27" fmla="*/ 181737 w 1008126"/>
                <a:gd name="connsiteY27" fmla="*/ 361417 h 1047902"/>
                <a:gd name="connsiteX28" fmla="*/ 187909 w 1008126"/>
                <a:gd name="connsiteY28" fmla="*/ 357988 h 1047902"/>
                <a:gd name="connsiteX29" fmla="*/ 192710 w 1008126"/>
                <a:gd name="connsiteY29" fmla="*/ 352501 h 1047902"/>
                <a:gd name="connsiteX30" fmla="*/ 196825 w 1008126"/>
                <a:gd name="connsiteY30" fmla="*/ 343586 h 1047902"/>
                <a:gd name="connsiteX31" fmla="*/ 197510 w 1008126"/>
                <a:gd name="connsiteY31" fmla="*/ 336042 h 1047902"/>
                <a:gd name="connsiteX32" fmla="*/ 198196 w 1008126"/>
                <a:gd name="connsiteY32" fmla="*/ 328498 h 1047902"/>
                <a:gd name="connsiteX33" fmla="*/ 198882 w 1008126"/>
                <a:gd name="connsiteY33" fmla="*/ 317525 h 1047902"/>
                <a:gd name="connsiteX34" fmla="*/ 206426 w 1008126"/>
                <a:gd name="connsiteY34" fmla="*/ 285293 h 1047902"/>
                <a:gd name="connsiteX35" fmla="*/ 209169 w 1008126"/>
                <a:gd name="connsiteY35" fmla="*/ 268148 h 1047902"/>
                <a:gd name="connsiteX36" fmla="*/ 208483 w 1008126"/>
                <a:gd name="connsiteY36" fmla="*/ 250317 h 1047902"/>
                <a:gd name="connsiteX37" fmla="*/ 203683 w 1008126"/>
                <a:gd name="connsiteY37" fmla="*/ 233858 h 1047902"/>
                <a:gd name="connsiteX38" fmla="*/ 196139 w 1008126"/>
                <a:gd name="connsiteY38" fmla="*/ 220828 h 1047902"/>
                <a:gd name="connsiteX39" fmla="*/ 177622 w 1008126"/>
                <a:gd name="connsiteY39" fmla="*/ 198196 h 1047902"/>
                <a:gd name="connsiteX40" fmla="*/ 157734 w 1008126"/>
                <a:gd name="connsiteY40" fmla="*/ 178994 h 1047902"/>
                <a:gd name="connsiteX41" fmla="*/ 154305 w 1008126"/>
                <a:gd name="connsiteY41" fmla="*/ 172136 h 1047902"/>
                <a:gd name="connsiteX42" fmla="*/ 152933 w 1008126"/>
                <a:gd name="connsiteY42" fmla="*/ 164592 h 1047902"/>
                <a:gd name="connsiteX43" fmla="*/ 150190 w 1008126"/>
                <a:gd name="connsiteY43" fmla="*/ 157048 h 1047902"/>
                <a:gd name="connsiteX44" fmla="*/ 143332 w 1008126"/>
                <a:gd name="connsiteY44" fmla="*/ 151562 h 1047902"/>
                <a:gd name="connsiteX45" fmla="*/ 155677 w 1008126"/>
                <a:gd name="connsiteY45" fmla="*/ 137160 h 1047902"/>
                <a:gd name="connsiteX46" fmla="*/ 159791 w 1008126"/>
                <a:gd name="connsiteY46" fmla="*/ 117272 h 1047902"/>
                <a:gd name="connsiteX47" fmla="*/ 159106 w 1008126"/>
                <a:gd name="connsiteY47" fmla="*/ 73381 h 1047902"/>
                <a:gd name="connsiteX48" fmla="*/ 261976 w 1008126"/>
                <a:gd name="connsiteY48" fmla="*/ 69266 h 1047902"/>
                <a:gd name="connsiteX49" fmla="*/ 312039 w 1008126"/>
                <a:gd name="connsiteY49" fmla="*/ 54178 h 1047902"/>
                <a:gd name="connsiteX50" fmla="*/ 330556 w 1008126"/>
                <a:gd name="connsiteY50" fmla="*/ 54864 h 1047902"/>
                <a:gd name="connsiteX51" fmla="*/ 356616 w 1008126"/>
                <a:gd name="connsiteY51" fmla="*/ 60350 h 1047902"/>
                <a:gd name="connsiteX52" fmla="*/ 366903 w 1008126"/>
                <a:gd name="connsiteY52" fmla="*/ 62408 h 1047902"/>
                <a:gd name="connsiteX53" fmla="*/ 391592 w 1008126"/>
                <a:gd name="connsiteY53" fmla="*/ 62408 h 1047902"/>
                <a:gd name="connsiteX54" fmla="*/ 415595 w 1008126"/>
                <a:gd name="connsiteY54" fmla="*/ 57607 h 1047902"/>
                <a:gd name="connsiteX55" fmla="*/ 426568 w 1008126"/>
                <a:gd name="connsiteY55" fmla="*/ 51435 h 1047902"/>
                <a:gd name="connsiteX56" fmla="*/ 451942 w 1008126"/>
                <a:gd name="connsiteY56" fmla="*/ 26060 h 1047902"/>
                <a:gd name="connsiteX57" fmla="*/ 468401 w 1008126"/>
                <a:gd name="connsiteY57" fmla="*/ 18517 h 1047902"/>
                <a:gd name="connsiteX58" fmla="*/ 485546 w 1008126"/>
                <a:gd name="connsiteY58" fmla="*/ 17831 h 1047902"/>
                <a:gd name="connsiteX59" fmla="*/ 539725 w 1008126"/>
                <a:gd name="connsiteY59" fmla="*/ 25375 h 1047902"/>
                <a:gd name="connsiteX60" fmla="*/ 542468 w 1008126"/>
                <a:gd name="connsiteY60" fmla="*/ 26060 h 1047902"/>
                <a:gd name="connsiteX61" fmla="*/ 573329 w 1008126"/>
                <a:gd name="connsiteY61" fmla="*/ 53492 h 1047902"/>
                <a:gd name="connsiteX62" fmla="*/ 593217 w 1008126"/>
                <a:gd name="connsiteY62" fmla="*/ 57607 h 1047902"/>
                <a:gd name="connsiteX63" fmla="*/ 599389 w 1008126"/>
                <a:gd name="connsiteY63" fmla="*/ 53492 h 1047902"/>
                <a:gd name="connsiteX64" fmla="*/ 615849 w 1008126"/>
                <a:gd name="connsiteY64" fmla="*/ 37033 h 1047902"/>
                <a:gd name="connsiteX65" fmla="*/ 622707 w 1008126"/>
                <a:gd name="connsiteY65" fmla="*/ 31547 h 1047902"/>
                <a:gd name="connsiteX66" fmla="*/ 626821 w 1008126"/>
                <a:gd name="connsiteY66" fmla="*/ 30861 h 1047902"/>
                <a:gd name="connsiteX67" fmla="*/ 637108 w 1008126"/>
                <a:gd name="connsiteY67" fmla="*/ 31547 h 1047902"/>
                <a:gd name="connsiteX68" fmla="*/ 640537 w 1008126"/>
                <a:gd name="connsiteY68" fmla="*/ 30175 h 1047902"/>
                <a:gd name="connsiteX69" fmla="*/ 643281 w 1008126"/>
                <a:gd name="connsiteY69" fmla="*/ 24689 h 1047902"/>
                <a:gd name="connsiteX70" fmla="*/ 644652 w 1008126"/>
                <a:gd name="connsiteY70" fmla="*/ 13030 h 1047902"/>
                <a:gd name="connsiteX71" fmla="*/ 646024 w 1008126"/>
                <a:gd name="connsiteY71" fmla="*/ 8915 h 1047902"/>
                <a:gd name="connsiteX72" fmla="*/ 665912 w 1008126"/>
                <a:gd name="connsiteY72" fmla="*/ 0 h 1047902"/>
                <a:gd name="connsiteX73" fmla="*/ 702259 w 1008126"/>
                <a:gd name="connsiteY73" fmla="*/ 8230 h 1047902"/>
                <a:gd name="connsiteX74" fmla="*/ 716661 w 1008126"/>
                <a:gd name="connsiteY74" fmla="*/ 5486 h 1047902"/>
                <a:gd name="connsiteX75" fmla="*/ 721462 w 1008126"/>
                <a:gd name="connsiteY75" fmla="*/ 37719 h 1047902"/>
                <a:gd name="connsiteX76" fmla="*/ 745465 w 1008126"/>
                <a:gd name="connsiteY76" fmla="*/ 49378 h 1047902"/>
                <a:gd name="connsiteX77" fmla="*/ 756438 w 1008126"/>
                <a:gd name="connsiteY77" fmla="*/ 61036 h 1047902"/>
                <a:gd name="connsiteX78" fmla="*/ 754380 w 1008126"/>
                <a:gd name="connsiteY78" fmla="*/ 73381 h 1047902"/>
                <a:gd name="connsiteX79" fmla="*/ 742036 w 1008126"/>
                <a:gd name="connsiteY79" fmla="*/ 84353 h 1047902"/>
                <a:gd name="connsiteX80" fmla="*/ 728320 w 1008126"/>
                <a:gd name="connsiteY80" fmla="*/ 89840 h 1047902"/>
                <a:gd name="connsiteX81" fmla="*/ 701574 w 1008126"/>
                <a:gd name="connsiteY81" fmla="*/ 96012 h 1047902"/>
                <a:gd name="connsiteX82" fmla="*/ 676199 w 1008126"/>
                <a:gd name="connsiteY82" fmla="*/ 94640 h 1047902"/>
                <a:gd name="connsiteX83" fmla="*/ 671398 w 1008126"/>
                <a:gd name="connsiteY83" fmla="*/ 106299 h 1047902"/>
                <a:gd name="connsiteX84" fmla="*/ 682371 w 1008126"/>
                <a:gd name="connsiteY84" fmla="*/ 118643 h 1047902"/>
                <a:gd name="connsiteX85" fmla="*/ 693344 w 1008126"/>
                <a:gd name="connsiteY85" fmla="*/ 161163 h 1047902"/>
                <a:gd name="connsiteX86" fmla="*/ 700888 w 1008126"/>
                <a:gd name="connsiteY86" fmla="*/ 174879 h 1047902"/>
                <a:gd name="connsiteX87" fmla="*/ 725577 w 1008126"/>
                <a:gd name="connsiteY87" fmla="*/ 183794 h 1047902"/>
                <a:gd name="connsiteX88" fmla="*/ 725577 w 1008126"/>
                <a:gd name="connsiteY88" fmla="*/ 196825 h 1047902"/>
                <a:gd name="connsiteX89" fmla="*/ 709117 w 1008126"/>
                <a:gd name="connsiteY89" fmla="*/ 237287 h 1047902"/>
                <a:gd name="connsiteX90" fmla="*/ 720776 w 1008126"/>
                <a:gd name="connsiteY90" fmla="*/ 241402 h 1047902"/>
                <a:gd name="connsiteX91" fmla="*/ 733806 w 1008126"/>
                <a:gd name="connsiteY91" fmla="*/ 241402 h 1047902"/>
                <a:gd name="connsiteX92" fmla="*/ 763296 w 1008126"/>
                <a:gd name="connsiteY92" fmla="*/ 251003 h 1047902"/>
                <a:gd name="connsiteX93" fmla="*/ 775640 w 1008126"/>
                <a:gd name="connsiteY93" fmla="*/ 250317 h 1047902"/>
                <a:gd name="connsiteX94" fmla="*/ 787299 w 1008126"/>
                <a:gd name="connsiteY94" fmla="*/ 257175 h 1047902"/>
                <a:gd name="connsiteX95" fmla="*/ 803072 w 1008126"/>
                <a:gd name="connsiteY95" fmla="*/ 257175 h 1047902"/>
                <a:gd name="connsiteX96" fmla="*/ 785927 w 1008126"/>
                <a:gd name="connsiteY96" fmla="*/ 297637 h 1047902"/>
                <a:gd name="connsiteX97" fmla="*/ 786613 w 1008126"/>
                <a:gd name="connsiteY97" fmla="*/ 323698 h 1047902"/>
                <a:gd name="connsiteX98" fmla="*/ 805815 w 1008126"/>
                <a:gd name="connsiteY98" fmla="*/ 349072 h 1047902"/>
                <a:gd name="connsiteX99" fmla="*/ 796214 w 1008126"/>
                <a:gd name="connsiteY99" fmla="*/ 373075 h 1047902"/>
                <a:gd name="connsiteX100" fmla="*/ 796900 w 1008126"/>
                <a:gd name="connsiteY100" fmla="*/ 386105 h 1047902"/>
                <a:gd name="connsiteX101" fmla="*/ 807873 w 1008126"/>
                <a:gd name="connsiteY101" fmla="*/ 395707 h 1047902"/>
                <a:gd name="connsiteX102" fmla="*/ 823646 w 1008126"/>
                <a:gd name="connsiteY102" fmla="*/ 425882 h 1047902"/>
                <a:gd name="connsiteX103" fmla="*/ 833933 w 1008126"/>
                <a:gd name="connsiteY103" fmla="*/ 437540 h 1047902"/>
                <a:gd name="connsiteX104" fmla="*/ 859993 w 1008126"/>
                <a:gd name="connsiteY104" fmla="*/ 449885 h 1047902"/>
                <a:gd name="connsiteX105" fmla="*/ 883311 w 1008126"/>
                <a:gd name="connsiteY105" fmla="*/ 465658 h 1047902"/>
                <a:gd name="connsiteX106" fmla="*/ 883311 w 1008126"/>
                <a:gd name="connsiteY106" fmla="*/ 478688 h 1047902"/>
                <a:gd name="connsiteX107" fmla="*/ 894969 w 1008126"/>
                <a:gd name="connsiteY107" fmla="*/ 485546 h 1047902"/>
                <a:gd name="connsiteX108" fmla="*/ 934746 w 1008126"/>
                <a:gd name="connsiteY108" fmla="*/ 479374 h 1047902"/>
                <a:gd name="connsiteX109" fmla="*/ 940232 w 1008126"/>
                <a:gd name="connsiteY109" fmla="*/ 493090 h 1047902"/>
                <a:gd name="connsiteX110" fmla="*/ 938175 w 1008126"/>
                <a:gd name="connsiteY110" fmla="*/ 505435 h 1047902"/>
                <a:gd name="connsiteX111" fmla="*/ 940918 w 1008126"/>
                <a:gd name="connsiteY111" fmla="*/ 518465 h 1047902"/>
                <a:gd name="connsiteX112" fmla="*/ 964235 w 1008126"/>
                <a:gd name="connsiteY112" fmla="*/ 545211 h 1047902"/>
                <a:gd name="connsiteX113" fmla="*/ 967664 w 1008126"/>
                <a:gd name="connsiteY113" fmla="*/ 571271 h 1047902"/>
                <a:gd name="connsiteX114" fmla="*/ 975208 w 1008126"/>
                <a:gd name="connsiteY114" fmla="*/ 584987 h 1047902"/>
                <a:gd name="connsiteX115" fmla="*/ 1008126 w 1008126"/>
                <a:gd name="connsiteY115" fmla="*/ 600761 h 1047902"/>
                <a:gd name="connsiteX116" fmla="*/ 997153 w 1008126"/>
                <a:gd name="connsiteY116" fmla="*/ 621335 h 1047902"/>
                <a:gd name="connsiteX117" fmla="*/ 995096 w 1008126"/>
                <a:gd name="connsiteY117" fmla="*/ 648767 h 1047902"/>
                <a:gd name="connsiteX118" fmla="*/ 985495 w 1008126"/>
                <a:gd name="connsiteY118" fmla="*/ 659740 h 1047902"/>
                <a:gd name="connsiteX119" fmla="*/ 957377 w 1008126"/>
                <a:gd name="connsiteY119" fmla="*/ 673456 h 1047902"/>
                <a:gd name="connsiteX120" fmla="*/ 952576 w 1008126"/>
                <a:gd name="connsiteY120" fmla="*/ 687172 h 1047902"/>
                <a:gd name="connsiteX121" fmla="*/ 954634 w 1008126"/>
                <a:gd name="connsiteY121" fmla="*/ 705688 h 1047902"/>
                <a:gd name="connsiteX122" fmla="*/ 938175 w 1008126"/>
                <a:gd name="connsiteY122" fmla="*/ 725576 h 1047902"/>
                <a:gd name="connsiteX123" fmla="*/ 932002 w 1008126"/>
                <a:gd name="connsiteY123" fmla="*/ 749579 h 1047902"/>
                <a:gd name="connsiteX124" fmla="*/ 910743 w 1008126"/>
                <a:gd name="connsiteY124" fmla="*/ 783869 h 1047902"/>
                <a:gd name="connsiteX125" fmla="*/ 876453 w 1008126"/>
                <a:gd name="connsiteY125" fmla="*/ 818845 h 1047902"/>
                <a:gd name="connsiteX126" fmla="*/ 870280 w 1008126"/>
                <a:gd name="connsiteY126" fmla="*/ 842848 h 1047902"/>
                <a:gd name="connsiteX127" fmla="*/ 855879 w 1008126"/>
                <a:gd name="connsiteY127" fmla="*/ 868223 h 1047902"/>
                <a:gd name="connsiteX128" fmla="*/ 827761 w 1008126"/>
                <a:gd name="connsiteY128" fmla="*/ 883996 h 1047902"/>
                <a:gd name="connsiteX129" fmla="*/ 794157 w 1008126"/>
                <a:gd name="connsiteY129" fmla="*/ 916229 h 1047902"/>
                <a:gd name="connsiteX130" fmla="*/ 779755 w 1008126"/>
                <a:gd name="connsiteY130" fmla="*/ 926516 h 1047902"/>
                <a:gd name="connsiteX131" fmla="*/ 803072 w 1008126"/>
                <a:gd name="connsiteY131" fmla="*/ 940918 h 1047902"/>
                <a:gd name="connsiteX132" fmla="*/ 807873 w 1008126"/>
                <a:gd name="connsiteY132" fmla="*/ 953948 h 1047902"/>
                <a:gd name="connsiteX133" fmla="*/ 805815 w 1008126"/>
                <a:gd name="connsiteY133" fmla="*/ 966292 h 1047902"/>
                <a:gd name="connsiteX134" fmla="*/ 811987 w 1008126"/>
                <a:gd name="connsiteY134" fmla="*/ 992353 h 1047902"/>
                <a:gd name="connsiteX135" fmla="*/ 809930 w 1008126"/>
                <a:gd name="connsiteY135" fmla="*/ 1004697 h 1047902"/>
                <a:gd name="connsiteX136" fmla="*/ 801015 w 1008126"/>
                <a:gd name="connsiteY136" fmla="*/ 1012927 h 1047902"/>
                <a:gd name="connsiteX137" fmla="*/ 763981 w 1008126"/>
                <a:gd name="connsiteY137" fmla="*/ 1007440 h 1047902"/>
                <a:gd name="connsiteX138" fmla="*/ 711175 w 1008126"/>
                <a:gd name="connsiteY138" fmla="*/ 1019099 h 1047902"/>
                <a:gd name="connsiteX139" fmla="*/ 685800 w 1008126"/>
                <a:gd name="connsiteY139" fmla="*/ 1017727 h 1047902"/>
                <a:gd name="connsiteX140" fmla="*/ 615163 w 1008126"/>
                <a:gd name="connsiteY140" fmla="*/ 998525 h 1047902"/>
                <a:gd name="connsiteX141" fmla="*/ 511607 w 1008126"/>
                <a:gd name="connsiteY141" fmla="*/ 984809 h 1047902"/>
                <a:gd name="connsiteX142" fmla="*/ 484175 w 1008126"/>
                <a:gd name="connsiteY142" fmla="*/ 995782 h 1047902"/>
                <a:gd name="connsiteX143" fmla="*/ 469773 w 1008126"/>
                <a:gd name="connsiteY143" fmla="*/ 1006069 h 1047902"/>
                <a:gd name="connsiteX144" fmla="*/ 453314 w 1008126"/>
                <a:gd name="connsiteY144" fmla="*/ 1028700 h 1047902"/>
                <a:gd name="connsiteX145" fmla="*/ 439598 w 1008126"/>
                <a:gd name="connsiteY145" fmla="*/ 1036930 h 1047902"/>
                <a:gd name="connsiteX146" fmla="*/ 410108 w 1008126"/>
                <a:gd name="connsiteY146" fmla="*/ 1047217 h 1047902"/>
                <a:gd name="connsiteX147" fmla="*/ 397078 w 1008126"/>
                <a:gd name="connsiteY147" fmla="*/ 1047902 h 1047902"/>
                <a:gd name="connsiteX148" fmla="*/ 388163 w 1008126"/>
                <a:gd name="connsiteY148" fmla="*/ 1038987 h 1047902"/>
                <a:gd name="connsiteX149" fmla="*/ 388163 w 1008126"/>
                <a:gd name="connsiteY149" fmla="*/ 1026643 h 1047902"/>
                <a:gd name="connsiteX150" fmla="*/ 341528 w 1008126"/>
                <a:gd name="connsiteY150" fmla="*/ 999211 h 1047902"/>
                <a:gd name="connsiteX151" fmla="*/ 316840 w 1008126"/>
                <a:gd name="connsiteY151" fmla="*/ 997839 h 1047902"/>
                <a:gd name="connsiteX152" fmla="*/ 277063 w 1008126"/>
                <a:gd name="connsiteY152" fmla="*/ 1006754 h 1047902"/>
                <a:gd name="connsiteX153" fmla="*/ 250317 w 1008126"/>
                <a:gd name="connsiteY153" fmla="*/ 1017727 h 1047902"/>
                <a:gd name="connsiteX154" fmla="*/ 237973 w 1008126"/>
                <a:gd name="connsiteY154" fmla="*/ 1013612 h 1047902"/>
                <a:gd name="connsiteX155" fmla="*/ 224942 w 1008126"/>
                <a:gd name="connsiteY155" fmla="*/ 986180 h 1047902"/>
                <a:gd name="connsiteX156" fmla="*/ 215341 w 1008126"/>
                <a:gd name="connsiteY156" fmla="*/ 934745 h 1047902"/>
                <a:gd name="connsiteX157" fmla="*/ 193396 w 1008126"/>
                <a:gd name="connsiteY157" fmla="*/ 914171 h 1047902"/>
                <a:gd name="connsiteX158" fmla="*/ 211912 w 1008126"/>
                <a:gd name="connsiteY158" fmla="*/ 876452 h 1047902"/>
                <a:gd name="connsiteX159" fmla="*/ 213284 w 1008126"/>
                <a:gd name="connsiteY159" fmla="*/ 849020 h 1047902"/>
                <a:gd name="connsiteX160" fmla="*/ 202311 w 1008126"/>
                <a:gd name="connsiteY160" fmla="*/ 840105 h 1047902"/>
                <a:gd name="connsiteX161" fmla="*/ 174879 w 1008126"/>
                <a:gd name="connsiteY161" fmla="*/ 853135 h 1047902"/>
                <a:gd name="connsiteX162" fmla="*/ 155677 w 1008126"/>
                <a:gd name="connsiteY162" fmla="*/ 827761 h 1047902"/>
                <a:gd name="connsiteX163" fmla="*/ 146761 w 1008126"/>
                <a:gd name="connsiteY163" fmla="*/ 788670 h 1047902"/>
                <a:gd name="connsiteX164" fmla="*/ 135788 w 1008126"/>
                <a:gd name="connsiteY164" fmla="*/ 779755 h 1047902"/>
                <a:gd name="connsiteX165" fmla="*/ 153619 w 1008126"/>
                <a:gd name="connsiteY165" fmla="*/ 746836 h 1047902"/>
                <a:gd name="connsiteX166" fmla="*/ 155677 w 1008126"/>
                <a:gd name="connsiteY166" fmla="*/ 732434 h 1047902"/>
                <a:gd name="connsiteX167" fmla="*/ 146761 w 1008126"/>
                <a:gd name="connsiteY167" fmla="*/ 693344 h 1047902"/>
                <a:gd name="connsiteX168" fmla="*/ 127559 w 1008126"/>
                <a:gd name="connsiteY168" fmla="*/ 652196 h 1047902"/>
                <a:gd name="connsiteX169" fmla="*/ 97384 w 1008126"/>
                <a:gd name="connsiteY169" fmla="*/ 615163 h 1047902"/>
                <a:gd name="connsiteX170" fmla="*/ 83668 w 1008126"/>
                <a:gd name="connsiteY170" fmla="*/ 572643 h 1047902"/>
                <a:gd name="connsiteX171" fmla="*/ 73381 w 1008126"/>
                <a:gd name="connsiteY171" fmla="*/ 558241 h 1047902"/>
                <a:gd name="connsiteX172" fmla="*/ 46634 w 1008126"/>
                <a:gd name="connsiteY172" fmla="*/ 564413 h 1047902"/>
                <a:gd name="connsiteX173" fmla="*/ 37719 w 1008126"/>
                <a:gd name="connsiteY173" fmla="*/ 576072 h 1047902"/>
                <a:gd name="connsiteX174" fmla="*/ 23317 w 1008126"/>
                <a:gd name="connsiteY174" fmla="*/ 583616 h 1047902"/>
                <a:gd name="connsiteX175" fmla="*/ 10287 w 1008126"/>
                <a:gd name="connsiteY175" fmla="*/ 584302 h 1047902"/>
                <a:gd name="connsiteX176" fmla="*/ 2057 w 1008126"/>
                <a:gd name="connsiteY176" fmla="*/ 578129 h 1047902"/>
                <a:gd name="connsiteX177" fmla="*/ 0 w 1008126"/>
                <a:gd name="connsiteY177" fmla="*/ 574700 h 10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08126" h="1047902">
                  <a:moveTo>
                    <a:pt x="0" y="574700"/>
                  </a:moveTo>
                  <a:lnTo>
                    <a:pt x="10973" y="547268"/>
                  </a:lnTo>
                  <a:lnTo>
                    <a:pt x="18517" y="532867"/>
                  </a:lnTo>
                  <a:lnTo>
                    <a:pt x="21260" y="525323"/>
                  </a:lnTo>
                  <a:lnTo>
                    <a:pt x="24003" y="513664"/>
                  </a:lnTo>
                  <a:lnTo>
                    <a:pt x="23317" y="504063"/>
                  </a:lnTo>
                  <a:lnTo>
                    <a:pt x="20574" y="478688"/>
                  </a:lnTo>
                  <a:lnTo>
                    <a:pt x="21946" y="470459"/>
                  </a:lnTo>
                  <a:lnTo>
                    <a:pt x="28118" y="463601"/>
                  </a:lnTo>
                  <a:lnTo>
                    <a:pt x="42520" y="460172"/>
                  </a:lnTo>
                  <a:lnTo>
                    <a:pt x="48692" y="456743"/>
                  </a:lnTo>
                  <a:lnTo>
                    <a:pt x="54864" y="447142"/>
                  </a:lnTo>
                  <a:lnTo>
                    <a:pt x="57607" y="438226"/>
                  </a:lnTo>
                  <a:lnTo>
                    <a:pt x="61036" y="430682"/>
                  </a:lnTo>
                  <a:lnTo>
                    <a:pt x="70637" y="424510"/>
                  </a:lnTo>
                  <a:lnTo>
                    <a:pt x="89154" y="423824"/>
                  </a:lnTo>
                  <a:lnTo>
                    <a:pt x="105613" y="431368"/>
                  </a:lnTo>
                  <a:lnTo>
                    <a:pt x="121387" y="435483"/>
                  </a:lnTo>
                  <a:lnTo>
                    <a:pt x="138532" y="423139"/>
                  </a:lnTo>
                  <a:lnTo>
                    <a:pt x="145390" y="413537"/>
                  </a:lnTo>
                  <a:lnTo>
                    <a:pt x="148133" y="409423"/>
                  </a:lnTo>
                  <a:lnTo>
                    <a:pt x="150190" y="403936"/>
                  </a:lnTo>
                  <a:lnTo>
                    <a:pt x="149504" y="392278"/>
                  </a:lnTo>
                  <a:lnTo>
                    <a:pt x="153619" y="384048"/>
                  </a:lnTo>
                  <a:lnTo>
                    <a:pt x="161163" y="379247"/>
                  </a:lnTo>
                  <a:lnTo>
                    <a:pt x="170078" y="376504"/>
                  </a:lnTo>
                  <a:lnTo>
                    <a:pt x="174879" y="366903"/>
                  </a:lnTo>
                  <a:lnTo>
                    <a:pt x="181737" y="361417"/>
                  </a:lnTo>
                  <a:lnTo>
                    <a:pt x="187909" y="357988"/>
                  </a:lnTo>
                  <a:lnTo>
                    <a:pt x="192710" y="352501"/>
                  </a:lnTo>
                  <a:lnTo>
                    <a:pt x="196825" y="343586"/>
                  </a:lnTo>
                  <a:lnTo>
                    <a:pt x="197510" y="336042"/>
                  </a:lnTo>
                  <a:lnTo>
                    <a:pt x="198196" y="328498"/>
                  </a:lnTo>
                  <a:lnTo>
                    <a:pt x="198882" y="317525"/>
                  </a:lnTo>
                  <a:lnTo>
                    <a:pt x="206426" y="285293"/>
                  </a:lnTo>
                  <a:lnTo>
                    <a:pt x="209169" y="268148"/>
                  </a:lnTo>
                  <a:lnTo>
                    <a:pt x="208483" y="250317"/>
                  </a:lnTo>
                  <a:lnTo>
                    <a:pt x="203683" y="233858"/>
                  </a:lnTo>
                  <a:lnTo>
                    <a:pt x="196139" y="220828"/>
                  </a:lnTo>
                  <a:lnTo>
                    <a:pt x="177622" y="198196"/>
                  </a:lnTo>
                  <a:lnTo>
                    <a:pt x="157734" y="178994"/>
                  </a:lnTo>
                  <a:lnTo>
                    <a:pt x="154305" y="172136"/>
                  </a:lnTo>
                  <a:lnTo>
                    <a:pt x="152933" y="164592"/>
                  </a:lnTo>
                  <a:lnTo>
                    <a:pt x="150190" y="157048"/>
                  </a:lnTo>
                  <a:lnTo>
                    <a:pt x="143332" y="151562"/>
                  </a:lnTo>
                  <a:lnTo>
                    <a:pt x="155677" y="137160"/>
                  </a:lnTo>
                  <a:lnTo>
                    <a:pt x="159791" y="117272"/>
                  </a:lnTo>
                  <a:lnTo>
                    <a:pt x="159106" y="73381"/>
                  </a:lnTo>
                  <a:lnTo>
                    <a:pt x="261976" y="69266"/>
                  </a:lnTo>
                  <a:lnTo>
                    <a:pt x="312039" y="54178"/>
                  </a:lnTo>
                  <a:lnTo>
                    <a:pt x="330556" y="54864"/>
                  </a:lnTo>
                  <a:lnTo>
                    <a:pt x="356616" y="60350"/>
                  </a:lnTo>
                  <a:lnTo>
                    <a:pt x="366903" y="62408"/>
                  </a:lnTo>
                  <a:lnTo>
                    <a:pt x="391592" y="62408"/>
                  </a:lnTo>
                  <a:lnTo>
                    <a:pt x="415595" y="57607"/>
                  </a:lnTo>
                  <a:lnTo>
                    <a:pt x="426568" y="51435"/>
                  </a:lnTo>
                  <a:lnTo>
                    <a:pt x="451942" y="26060"/>
                  </a:lnTo>
                  <a:lnTo>
                    <a:pt x="468401" y="18517"/>
                  </a:lnTo>
                  <a:lnTo>
                    <a:pt x="485546" y="17831"/>
                  </a:lnTo>
                  <a:lnTo>
                    <a:pt x="539725" y="25375"/>
                  </a:lnTo>
                  <a:lnTo>
                    <a:pt x="542468" y="26060"/>
                  </a:lnTo>
                  <a:lnTo>
                    <a:pt x="573329" y="53492"/>
                  </a:lnTo>
                  <a:lnTo>
                    <a:pt x="593217" y="57607"/>
                  </a:lnTo>
                  <a:lnTo>
                    <a:pt x="599389" y="53492"/>
                  </a:lnTo>
                  <a:lnTo>
                    <a:pt x="615849" y="37033"/>
                  </a:lnTo>
                  <a:lnTo>
                    <a:pt x="622707" y="31547"/>
                  </a:lnTo>
                  <a:lnTo>
                    <a:pt x="626821" y="30861"/>
                  </a:lnTo>
                  <a:lnTo>
                    <a:pt x="637108" y="31547"/>
                  </a:lnTo>
                  <a:lnTo>
                    <a:pt x="640537" y="30175"/>
                  </a:lnTo>
                  <a:lnTo>
                    <a:pt x="643281" y="24689"/>
                  </a:lnTo>
                  <a:lnTo>
                    <a:pt x="644652" y="13030"/>
                  </a:lnTo>
                  <a:lnTo>
                    <a:pt x="646024" y="8915"/>
                  </a:lnTo>
                  <a:lnTo>
                    <a:pt x="665912" y="0"/>
                  </a:lnTo>
                  <a:lnTo>
                    <a:pt x="702259" y="8230"/>
                  </a:lnTo>
                  <a:lnTo>
                    <a:pt x="716661" y="5486"/>
                  </a:lnTo>
                  <a:lnTo>
                    <a:pt x="721462" y="37719"/>
                  </a:lnTo>
                  <a:lnTo>
                    <a:pt x="745465" y="49378"/>
                  </a:lnTo>
                  <a:lnTo>
                    <a:pt x="756438" y="61036"/>
                  </a:lnTo>
                  <a:lnTo>
                    <a:pt x="754380" y="73381"/>
                  </a:lnTo>
                  <a:lnTo>
                    <a:pt x="742036" y="84353"/>
                  </a:lnTo>
                  <a:lnTo>
                    <a:pt x="728320" y="89840"/>
                  </a:lnTo>
                  <a:lnTo>
                    <a:pt x="701574" y="96012"/>
                  </a:lnTo>
                  <a:lnTo>
                    <a:pt x="676199" y="94640"/>
                  </a:lnTo>
                  <a:lnTo>
                    <a:pt x="671398" y="106299"/>
                  </a:lnTo>
                  <a:lnTo>
                    <a:pt x="682371" y="118643"/>
                  </a:lnTo>
                  <a:lnTo>
                    <a:pt x="693344" y="161163"/>
                  </a:lnTo>
                  <a:lnTo>
                    <a:pt x="700888" y="174879"/>
                  </a:lnTo>
                  <a:lnTo>
                    <a:pt x="725577" y="183794"/>
                  </a:lnTo>
                  <a:lnTo>
                    <a:pt x="725577" y="196825"/>
                  </a:lnTo>
                  <a:lnTo>
                    <a:pt x="709117" y="237287"/>
                  </a:lnTo>
                  <a:lnTo>
                    <a:pt x="720776" y="241402"/>
                  </a:lnTo>
                  <a:lnTo>
                    <a:pt x="733806" y="241402"/>
                  </a:lnTo>
                  <a:lnTo>
                    <a:pt x="763296" y="251003"/>
                  </a:lnTo>
                  <a:lnTo>
                    <a:pt x="775640" y="250317"/>
                  </a:lnTo>
                  <a:lnTo>
                    <a:pt x="787299" y="257175"/>
                  </a:lnTo>
                  <a:lnTo>
                    <a:pt x="803072" y="257175"/>
                  </a:lnTo>
                  <a:lnTo>
                    <a:pt x="785927" y="297637"/>
                  </a:lnTo>
                  <a:lnTo>
                    <a:pt x="786613" y="323698"/>
                  </a:lnTo>
                  <a:lnTo>
                    <a:pt x="805815" y="349072"/>
                  </a:lnTo>
                  <a:lnTo>
                    <a:pt x="796214" y="373075"/>
                  </a:lnTo>
                  <a:lnTo>
                    <a:pt x="796900" y="386105"/>
                  </a:lnTo>
                  <a:lnTo>
                    <a:pt x="807873" y="395707"/>
                  </a:lnTo>
                  <a:lnTo>
                    <a:pt x="823646" y="425882"/>
                  </a:lnTo>
                  <a:lnTo>
                    <a:pt x="833933" y="437540"/>
                  </a:lnTo>
                  <a:lnTo>
                    <a:pt x="859993" y="449885"/>
                  </a:lnTo>
                  <a:lnTo>
                    <a:pt x="883311" y="465658"/>
                  </a:lnTo>
                  <a:lnTo>
                    <a:pt x="883311" y="478688"/>
                  </a:lnTo>
                  <a:lnTo>
                    <a:pt x="894969" y="485546"/>
                  </a:lnTo>
                  <a:lnTo>
                    <a:pt x="934746" y="479374"/>
                  </a:lnTo>
                  <a:lnTo>
                    <a:pt x="940232" y="493090"/>
                  </a:lnTo>
                  <a:lnTo>
                    <a:pt x="938175" y="505435"/>
                  </a:lnTo>
                  <a:lnTo>
                    <a:pt x="940918" y="518465"/>
                  </a:lnTo>
                  <a:lnTo>
                    <a:pt x="964235" y="545211"/>
                  </a:lnTo>
                  <a:lnTo>
                    <a:pt x="967664" y="571271"/>
                  </a:lnTo>
                  <a:lnTo>
                    <a:pt x="975208" y="584987"/>
                  </a:lnTo>
                  <a:lnTo>
                    <a:pt x="1008126" y="600761"/>
                  </a:lnTo>
                  <a:lnTo>
                    <a:pt x="997153" y="621335"/>
                  </a:lnTo>
                  <a:lnTo>
                    <a:pt x="995096" y="648767"/>
                  </a:lnTo>
                  <a:lnTo>
                    <a:pt x="985495" y="659740"/>
                  </a:lnTo>
                  <a:lnTo>
                    <a:pt x="957377" y="673456"/>
                  </a:lnTo>
                  <a:lnTo>
                    <a:pt x="952576" y="687172"/>
                  </a:lnTo>
                  <a:lnTo>
                    <a:pt x="954634" y="705688"/>
                  </a:lnTo>
                  <a:lnTo>
                    <a:pt x="938175" y="725576"/>
                  </a:lnTo>
                  <a:lnTo>
                    <a:pt x="932002" y="749579"/>
                  </a:lnTo>
                  <a:lnTo>
                    <a:pt x="910743" y="783869"/>
                  </a:lnTo>
                  <a:lnTo>
                    <a:pt x="876453" y="818845"/>
                  </a:lnTo>
                  <a:lnTo>
                    <a:pt x="870280" y="842848"/>
                  </a:lnTo>
                  <a:lnTo>
                    <a:pt x="855879" y="868223"/>
                  </a:lnTo>
                  <a:lnTo>
                    <a:pt x="827761" y="883996"/>
                  </a:lnTo>
                  <a:lnTo>
                    <a:pt x="794157" y="916229"/>
                  </a:lnTo>
                  <a:lnTo>
                    <a:pt x="779755" y="926516"/>
                  </a:lnTo>
                  <a:lnTo>
                    <a:pt x="803072" y="940918"/>
                  </a:lnTo>
                  <a:lnTo>
                    <a:pt x="807873" y="953948"/>
                  </a:lnTo>
                  <a:lnTo>
                    <a:pt x="805815" y="966292"/>
                  </a:lnTo>
                  <a:lnTo>
                    <a:pt x="811987" y="992353"/>
                  </a:lnTo>
                  <a:lnTo>
                    <a:pt x="809930" y="1004697"/>
                  </a:lnTo>
                  <a:lnTo>
                    <a:pt x="801015" y="1012927"/>
                  </a:lnTo>
                  <a:lnTo>
                    <a:pt x="763981" y="1007440"/>
                  </a:lnTo>
                  <a:lnTo>
                    <a:pt x="711175" y="1019099"/>
                  </a:lnTo>
                  <a:lnTo>
                    <a:pt x="685800" y="1017727"/>
                  </a:lnTo>
                  <a:lnTo>
                    <a:pt x="615163" y="998525"/>
                  </a:lnTo>
                  <a:lnTo>
                    <a:pt x="511607" y="984809"/>
                  </a:lnTo>
                  <a:lnTo>
                    <a:pt x="484175" y="995782"/>
                  </a:lnTo>
                  <a:lnTo>
                    <a:pt x="469773" y="1006069"/>
                  </a:lnTo>
                  <a:lnTo>
                    <a:pt x="453314" y="1028700"/>
                  </a:lnTo>
                  <a:lnTo>
                    <a:pt x="439598" y="1036930"/>
                  </a:lnTo>
                  <a:lnTo>
                    <a:pt x="410108" y="1047217"/>
                  </a:lnTo>
                  <a:lnTo>
                    <a:pt x="397078" y="1047902"/>
                  </a:lnTo>
                  <a:lnTo>
                    <a:pt x="388163" y="1038987"/>
                  </a:lnTo>
                  <a:lnTo>
                    <a:pt x="388163" y="1026643"/>
                  </a:lnTo>
                  <a:lnTo>
                    <a:pt x="341528" y="999211"/>
                  </a:lnTo>
                  <a:lnTo>
                    <a:pt x="316840" y="997839"/>
                  </a:lnTo>
                  <a:lnTo>
                    <a:pt x="277063" y="1006754"/>
                  </a:lnTo>
                  <a:lnTo>
                    <a:pt x="250317" y="1017727"/>
                  </a:lnTo>
                  <a:lnTo>
                    <a:pt x="237973" y="1013612"/>
                  </a:lnTo>
                  <a:lnTo>
                    <a:pt x="224942" y="986180"/>
                  </a:lnTo>
                  <a:lnTo>
                    <a:pt x="215341" y="934745"/>
                  </a:lnTo>
                  <a:lnTo>
                    <a:pt x="193396" y="914171"/>
                  </a:lnTo>
                  <a:lnTo>
                    <a:pt x="211912" y="876452"/>
                  </a:lnTo>
                  <a:lnTo>
                    <a:pt x="213284" y="849020"/>
                  </a:lnTo>
                  <a:lnTo>
                    <a:pt x="202311" y="840105"/>
                  </a:lnTo>
                  <a:lnTo>
                    <a:pt x="174879" y="853135"/>
                  </a:lnTo>
                  <a:lnTo>
                    <a:pt x="155677" y="827761"/>
                  </a:lnTo>
                  <a:lnTo>
                    <a:pt x="146761" y="788670"/>
                  </a:lnTo>
                  <a:lnTo>
                    <a:pt x="135788" y="779755"/>
                  </a:lnTo>
                  <a:lnTo>
                    <a:pt x="153619" y="746836"/>
                  </a:lnTo>
                  <a:lnTo>
                    <a:pt x="155677" y="732434"/>
                  </a:lnTo>
                  <a:lnTo>
                    <a:pt x="146761" y="693344"/>
                  </a:lnTo>
                  <a:lnTo>
                    <a:pt x="127559" y="652196"/>
                  </a:lnTo>
                  <a:lnTo>
                    <a:pt x="97384" y="615163"/>
                  </a:lnTo>
                  <a:lnTo>
                    <a:pt x="83668" y="572643"/>
                  </a:lnTo>
                  <a:lnTo>
                    <a:pt x="73381" y="558241"/>
                  </a:lnTo>
                  <a:lnTo>
                    <a:pt x="46634" y="564413"/>
                  </a:lnTo>
                  <a:lnTo>
                    <a:pt x="37719" y="576072"/>
                  </a:lnTo>
                  <a:lnTo>
                    <a:pt x="23317" y="583616"/>
                  </a:lnTo>
                  <a:lnTo>
                    <a:pt x="10287" y="584302"/>
                  </a:lnTo>
                  <a:lnTo>
                    <a:pt x="2057" y="578129"/>
                  </a:lnTo>
                  <a:lnTo>
                    <a:pt x="0" y="574700"/>
                  </a:lnTo>
                  <a:close/>
                </a:path>
              </a:pathLst>
            </a:custGeom>
            <a:solidFill>
              <a:srgbClr val="DA4F33"/>
            </a:solidFill>
            <a:ln w="3429" cap="rnd">
              <a:solidFill>
                <a:srgbClr val="FFFFFF"/>
              </a:solidFill>
              <a:prstDash val="solid"/>
              <a:round/>
            </a:ln>
          </p:spPr>
          <p:txBody>
            <a:bodyPr rtlCol="0" anchor="ctr"/>
            <a:lstStyle/>
            <a:p>
              <a:endParaRPr lang="el-GR"/>
            </a:p>
          </p:txBody>
        </p:sp>
        <p:sp>
          <p:nvSpPr>
            <p:cNvPr id="7" name="Ελεύθερη σχεδίαση 6">
              <a:extLst>
                <a:ext uri="{FF2B5EF4-FFF2-40B4-BE49-F238E27FC236}">
                  <a16:creationId xmlns:a16="http://schemas.microsoft.com/office/drawing/2014/main" id="{184CBBAD-71E1-397C-57E4-2825ABE909EB}"/>
                </a:ext>
              </a:extLst>
            </p:cNvPr>
            <p:cNvSpPr/>
            <p:nvPr/>
          </p:nvSpPr>
          <p:spPr>
            <a:xfrm>
              <a:off x="8465061" y="1894242"/>
              <a:ext cx="975893" cy="1259814"/>
            </a:xfrm>
            <a:custGeom>
              <a:avLst/>
              <a:gdLst>
                <a:gd name="connsiteX0" fmla="*/ 521208 w 975893"/>
                <a:gd name="connsiteY0" fmla="*/ 16459 h 1259814"/>
                <a:gd name="connsiteX1" fmla="*/ 523265 w 975893"/>
                <a:gd name="connsiteY1" fmla="*/ 19888 h 1259814"/>
                <a:gd name="connsiteX2" fmla="*/ 531495 w 975893"/>
                <a:gd name="connsiteY2" fmla="*/ 26060 h 1259814"/>
                <a:gd name="connsiteX3" fmla="*/ 544525 w 975893"/>
                <a:gd name="connsiteY3" fmla="*/ 25375 h 1259814"/>
                <a:gd name="connsiteX4" fmla="*/ 558927 w 975893"/>
                <a:gd name="connsiteY4" fmla="*/ 17831 h 1259814"/>
                <a:gd name="connsiteX5" fmla="*/ 567842 w 975893"/>
                <a:gd name="connsiteY5" fmla="*/ 6172 h 1259814"/>
                <a:gd name="connsiteX6" fmla="*/ 594589 w 975893"/>
                <a:gd name="connsiteY6" fmla="*/ 0 h 1259814"/>
                <a:gd name="connsiteX7" fmla="*/ 604876 w 975893"/>
                <a:gd name="connsiteY7" fmla="*/ 14402 h 1259814"/>
                <a:gd name="connsiteX8" fmla="*/ 618592 w 975893"/>
                <a:gd name="connsiteY8" fmla="*/ 56921 h 1259814"/>
                <a:gd name="connsiteX9" fmla="*/ 648767 w 975893"/>
                <a:gd name="connsiteY9" fmla="*/ 93955 h 1259814"/>
                <a:gd name="connsiteX10" fmla="*/ 667969 w 975893"/>
                <a:gd name="connsiteY10" fmla="*/ 135103 h 1259814"/>
                <a:gd name="connsiteX11" fmla="*/ 676885 w 975893"/>
                <a:gd name="connsiteY11" fmla="*/ 174193 h 1259814"/>
                <a:gd name="connsiteX12" fmla="*/ 674827 w 975893"/>
                <a:gd name="connsiteY12" fmla="*/ 188595 h 1259814"/>
                <a:gd name="connsiteX13" fmla="*/ 656996 w 975893"/>
                <a:gd name="connsiteY13" fmla="*/ 221514 h 1259814"/>
                <a:gd name="connsiteX14" fmla="*/ 667969 w 975893"/>
                <a:gd name="connsiteY14" fmla="*/ 230429 h 1259814"/>
                <a:gd name="connsiteX15" fmla="*/ 676885 w 975893"/>
                <a:gd name="connsiteY15" fmla="*/ 269520 h 1259814"/>
                <a:gd name="connsiteX16" fmla="*/ 696087 w 975893"/>
                <a:gd name="connsiteY16" fmla="*/ 294894 h 1259814"/>
                <a:gd name="connsiteX17" fmla="*/ 723519 w 975893"/>
                <a:gd name="connsiteY17" fmla="*/ 281864 h 1259814"/>
                <a:gd name="connsiteX18" fmla="*/ 734492 w 975893"/>
                <a:gd name="connsiteY18" fmla="*/ 290779 h 1259814"/>
                <a:gd name="connsiteX19" fmla="*/ 733120 w 975893"/>
                <a:gd name="connsiteY19" fmla="*/ 318211 h 1259814"/>
                <a:gd name="connsiteX20" fmla="*/ 714604 w 975893"/>
                <a:gd name="connsiteY20" fmla="*/ 355930 h 1259814"/>
                <a:gd name="connsiteX21" fmla="*/ 736549 w 975893"/>
                <a:gd name="connsiteY21" fmla="*/ 376504 h 1259814"/>
                <a:gd name="connsiteX22" fmla="*/ 746150 w 975893"/>
                <a:gd name="connsiteY22" fmla="*/ 427939 h 1259814"/>
                <a:gd name="connsiteX23" fmla="*/ 759181 w 975893"/>
                <a:gd name="connsiteY23" fmla="*/ 455371 h 1259814"/>
                <a:gd name="connsiteX24" fmla="*/ 771525 w 975893"/>
                <a:gd name="connsiteY24" fmla="*/ 459486 h 1259814"/>
                <a:gd name="connsiteX25" fmla="*/ 798271 w 975893"/>
                <a:gd name="connsiteY25" fmla="*/ 448513 h 1259814"/>
                <a:gd name="connsiteX26" fmla="*/ 838048 w 975893"/>
                <a:gd name="connsiteY26" fmla="*/ 439598 h 1259814"/>
                <a:gd name="connsiteX27" fmla="*/ 862736 w 975893"/>
                <a:gd name="connsiteY27" fmla="*/ 440970 h 1259814"/>
                <a:gd name="connsiteX28" fmla="*/ 909371 w 975893"/>
                <a:gd name="connsiteY28" fmla="*/ 468402 h 1259814"/>
                <a:gd name="connsiteX29" fmla="*/ 909371 w 975893"/>
                <a:gd name="connsiteY29" fmla="*/ 480746 h 1259814"/>
                <a:gd name="connsiteX30" fmla="*/ 890168 w 975893"/>
                <a:gd name="connsiteY30" fmla="*/ 475260 h 1259814"/>
                <a:gd name="connsiteX31" fmla="*/ 877138 w 975893"/>
                <a:gd name="connsiteY31" fmla="*/ 480746 h 1259814"/>
                <a:gd name="connsiteX32" fmla="*/ 869594 w 975893"/>
                <a:gd name="connsiteY32" fmla="*/ 492405 h 1259814"/>
                <a:gd name="connsiteX33" fmla="*/ 855878 w 975893"/>
                <a:gd name="connsiteY33" fmla="*/ 499948 h 1259814"/>
                <a:gd name="connsiteX34" fmla="*/ 849020 w 975893"/>
                <a:gd name="connsiteY34" fmla="*/ 513664 h 1259814"/>
                <a:gd name="connsiteX35" fmla="*/ 844220 w 975893"/>
                <a:gd name="connsiteY35" fmla="*/ 526009 h 1259814"/>
                <a:gd name="connsiteX36" fmla="*/ 855878 w 975893"/>
                <a:gd name="connsiteY36" fmla="*/ 580187 h 1259814"/>
                <a:gd name="connsiteX37" fmla="*/ 856564 w 975893"/>
                <a:gd name="connsiteY37" fmla="*/ 605562 h 1259814"/>
                <a:gd name="connsiteX38" fmla="*/ 844220 w 975893"/>
                <a:gd name="connsiteY38" fmla="*/ 606247 h 1259814"/>
                <a:gd name="connsiteX39" fmla="*/ 833247 w 975893"/>
                <a:gd name="connsiteY39" fmla="*/ 596646 h 1259814"/>
                <a:gd name="connsiteX40" fmla="*/ 805129 w 975893"/>
                <a:gd name="connsiteY40" fmla="*/ 595275 h 1259814"/>
                <a:gd name="connsiteX41" fmla="*/ 791413 w 975893"/>
                <a:gd name="connsiteY41" fmla="*/ 602818 h 1259814"/>
                <a:gd name="connsiteX42" fmla="*/ 782498 w 975893"/>
                <a:gd name="connsiteY42" fmla="*/ 613791 h 1259814"/>
                <a:gd name="connsiteX43" fmla="*/ 790042 w 975893"/>
                <a:gd name="connsiteY43" fmla="*/ 642595 h 1259814"/>
                <a:gd name="connsiteX44" fmla="*/ 791413 w 975893"/>
                <a:gd name="connsiteY44" fmla="*/ 667969 h 1259814"/>
                <a:gd name="connsiteX45" fmla="*/ 801700 w 975893"/>
                <a:gd name="connsiteY45" fmla="*/ 682371 h 1259814"/>
                <a:gd name="connsiteX46" fmla="*/ 813359 w 975893"/>
                <a:gd name="connsiteY46" fmla="*/ 686486 h 1259814"/>
                <a:gd name="connsiteX47" fmla="*/ 821588 w 975893"/>
                <a:gd name="connsiteY47" fmla="*/ 700202 h 1259814"/>
                <a:gd name="connsiteX48" fmla="*/ 817474 w 975893"/>
                <a:gd name="connsiteY48" fmla="*/ 724205 h 1259814"/>
                <a:gd name="connsiteX49" fmla="*/ 823646 w 975893"/>
                <a:gd name="connsiteY49" fmla="*/ 750265 h 1259814"/>
                <a:gd name="connsiteX50" fmla="*/ 814045 w 975893"/>
                <a:gd name="connsiteY50" fmla="*/ 761238 h 1259814"/>
                <a:gd name="connsiteX51" fmla="*/ 811987 w 975893"/>
                <a:gd name="connsiteY51" fmla="*/ 773583 h 1259814"/>
                <a:gd name="connsiteX52" fmla="*/ 822960 w 975893"/>
                <a:gd name="connsiteY52" fmla="*/ 787299 h 1259814"/>
                <a:gd name="connsiteX53" fmla="*/ 827761 w 975893"/>
                <a:gd name="connsiteY53" fmla="*/ 803072 h 1259814"/>
                <a:gd name="connsiteX54" fmla="*/ 825017 w 975893"/>
                <a:gd name="connsiteY54" fmla="*/ 818160 h 1259814"/>
                <a:gd name="connsiteX55" fmla="*/ 830504 w 975893"/>
                <a:gd name="connsiteY55" fmla="*/ 833933 h 1259814"/>
                <a:gd name="connsiteX56" fmla="*/ 863422 w 975893"/>
                <a:gd name="connsiteY56" fmla="*/ 861365 h 1259814"/>
                <a:gd name="connsiteX57" fmla="*/ 873709 w 975893"/>
                <a:gd name="connsiteY57" fmla="*/ 892912 h 1259814"/>
                <a:gd name="connsiteX58" fmla="*/ 898398 w 975893"/>
                <a:gd name="connsiteY58" fmla="*/ 911428 h 1259814"/>
                <a:gd name="connsiteX59" fmla="*/ 935431 w 975893"/>
                <a:gd name="connsiteY59" fmla="*/ 916915 h 1259814"/>
                <a:gd name="connsiteX60" fmla="*/ 948461 w 975893"/>
                <a:gd name="connsiteY60" fmla="*/ 914172 h 1259814"/>
                <a:gd name="connsiteX61" fmla="*/ 964921 w 975893"/>
                <a:gd name="connsiteY61" fmla="*/ 934060 h 1259814"/>
                <a:gd name="connsiteX62" fmla="*/ 975893 w 975893"/>
                <a:gd name="connsiteY62" fmla="*/ 960806 h 1259814"/>
                <a:gd name="connsiteX63" fmla="*/ 938860 w 975893"/>
                <a:gd name="connsiteY63" fmla="*/ 1032129 h 1259814"/>
                <a:gd name="connsiteX64" fmla="*/ 941603 w 975893"/>
                <a:gd name="connsiteY64" fmla="*/ 1047217 h 1259814"/>
                <a:gd name="connsiteX65" fmla="*/ 960120 w 975893"/>
                <a:gd name="connsiteY65" fmla="*/ 1074649 h 1259814"/>
                <a:gd name="connsiteX66" fmla="*/ 943661 w 975893"/>
                <a:gd name="connsiteY66" fmla="*/ 1080135 h 1259814"/>
                <a:gd name="connsiteX67" fmla="*/ 906628 w 975893"/>
                <a:gd name="connsiteY67" fmla="*/ 1111682 h 1259814"/>
                <a:gd name="connsiteX68" fmla="*/ 879196 w 975893"/>
                <a:gd name="connsiteY68" fmla="*/ 1124712 h 1259814"/>
                <a:gd name="connsiteX69" fmla="*/ 866165 w 975893"/>
                <a:gd name="connsiteY69" fmla="*/ 1127455 h 1259814"/>
                <a:gd name="connsiteX70" fmla="*/ 778383 w 975893"/>
                <a:gd name="connsiteY70" fmla="*/ 1128827 h 1259814"/>
                <a:gd name="connsiteX71" fmla="*/ 764667 w 975893"/>
                <a:gd name="connsiteY71" fmla="*/ 1134313 h 1259814"/>
                <a:gd name="connsiteX72" fmla="*/ 753008 w 975893"/>
                <a:gd name="connsiteY72" fmla="*/ 1145286 h 1259814"/>
                <a:gd name="connsiteX73" fmla="*/ 746150 w 975893"/>
                <a:gd name="connsiteY73" fmla="*/ 1169289 h 1259814"/>
                <a:gd name="connsiteX74" fmla="*/ 746836 w 975893"/>
                <a:gd name="connsiteY74" fmla="*/ 1178890 h 1259814"/>
                <a:gd name="connsiteX75" fmla="*/ 743407 w 975893"/>
                <a:gd name="connsiteY75" fmla="*/ 1180948 h 1259814"/>
                <a:gd name="connsiteX76" fmla="*/ 731063 w 975893"/>
                <a:gd name="connsiteY76" fmla="*/ 1194664 h 1259814"/>
                <a:gd name="connsiteX77" fmla="*/ 745465 w 975893"/>
                <a:gd name="connsiteY77" fmla="*/ 1206322 h 1259814"/>
                <a:gd name="connsiteX78" fmla="*/ 706374 w 975893"/>
                <a:gd name="connsiteY78" fmla="*/ 1200836 h 1259814"/>
                <a:gd name="connsiteX79" fmla="*/ 706374 w 975893"/>
                <a:gd name="connsiteY79" fmla="*/ 1194664 h 1259814"/>
                <a:gd name="connsiteX80" fmla="*/ 698144 w 975893"/>
                <a:gd name="connsiteY80" fmla="*/ 1192606 h 1259814"/>
                <a:gd name="connsiteX81" fmla="*/ 689915 w 975893"/>
                <a:gd name="connsiteY81" fmla="*/ 1187120 h 1259814"/>
                <a:gd name="connsiteX82" fmla="*/ 683057 w 975893"/>
                <a:gd name="connsiteY82" fmla="*/ 1180948 h 1259814"/>
                <a:gd name="connsiteX83" fmla="*/ 680314 w 975893"/>
                <a:gd name="connsiteY83" fmla="*/ 1178890 h 1259814"/>
                <a:gd name="connsiteX84" fmla="*/ 672084 w 975893"/>
                <a:gd name="connsiteY84" fmla="*/ 1183691 h 1259814"/>
                <a:gd name="connsiteX85" fmla="*/ 665226 w 975893"/>
                <a:gd name="connsiteY85" fmla="*/ 1179576 h 1259814"/>
                <a:gd name="connsiteX86" fmla="*/ 660425 w 975893"/>
                <a:gd name="connsiteY86" fmla="*/ 1171347 h 1259814"/>
                <a:gd name="connsiteX87" fmla="*/ 658368 w 975893"/>
                <a:gd name="connsiteY87" fmla="*/ 1163117 h 1259814"/>
                <a:gd name="connsiteX88" fmla="*/ 659740 w 975893"/>
                <a:gd name="connsiteY88" fmla="*/ 1163117 h 1259814"/>
                <a:gd name="connsiteX89" fmla="*/ 661797 w 975893"/>
                <a:gd name="connsiteY89" fmla="*/ 1159002 h 1259814"/>
                <a:gd name="connsiteX90" fmla="*/ 667969 w 975893"/>
                <a:gd name="connsiteY90" fmla="*/ 1157631 h 1259814"/>
                <a:gd name="connsiteX91" fmla="*/ 667969 w 975893"/>
                <a:gd name="connsiteY91" fmla="*/ 1151458 h 1259814"/>
                <a:gd name="connsiteX92" fmla="*/ 663169 w 975893"/>
                <a:gd name="connsiteY92" fmla="*/ 1151458 h 1259814"/>
                <a:gd name="connsiteX93" fmla="*/ 656311 w 975893"/>
                <a:gd name="connsiteY93" fmla="*/ 1155573 h 1259814"/>
                <a:gd name="connsiteX94" fmla="*/ 648081 w 975893"/>
                <a:gd name="connsiteY94" fmla="*/ 1156259 h 1259814"/>
                <a:gd name="connsiteX95" fmla="*/ 640537 w 975893"/>
                <a:gd name="connsiteY95" fmla="*/ 1152144 h 1259814"/>
                <a:gd name="connsiteX96" fmla="*/ 635051 w 975893"/>
                <a:gd name="connsiteY96" fmla="*/ 1144600 h 1259814"/>
                <a:gd name="connsiteX97" fmla="*/ 629564 w 975893"/>
                <a:gd name="connsiteY97" fmla="*/ 1144600 h 1259814"/>
                <a:gd name="connsiteX98" fmla="*/ 625450 w 975893"/>
                <a:gd name="connsiteY98" fmla="*/ 1153516 h 1259814"/>
                <a:gd name="connsiteX99" fmla="*/ 613105 w 975893"/>
                <a:gd name="connsiteY99" fmla="*/ 1161060 h 1259814"/>
                <a:gd name="connsiteX100" fmla="*/ 610362 w 975893"/>
                <a:gd name="connsiteY100" fmla="*/ 1166546 h 1259814"/>
                <a:gd name="connsiteX101" fmla="*/ 613791 w 975893"/>
                <a:gd name="connsiteY101" fmla="*/ 1175461 h 1259814"/>
                <a:gd name="connsiteX102" fmla="*/ 621335 w 975893"/>
                <a:gd name="connsiteY102" fmla="*/ 1177519 h 1259814"/>
                <a:gd name="connsiteX103" fmla="*/ 624764 w 975893"/>
                <a:gd name="connsiteY103" fmla="*/ 1181634 h 1259814"/>
                <a:gd name="connsiteX104" fmla="*/ 595274 w 975893"/>
                <a:gd name="connsiteY104" fmla="*/ 1180948 h 1259814"/>
                <a:gd name="connsiteX105" fmla="*/ 605561 w 975893"/>
                <a:gd name="connsiteY105" fmla="*/ 1176147 h 1259814"/>
                <a:gd name="connsiteX106" fmla="*/ 604190 w 975893"/>
                <a:gd name="connsiteY106" fmla="*/ 1169975 h 1259814"/>
                <a:gd name="connsiteX107" fmla="*/ 604190 w 975893"/>
                <a:gd name="connsiteY107" fmla="*/ 1161060 h 1259814"/>
                <a:gd name="connsiteX108" fmla="*/ 602132 w 975893"/>
                <a:gd name="connsiteY108" fmla="*/ 1154887 h 1259814"/>
                <a:gd name="connsiteX109" fmla="*/ 595960 w 975893"/>
                <a:gd name="connsiteY109" fmla="*/ 1157631 h 1259814"/>
                <a:gd name="connsiteX110" fmla="*/ 595960 w 975893"/>
                <a:gd name="connsiteY110" fmla="*/ 1154202 h 1259814"/>
                <a:gd name="connsiteX111" fmla="*/ 595274 w 975893"/>
                <a:gd name="connsiteY111" fmla="*/ 1152144 h 1259814"/>
                <a:gd name="connsiteX112" fmla="*/ 595274 w 975893"/>
                <a:gd name="connsiteY112" fmla="*/ 1150087 h 1259814"/>
                <a:gd name="connsiteX113" fmla="*/ 596646 w 975893"/>
                <a:gd name="connsiteY113" fmla="*/ 1149401 h 1259814"/>
                <a:gd name="connsiteX114" fmla="*/ 595960 w 975893"/>
                <a:gd name="connsiteY114" fmla="*/ 1144600 h 1259814"/>
                <a:gd name="connsiteX115" fmla="*/ 589788 w 975893"/>
                <a:gd name="connsiteY115" fmla="*/ 1143915 h 1259814"/>
                <a:gd name="connsiteX116" fmla="*/ 586359 w 975893"/>
                <a:gd name="connsiteY116" fmla="*/ 1144600 h 1259814"/>
                <a:gd name="connsiteX117" fmla="*/ 584302 w 975893"/>
                <a:gd name="connsiteY117" fmla="*/ 1148029 h 1259814"/>
                <a:gd name="connsiteX118" fmla="*/ 581558 w 975893"/>
                <a:gd name="connsiteY118" fmla="*/ 1151458 h 1259814"/>
                <a:gd name="connsiteX119" fmla="*/ 590474 w 975893"/>
                <a:gd name="connsiteY119" fmla="*/ 1131570 h 1259814"/>
                <a:gd name="connsiteX120" fmla="*/ 587731 w 975893"/>
                <a:gd name="connsiteY120" fmla="*/ 1116483 h 1259814"/>
                <a:gd name="connsiteX121" fmla="*/ 579501 w 975893"/>
                <a:gd name="connsiteY121" fmla="*/ 1110996 h 1259814"/>
                <a:gd name="connsiteX122" fmla="*/ 571271 w 975893"/>
                <a:gd name="connsiteY122" fmla="*/ 1119912 h 1259814"/>
                <a:gd name="connsiteX123" fmla="*/ 567157 w 975893"/>
                <a:gd name="connsiteY123" fmla="*/ 1113739 h 1259814"/>
                <a:gd name="connsiteX124" fmla="*/ 564413 w 975893"/>
                <a:gd name="connsiteY124" fmla="*/ 1119912 h 1259814"/>
                <a:gd name="connsiteX125" fmla="*/ 560299 w 975893"/>
                <a:gd name="connsiteY125" fmla="*/ 1125398 h 1259814"/>
                <a:gd name="connsiteX126" fmla="*/ 554812 w 975893"/>
                <a:gd name="connsiteY126" fmla="*/ 1128827 h 1259814"/>
                <a:gd name="connsiteX127" fmla="*/ 547268 w 975893"/>
                <a:gd name="connsiteY127" fmla="*/ 1132256 h 1259814"/>
                <a:gd name="connsiteX128" fmla="*/ 547268 w 975893"/>
                <a:gd name="connsiteY128" fmla="*/ 1139114 h 1259814"/>
                <a:gd name="connsiteX129" fmla="*/ 557555 w 975893"/>
                <a:gd name="connsiteY129" fmla="*/ 1141171 h 1259814"/>
                <a:gd name="connsiteX130" fmla="*/ 554812 w 975893"/>
                <a:gd name="connsiteY130" fmla="*/ 1148715 h 1259814"/>
                <a:gd name="connsiteX131" fmla="*/ 554812 w 975893"/>
                <a:gd name="connsiteY131" fmla="*/ 1159002 h 1259814"/>
                <a:gd name="connsiteX132" fmla="*/ 552069 w 975893"/>
                <a:gd name="connsiteY132" fmla="*/ 1169975 h 1259814"/>
                <a:gd name="connsiteX133" fmla="*/ 547268 w 975893"/>
                <a:gd name="connsiteY133" fmla="*/ 1176833 h 1259814"/>
                <a:gd name="connsiteX134" fmla="*/ 541782 w 975893"/>
                <a:gd name="connsiteY134" fmla="*/ 1180262 h 1259814"/>
                <a:gd name="connsiteX135" fmla="*/ 536296 w 975893"/>
                <a:gd name="connsiteY135" fmla="*/ 1185063 h 1259814"/>
                <a:gd name="connsiteX136" fmla="*/ 533552 w 975893"/>
                <a:gd name="connsiteY136" fmla="*/ 1194664 h 1259814"/>
                <a:gd name="connsiteX137" fmla="*/ 523265 w 975893"/>
                <a:gd name="connsiteY137" fmla="*/ 1187806 h 1259814"/>
                <a:gd name="connsiteX138" fmla="*/ 523951 w 975893"/>
                <a:gd name="connsiteY138" fmla="*/ 1197407 h 1259814"/>
                <a:gd name="connsiteX139" fmla="*/ 525323 w 975893"/>
                <a:gd name="connsiteY139" fmla="*/ 1201522 h 1259814"/>
                <a:gd name="connsiteX140" fmla="*/ 528066 w 975893"/>
                <a:gd name="connsiteY140" fmla="*/ 1202208 h 1259814"/>
                <a:gd name="connsiteX141" fmla="*/ 533552 w 975893"/>
                <a:gd name="connsiteY141" fmla="*/ 1200836 h 1259814"/>
                <a:gd name="connsiteX142" fmla="*/ 566471 w 975893"/>
                <a:gd name="connsiteY142" fmla="*/ 1228268 h 1259814"/>
                <a:gd name="connsiteX143" fmla="*/ 580187 w 975893"/>
                <a:gd name="connsiteY143" fmla="*/ 1234440 h 1259814"/>
                <a:gd name="connsiteX144" fmla="*/ 584302 w 975893"/>
                <a:gd name="connsiteY144" fmla="*/ 1241298 h 1259814"/>
                <a:gd name="connsiteX145" fmla="*/ 585673 w 975893"/>
                <a:gd name="connsiteY145" fmla="*/ 1247470 h 1259814"/>
                <a:gd name="connsiteX146" fmla="*/ 583616 w 975893"/>
                <a:gd name="connsiteY146" fmla="*/ 1250214 h 1259814"/>
                <a:gd name="connsiteX147" fmla="*/ 577444 w 975893"/>
                <a:gd name="connsiteY147" fmla="*/ 1248842 h 1259814"/>
                <a:gd name="connsiteX148" fmla="*/ 565099 w 975893"/>
                <a:gd name="connsiteY148" fmla="*/ 1241298 h 1259814"/>
                <a:gd name="connsiteX149" fmla="*/ 544525 w 975893"/>
                <a:gd name="connsiteY149" fmla="*/ 1234440 h 1259814"/>
                <a:gd name="connsiteX150" fmla="*/ 539725 w 975893"/>
                <a:gd name="connsiteY150" fmla="*/ 1235126 h 1259814"/>
                <a:gd name="connsiteX151" fmla="*/ 533552 w 975893"/>
                <a:gd name="connsiteY151" fmla="*/ 1237869 h 1259814"/>
                <a:gd name="connsiteX152" fmla="*/ 533552 w 975893"/>
                <a:gd name="connsiteY152" fmla="*/ 1241984 h 1259814"/>
                <a:gd name="connsiteX153" fmla="*/ 526009 w 975893"/>
                <a:gd name="connsiteY153" fmla="*/ 1252957 h 1259814"/>
                <a:gd name="connsiteX154" fmla="*/ 517779 w 975893"/>
                <a:gd name="connsiteY154" fmla="*/ 1259815 h 1259814"/>
                <a:gd name="connsiteX155" fmla="*/ 513664 w 975893"/>
                <a:gd name="connsiteY155" fmla="*/ 1252957 h 1259814"/>
                <a:gd name="connsiteX156" fmla="*/ 511607 w 975893"/>
                <a:gd name="connsiteY156" fmla="*/ 1244727 h 1259814"/>
                <a:gd name="connsiteX157" fmla="*/ 506806 w 975893"/>
                <a:gd name="connsiteY157" fmla="*/ 1238555 h 1259814"/>
                <a:gd name="connsiteX158" fmla="*/ 501320 w 975893"/>
                <a:gd name="connsiteY158" fmla="*/ 1233754 h 1259814"/>
                <a:gd name="connsiteX159" fmla="*/ 499262 w 975893"/>
                <a:gd name="connsiteY159" fmla="*/ 1228954 h 1259814"/>
                <a:gd name="connsiteX160" fmla="*/ 498577 w 975893"/>
                <a:gd name="connsiteY160" fmla="*/ 1223467 h 1259814"/>
                <a:gd name="connsiteX161" fmla="*/ 497205 w 975893"/>
                <a:gd name="connsiteY161" fmla="*/ 1220724 h 1259814"/>
                <a:gd name="connsiteX162" fmla="*/ 495148 w 975893"/>
                <a:gd name="connsiteY162" fmla="*/ 1218667 h 1259814"/>
                <a:gd name="connsiteX163" fmla="*/ 494462 w 975893"/>
                <a:gd name="connsiteY163" fmla="*/ 1215924 h 1259814"/>
                <a:gd name="connsiteX164" fmla="*/ 495833 w 975893"/>
                <a:gd name="connsiteY164" fmla="*/ 1210437 h 1259814"/>
                <a:gd name="connsiteX165" fmla="*/ 499262 w 975893"/>
                <a:gd name="connsiteY165" fmla="*/ 1206322 h 1259814"/>
                <a:gd name="connsiteX166" fmla="*/ 502691 w 975893"/>
                <a:gd name="connsiteY166" fmla="*/ 1203579 h 1259814"/>
                <a:gd name="connsiteX167" fmla="*/ 504063 w 975893"/>
                <a:gd name="connsiteY167" fmla="*/ 1200836 h 1259814"/>
                <a:gd name="connsiteX168" fmla="*/ 497205 w 975893"/>
                <a:gd name="connsiteY168" fmla="*/ 1170661 h 1259814"/>
                <a:gd name="connsiteX169" fmla="*/ 483489 w 975893"/>
                <a:gd name="connsiteY169" fmla="*/ 1148715 h 1259814"/>
                <a:gd name="connsiteX170" fmla="*/ 464972 w 975893"/>
                <a:gd name="connsiteY170" fmla="*/ 1132942 h 1259814"/>
                <a:gd name="connsiteX171" fmla="*/ 442341 w 975893"/>
                <a:gd name="connsiteY171" fmla="*/ 1119912 h 1259814"/>
                <a:gd name="connsiteX172" fmla="*/ 419710 w 975893"/>
                <a:gd name="connsiteY172" fmla="*/ 1102081 h 1259814"/>
                <a:gd name="connsiteX173" fmla="*/ 364846 w 975893"/>
                <a:gd name="connsiteY173" fmla="*/ 1032129 h 1259814"/>
                <a:gd name="connsiteX174" fmla="*/ 343586 w 975893"/>
                <a:gd name="connsiteY174" fmla="*/ 1017727 h 1259814"/>
                <a:gd name="connsiteX175" fmla="*/ 337414 w 975893"/>
                <a:gd name="connsiteY175" fmla="*/ 1010184 h 1259814"/>
                <a:gd name="connsiteX176" fmla="*/ 339471 w 975893"/>
                <a:gd name="connsiteY176" fmla="*/ 1001954 h 1259814"/>
                <a:gd name="connsiteX177" fmla="*/ 336042 w 975893"/>
                <a:gd name="connsiteY177" fmla="*/ 993724 h 1259814"/>
                <a:gd name="connsiteX178" fmla="*/ 334670 w 975893"/>
                <a:gd name="connsiteY178" fmla="*/ 982752 h 1259814"/>
                <a:gd name="connsiteX179" fmla="*/ 335356 w 975893"/>
                <a:gd name="connsiteY179" fmla="*/ 972465 h 1259814"/>
                <a:gd name="connsiteX180" fmla="*/ 339471 w 975893"/>
                <a:gd name="connsiteY180" fmla="*/ 964921 h 1259814"/>
                <a:gd name="connsiteX181" fmla="*/ 339471 w 975893"/>
                <a:gd name="connsiteY181" fmla="*/ 958063 h 1259814"/>
                <a:gd name="connsiteX182" fmla="*/ 331241 w 975893"/>
                <a:gd name="connsiteY182" fmla="*/ 961492 h 1259814"/>
                <a:gd name="connsiteX183" fmla="*/ 324383 w 975893"/>
                <a:gd name="connsiteY183" fmla="*/ 962863 h 1259814"/>
                <a:gd name="connsiteX184" fmla="*/ 318897 w 975893"/>
                <a:gd name="connsiteY184" fmla="*/ 960120 h 1259814"/>
                <a:gd name="connsiteX185" fmla="*/ 315468 w 975893"/>
                <a:gd name="connsiteY185" fmla="*/ 951891 h 1259814"/>
                <a:gd name="connsiteX186" fmla="*/ 305181 w 975893"/>
                <a:gd name="connsiteY186" fmla="*/ 957377 h 1259814"/>
                <a:gd name="connsiteX187" fmla="*/ 294894 w 975893"/>
                <a:gd name="connsiteY187" fmla="*/ 957377 h 1259814"/>
                <a:gd name="connsiteX188" fmla="*/ 285979 w 975893"/>
                <a:gd name="connsiteY188" fmla="*/ 952576 h 1259814"/>
                <a:gd name="connsiteX189" fmla="*/ 277063 w 975893"/>
                <a:gd name="connsiteY189" fmla="*/ 945033 h 1259814"/>
                <a:gd name="connsiteX190" fmla="*/ 257175 w 975893"/>
                <a:gd name="connsiteY190" fmla="*/ 953262 h 1259814"/>
                <a:gd name="connsiteX191" fmla="*/ 229057 w 975893"/>
                <a:gd name="connsiteY191" fmla="*/ 938860 h 1259814"/>
                <a:gd name="connsiteX192" fmla="*/ 206426 w 975893"/>
                <a:gd name="connsiteY192" fmla="*/ 911428 h 1259814"/>
                <a:gd name="connsiteX193" fmla="*/ 204368 w 975893"/>
                <a:gd name="connsiteY193" fmla="*/ 883311 h 1259814"/>
                <a:gd name="connsiteX194" fmla="*/ 195453 w 975893"/>
                <a:gd name="connsiteY194" fmla="*/ 873709 h 1259814"/>
                <a:gd name="connsiteX195" fmla="*/ 189967 w 975893"/>
                <a:gd name="connsiteY195" fmla="*/ 862737 h 1259814"/>
                <a:gd name="connsiteX196" fmla="*/ 182423 w 975893"/>
                <a:gd name="connsiteY196" fmla="*/ 853135 h 1259814"/>
                <a:gd name="connsiteX197" fmla="*/ 165964 w 975893"/>
                <a:gd name="connsiteY197" fmla="*/ 851764 h 1259814"/>
                <a:gd name="connsiteX198" fmla="*/ 165964 w 975893"/>
                <a:gd name="connsiteY198" fmla="*/ 845592 h 1259814"/>
                <a:gd name="connsiteX199" fmla="*/ 170764 w 975893"/>
                <a:gd name="connsiteY199" fmla="*/ 845592 h 1259814"/>
                <a:gd name="connsiteX200" fmla="*/ 170764 w 975893"/>
                <a:gd name="connsiteY200" fmla="*/ 839419 h 1259814"/>
                <a:gd name="connsiteX201" fmla="*/ 165278 w 975893"/>
                <a:gd name="connsiteY201" fmla="*/ 832561 h 1259814"/>
                <a:gd name="connsiteX202" fmla="*/ 157048 w 975893"/>
                <a:gd name="connsiteY202" fmla="*/ 818160 h 1259814"/>
                <a:gd name="connsiteX203" fmla="*/ 151562 w 975893"/>
                <a:gd name="connsiteY203" fmla="*/ 814045 h 1259814"/>
                <a:gd name="connsiteX204" fmla="*/ 163906 w 975893"/>
                <a:gd name="connsiteY204" fmla="*/ 809930 h 1259814"/>
                <a:gd name="connsiteX205" fmla="*/ 178308 w 975893"/>
                <a:gd name="connsiteY205" fmla="*/ 810616 h 1259814"/>
                <a:gd name="connsiteX206" fmla="*/ 187909 w 975893"/>
                <a:gd name="connsiteY206" fmla="*/ 807873 h 1259814"/>
                <a:gd name="connsiteX207" fmla="*/ 185852 w 975893"/>
                <a:gd name="connsiteY207" fmla="*/ 795528 h 1259814"/>
                <a:gd name="connsiteX208" fmla="*/ 178994 w 975893"/>
                <a:gd name="connsiteY208" fmla="*/ 787984 h 1259814"/>
                <a:gd name="connsiteX209" fmla="*/ 151562 w 975893"/>
                <a:gd name="connsiteY209" fmla="*/ 770154 h 1259814"/>
                <a:gd name="connsiteX210" fmla="*/ 151562 w 975893"/>
                <a:gd name="connsiteY210" fmla="*/ 763981 h 1259814"/>
                <a:gd name="connsiteX211" fmla="*/ 163906 w 975893"/>
                <a:gd name="connsiteY211" fmla="*/ 764667 h 1259814"/>
                <a:gd name="connsiteX212" fmla="*/ 172822 w 975893"/>
                <a:gd name="connsiteY212" fmla="*/ 767410 h 1259814"/>
                <a:gd name="connsiteX213" fmla="*/ 179680 w 975893"/>
                <a:gd name="connsiteY213" fmla="*/ 766725 h 1259814"/>
                <a:gd name="connsiteX214" fmla="*/ 185852 w 975893"/>
                <a:gd name="connsiteY214" fmla="*/ 757809 h 1259814"/>
                <a:gd name="connsiteX215" fmla="*/ 185852 w 975893"/>
                <a:gd name="connsiteY215" fmla="*/ 751637 h 1259814"/>
                <a:gd name="connsiteX216" fmla="*/ 178308 w 975893"/>
                <a:gd name="connsiteY216" fmla="*/ 746836 h 1259814"/>
                <a:gd name="connsiteX217" fmla="*/ 165964 w 975893"/>
                <a:gd name="connsiteY217" fmla="*/ 740664 h 1259814"/>
                <a:gd name="connsiteX218" fmla="*/ 156362 w 975893"/>
                <a:gd name="connsiteY218" fmla="*/ 739978 h 1259814"/>
                <a:gd name="connsiteX219" fmla="*/ 156362 w 975893"/>
                <a:gd name="connsiteY219" fmla="*/ 751637 h 1259814"/>
                <a:gd name="connsiteX220" fmla="*/ 150190 w 975893"/>
                <a:gd name="connsiteY220" fmla="*/ 746151 h 1259814"/>
                <a:gd name="connsiteX221" fmla="*/ 141961 w 975893"/>
                <a:gd name="connsiteY221" fmla="*/ 741350 h 1259814"/>
                <a:gd name="connsiteX222" fmla="*/ 134417 w 975893"/>
                <a:gd name="connsiteY222" fmla="*/ 739978 h 1259814"/>
                <a:gd name="connsiteX223" fmla="*/ 141961 w 975893"/>
                <a:gd name="connsiteY223" fmla="*/ 732435 h 1259814"/>
                <a:gd name="connsiteX224" fmla="*/ 128930 w 975893"/>
                <a:gd name="connsiteY224" fmla="*/ 729006 h 1259814"/>
                <a:gd name="connsiteX225" fmla="*/ 116586 w 975893"/>
                <a:gd name="connsiteY225" fmla="*/ 727634 h 1259814"/>
                <a:gd name="connsiteX226" fmla="*/ 104927 w 975893"/>
                <a:gd name="connsiteY226" fmla="*/ 729006 h 1259814"/>
                <a:gd name="connsiteX227" fmla="*/ 93955 w 975893"/>
                <a:gd name="connsiteY227" fmla="*/ 732435 h 1259814"/>
                <a:gd name="connsiteX228" fmla="*/ 99441 w 975893"/>
                <a:gd name="connsiteY228" fmla="*/ 724891 h 1259814"/>
                <a:gd name="connsiteX229" fmla="*/ 102184 w 975893"/>
                <a:gd name="connsiteY229" fmla="*/ 716661 h 1259814"/>
                <a:gd name="connsiteX230" fmla="*/ 103556 w 975893"/>
                <a:gd name="connsiteY230" fmla="*/ 707060 h 1259814"/>
                <a:gd name="connsiteX231" fmla="*/ 102870 w 975893"/>
                <a:gd name="connsiteY231" fmla="*/ 695401 h 1259814"/>
                <a:gd name="connsiteX232" fmla="*/ 108356 w 975893"/>
                <a:gd name="connsiteY232" fmla="*/ 701574 h 1259814"/>
                <a:gd name="connsiteX233" fmla="*/ 113157 w 975893"/>
                <a:gd name="connsiteY233" fmla="*/ 700888 h 1259814"/>
                <a:gd name="connsiteX234" fmla="*/ 117958 w 975893"/>
                <a:gd name="connsiteY234" fmla="*/ 696087 h 1259814"/>
                <a:gd name="connsiteX235" fmla="*/ 122758 w 975893"/>
                <a:gd name="connsiteY235" fmla="*/ 689229 h 1259814"/>
                <a:gd name="connsiteX236" fmla="*/ 122758 w 975893"/>
                <a:gd name="connsiteY236" fmla="*/ 686486 h 1259814"/>
                <a:gd name="connsiteX237" fmla="*/ 122758 w 975893"/>
                <a:gd name="connsiteY237" fmla="*/ 674827 h 1259814"/>
                <a:gd name="connsiteX238" fmla="*/ 122758 w 975893"/>
                <a:gd name="connsiteY238" fmla="*/ 670027 h 1259814"/>
                <a:gd name="connsiteX239" fmla="*/ 124130 w 975893"/>
                <a:gd name="connsiteY239" fmla="*/ 669341 h 1259814"/>
                <a:gd name="connsiteX240" fmla="*/ 130988 w 975893"/>
                <a:gd name="connsiteY240" fmla="*/ 664540 h 1259814"/>
                <a:gd name="connsiteX241" fmla="*/ 132359 w 975893"/>
                <a:gd name="connsiteY241" fmla="*/ 664540 h 1259814"/>
                <a:gd name="connsiteX242" fmla="*/ 128245 w 975893"/>
                <a:gd name="connsiteY242" fmla="*/ 646024 h 1259814"/>
                <a:gd name="connsiteX243" fmla="*/ 115900 w 975893"/>
                <a:gd name="connsiteY243" fmla="*/ 637794 h 1259814"/>
                <a:gd name="connsiteX244" fmla="*/ 104242 w 975893"/>
                <a:gd name="connsiteY244" fmla="*/ 633679 h 1259814"/>
                <a:gd name="connsiteX245" fmla="*/ 98755 w 975893"/>
                <a:gd name="connsiteY245" fmla="*/ 629565 h 1259814"/>
                <a:gd name="connsiteX246" fmla="*/ 96698 w 975893"/>
                <a:gd name="connsiteY246" fmla="*/ 625450 h 1259814"/>
                <a:gd name="connsiteX247" fmla="*/ 85039 w 975893"/>
                <a:gd name="connsiteY247" fmla="*/ 616534 h 1259814"/>
                <a:gd name="connsiteX248" fmla="*/ 81610 w 975893"/>
                <a:gd name="connsiteY248" fmla="*/ 614477 h 1259814"/>
                <a:gd name="connsiteX249" fmla="*/ 73381 w 975893"/>
                <a:gd name="connsiteY249" fmla="*/ 612420 h 1259814"/>
                <a:gd name="connsiteX250" fmla="*/ 67894 w 975893"/>
                <a:gd name="connsiteY250" fmla="*/ 607619 h 1259814"/>
                <a:gd name="connsiteX251" fmla="*/ 62408 w 975893"/>
                <a:gd name="connsiteY251" fmla="*/ 601447 h 1259814"/>
                <a:gd name="connsiteX252" fmla="*/ 31547 w 975893"/>
                <a:gd name="connsiteY252" fmla="*/ 594589 h 1259814"/>
                <a:gd name="connsiteX253" fmla="*/ 15088 w 975893"/>
                <a:gd name="connsiteY253" fmla="*/ 587731 h 1259814"/>
                <a:gd name="connsiteX254" fmla="*/ 6858 w 975893"/>
                <a:gd name="connsiteY254" fmla="*/ 582930 h 1259814"/>
                <a:gd name="connsiteX255" fmla="*/ 2743 w 975893"/>
                <a:gd name="connsiteY255" fmla="*/ 583616 h 1259814"/>
                <a:gd name="connsiteX256" fmla="*/ 0 w 975893"/>
                <a:gd name="connsiteY256" fmla="*/ 582930 h 1259814"/>
                <a:gd name="connsiteX257" fmla="*/ 10973 w 975893"/>
                <a:gd name="connsiteY257" fmla="*/ 575386 h 1259814"/>
                <a:gd name="connsiteX258" fmla="*/ 34976 w 975893"/>
                <a:gd name="connsiteY258" fmla="*/ 583616 h 1259814"/>
                <a:gd name="connsiteX259" fmla="*/ 63094 w 975893"/>
                <a:gd name="connsiteY259" fmla="*/ 592531 h 1259814"/>
                <a:gd name="connsiteX260" fmla="*/ 95326 w 975893"/>
                <a:gd name="connsiteY260" fmla="*/ 609676 h 1259814"/>
                <a:gd name="connsiteX261" fmla="*/ 115214 w 975893"/>
                <a:gd name="connsiteY261" fmla="*/ 627507 h 1259814"/>
                <a:gd name="connsiteX262" fmla="*/ 129616 w 975893"/>
                <a:gd name="connsiteY262" fmla="*/ 634365 h 1259814"/>
                <a:gd name="connsiteX263" fmla="*/ 140589 w 975893"/>
                <a:gd name="connsiteY263" fmla="*/ 631622 h 1259814"/>
                <a:gd name="connsiteX264" fmla="*/ 143332 w 975893"/>
                <a:gd name="connsiteY264" fmla="*/ 626821 h 1259814"/>
                <a:gd name="connsiteX265" fmla="*/ 142646 w 975893"/>
                <a:gd name="connsiteY265" fmla="*/ 619963 h 1259814"/>
                <a:gd name="connsiteX266" fmla="*/ 143332 w 975893"/>
                <a:gd name="connsiteY266" fmla="*/ 613105 h 1259814"/>
                <a:gd name="connsiteX267" fmla="*/ 149504 w 975893"/>
                <a:gd name="connsiteY267" fmla="*/ 606933 h 1259814"/>
                <a:gd name="connsiteX268" fmla="*/ 154991 w 975893"/>
                <a:gd name="connsiteY268" fmla="*/ 604876 h 1259814"/>
                <a:gd name="connsiteX269" fmla="*/ 161163 w 975893"/>
                <a:gd name="connsiteY269" fmla="*/ 604876 h 1259814"/>
                <a:gd name="connsiteX270" fmla="*/ 166649 w 975893"/>
                <a:gd name="connsiteY270" fmla="*/ 606933 h 1259814"/>
                <a:gd name="connsiteX271" fmla="*/ 172822 w 975893"/>
                <a:gd name="connsiteY271" fmla="*/ 611048 h 1259814"/>
                <a:gd name="connsiteX272" fmla="*/ 175565 w 975893"/>
                <a:gd name="connsiteY272" fmla="*/ 590474 h 1259814"/>
                <a:gd name="connsiteX273" fmla="*/ 185852 w 975893"/>
                <a:gd name="connsiteY273" fmla="*/ 580187 h 1259814"/>
                <a:gd name="connsiteX274" fmla="*/ 198882 w 975893"/>
                <a:gd name="connsiteY274" fmla="*/ 572643 h 1259814"/>
                <a:gd name="connsiteX275" fmla="*/ 208483 w 975893"/>
                <a:gd name="connsiteY275" fmla="*/ 560985 h 1259814"/>
                <a:gd name="connsiteX276" fmla="*/ 210541 w 975893"/>
                <a:gd name="connsiteY276" fmla="*/ 550698 h 1259814"/>
                <a:gd name="connsiteX277" fmla="*/ 208483 w 975893"/>
                <a:gd name="connsiteY277" fmla="*/ 545897 h 1259814"/>
                <a:gd name="connsiteX278" fmla="*/ 205054 w 975893"/>
                <a:gd name="connsiteY278" fmla="*/ 541782 h 1259814"/>
                <a:gd name="connsiteX279" fmla="*/ 202311 w 975893"/>
                <a:gd name="connsiteY279" fmla="*/ 534238 h 1259814"/>
                <a:gd name="connsiteX280" fmla="*/ 200939 w 975893"/>
                <a:gd name="connsiteY280" fmla="*/ 531495 h 1259814"/>
                <a:gd name="connsiteX281" fmla="*/ 196139 w 975893"/>
                <a:gd name="connsiteY281" fmla="*/ 524637 h 1259814"/>
                <a:gd name="connsiteX282" fmla="*/ 194081 w 975893"/>
                <a:gd name="connsiteY282" fmla="*/ 521894 h 1259814"/>
                <a:gd name="connsiteX283" fmla="*/ 194767 w 975893"/>
                <a:gd name="connsiteY283" fmla="*/ 519151 h 1259814"/>
                <a:gd name="connsiteX284" fmla="*/ 199568 w 975893"/>
                <a:gd name="connsiteY284" fmla="*/ 508178 h 1259814"/>
                <a:gd name="connsiteX285" fmla="*/ 200254 w 975893"/>
                <a:gd name="connsiteY285" fmla="*/ 503377 h 1259814"/>
                <a:gd name="connsiteX286" fmla="*/ 198196 w 975893"/>
                <a:gd name="connsiteY286" fmla="*/ 495834 h 1259814"/>
                <a:gd name="connsiteX287" fmla="*/ 194081 w 975893"/>
                <a:gd name="connsiteY287" fmla="*/ 492405 h 1259814"/>
                <a:gd name="connsiteX288" fmla="*/ 192024 w 975893"/>
                <a:gd name="connsiteY288" fmla="*/ 488290 h 1259814"/>
                <a:gd name="connsiteX289" fmla="*/ 196825 w 975893"/>
                <a:gd name="connsiteY289" fmla="*/ 481432 h 1259814"/>
                <a:gd name="connsiteX290" fmla="*/ 202997 w 975893"/>
                <a:gd name="connsiteY290" fmla="*/ 479374 h 1259814"/>
                <a:gd name="connsiteX291" fmla="*/ 209855 w 975893"/>
                <a:gd name="connsiteY291" fmla="*/ 480060 h 1259814"/>
                <a:gd name="connsiteX292" fmla="*/ 211226 w 975893"/>
                <a:gd name="connsiteY292" fmla="*/ 480746 h 1259814"/>
                <a:gd name="connsiteX293" fmla="*/ 237287 w 975893"/>
                <a:gd name="connsiteY293" fmla="*/ 490347 h 1259814"/>
                <a:gd name="connsiteX294" fmla="*/ 249631 w 975893"/>
                <a:gd name="connsiteY294" fmla="*/ 497891 h 1259814"/>
                <a:gd name="connsiteX295" fmla="*/ 261976 w 975893"/>
                <a:gd name="connsiteY295" fmla="*/ 499263 h 1259814"/>
                <a:gd name="connsiteX296" fmla="*/ 273634 w 975893"/>
                <a:gd name="connsiteY296" fmla="*/ 486918 h 1259814"/>
                <a:gd name="connsiteX297" fmla="*/ 279806 w 975893"/>
                <a:gd name="connsiteY297" fmla="*/ 468402 h 1259814"/>
                <a:gd name="connsiteX298" fmla="*/ 277063 w 975893"/>
                <a:gd name="connsiteY298" fmla="*/ 452628 h 1259814"/>
                <a:gd name="connsiteX299" fmla="*/ 244145 w 975893"/>
                <a:gd name="connsiteY299" fmla="*/ 398450 h 1259814"/>
                <a:gd name="connsiteX300" fmla="*/ 227686 w 975893"/>
                <a:gd name="connsiteY300" fmla="*/ 381991 h 1259814"/>
                <a:gd name="connsiteX301" fmla="*/ 223571 w 975893"/>
                <a:gd name="connsiteY301" fmla="*/ 376504 h 1259814"/>
                <a:gd name="connsiteX302" fmla="*/ 213284 w 975893"/>
                <a:gd name="connsiteY302" fmla="*/ 320269 h 1259814"/>
                <a:gd name="connsiteX303" fmla="*/ 209855 w 975893"/>
                <a:gd name="connsiteY303" fmla="*/ 313411 h 1259814"/>
                <a:gd name="connsiteX304" fmla="*/ 218084 w 975893"/>
                <a:gd name="connsiteY304" fmla="*/ 310668 h 1259814"/>
                <a:gd name="connsiteX305" fmla="*/ 253746 w 975893"/>
                <a:gd name="connsiteY305" fmla="*/ 309296 h 1259814"/>
                <a:gd name="connsiteX306" fmla="*/ 265405 w 975893"/>
                <a:gd name="connsiteY306" fmla="*/ 307239 h 1259814"/>
                <a:gd name="connsiteX307" fmla="*/ 268148 w 975893"/>
                <a:gd name="connsiteY307" fmla="*/ 290779 h 1259814"/>
                <a:gd name="connsiteX308" fmla="*/ 273634 w 975893"/>
                <a:gd name="connsiteY308" fmla="*/ 274320 h 1259814"/>
                <a:gd name="connsiteX309" fmla="*/ 281864 w 975893"/>
                <a:gd name="connsiteY309" fmla="*/ 259918 h 1259814"/>
                <a:gd name="connsiteX310" fmla="*/ 291465 w 975893"/>
                <a:gd name="connsiteY310" fmla="*/ 248946 h 1259814"/>
                <a:gd name="connsiteX311" fmla="*/ 304495 w 975893"/>
                <a:gd name="connsiteY311" fmla="*/ 242773 h 1259814"/>
                <a:gd name="connsiteX312" fmla="*/ 327812 w 975893"/>
                <a:gd name="connsiteY312" fmla="*/ 245517 h 1259814"/>
                <a:gd name="connsiteX313" fmla="*/ 339471 w 975893"/>
                <a:gd name="connsiteY313" fmla="*/ 239344 h 1259814"/>
                <a:gd name="connsiteX314" fmla="*/ 351815 w 975893"/>
                <a:gd name="connsiteY314" fmla="*/ 235915 h 1259814"/>
                <a:gd name="connsiteX315" fmla="*/ 389534 w 975893"/>
                <a:gd name="connsiteY315" fmla="*/ 241402 h 1259814"/>
                <a:gd name="connsiteX316" fmla="*/ 406679 w 975893"/>
                <a:gd name="connsiteY316" fmla="*/ 239344 h 1259814"/>
                <a:gd name="connsiteX317" fmla="*/ 433426 w 975893"/>
                <a:gd name="connsiteY317" fmla="*/ 227000 h 1259814"/>
                <a:gd name="connsiteX318" fmla="*/ 451256 w 975893"/>
                <a:gd name="connsiteY318" fmla="*/ 218770 h 1259814"/>
                <a:gd name="connsiteX319" fmla="*/ 456057 w 975893"/>
                <a:gd name="connsiteY319" fmla="*/ 214656 h 1259814"/>
                <a:gd name="connsiteX320" fmla="*/ 458800 w 975893"/>
                <a:gd name="connsiteY320" fmla="*/ 208483 h 1259814"/>
                <a:gd name="connsiteX321" fmla="*/ 469773 w 975893"/>
                <a:gd name="connsiteY321" fmla="*/ 178308 h 1259814"/>
                <a:gd name="connsiteX322" fmla="*/ 470459 w 975893"/>
                <a:gd name="connsiteY322" fmla="*/ 174193 h 1259814"/>
                <a:gd name="connsiteX323" fmla="*/ 467030 w 975893"/>
                <a:gd name="connsiteY323" fmla="*/ 157048 h 1259814"/>
                <a:gd name="connsiteX324" fmla="*/ 467030 w 975893"/>
                <a:gd name="connsiteY324" fmla="*/ 152248 h 1259814"/>
                <a:gd name="connsiteX325" fmla="*/ 464972 w 975893"/>
                <a:gd name="connsiteY325" fmla="*/ 141961 h 1259814"/>
                <a:gd name="connsiteX326" fmla="*/ 464972 w 975893"/>
                <a:gd name="connsiteY326" fmla="*/ 136474 h 1259814"/>
                <a:gd name="connsiteX327" fmla="*/ 468401 w 975893"/>
                <a:gd name="connsiteY327" fmla="*/ 131674 h 1259814"/>
                <a:gd name="connsiteX328" fmla="*/ 478688 w 975893"/>
                <a:gd name="connsiteY328" fmla="*/ 128245 h 1259814"/>
                <a:gd name="connsiteX329" fmla="*/ 482803 w 975893"/>
                <a:gd name="connsiteY329" fmla="*/ 125502 h 1259814"/>
                <a:gd name="connsiteX330" fmla="*/ 490347 w 975893"/>
                <a:gd name="connsiteY330" fmla="*/ 103556 h 1259814"/>
                <a:gd name="connsiteX331" fmla="*/ 491033 w 975893"/>
                <a:gd name="connsiteY331" fmla="*/ 84353 h 1259814"/>
                <a:gd name="connsiteX332" fmla="*/ 488975 w 975893"/>
                <a:gd name="connsiteY332" fmla="*/ 65837 h 1259814"/>
                <a:gd name="connsiteX333" fmla="*/ 492404 w 975893"/>
                <a:gd name="connsiteY333" fmla="*/ 44577 h 1259814"/>
                <a:gd name="connsiteX334" fmla="*/ 497891 w 975893"/>
                <a:gd name="connsiteY334" fmla="*/ 35662 h 1259814"/>
                <a:gd name="connsiteX335" fmla="*/ 505435 w 975893"/>
                <a:gd name="connsiteY335" fmla="*/ 30175 h 1259814"/>
                <a:gd name="connsiteX336" fmla="*/ 513664 w 975893"/>
                <a:gd name="connsiteY336" fmla="*/ 26746 h 1259814"/>
                <a:gd name="connsiteX337" fmla="*/ 519151 w 975893"/>
                <a:gd name="connsiteY337" fmla="*/ 21260 h 1259814"/>
                <a:gd name="connsiteX338" fmla="*/ 521208 w 975893"/>
                <a:gd name="connsiteY338" fmla="*/ 16459 h 125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975893" h="1259814">
                  <a:moveTo>
                    <a:pt x="521208" y="16459"/>
                  </a:moveTo>
                  <a:lnTo>
                    <a:pt x="523265" y="19888"/>
                  </a:lnTo>
                  <a:lnTo>
                    <a:pt x="531495" y="26060"/>
                  </a:lnTo>
                  <a:lnTo>
                    <a:pt x="544525" y="25375"/>
                  </a:lnTo>
                  <a:lnTo>
                    <a:pt x="558927" y="17831"/>
                  </a:lnTo>
                  <a:lnTo>
                    <a:pt x="567842" y="6172"/>
                  </a:lnTo>
                  <a:lnTo>
                    <a:pt x="594589" y="0"/>
                  </a:lnTo>
                  <a:lnTo>
                    <a:pt x="604876" y="14402"/>
                  </a:lnTo>
                  <a:lnTo>
                    <a:pt x="618592" y="56921"/>
                  </a:lnTo>
                  <a:lnTo>
                    <a:pt x="648767" y="93955"/>
                  </a:lnTo>
                  <a:lnTo>
                    <a:pt x="667969" y="135103"/>
                  </a:lnTo>
                  <a:lnTo>
                    <a:pt x="676885" y="174193"/>
                  </a:lnTo>
                  <a:lnTo>
                    <a:pt x="674827" y="188595"/>
                  </a:lnTo>
                  <a:lnTo>
                    <a:pt x="656996" y="221514"/>
                  </a:lnTo>
                  <a:lnTo>
                    <a:pt x="667969" y="230429"/>
                  </a:lnTo>
                  <a:lnTo>
                    <a:pt x="676885" y="269520"/>
                  </a:lnTo>
                  <a:lnTo>
                    <a:pt x="696087" y="294894"/>
                  </a:lnTo>
                  <a:lnTo>
                    <a:pt x="723519" y="281864"/>
                  </a:lnTo>
                  <a:lnTo>
                    <a:pt x="734492" y="290779"/>
                  </a:lnTo>
                  <a:lnTo>
                    <a:pt x="733120" y="318211"/>
                  </a:lnTo>
                  <a:lnTo>
                    <a:pt x="714604" y="355930"/>
                  </a:lnTo>
                  <a:lnTo>
                    <a:pt x="736549" y="376504"/>
                  </a:lnTo>
                  <a:lnTo>
                    <a:pt x="746150" y="427939"/>
                  </a:lnTo>
                  <a:lnTo>
                    <a:pt x="759181" y="455371"/>
                  </a:lnTo>
                  <a:lnTo>
                    <a:pt x="771525" y="459486"/>
                  </a:lnTo>
                  <a:lnTo>
                    <a:pt x="798271" y="448513"/>
                  </a:lnTo>
                  <a:lnTo>
                    <a:pt x="838048" y="439598"/>
                  </a:lnTo>
                  <a:lnTo>
                    <a:pt x="862736" y="440970"/>
                  </a:lnTo>
                  <a:lnTo>
                    <a:pt x="909371" y="468402"/>
                  </a:lnTo>
                  <a:lnTo>
                    <a:pt x="909371" y="480746"/>
                  </a:lnTo>
                  <a:lnTo>
                    <a:pt x="890168" y="475260"/>
                  </a:lnTo>
                  <a:lnTo>
                    <a:pt x="877138" y="480746"/>
                  </a:lnTo>
                  <a:lnTo>
                    <a:pt x="869594" y="492405"/>
                  </a:lnTo>
                  <a:lnTo>
                    <a:pt x="855878" y="499948"/>
                  </a:lnTo>
                  <a:lnTo>
                    <a:pt x="849020" y="513664"/>
                  </a:lnTo>
                  <a:lnTo>
                    <a:pt x="844220" y="526009"/>
                  </a:lnTo>
                  <a:lnTo>
                    <a:pt x="855878" y="580187"/>
                  </a:lnTo>
                  <a:lnTo>
                    <a:pt x="856564" y="605562"/>
                  </a:lnTo>
                  <a:lnTo>
                    <a:pt x="844220" y="606247"/>
                  </a:lnTo>
                  <a:lnTo>
                    <a:pt x="833247" y="596646"/>
                  </a:lnTo>
                  <a:lnTo>
                    <a:pt x="805129" y="595275"/>
                  </a:lnTo>
                  <a:lnTo>
                    <a:pt x="791413" y="602818"/>
                  </a:lnTo>
                  <a:lnTo>
                    <a:pt x="782498" y="613791"/>
                  </a:lnTo>
                  <a:lnTo>
                    <a:pt x="790042" y="642595"/>
                  </a:lnTo>
                  <a:lnTo>
                    <a:pt x="791413" y="667969"/>
                  </a:lnTo>
                  <a:lnTo>
                    <a:pt x="801700" y="682371"/>
                  </a:lnTo>
                  <a:lnTo>
                    <a:pt x="813359" y="686486"/>
                  </a:lnTo>
                  <a:lnTo>
                    <a:pt x="821588" y="700202"/>
                  </a:lnTo>
                  <a:lnTo>
                    <a:pt x="817474" y="724205"/>
                  </a:lnTo>
                  <a:lnTo>
                    <a:pt x="823646" y="750265"/>
                  </a:lnTo>
                  <a:lnTo>
                    <a:pt x="814045" y="761238"/>
                  </a:lnTo>
                  <a:lnTo>
                    <a:pt x="811987" y="773583"/>
                  </a:lnTo>
                  <a:lnTo>
                    <a:pt x="822960" y="787299"/>
                  </a:lnTo>
                  <a:lnTo>
                    <a:pt x="827761" y="803072"/>
                  </a:lnTo>
                  <a:lnTo>
                    <a:pt x="825017" y="818160"/>
                  </a:lnTo>
                  <a:lnTo>
                    <a:pt x="830504" y="833933"/>
                  </a:lnTo>
                  <a:lnTo>
                    <a:pt x="863422" y="861365"/>
                  </a:lnTo>
                  <a:lnTo>
                    <a:pt x="873709" y="892912"/>
                  </a:lnTo>
                  <a:lnTo>
                    <a:pt x="898398" y="911428"/>
                  </a:lnTo>
                  <a:lnTo>
                    <a:pt x="935431" y="916915"/>
                  </a:lnTo>
                  <a:lnTo>
                    <a:pt x="948461" y="914172"/>
                  </a:lnTo>
                  <a:lnTo>
                    <a:pt x="964921" y="934060"/>
                  </a:lnTo>
                  <a:lnTo>
                    <a:pt x="975893" y="960806"/>
                  </a:lnTo>
                  <a:lnTo>
                    <a:pt x="938860" y="1032129"/>
                  </a:lnTo>
                  <a:lnTo>
                    <a:pt x="941603" y="1047217"/>
                  </a:lnTo>
                  <a:lnTo>
                    <a:pt x="960120" y="1074649"/>
                  </a:lnTo>
                  <a:lnTo>
                    <a:pt x="943661" y="1080135"/>
                  </a:lnTo>
                  <a:lnTo>
                    <a:pt x="906628" y="1111682"/>
                  </a:lnTo>
                  <a:lnTo>
                    <a:pt x="879196" y="1124712"/>
                  </a:lnTo>
                  <a:lnTo>
                    <a:pt x="866165" y="1127455"/>
                  </a:lnTo>
                  <a:lnTo>
                    <a:pt x="778383" y="1128827"/>
                  </a:lnTo>
                  <a:lnTo>
                    <a:pt x="764667" y="1134313"/>
                  </a:lnTo>
                  <a:lnTo>
                    <a:pt x="753008" y="1145286"/>
                  </a:lnTo>
                  <a:lnTo>
                    <a:pt x="746150" y="1169289"/>
                  </a:lnTo>
                  <a:lnTo>
                    <a:pt x="746836" y="1178890"/>
                  </a:lnTo>
                  <a:lnTo>
                    <a:pt x="743407" y="1180948"/>
                  </a:lnTo>
                  <a:lnTo>
                    <a:pt x="731063" y="1194664"/>
                  </a:lnTo>
                  <a:lnTo>
                    <a:pt x="745465" y="1206322"/>
                  </a:lnTo>
                  <a:lnTo>
                    <a:pt x="706374" y="1200836"/>
                  </a:lnTo>
                  <a:lnTo>
                    <a:pt x="706374" y="1194664"/>
                  </a:lnTo>
                  <a:lnTo>
                    <a:pt x="698144" y="1192606"/>
                  </a:lnTo>
                  <a:lnTo>
                    <a:pt x="689915" y="1187120"/>
                  </a:lnTo>
                  <a:lnTo>
                    <a:pt x="683057" y="1180948"/>
                  </a:lnTo>
                  <a:lnTo>
                    <a:pt x="680314" y="1178890"/>
                  </a:lnTo>
                  <a:lnTo>
                    <a:pt x="672084" y="1183691"/>
                  </a:lnTo>
                  <a:lnTo>
                    <a:pt x="665226" y="1179576"/>
                  </a:lnTo>
                  <a:lnTo>
                    <a:pt x="660425" y="1171347"/>
                  </a:lnTo>
                  <a:lnTo>
                    <a:pt x="658368" y="1163117"/>
                  </a:lnTo>
                  <a:lnTo>
                    <a:pt x="659740" y="1163117"/>
                  </a:lnTo>
                  <a:lnTo>
                    <a:pt x="661797" y="1159002"/>
                  </a:lnTo>
                  <a:lnTo>
                    <a:pt x="667969" y="1157631"/>
                  </a:lnTo>
                  <a:lnTo>
                    <a:pt x="667969" y="1151458"/>
                  </a:lnTo>
                  <a:lnTo>
                    <a:pt x="663169" y="1151458"/>
                  </a:lnTo>
                  <a:lnTo>
                    <a:pt x="656311" y="1155573"/>
                  </a:lnTo>
                  <a:lnTo>
                    <a:pt x="648081" y="1156259"/>
                  </a:lnTo>
                  <a:lnTo>
                    <a:pt x="640537" y="1152144"/>
                  </a:lnTo>
                  <a:lnTo>
                    <a:pt x="635051" y="1144600"/>
                  </a:lnTo>
                  <a:lnTo>
                    <a:pt x="629564" y="1144600"/>
                  </a:lnTo>
                  <a:lnTo>
                    <a:pt x="625450" y="1153516"/>
                  </a:lnTo>
                  <a:lnTo>
                    <a:pt x="613105" y="1161060"/>
                  </a:lnTo>
                  <a:lnTo>
                    <a:pt x="610362" y="1166546"/>
                  </a:lnTo>
                  <a:lnTo>
                    <a:pt x="613791" y="1175461"/>
                  </a:lnTo>
                  <a:lnTo>
                    <a:pt x="621335" y="1177519"/>
                  </a:lnTo>
                  <a:lnTo>
                    <a:pt x="624764" y="1181634"/>
                  </a:lnTo>
                  <a:lnTo>
                    <a:pt x="595274" y="1180948"/>
                  </a:lnTo>
                  <a:lnTo>
                    <a:pt x="605561" y="1176147"/>
                  </a:lnTo>
                  <a:lnTo>
                    <a:pt x="604190" y="1169975"/>
                  </a:lnTo>
                  <a:lnTo>
                    <a:pt x="604190" y="1161060"/>
                  </a:lnTo>
                  <a:lnTo>
                    <a:pt x="602132" y="1154887"/>
                  </a:lnTo>
                  <a:lnTo>
                    <a:pt x="595960" y="1157631"/>
                  </a:lnTo>
                  <a:lnTo>
                    <a:pt x="595960" y="1154202"/>
                  </a:lnTo>
                  <a:lnTo>
                    <a:pt x="595274" y="1152144"/>
                  </a:lnTo>
                  <a:lnTo>
                    <a:pt x="595274" y="1150087"/>
                  </a:lnTo>
                  <a:lnTo>
                    <a:pt x="596646" y="1149401"/>
                  </a:lnTo>
                  <a:lnTo>
                    <a:pt x="595960" y="1144600"/>
                  </a:lnTo>
                  <a:lnTo>
                    <a:pt x="589788" y="1143915"/>
                  </a:lnTo>
                  <a:lnTo>
                    <a:pt x="586359" y="1144600"/>
                  </a:lnTo>
                  <a:lnTo>
                    <a:pt x="584302" y="1148029"/>
                  </a:lnTo>
                  <a:lnTo>
                    <a:pt x="581558" y="1151458"/>
                  </a:lnTo>
                  <a:lnTo>
                    <a:pt x="590474" y="1131570"/>
                  </a:lnTo>
                  <a:lnTo>
                    <a:pt x="587731" y="1116483"/>
                  </a:lnTo>
                  <a:lnTo>
                    <a:pt x="579501" y="1110996"/>
                  </a:lnTo>
                  <a:lnTo>
                    <a:pt x="571271" y="1119912"/>
                  </a:lnTo>
                  <a:lnTo>
                    <a:pt x="567157" y="1113739"/>
                  </a:lnTo>
                  <a:lnTo>
                    <a:pt x="564413" y="1119912"/>
                  </a:lnTo>
                  <a:lnTo>
                    <a:pt x="560299" y="1125398"/>
                  </a:lnTo>
                  <a:lnTo>
                    <a:pt x="554812" y="1128827"/>
                  </a:lnTo>
                  <a:lnTo>
                    <a:pt x="547268" y="1132256"/>
                  </a:lnTo>
                  <a:lnTo>
                    <a:pt x="547268" y="1139114"/>
                  </a:lnTo>
                  <a:lnTo>
                    <a:pt x="557555" y="1141171"/>
                  </a:lnTo>
                  <a:lnTo>
                    <a:pt x="554812" y="1148715"/>
                  </a:lnTo>
                  <a:lnTo>
                    <a:pt x="554812" y="1159002"/>
                  </a:lnTo>
                  <a:lnTo>
                    <a:pt x="552069" y="1169975"/>
                  </a:lnTo>
                  <a:lnTo>
                    <a:pt x="547268" y="1176833"/>
                  </a:lnTo>
                  <a:lnTo>
                    <a:pt x="541782" y="1180262"/>
                  </a:lnTo>
                  <a:lnTo>
                    <a:pt x="536296" y="1185063"/>
                  </a:lnTo>
                  <a:lnTo>
                    <a:pt x="533552" y="1194664"/>
                  </a:lnTo>
                  <a:lnTo>
                    <a:pt x="523265" y="1187806"/>
                  </a:lnTo>
                  <a:lnTo>
                    <a:pt x="523951" y="1197407"/>
                  </a:lnTo>
                  <a:lnTo>
                    <a:pt x="525323" y="1201522"/>
                  </a:lnTo>
                  <a:lnTo>
                    <a:pt x="528066" y="1202208"/>
                  </a:lnTo>
                  <a:lnTo>
                    <a:pt x="533552" y="1200836"/>
                  </a:lnTo>
                  <a:lnTo>
                    <a:pt x="566471" y="1228268"/>
                  </a:lnTo>
                  <a:lnTo>
                    <a:pt x="580187" y="1234440"/>
                  </a:lnTo>
                  <a:lnTo>
                    <a:pt x="584302" y="1241298"/>
                  </a:lnTo>
                  <a:lnTo>
                    <a:pt x="585673" y="1247470"/>
                  </a:lnTo>
                  <a:lnTo>
                    <a:pt x="583616" y="1250214"/>
                  </a:lnTo>
                  <a:lnTo>
                    <a:pt x="577444" y="1248842"/>
                  </a:lnTo>
                  <a:lnTo>
                    <a:pt x="565099" y="1241298"/>
                  </a:lnTo>
                  <a:lnTo>
                    <a:pt x="544525" y="1234440"/>
                  </a:lnTo>
                  <a:lnTo>
                    <a:pt x="539725" y="1235126"/>
                  </a:lnTo>
                  <a:lnTo>
                    <a:pt x="533552" y="1237869"/>
                  </a:lnTo>
                  <a:lnTo>
                    <a:pt x="533552" y="1241984"/>
                  </a:lnTo>
                  <a:lnTo>
                    <a:pt x="526009" y="1252957"/>
                  </a:lnTo>
                  <a:lnTo>
                    <a:pt x="517779" y="1259815"/>
                  </a:lnTo>
                  <a:lnTo>
                    <a:pt x="513664" y="1252957"/>
                  </a:lnTo>
                  <a:lnTo>
                    <a:pt x="511607" y="1244727"/>
                  </a:lnTo>
                  <a:lnTo>
                    <a:pt x="506806" y="1238555"/>
                  </a:lnTo>
                  <a:lnTo>
                    <a:pt x="501320" y="1233754"/>
                  </a:lnTo>
                  <a:lnTo>
                    <a:pt x="499262" y="1228954"/>
                  </a:lnTo>
                  <a:lnTo>
                    <a:pt x="498577" y="1223467"/>
                  </a:lnTo>
                  <a:lnTo>
                    <a:pt x="497205" y="1220724"/>
                  </a:lnTo>
                  <a:lnTo>
                    <a:pt x="495148" y="1218667"/>
                  </a:lnTo>
                  <a:lnTo>
                    <a:pt x="494462" y="1215924"/>
                  </a:lnTo>
                  <a:lnTo>
                    <a:pt x="495833" y="1210437"/>
                  </a:lnTo>
                  <a:lnTo>
                    <a:pt x="499262" y="1206322"/>
                  </a:lnTo>
                  <a:lnTo>
                    <a:pt x="502691" y="1203579"/>
                  </a:lnTo>
                  <a:lnTo>
                    <a:pt x="504063" y="1200836"/>
                  </a:lnTo>
                  <a:lnTo>
                    <a:pt x="497205" y="1170661"/>
                  </a:lnTo>
                  <a:lnTo>
                    <a:pt x="483489" y="1148715"/>
                  </a:lnTo>
                  <a:lnTo>
                    <a:pt x="464972" y="1132942"/>
                  </a:lnTo>
                  <a:lnTo>
                    <a:pt x="442341" y="1119912"/>
                  </a:lnTo>
                  <a:lnTo>
                    <a:pt x="419710" y="1102081"/>
                  </a:lnTo>
                  <a:lnTo>
                    <a:pt x="364846" y="1032129"/>
                  </a:lnTo>
                  <a:lnTo>
                    <a:pt x="343586" y="1017727"/>
                  </a:lnTo>
                  <a:lnTo>
                    <a:pt x="337414" y="1010184"/>
                  </a:lnTo>
                  <a:lnTo>
                    <a:pt x="339471" y="1001954"/>
                  </a:lnTo>
                  <a:lnTo>
                    <a:pt x="336042" y="993724"/>
                  </a:lnTo>
                  <a:lnTo>
                    <a:pt x="334670" y="982752"/>
                  </a:lnTo>
                  <a:lnTo>
                    <a:pt x="335356" y="972465"/>
                  </a:lnTo>
                  <a:lnTo>
                    <a:pt x="339471" y="964921"/>
                  </a:lnTo>
                  <a:lnTo>
                    <a:pt x="339471" y="958063"/>
                  </a:lnTo>
                  <a:lnTo>
                    <a:pt x="331241" y="961492"/>
                  </a:lnTo>
                  <a:lnTo>
                    <a:pt x="324383" y="962863"/>
                  </a:lnTo>
                  <a:lnTo>
                    <a:pt x="318897" y="960120"/>
                  </a:lnTo>
                  <a:lnTo>
                    <a:pt x="315468" y="951891"/>
                  </a:lnTo>
                  <a:lnTo>
                    <a:pt x="305181" y="957377"/>
                  </a:lnTo>
                  <a:lnTo>
                    <a:pt x="294894" y="957377"/>
                  </a:lnTo>
                  <a:lnTo>
                    <a:pt x="285979" y="952576"/>
                  </a:lnTo>
                  <a:lnTo>
                    <a:pt x="277063" y="945033"/>
                  </a:lnTo>
                  <a:lnTo>
                    <a:pt x="257175" y="953262"/>
                  </a:lnTo>
                  <a:lnTo>
                    <a:pt x="229057" y="938860"/>
                  </a:lnTo>
                  <a:lnTo>
                    <a:pt x="206426" y="911428"/>
                  </a:lnTo>
                  <a:lnTo>
                    <a:pt x="204368" y="883311"/>
                  </a:lnTo>
                  <a:lnTo>
                    <a:pt x="195453" y="873709"/>
                  </a:lnTo>
                  <a:lnTo>
                    <a:pt x="189967" y="862737"/>
                  </a:lnTo>
                  <a:lnTo>
                    <a:pt x="182423" y="853135"/>
                  </a:lnTo>
                  <a:lnTo>
                    <a:pt x="165964" y="851764"/>
                  </a:lnTo>
                  <a:lnTo>
                    <a:pt x="165964" y="845592"/>
                  </a:lnTo>
                  <a:lnTo>
                    <a:pt x="170764" y="845592"/>
                  </a:lnTo>
                  <a:lnTo>
                    <a:pt x="170764" y="839419"/>
                  </a:lnTo>
                  <a:lnTo>
                    <a:pt x="165278" y="832561"/>
                  </a:lnTo>
                  <a:lnTo>
                    <a:pt x="157048" y="818160"/>
                  </a:lnTo>
                  <a:lnTo>
                    <a:pt x="151562" y="814045"/>
                  </a:lnTo>
                  <a:lnTo>
                    <a:pt x="163906" y="809930"/>
                  </a:lnTo>
                  <a:lnTo>
                    <a:pt x="178308" y="810616"/>
                  </a:lnTo>
                  <a:lnTo>
                    <a:pt x="187909" y="807873"/>
                  </a:lnTo>
                  <a:lnTo>
                    <a:pt x="185852" y="795528"/>
                  </a:lnTo>
                  <a:lnTo>
                    <a:pt x="178994" y="787984"/>
                  </a:lnTo>
                  <a:lnTo>
                    <a:pt x="151562" y="770154"/>
                  </a:lnTo>
                  <a:lnTo>
                    <a:pt x="151562" y="763981"/>
                  </a:lnTo>
                  <a:lnTo>
                    <a:pt x="163906" y="764667"/>
                  </a:lnTo>
                  <a:lnTo>
                    <a:pt x="172822" y="767410"/>
                  </a:lnTo>
                  <a:lnTo>
                    <a:pt x="179680" y="766725"/>
                  </a:lnTo>
                  <a:lnTo>
                    <a:pt x="185852" y="757809"/>
                  </a:lnTo>
                  <a:lnTo>
                    <a:pt x="185852" y="751637"/>
                  </a:lnTo>
                  <a:lnTo>
                    <a:pt x="178308" y="746836"/>
                  </a:lnTo>
                  <a:lnTo>
                    <a:pt x="165964" y="740664"/>
                  </a:lnTo>
                  <a:lnTo>
                    <a:pt x="156362" y="739978"/>
                  </a:lnTo>
                  <a:lnTo>
                    <a:pt x="156362" y="751637"/>
                  </a:lnTo>
                  <a:lnTo>
                    <a:pt x="150190" y="746151"/>
                  </a:lnTo>
                  <a:lnTo>
                    <a:pt x="141961" y="741350"/>
                  </a:lnTo>
                  <a:lnTo>
                    <a:pt x="134417" y="739978"/>
                  </a:lnTo>
                  <a:lnTo>
                    <a:pt x="141961" y="732435"/>
                  </a:lnTo>
                  <a:lnTo>
                    <a:pt x="128930" y="729006"/>
                  </a:lnTo>
                  <a:lnTo>
                    <a:pt x="116586" y="727634"/>
                  </a:lnTo>
                  <a:lnTo>
                    <a:pt x="104927" y="729006"/>
                  </a:lnTo>
                  <a:lnTo>
                    <a:pt x="93955" y="732435"/>
                  </a:lnTo>
                  <a:lnTo>
                    <a:pt x="99441" y="724891"/>
                  </a:lnTo>
                  <a:lnTo>
                    <a:pt x="102184" y="716661"/>
                  </a:lnTo>
                  <a:lnTo>
                    <a:pt x="103556" y="707060"/>
                  </a:lnTo>
                  <a:lnTo>
                    <a:pt x="102870" y="695401"/>
                  </a:lnTo>
                  <a:lnTo>
                    <a:pt x="108356" y="701574"/>
                  </a:lnTo>
                  <a:lnTo>
                    <a:pt x="113157" y="700888"/>
                  </a:lnTo>
                  <a:lnTo>
                    <a:pt x="117958" y="696087"/>
                  </a:lnTo>
                  <a:lnTo>
                    <a:pt x="122758" y="689229"/>
                  </a:lnTo>
                  <a:lnTo>
                    <a:pt x="122758" y="686486"/>
                  </a:lnTo>
                  <a:lnTo>
                    <a:pt x="122758" y="674827"/>
                  </a:lnTo>
                  <a:lnTo>
                    <a:pt x="122758" y="670027"/>
                  </a:lnTo>
                  <a:lnTo>
                    <a:pt x="124130" y="669341"/>
                  </a:lnTo>
                  <a:lnTo>
                    <a:pt x="130988" y="664540"/>
                  </a:lnTo>
                  <a:lnTo>
                    <a:pt x="132359" y="664540"/>
                  </a:lnTo>
                  <a:lnTo>
                    <a:pt x="128245" y="646024"/>
                  </a:lnTo>
                  <a:lnTo>
                    <a:pt x="115900" y="637794"/>
                  </a:lnTo>
                  <a:lnTo>
                    <a:pt x="104242" y="633679"/>
                  </a:lnTo>
                  <a:lnTo>
                    <a:pt x="98755" y="629565"/>
                  </a:lnTo>
                  <a:lnTo>
                    <a:pt x="96698" y="625450"/>
                  </a:lnTo>
                  <a:lnTo>
                    <a:pt x="85039" y="616534"/>
                  </a:lnTo>
                  <a:lnTo>
                    <a:pt x="81610" y="614477"/>
                  </a:lnTo>
                  <a:lnTo>
                    <a:pt x="73381" y="612420"/>
                  </a:lnTo>
                  <a:lnTo>
                    <a:pt x="67894" y="607619"/>
                  </a:lnTo>
                  <a:lnTo>
                    <a:pt x="62408" y="601447"/>
                  </a:lnTo>
                  <a:lnTo>
                    <a:pt x="31547" y="594589"/>
                  </a:lnTo>
                  <a:lnTo>
                    <a:pt x="15088" y="587731"/>
                  </a:lnTo>
                  <a:lnTo>
                    <a:pt x="6858" y="582930"/>
                  </a:lnTo>
                  <a:lnTo>
                    <a:pt x="2743" y="583616"/>
                  </a:lnTo>
                  <a:lnTo>
                    <a:pt x="0" y="582930"/>
                  </a:lnTo>
                  <a:lnTo>
                    <a:pt x="10973" y="575386"/>
                  </a:lnTo>
                  <a:lnTo>
                    <a:pt x="34976" y="583616"/>
                  </a:lnTo>
                  <a:lnTo>
                    <a:pt x="63094" y="592531"/>
                  </a:lnTo>
                  <a:lnTo>
                    <a:pt x="95326" y="609676"/>
                  </a:lnTo>
                  <a:lnTo>
                    <a:pt x="115214" y="627507"/>
                  </a:lnTo>
                  <a:lnTo>
                    <a:pt x="129616" y="634365"/>
                  </a:lnTo>
                  <a:lnTo>
                    <a:pt x="140589" y="631622"/>
                  </a:lnTo>
                  <a:lnTo>
                    <a:pt x="143332" y="626821"/>
                  </a:lnTo>
                  <a:lnTo>
                    <a:pt x="142646" y="619963"/>
                  </a:lnTo>
                  <a:lnTo>
                    <a:pt x="143332" y="613105"/>
                  </a:lnTo>
                  <a:lnTo>
                    <a:pt x="149504" y="606933"/>
                  </a:lnTo>
                  <a:lnTo>
                    <a:pt x="154991" y="604876"/>
                  </a:lnTo>
                  <a:lnTo>
                    <a:pt x="161163" y="604876"/>
                  </a:lnTo>
                  <a:lnTo>
                    <a:pt x="166649" y="606933"/>
                  </a:lnTo>
                  <a:lnTo>
                    <a:pt x="172822" y="611048"/>
                  </a:lnTo>
                  <a:lnTo>
                    <a:pt x="175565" y="590474"/>
                  </a:lnTo>
                  <a:lnTo>
                    <a:pt x="185852" y="580187"/>
                  </a:lnTo>
                  <a:lnTo>
                    <a:pt x="198882" y="572643"/>
                  </a:lnTo>
                  <a:lnTo>
                    <a:pt x="208483" y="560985"/>
                  </a:lnTo>
                  <a:lnTo>
                    <a:pt x="210541" y="550698"/>
                  </a:lnTo>
                  <a:lnTo>
                    <a:pt x="208483" y="545897"/>
                  </a:lnTo>
                  <a:lnTo>
                    <a:pt x="205054" y="541782"/>
                  </a:lnTo>
                  <a:lnTo>
                    <a:pt x="202311" y="534238"/>
                  </a:lnTo>
                  <a:lnTo>
                    <a:pt x="200939" y="531495"/>
                  </a:lnTo>
                  <a:lnTo>
                    <a:pt x="196139" y="524637"/>
                  </a:lnTo>
                  <a:lnTo>
                    <a:pt x="194081" y="521894"/>
                  </a:lnTo>
                  <a:lnTo>
                    <a:pt x="194767" y="519151"/>
                  </a:lnTo>
                  <a:lnTo>
                    <a:pt x="199568" y="508178"/>
                  </a:lnTo>
                  <a:lnTo>
                    <a:pt x="200254" y="503377"/>
                  </a:lnTo>
                  <a:lnTo>
                    <a:pt x="198196" y="495834"/>
                  </a:lnTo>
                  <a:lnTo>
                    <a:pt x="194081" y="492405"/>
                  </a:lnTo>
                  <a:lnTo>
                    <a:pt x="192024" y="488290"/>
                  </a:lnTo>
                  <a:lnTo>
                    <a:pt x="196825" y="481432"/>
                  </a:lnTo>
                  <a:lnTo>
                    <a:pt x="202997" y="479374"/>
                  </a:lnTo>
                  <a:lnTo>
                    <a:pt x="209855" y="480060"/>
                  </a:lnTo>
                  <a:lnTo>
                    <a:pt x="211226" y="480746"/>
                  </a:lnTo>
                  <a:lnTo>
                    <a:pt x="237287" y="490347"/>
                  </a:lnTo>
                  <a:lnTo>
                    <a:pt x="249631" y="497891"/>
                  </a:lnTo>
                  <a:lnTo>
                    <a:pt x="261976" y="499263"/>
                  </a:lnTo>
                  <a:lnTo>
                    <a:pt x="273634" y="486918"/>
                  </a:lnTo>
                  <a:lnTo>
                    <a:pt x="279806" y="468402"/>
                  </a:lnTo>
                  <a:lnTo>
                    <a:pt x="277063" y="452628"/>
                  </a:lnTo>
                  <a:lnTo>
                    <a:pt x="244145" y="398450"/>
                  </a:lnTo>
                  <a:lnTo>
                    <a:pt x="227686" y="381991"/>
                  </a:lnTo>
                  <a:lnTo>
                    <a:pt x="223571" y="376504"/>
                  </a:lnTo>
                  <a:lnTo>
                    <a:pt x="213284" y="320269"/>
                  </a:lnTo>
                  <a:lnTo>
                    <a:pt x="209855" y="313411"/>
                  </a:lnTo>
                  <a:lnTo>
                    <a:pt x="218084" y="310668"/>
                  </a:lnTo>
                  <a:lnTo>
                    <a:pt x="253746" y="309296"/>
                  </a:lnTo>
                  <a:lnTo>
                    <a:pt x="265405" y="307239"/>
                  </a:lnTo>
                  <a:lnTo>
                    <a:pt x="268148" y="290779"/>
                  </a:lnTo>
                  <a:lnTo>
                    <a:pt x="273634" y="274320"/>
                  </a:lnTo>
                  <a:lnTo>
                    <a:pt x="281864" y="259918"/>
                  </a:lnTo>
                  <a:lnTo>
                    <a:pt x="291465" y="248946"/>
                  </a:lnTo>
                  <a:lnTo>
                    <a:pt x="304495" y="242773"/>
                  </a:lnTo>
                  <a:lnTo>
                    <a:pt x="327812" y="245517"/>
                  </a:lnTo>
                  <a:lnTo>
                    <a:pt x="339471" y="239344"/>
                  </a:lnTo>
                  <a:lnTo>
                    <a:pt x="351815" y="235915"/>
                  </a:lnTo>
                  <a:lnTo>
                    <a:pt x="389534" y="241402"/>
                  </a:lnTo>
                  <a:lnTo>
                    <a:pt x="406679" y="239344"/>
                  </a:lnTo>
                  <a:lnTo>
                    <a:pt x="433426" y="227000"/>
                  </a:lnTo>
                  <a:lnTo>
                    <a:pt x="451256" y="218770"/>
                  </a:lnTo>
                  <a:lnTo>
                    <a:pt x="456057" y="214656"/>
                  </a:lnTo>
                  <a:lnTo>
                    <a:pt x="458800" y="208483"/>
                  </a:lnTo>
                  <a:lnTo>
                    <a:pt x="469773" y="178308"/>
                  </a:lnTo>
                  <a:lnTo>
                    <a:pt x="470459" y="174193"/>
                  </a:lnTo>
                  <a:lnTo>
                    <a:pt x="467030" y="157048"/>
                  </a:lnTo>
                  <a:lnTo>
                    <a:pt x="467030" y="152248"/>
                  </a:lnTo>
                  <a:lnTo>
                    <a:pt x="464972" y="141961"/>
                  </a:lnTo>
                  <a:lnTo>
                    <a:pt x="464972" y="136474"/>
                  </a:lnTo>
                  <a:lnTo>
                    <a:pt x="468401" y="131674"/>
                  </a:lnTo>
                  <a:lnTo>
                    <a:pt x="478688" y="128245"/>
                  </a:lnTo>
                  <a:lnTo>
                    <a:pt x="482803" y="125502"/>
                  </a:lnTo>
                  <a:lnTo>
                    <a:pt x="490347" y="103556"/>
                  </a:lnTo>
                  <a:lnTo>
                    <a:pt x="491033" y="84353"/>
                  </a:lnTo>
                  <a:lnTo>
                    <a:pt x="488975" y="65837"/>
                  </a:lnTo>
                  <a:lnTo>
                    <a:pt x="492404" y="44577"/>
                  </a:lnTo>
                  <a:lnTo>
                    <a:pt x="497891" y="35662"/>
                  </a:lnTo>
                  <a:lnTo>
                    <a:pt x="505435" y="30175"/>
                  </a:lnTo>
                  <a:lnTo>
                    <a:pt x="513664" y="26746"/>
                  </a:lnTo>
                  <a:lnTo>
                    <a:pt x="519151" y="21260"/>
                  </a:lnTo>
                  <a:lnTo>
                    <a:pt x="521208" y="16459"/>
                  </a:lnTo>
                  <a:close/>
                </a:path>
              </a:pathLst>
            </a:custGeom>
            <a:solidFill>
              <a:srgbClr val="DA4F33"/>
            </a:solidFill>
            <a:ln w="3429" cap="rnd">
              <a:solidFill>
                <a:srgbClr val="FFFFFF"/>
              </a:solidFill>
              <a:prstDash val="solid"/>
              <a:round/>
            </a:ln>
          </p:spPr>
          <p:txBody>
            <a:bodyPr rtlCol="0" anchor="ctr"/>
            <a:lstStyle/>
            <a:p>
              <a:endParaRPr lang="el-GR"/>
            </a:p>
          </p:txBody>
        </p:sp>
        <p:sp>
          <p:nvSpPr>
            <p:cNvPr id="8" name="Ελεύθερη σχεδίαση 7">
              <a:extLst>
                <a:ext uri="{FF2B5EF4-FFF2-40B4-BE49-F238E27FC236}">
                  <a16:creationId xmlns:a16="http://schemas.microsoft.com/office/drawing/2014/main" id="{B546B391-5304-A64A-0AEB-9926904992C9}"/>
                </a:ext>
              </a:extLst>
            </p:cNvPr>
            <p:cNvSpPr/>
            <p:nvPr/>
          </p:nvSpPr>
          <p:spPr>
            <a:xfrm>
              <a:off x="9657667" y="894345"/>
              <a:ext cx="1711757" cy="1381887"/>
            </a:xfrm>
            <a:custGeom>
              <a:avLst/>
              <a:gdLst>
                <a:gd name="connsiteX0" fmla="*/ 283236 w 1711757"/>
                <a:gd name="connsiteY0" fmla="*/ 1147343 h 1381887"/>
                <a:gd name="connsiteX1" fmla="*/ 281178 w 1711757"/>
                <a:gd name="connsiteY1" fmla="*/ 1128827 h 1381887"/>
                <a:gd name="connsiteX2" fmla="*/ 285979 w 1711757"/>
                <a:gd name="connsiteY2" fmla="*/ 1115111 h 1381887"/>
                <a:gd name="connsiteX3" fmla="*/ 314097 w 1711757"/>
                <a:gd name="connsiteY3" fmla="*/ 1101395 h 1381887"/>
                <a:gd name="connsiteX4" fmla="*/ 323698 w 1711757"/>
                <a:gd name="connsiteY4" fmla="*/ 1090422 h 1381887"/>
                <a:gd name="connsiteX5" fmla="*/ 325755 w 1711757"/>
                <a:gd name="connsiteY5" fmla="*/ 1062990 h 1381887"/>
                <a:gd name="connsiteX6" fmla="*/ 336728 w 1711757"/>
                <a:gd name="connsiteY6" fmla="*/ 1042416 h 1381887"/>
                <a:gd name="connsiteX7" fmla="*/ 303810 w 1711757"/>
                <a:gd name="connsiteY7" fmla="*/ 1026643 h 1381887"/>
                <a:gd name="connsiteX8" fmla="*/ 296266 w 1711757"/>
                <a:gd name="connsiteY8" fmla="*/ 1012927 h 1381887"/>
                <a:gd name="connsiteX9" fmla="*/ 292837 w 1711757"/>
                <a:gd name="connsiteY9" fmla="*/ 986866 h 1381887"/>
                <a:gd name="connsiteX10" fmla="*/ 269520 w 1711757"/>
                <a:gd name="connsiteY10" fmla="*/ 960120 h 1381887"/>
                <a:gd name="connsiteX11" fmla="*/ 266776 w 1711757"/>
                <a:gd name="connsiteY11" fmla="*/ 947090 h 1381887"/>
                <a:gd name="connsiteX12" fmla="*/ 268834 w 1711757"/>
                <a:gd name="connsiteY12" fmla="*/ 934745 h 1381887"/>
                <a:gd name="connsiteX13" fmla="*/ 263347 w 1711757"/>
                <a:gd name="connsiteY13" fmla="*/ 921029 h 1381887"/>
                <a:gd name="connsiteX14" fmla="*/ 223571 w 1711757"/>
                <a:gd name="connsiteY14" fmla="*/ 927202 h 1381887"/>
                <a:gd name="connsiteX15" fmla="*/ 211912 w 1711757"/>
                <a:gd name="connsiteY15" fmla="*/ 920344 h 1381887"/>
                <a:gd name="connsiteX16" fmla="*/ 211912 w 1711757"/>
                <a:gd name="connsiteY16" fmla="*/ 907313 h 1381887"/>
                <a:gd name="connsiteX17" fmla="*/ 188595 w 1711757"/>
                <a:gd name="connsiteY17" fmla="*/ 891540 h 1381887"/>
                <a:gd name="connsiteX18" fmla="*/ 162535 w 1711757"/>
                <a:gd name="connsiteY18" fmla="*/ 879196 h 1381887"/>
                <a:gd name="connsiteX19" fmla="*/ 152248 w 1711757"/>
                <a:gd name="connsiteY19" fmla="*/ 867537 h 1381887"/>
                <a:gd name="connsiteX20" fmla="*/ 136474 w 1711757"/>
                <a:gd name="connsiteY20" fmla="*/ 837362 h 1381887"/>
                <a:gd name="connsiteX21" fmla="*/ 125502 w 1711757"/>
                <a:gd name="connsiteY21" fmla="*/ 827761 h 1381887"/>
                <a:gd name="connsiteX22" fmla="*/ 124816 w 1711757"/>
                <a:gd name="connsiteY22" fmla="*/ 814730 h 1381887"/>
                <a:gd name="connsiteX23" fmla="*/ 134417 w 1711757"/>
                <a:gd name="connsiteY23" fmla="*/ 790727 h 1381887"/>
                <a:gd name="connsiteX24" fmla="*/ 115215 w 1711757"/>
                <a:gd name="connsiteY24" fmla="*/ 765353 h 1381887"/>
                <a:gd name="connsiteX25" fmla="*/ 114529 w 1711757"/>
                <a:gd name="connsiteY25" fmla="*/ 739292 h 1381887"/>
                <a:gd name="connsiteX26" fmla="*/ 131674 w 1711757"/>
                <a:gd name="connsiteY26" fmla="*/ 698830 h 1381887"/>
                <a:gd name="connsiteX27" fmla="*/ 115900 w 1711757"/>
                <a:gd name="connsiteY27" fmla="*/ 698830 h 1381887"/>
                <a:gd name="connsiteX28" fmla="*/ 104242 w 1711757"/>
                <a:gd name="connsiteY28" fmla="*/ 691972 h 1381887"/>
                <a:gd name="connsiteX29" fmla="*/ 91897 w 1711757"/>
                <a:gd name="connsiteY29" fmla="*/ 692658 h 1381887"/>
                <a:gd name="connsiteX30" fmla="*/ 62408 w 1711757"/>
                <a:gd name="connsiteY30" fmla="*/ 683057 h 1381887"/>
                <a:gd name="connsiteX31" fmla="*/ 49378 w 1711757"/>
                <a:gd name="connsiteY31" fmla="*/ 683057 h 1381887"/>
                <a:gd name="connsiteX32" fmla="*/ 37719 w 1711757"/>
                <a:gd name="connsiteY32" fmla="*/ 678942 h 1381887"/>
                <a:gd name="connsiteX33" fmla="*/ 54178 w 1711757"/>
                <a:gd name="connsiteY33" fmla="*/ 638480 h 1381887"/>
                <a:gd name="connsiteX34" fmla="*/ 54178 w 1711757"/>
                <a:gd name="connsiteY34" fmla="*/ 625450 h 1381887"/>
                <a:gd name="connsiteX35" fmla="*/ 29490 w 1711757"/>
                <a:gd name="connsiteY35" fmla="*/ 616534 h 1381887"/>
                <a:gd name="connsiteX36" fmla="*/ 21946 w 1711757"/>
                <a:gd name="connsiteY36" fmla="*/ 602818 h 1381887"/>
                <a:gd name="connsiteX37" fmla="*/ 10973 w 1711757"/>
                <a:gd name="connsiteY37" fmla="*/ 560299 h 1381887"/>
                <a:gd name="connsiteX38" fmla="*/ 0 w 1711757"/>
                <a:gd name="connsiteY38" fmla="*/ 547954 h 1381887"/>
                <a:gd name="connsiteX39" fmla="*/ 4801 w 1711757"/>
                <a:gd name="connsiteY39" fmla="*/ 536296 h 1381887"/>
                <a:gd name="connsiteX40" fmla="*/ 30175 w 1711757"/>
                <a:gd name="connsiteY40" fmla="*/ 537667 h 1381887"/>
                <a:gd name="connsiteX41" fmla="*/ 56922 w 1711757"/>
                <a:gd name="connsiteY41" fmla="*/ 531495 h 1381887"/>
                <a:gd name="connsiteX42" fmla="*/ 70638 w 1711757"/>
                <a:gd name="connsiteY42" fmla="*/ 526009 h 1381887"/>
                <a:gd name="connsiteX43" fmla="*/ 82982 w 1711757"/>
                <a:gd name="connsiteY43" fmla="*/ 515036 h 1381887"/>
                <a:gd name="connsiteX44" fmla="*/ 85039 w 1711757"/>
                <a:gd name="connsiteY44" fmla="*/ 502691 h 1381887"/>
                <a:gd name="connsiteX45" fmla="*/ 74067 w 1711757"/>
                <a:gd name="connsiteY45" fmla="*/ 491033 h 1381887"/>
                <a:gd name="connsiteX46" fmla="*/ 50064 w 1711757"/>
                <a:gd name="connsiteY46" fmla="*/ 479374 h 1381887"/>
                <a:gd name="connsiteX47" fmla="*/ 45263 w 1711757"/>
                <a:gd name="connsiteY47" fmla="*/ 447142 h 1381887"/>
                <a:gd name="connsiteX48" fmla="*/ 51435 w 1711757"/>
                <a:gd name="connsiteY48" fmla="*/ 445770 h 1381887"/>
                <a:gd name="connsiteX49" fmla="*/ 60351 w 1711757"/>
                <a:gd name="connsiteY49" fmla="*/ 436169 h 1381887"/>
                <a:gd name="connsiteX50" fmla="*/ 62408 w 1711757"/>
                <a:gd name="connsiteY50" fmla="*/ 425882 h 1381887"/>
                <a:gd name="connsiteX51" fmla="*/ 63094 w 1711757"/>
                <a:gd name="connsiteY51" fmla="*/ 415595 h 1381887"/>
                <a:gd name="connsiteX52" fmla="*/ 63780 w 1711757"/>
                <a:gd name="connsiteY52" fmla="*/ 408051 h 1381887"/>
                <a:gd name="connsiteX53" fmla="*/ 71323 w 1711757"/>
                <a:gd name="connsiteY53" fmla="*/ 399136 h 1381887"/>
                <a:gd name="connsiteX54" fmla="*/ 97384 w 1711757"/>
                <a:gd name="connsiteY54" fmla="*/ 380619 h 1381887"/>
                <a:gd name="connsiteX55" fmla="*/ 98070 w 1711757"/>
                <a:gd name="connsiteY55" fmla="*/ 380619 h 1381887"/>
                <a:gd name="connsiteX56" fmla="*/ 106985 w 1711757"/>
                <a:gd name="connsiteY56" fmla="*/ 362788 h 1381887"/>
                <a:gd name="connsiteX57" fmla="*/ 132360 w 1711757"/>
                <a:gd name="connsiteY57" fmla="*/ 338785 h 1381887"/>
                <a:gd name="connsiteX58" fmla="*/ 141961 w 1711757"/>
                <a:gd name="connsiteY58" fmla="*/ 324383 h 1381887"/>
                <a:gd name="connsiteX59" fmla="*/ 143332 w 1711757"/>
                <a:gd name="connsiteY59" fmla="*/ 317525 h 1381887"/>
                <a:gd name="connsiteX60" fmla="*/ 143332 w 1711757"/>
                <a:gd name="connsiteY60" fmla="*/ 314096 h 1381887"/>
                <a:gd name="connsiteX61" fmla="*/ 144018 w 1711757"/>
                <a:gd name="connsiteY61" fmla="*/ 298323 h 1381887"/>
                <a:gd name="connsiteX62" fmla="*/ 146761 w 1711757"/>
                <a:gd name="connsiteY62" fmla="*/ 290093 h 1381887"/>
                <a:gd name="connsiteX63" fmla="*/ 152248 w 1711757"/>
                <a:gd name="connsiteY63" fmla="*/ 283235 h 1381887"/>
                <a:gd name="connsiteX64" fmla="*/ 163906 w 1711757"/>
                <a:gd name="connsiteY64" fmla="*/ 275006 h 1381887"/>
                <a:gd name="connsiteX65" fmla="*/ 170764 w 1711757"/>
                <a:gd name="connsiteY65" fmla="*/ 270205 h 1381887"/>
                <a:gd name="connsiteX66" fmla="*/ 192024 w 1711757"/>
                <a:gd name="connsiteY66" fmla="*/ 258547 h 1381887"/>
                <a:gd name="connsiteX67" fmla="*/ 237287 w 1711757"/>
                <a:gd name="connsiteY67" fmla="*/ 244831 h 1381887"/>
                <a:gd name="connsiteX68" fmla="*/ 240030 w 1711757"/>
                <a:gd name="connsiteY68" fmla="*/ 242773 h 1381887"/>
                <a:gd name="connsiteX69" fmla="*/ 247574 w 1711757"/>
                <a:gd name="connsiteY69" fmla="*/ 234544 h 1381887"/>
                <a:gd name="connsiteX70" fmla="*/ 250317 w 1711757"/>
                <a:gd name="connsiteY70" fmla="*/ 232486 h 1381887"/>
                <a:gd name="connsiteX71" fmla="*/ 255804 w 1711757"/>
                <a:gd name="connsiteY71" fmla="*/ 234544 h 1381887"/>
                <a:gd name="connsiteX72" fmla="*/ 257861 w 1711757"/>
                <a:gd name="connsiteY72" fmla="*/ 238658 h 1381887"/>
                <a:gd name="connsiteX73" fmla="*/ 259233 w 1711757"/>
                <a:gd name="connsiteY73" fmla="*/ 243459 h 1381887"/>
                <a:gd name="connsiteX74" fmla="*/ 260604 w 1711757"/>
                <a:gd name="connsiteY74" fmla="*/ 246202 h 1381887"/>
                <a:gd name="connsiteX75" fmla="*/ 283921 w 1711757"/>
                <a:gd name="connsiteY75" fmla="*/ 259232 h 1381887"/>
                <a:gd name="connsiteX76" fmla="*/ 289408 w 1711757"/>
                <a:gd name="connsiteY76" fmla="*/ 261290 h 1381887"/>
                <a:gd name="connsiteX77" fmla="*/ 303810 w 1711757"/>
                <a:gd name="connsiteY77" fmla="*/ 255803 h 1381887"/>
                <a:gd name="connsiteX78" fmla="*/ 329184 w 1711757"/>
                <a:gd name="connsiteY78" fmla="*/ 232486 h 1381887"/>
                <a:gd name="connsiteX79" fmla="*/ 345643 w 1711757"/>
                <a:gd name="connsiteY79" fmla="*/ 224942 h 1381887"/>
                <a:gd name="connsiteX80" fmla="*/ 361417 w 1711757"/>
                <a:gd name="connsiteY80" fmla="*/ 223571 h 1381887"/>
                <a:gd name="connsiteX81" fmla="*/ 366903 w 1711757"/>
                <a:gd name="connsiteY81" fmla="*/ 224257 h 1381887"/>
                <a:gd name="connsiteX82" fmla="*/ 375133 w 1711757"/>
                <a:gd name="connsiteY82" fmla="*/ 225628 h 1381887"/>
                <a:gd name="connsiteX83" fmla="*/ 401879 w 1711757"/>
                <a:gd name="connsiteY83" fmla="*/ 233858 h 1381887"/>
                <a:gd name="connsiteX84" fmla="*/ 423139 w 1711757"/>
                <a:gd name="connsiteY84" fmla="*/ 236601 h 1381887"/>
                <a:gd name="connsiteX85" fmla="*/ 429997 w 1711757"/>
                <a:gd name="connsiteY85" fmla="*/ 238658 h 1381887"/>
                <a:gd name="connsiteX86" fmla="*/ 431368 w 1711757"/>
                <a:gd name="connsiteY86" fmla="*/ 242087 h 1381887"/>
                <a:gd name="connsiteX87" fmla="*/ 432740 w 1711757"/>
                <a:gd name="connsiteY87" fmla="*/ 254432 h 1381887"/>
                <a:gd name="connsiteX88" fmla="*/ 434112 w 1711757"/>
                <a:gd name="connsiteY88" fmla="*/ 257861 h 1381887"/>
                <a:gd name="connsiteX89" fmla="*/ 438226 w 1711757"/>
                <a:gd name="connsiteY89" fmla="*/ 258547 h 1381887"/>
                <a:gd name="connsiteX90" fmla="*/ 444399 w 1711757"/>
                <a:gd name="connsiteY90" fmla="*/ 254432 h 1381887"/>
                <a:gd name="connsiteX91" fmla="*/ 457429 w 1711757"/>
                <a:gd name="connsiteY91" fmla="*/ 253746 h 1381887"/>
                <a:gd name="connsiteX92" fmla="*/ 475260 w 1711757"/>
                <a:gd name="connsiteY92" fmla="*/ 251003 h 1381887"/>
                <a:gd name="connsiteX93" fmla="*/ 484175 w 1711757"/>
                <a:gd name="connsiteY93" fmla="*/ 251689 h 1381887"/>
                <a:gd name="connsiteX94" fmla="*/ 491033 w 1711757"/>
                <a:gd name="connsiteY94" fmla="*/ 254432 h 1381887"/>
                <a:gd name="connsiteX95" fmla="*/ 505435 w 1711757"/>
                <a:gd name="connsiteY95" fmla="*/ 264719 h 1381887"/>
                <a:gd name="connsiteX96" fmla="*/ 513664 w 1711757"/>
                <a:gd name="connsiteY96" fmla="*/ 267462 h 1381887"/>
                <a:gd name="connsiteX97" fmla="*/ 534924 w 1711757"/>
                <a:gd name="connsiteY97" fmla="*/ 268148 h 1381887"/>
                <a:gd name="connsiteX98" fmla="*/ 545897 w 1711757"/>
                <a:gd name="connsiteY98" fmla="*/ 266776 h 1381887"/>
                <a:gd name="connsiteX99" fmla="*/ 555498 w 1711757"/>
                <a:gd name="connsiteY99" fmla="*/ 264719 h 1381887"/>
                <a:gd name="connsiteX100" fmla="*/ 569214 w 1711757"/>
                <a:gd name="connsiteY100" fmla="*/ 260604 h 1381887"/>
                <a:gd name="connsiteX101" fmla="*/ 580873 w 1711757"/>
                <a:gd name="connsiteY101" fmla="*/ 260604 h 1381887"/>
                <a:gd name="connsiteX102" fmla="*/ 603504 w 1711757"/>
                <a:gd name="connsiteY102" fmla="*/ 264033 h 1381887"/>
                <a:gd name="connsiteX103" fmla="*/ 619278 w 1711757"/>
                <a:gd name="connsiteY103" fmla="*/ 262661 h 1381887"/>
                <a:gd name="connsiteX104" fmla="*/ 629565 w 1711757"/>
                <a:gd name="connsiteY104" fmla="*/ 258547 h 1381887"/>
                <a:gd name="connsiteX105" fmla="*/ 632308 w 1711757"/>
                <a:gd name="connsiteY105" fmla="*/ 257861 h 1381887"/>
                <a:gd name="connsiteX106" fmla="*/ 644652 w 1711757"/>
                <a:gd name="connsiteY106" fmla="*/ 247574 h 1381887"/>
                <a:gd name="connsiteX107" fmla="*/ 656311 w 1711757"/>
                <a:gd name="connsiteY107" fmla="*/ 231800 h 1381887"/>
                <a:gd name="connsiteX108" fmla="*/ 658368 w 1711757"/>
                <a:gd name="connsiteY108" fmla="*/ 224257 h 1381887"/>
                <a:gd name="connsiteX109" fmla="*/ 657682 w 1711757"/>
                <a:gd name="connsiteY109" fmla="*/ 216027 h 1381887"/>
                <a:gd name="connsiteX110" fmla="*/ 659740 w 1711757"/>
                <a:gd name="connsiteY110" fmla="*/ 209169 h 1381887"/>
                <a:gd name="connsiteX111" fmla="*/ 670713 w 1711757"/>
                <a:gd name="connsiteY111" fmla="*/ 205740 h 1381887"/>
                <a:gd name="connsiteX112" fmla="*/ 678942 w 1711757"/>
                <a:gd name="connsiteY112" fmla="*/ 207797 h 1381887"/>
                <a:gd name="connsiteX113" fmla="*/ 679628 w 1711757"/>
                <a:gd name="connsiteY113" fmla="*/ 209169 h 1381887"/>
                <a:gd name="connsiteX114" fmla="*/ 683057 w 1711757"/>
                <a:gd name="connsiteY114" fmla="*/ 213284 h 1381887"/>
                <a:gd name="connsiteX115" fmla="*/ 685800 w 1711757"/>
                <a:gd name="connsiteY115" fmla="*/ 220828 h 1381887"/>
                <a:gd name="connsiteX116" fmla="*/ 691287 w 1711757"/>
                <a:gd name="connsiteY116" fmla="*/ 228371 h 1381887"/>
                <a:gd name="connsiteX117" fmla="*/ 704317 w 1711757"/>
                <a:gd name="connsiteY117" fmla="*/ 239344 h 1381887"/>
                <a:gd name="connsiteX118" fmla="*/ 713232 w 1711757"/>
                <a:gd name="connsiteY118" fmla="*/ 244145 h 1381887"/>
                <a:gd name="connsiteX119" fmla="*/ 720776 w 1711757"/>
                <a:gd name="connsiteY119" fmla="*/ 238658 h 1381887"/>
                <a:gd name="connsiteX120" fmla="*/ 729006 w 1711757"/>
                <a:gd name="connsiteY120" fmla="*/ 219456 h 1381887"/>
                <a:gd name="connsiteX121" fmla="*/ 735864 w 1711757"/>
                <a:gd name="connsiteY121" fmla="*/ 183109 h 1381887"/>
                <a:gd name="connsiteX122" fmla="*/ 738607 w 1711757"/>
                <a:gd name="connsiteY122" fmla="*/ 109042 h 1381887"/>
                <a:gd name="connsiteX123" fmla="*/ 739293 w 1711757"/>
                <a:gd name="connsiteY123" fmla="*/ 106299 h 1381887"/>
                <a:gd name="connsiteX124" fmla="*/ 746151 w 1711757"/>
                <a:gd name="connsiteY124" fmla="*/ 79553 h 1381887"/>
                <a:gd name="connsiteX125" fmla="*/ 753694 w 1711757"/>
                <a:gd name="connsiteY125" fmla="*/ 72695 h 1381887"/>
                <a:gd name="connsiteX126" fmla="*/ 766725 w 1711757"/>
                <a:gd name="connsiteY126" fmla="*/ 61036 h 1381887"/>
                <a:gd name="connsiteX127" fmla="*/ 777697 w 1711757"/>
                <a:gd name="connsiteY127" fmla="*/ 58979 h 1381887"/>
                <a:gd name="connsiteX128" fmla="*/ 798271 w 1711757"/>
                <a:gd name="connsiteY128" fmla="*/ 55550 h 1381887"/>
                <a:gd name="connsiteX129" fmla="*/ 862737 w 1711757"/>
                <a:gd name="connsiteY129" fmla="*/ 60350 h 1381887"/>
                <a:gd name="connsiteX130" fmla="*/ 1002640 w 1711757"/>
                <a:gd name="connsiteY130" fmla="*/ 81610 h 1381887"/>
                <a:gd name="connsiteX131" fmla="*/ 1032129 w 1711757"/>
                <a:gd name="connsiteY131" fmla="*/ 78181 h 1381887"/>
                <a:gd name="connsiteX132" fmla="*/ 1047903 w 1711757"/>
                <a:gd name="connsiteY132" fmla="*/ 74066 h 1381887"/>
                <a:gd name="connsiteX133" fmla="*/ 1055446 w 1711757"/>
                <a:gd name="connsiteY133" fmla="*/ 69266 h 1381887"/>
                <a:gd name="connsiteX134" fmla="*/ 1061619 w 1711757"/>
                <a:gd name="connsiteY134" fmla="*/ 63094 h 1381887"/>
                <a:gd name="connsiteX135" fmla="*/ 1065733 w 1711757"/>
                <a:gd name="connsiteY135" fmla="*/ 53492 h 1381887"/>
                <a:gd name="connsiteX136" fmla="*/ 1066419 w 1711757"/>
                <a:gd name="connsiteY136" fmla="*/ 36347 h 1381887"/>
                <a:gd name="connsiteX137" fmla="*/ 1069162 w 1711757"/>
                <a:gd name="connsiteY137" fmla="*/ 29489 h 1381887"/>
                <a:gd name="connsiteX138" fmla="*/ 1079449 w 1711757"/>
                <a:gd name="connsiteY138" fmla="*/ 19888 h 1381887"/>
                <a:gd name="connsiteX139" fmla="*/ 1095223 w 1711757"/>
                <a:gd name="connsiteY139" fmla="*/ 9601 h 1381887"/>
                <a:gd name="connsiteX140" fmla="*/ 1111682 w 1711757"/>
                <a:gd name="connsiteY140" fmla="*/ 2743 h 1381887"/>
                <a:gd name="connsiteX141" fmla="*/ 1124026 w 1711757"/>
                <a:gd name="connsiteY141" fmla="*/ 1372 h 1381887"/>
                <a:gd name="connsiteX142" fmla="*/ 1137057 w 1711757"/>
                <a:gd name="connsiteY142" fmla="*/ 10973 h 1381887"/>
                <a:gd name="connsiteX143" fmla="*/ 1143915 w 1711757"/>
                <a:gd name="connsiteY143" fmla="*/ 21946 h 1381887"/>
                <a:gd name="connsiteX144" fmla="*/ 1150773 w 1711757"/>
                <a:gd name="connsiteY144" fmla="*/ 28804 h 1381887"/>
                <a:gd name="connsiteX145" fmla="*/ 1165860 w 1711757"/>
                <a:gd name="connsiteY145" fmla="*/ 26746 h 1381887"/>
                <a:gd name="connsiteX146" fmla="*/ 1178205 w 1711757"/>
                <a:gd name="connsiteY146" fmla="*/ 19888 h 1381887"/>
                <a:gd name="connsiteX147" fmla="*/ 1200150 w 1711757"/>
                <a:gd name="connsiteY147" fmla="*/ 4115 h 1381887"/>
                <a:gd name="connsiteX148" fmla="*/ 1213180 w 1711757"/>
                <a:gd name="connsiteY148" fmla="*/ 0 h 1381887"/>
                <a:gd name="connsiteX149" fmla="*/ 1282446 w 1711757"/>
                <a:gd name="connsiteY149" fmla="*/ 2057 h 1381887"/>
                <a:gd name="connsiteX150" fmla="*/ 1329081 w 1711757"/>
                <a:gd name="connsiteY150" fmla="*/ 26060 h 1381887"/>
                <a:gd name="connsiteX151" fmla="*/ 1353084 w 1711757"/>
                <a:gd name="connsiteY151" fmla="*/ 27432 h 1381887"/>
                <a:gd name="connsiteX152" fmla="*/ 1361313 w 1711757"/>
                <a:gd name="connsiteY152" fmla="*/ 21260 h 1381887"/>
                <a:gd name="connsiteX153" fmla="*/ 1361999 w 1711757"/>
                <a:gd name="connsiteY153" fmla="*/ 23317 h 1381887"/>
                <a:gd name="connsiteX154" fmla="*/ 1357198 w 1711757"/>
                <a:gd name="connsiteY154" fmla="*/ 42520 h 1381887"/>
                <a:gd name="connsiteX155" fmla="*/ 1368171 w 1711757"/>
                <a:gd name="connsiteY155" fmla="*/ 82982 h 1381887"/>
                <a:gd name="connsiteX156" fmla="*/ 1427836 w 1711757"/>
                <a:gd name="connsiteY156" fmla="*/ 112471 h 1381887"/>
                <a:gd name="connsiteX157" fmla="*/ 1427836 w 1711757"/>
                <a:gd name="connsiteY157" fmla="*/ 124816 h 1381887"/>
                <a:gd name="connsiteX158" fmla="*/ 1420292 w 1711757"/>
                <a:gd name="connsiteY158" fmla="*/ 136474 h 1381887"/>
                <a:gd name="connsiteX159" fmla="*/ 1415491 w 1711757"/>
                <a:gd name="connsiteY159" fmla="*/ 161849 h 1381887"/>
                <a:gd name="connsiteX160" fmla="*/ 1420978 w 1711757"/>
                <a:gd name="connsiteY160" fmla="*/ 175565 h 1381887"/>
                <a:gd name="connsiteX161" fmla="*/ 1453896 w 1711757"/>
                <a:gd name="connsiteY161" fmla="*/ 205054 h 1381887"/>
                <a:gd name="connsiteX162" fmla="*/ 1496416 w 1711757"/>
                <a:gd name="connsiteY162" fmla="*/ 256489 h 1381887"/>
                <a:gd name="connsiteX163" fmla="*/ 1532763 w 1711757"/>
                <a:gd name="connsiteY163" fmla="*/ 283921 h 1381887"/>
                <a:gd name="connsiteX164" fmla="*/ 1569796 w 1711757"/>
                <a:gd name="connsiteY164" fmla="*/ 292837 h 1381887"/>
                <a:gd name="connsiteX165" fmla="*/ 1591742 w 1711757"/>
                <a:gd name="connsiteY165" fmla="*/ 315468 h 1381887"/>
                <a:gd name="connsiteX166" fmla="*/ 1604086 w 1711757"/>
                <a:gd name="connsiteY166" fmla="*/ 302438 h 1381887"/>
                <a:gd name="connsiteX167" fmla="*/ 1617802 w 1711757"/>
                <a:gd name="connsiteY167" fmla="*/ 299695 h 1381887"/>
                <a:gd name="connsiteX168" fmla="*/ 1630147 w 1711757"/>
                <a:gd name="connsiteY168" fmla="*/ 301752 h 1381887"/>
                <a:gd name="connsiteX169" fmla="*/ 1643863 w 1711757"/>
                <a:gd name="connsiteY169" fmla="*/ 312039 h 1381887"/>
                <a:gd name="connsiteX170" fmla="*/ 1658950 w 1711757"/>
                <a:gd name="connsiteY170" fmla="*/ 340843 h 1381887"/>
                <a:gd name="connsiteX171" fmla="*/ 1692554 w 1711757"/>
                <a:gd name="connsiteY171" fmla="*/ 370332 h 1381887"/>
                <a:gd name="connsiteX172" fmla="*/ 1709014 w 1711757"/>
                <a:gd name="connsiteY172" fmla="*/ 378562 h 1381887"/>
                <a:gd name="connsiteX173" fmla="*/ 1704213 w 1711757"/>
                <a:gd name="connsiteY173" fmla="*/ 390220 h 1381887"/>
                <a:gd name="connsiteX174" fmla="*/ 1711757 w 1711757"/>
                <a:gd name="connsiteY174" fmla="*/ 417652 h 1381887"/>
                <a:gd name="connsiteX175" fmla="*/ 1709014 w 1711757"/>
                <a:gd name="connsiteY175" fmla="*/ 429997 h 1381887"/>
                <a:gd name="connsiteX176" fmla="*/ 1701470 w 1711757"/>
                <a:gd name="connsiteY176" fmla="*/ 441655 h 1381887"/>
                <a:gd name="connsiteX177" fmla="*/ 1701470 w 1711757"/>
                <a:gd name="connsiteY177" fmla="*/ 454000 h 1381887"/>
                <a:gd name="connsiteX178" fmla="*/ 1691869 w 1711757"/>
                <a:gd name="connsiteY178" fmla="*/ 464972 h 1381887"/>
                <a:gd name="connsiteX179" fmla="*/ 1652092 w 1711757"/>
                <a:gd name="connsiteY179" fmla="*/ 496519 h 1381887"/>
                <a:gd name="connsiteX180" fmla="*/ 1637005 w 1711757"/>
                <a:gd name="connsiteY180" fmla="*/ 519151 h 1381887"/>
                <a:gd name="connsiteX181" fmla="*/ 1599972 w 1711757"/>
                <a:gd name="connsiteY181" fmla="*/ 550697 h 1381887"/>
                <a:gd name="connsiteX182" fmla="*/ 1585570 w 1711757"/>
                <a:gd name="connsiteY182" fmla="*/ 558241 h 1381887"/>
                <a:gd name="connsiteX183" fmla="*/ 1525219 w 1711757"/>
                <a:gd name="connsiteY183" fmla="*/ 571957 h 1381887"/>
                <a:gd name="connsiteX184" fmla="*/ 1523162 w 1711757"/>
                <a:gd name="connsiteY184" fmla="*/ 577444 h 1381887"/>
                <a:gd name="connsiteX185" fmla="*/ 1523162 w 1711757"/>
                <a:gd name="connsiteY185" fmla="*/ 578815 h 1381887"/>
                <a:gd name="connsiteX186" fmla="*/ 1514247 w 1711757"/>
                <a:gd name="connsiteY186" fmla="*/ 576758 h 1381887"/>
                <a:gd name="connsiteX187" fmla="*/ 1491615 w 1711757"/>
                <a:gd name="connsiteY187" fmla="*/ 579501 h 1381887"/>
                <a:gd name="connsiteX188" fmla="*/ 1452525 w 1711757"/>
                <a:gd name="connsiteY188" fmla="*/ 595274 h 1381887"/>
                <a:gd name="connsiteX189" fmla="*/ 1436751 w 1711757"/>
                <a:gd name="connsiteY189" fmla="*/ 605561 h 1381887"/>
                <a:gd name="connsiteX190" fmla="*/ 1421664 w 1711757"/>
                <a:gd name="connsiteY190" fmla="*/ 619277 h 1381887"/>
                <a:gd name="connsiteX191" fmla="*/ 1412062 w 1711757"/>
                <a:gd name="connsiteY191" fmla="*/ 634365 h 1381887"/>
                <a:gd name="connsiteX192" fmla="*/ 1408633 w 1711757"/>
                <a:gd name="connsiteY192" fmla="*/ 658368 h 1381887"/>
                <a:gd name="connsiteX193" fmla="*/ 1414806 w 1711757"/>
                <a:gd name="connsiteY193" fmla="*/ 678256 h 1381887"/>
                <a:gd name="connsiteX194" fmla="*/ 1427150 w 1711757"/>
                <a:gd name="connsiteY194" fmla="*/ 692658 h 1381887"/>
                <a:gd name="connsiteX195" fmla="*/ 1443609 w 1711757"/>
                <a:gd name="connsiteY195" fmla="*/ 697459 h 1381887"/>
                <a:gd name="connsiteX196" fmla="*/ 1453896 w 1711757"/>
                <a:gd name="connsiteY196" fmla="*/ 704317 h 1381887"/>
                <a:gd name="connsiteX197" fmla="*/ 1465555 w 1711757"/>
                <a:gd name="connsiteY197" fmla="*/ 721462 h 1381887"/>
                <a:gd name="connsiteX198" fmla="*/ 1475156 w 1711757"/>
                <a:gd name="connsiteY198" fmla="*/ 741350 h 1381887"/>
                <a:gd name="connsiteX199" fmla="*/ 1479957 w 1711757"/>
                <a:gd name="connsiteY199" fmla="*/ 757809 h 1381887"/>
                <a:gd name="connsiteX200" fmla="*/ 1484071 w 1711757"/>
                <a:gd name="connsiteY200" fmla="*/ 759181 h 1381887"/>
                <a:gd name="connsiteX201" fmla="*/ 1508760 w 1711757"/>
                <a:gd name="connsiteY201" fmla="*/ 780440 h 1381887"/>
                <a:gd name="connsiteX202" fmla="*/ 1517676 w 1711757"/>
                <a:gd name="connsiteY202" fmla="*/ 783869 h 1381887"/>
                <a:gd name="connsiteX203" fmla="*/ 1528648 w 1711757"/>
                <a:gd name="connsiteY203" fmla="*/ 784555 h 1381887"/>
                <a:gd name="connsiteX204" fmla="*/ 1539621 w 1711757"/>
                <a:gd name="connsiteY204" fmla="*/ 783869 h 1381887"/>
                <a:gd name="connsiteX205" fmla="*/ 1547851 w 1711757"/>
                <a:gd name="connsiteY205" fmla="*/ 780440 h 1381887"/>
                <a:gd name="connsiteX206" fmla="*/ 1551966 w 1711757"/>
                <a:gd name="connsiteY206" fmla="*/ 790727 h 1381887"/>
                <a:gd name="connsiteX207" fmla="*/ 1565682 w 1711757"/>
                <a:gd name="connsiteY207" fmla="*/ 803758 h 1381887"/>
                <a:gd name="connsiteX208" fmla="*/ 1566367 w 1711757"/>
                <a:gd name="connsiteY208" fmla="*/ 811987 h 1381887"/>
                <a:gd name="connsiteX209" fmla="*/ 1560195 w 1711757"/>
                <a:gd name="connsiteY209" fmla="*/ 816102 h 1381887"/>
                <a:gd name="connsiteX210" fmla="*/ 1512189 w 1711757"/>
                <a:gd name="connsiteY210" fmla="*/ 822274 h 1381887"/>
                <a:gd name="connsiteX211" fmla="*/ 1501216 w 1711757"/>
                <a:gd name="connsiteY211" fmla="*/ 833247 h 1381887"/>
                <a:gd name="connsiteX212" fmla="*/ 1498473 w 1711757"/>
                <a:gd name="connsiteY212" fmla="*/ 851078 h 1381887"/>
                <a:gd name="connsiteX213" fmla="*/ 1503960 w 1711757"/>
                <a:gd name="connsiteY213" fmla="*/ 875767 h 1381887"/>
                <a:gd name="connsiteX214" fmla="*/ 1532763 w 1711757"/>
                <a:gd name="connsiteY214" fmla="*/ 919658 h 1381887"/>
                <a:gd name="connsiteX215" fmla="*/ 1539621 w 1711757"/>
                <a:gd name="connsiteY215" fmla="*/ 926516 h 1381887"/>
                <a:gd name="connsiteX216" fmla="*/ 1562253 w 1711757"/>
                <a:gd name="connsiteY216" fmla="*/ 937489 h 1381887"/>
                <a:gd name="connsiteX217" fmla="*/ 1566367 w 1711757"/>
                <a:gd name="connsiteY217" fmla="*/ 942289 h 1381887"/>
                <a:gd name="connsiteX218" fmla="*/ 1593114 w 1711757"/>
                <a:gd name="connsiteY218" fmla="*/ 948461 h 1381887"/>
                <a:gd name="connsiteX219" fmla="*/ 1600657 w 1711757"/>
                <a:gd name="connsiteY219" fmla="*/ 951205 h 1381887"/>
                <a:gd name="connsiteX220" fmla="*/ 1608201 w 1711757"/>
                <a:gd name="connsiteY220" fmla="*/ 947776 h 1381887"/>
                <a:gd name="connsiteX221" fmla="*/ 1627404 w 1711757"/>
                <a:gd name="connsiteY221" fmla="*/ 945032 h 1381887"/>
                <a:gd name="connsiteX222" fmla="*/ 1628775 w 1711757"/>
                <a:gd name="connsiteY222" fmla="*/ 943661 h 1381887"/>
                <a:gd name="connsiteX223" fmla="*/ 1630147 w 1711757"/>
                <a:gd name="connsiteY223" fmla="*/ 946404 h 1381887"/>
                <a:gd name="connsiteX224" fmla="*/ 1629461 w 1711757"/>
                <a:gd name="connsiteY224" fmla="*/ 969721 h 1381887"/>
                <a:gd name="connsiteX225" fmla="*/ 1630147 w 1711757"/>
                <a:gd name="connsiteY225" fmla="*/ 985495 h 1381887"/>
                <a:gd name="connsiteX226" fmla="*/ 1629461 w 1711757"/>
                <a:gd name="connsiteY226" fmla="*/ 997839 h 1381887"/>
                <a:gd name="connsiteX227" fmla="*/ 1626718 w 1711757"/>
                <a:gd name="connsiteY227" fmla="*/ 1006754 h 1381887"/>
                <a:gd name="connsiteX228" fmla="*/ 1621231 w 1711757"/>
                <a:gd name="connsiteY228" fmla="*/ 1002640 h 1381887"/>
                <a:gd name="connsiteX229" fmla="*/ 1595857 w 1711757"/>
                <a:gd name="connsiteY229" fmla="*/ 975893 h 1381887"/>
                <a:gd name="connsiteX230" fmla="*/ 1581455 w 1711757"/>
                <a:gd name="connsiteY230" fmla="*/ 964235 h 1381887"/>
                <a:gd name="connsiteX231" fmla="*/ 1571168 w 1711757"/>
                <a:gd name="connsiteY231" fmla="*/ 960806 h 1381887"/>
                <a:gd name="connsiteX232" fmla="*/ 1545108 w 1711757"/>
                <a:gd name="connsiteY232" fmla="*/ 964235 h 1381887"/>
                <a:gd name="connsiteX233" fmla="*/ 1519047 w 1711757"/>
                <a:gd name="connsiteY233" fmla="*/ 957377 h 1381887"/>
                <a:gd name="connsiteX234" fmla="*/ 1508760 w 1711757"/>
                <a:gd name="connsiteY234" fmla="*/ 958063 h 1381887"/>
                <a:gd name="connsiteX235" fmla="*/ 1472413 w 1711757"/>
                <a:gd name="connsiteY235" fmla="*/ 975893 h 1381887"/>
                <a:gd name="connsiteX236" fmla="*/ 1456639 w 1711757"/>
                <a:gd name="connsiteY236" fmla="*/ 979322 h 1381887"/>
                <a:gd name="connsiteX237" fmla="*/ 1436065 w 1711757"/>
                <a:gd name="connsiteY237" fmla="*/ 970407 h 1381887"/>
                <a:gd name="connsiteX238" fmla="*/ 1434008 w 1711757"/>
                <a:gd name="connsiteY238" fmla="*/ 975208 h 1381887"/>
                <a:gd name="connsiteX239" fmla="*/ 1429207 w 1711757"/>
                <a:gd name="connsiteY239" fmla="*/ 983437 h 1381887"/>
                <a:gd name="connsiteX240" fmla="*/ 1426464 w 1711757"/>
                <a:gd name="connsiteY240" fmla="*/ 982751 h 1381887"/>
                <a:gd name="connsiteX241" fmla="*/ 1414120 w 1711757"/>
                <a:gd name="connsiteY241" fmla="*/ 1000582 h 1381887"/>
                <a:gd name="connsiteX242" fmla="*/ 1410005 w 1711757"/>
                <a:gd name="connsiteY242" fmla="*/ 1016356 h 1381887"/>
                <a:gd name="connsiteX243" fmla="*/ 1411377 w 1711757"/>
                <a:gd name="connsiteY243" fmla="*/ 1031443 h 1381887"/>
                <a:gd name="connsiteX244" fmla="*/ 1422349 w 1711757"/>
                <a:gd name="connsiteY244" fmla="*/ 1060933 h 1381887"/>
                <a:gd name="connsiteX245" fmla="*/ 1425778 w 1711757"/>
                <a:gd name="connsiteY245" fmla="*/ 1065733 h 1381887"/>
                <a:gd name="connsiteX246" fmla="*/ 1431265 w 1711757"/>
                <a:gd name="connsiteY246" fmla="*/ 1071905 h 1381887"/>
                <a:gd name="connsiteX247" fmla="*/ 1455268 w 1711757"/>
                <a:gd name="connsiteY247" fmla="*/ 1087679 h 1381887"/>
                <a:gd name="connsiteX248" fmla="*/ 1460068 w 1711757"/>
                <a:gd name="connsiteY248" fmla="*/ 1102766 h 1381887"/>
                <a:gd name="connsiteX249" fmla="*/ 1469670 w 1711757"/>
                <a:gd name="connsiteY249" fmla="*/ 1114425 h 1381887"/>
                <a:gd name="connsiteX250" fmla="*/ 1479957 w 1711757"/>
                <a:gd name="connsiteY250" fmla="*/ 1120597 h 1381887"/>
                <a:gd name="connsiteX251" fmla="*/ 1484757 w 1711757"/>
                <a:gd name="connsiteY251" fmla="*/ 1119226 h 1381887"/>
                <a:gd name="connsiteX252" fmla="*/ 1532763 w 1711757"/>
                <a:gd name="connsiteY252" fmla="*/ 1141857 h 1381887"/>
                <a:gd name="connsiteX253" fmla="*/ 1541679 w 1711757"/>
                <a:gd name="connsiteY253" fmla="*/ 1139114 h 1381887"/>
                <a:gd name="connsiteX254" fmla="*/ 1553337 w 1711757"/>
                <a:gd name="connsiteY254" fmla="*/ 1143229 h 1381887"/>
                <a:gd name="connsiteX255" fmla="*/ 1564996 w 1711757"/>
                <a:gd name="connsiteY255" fmla="*/ 1152830 h 1381887"/>
                <a:gd name="connsiteX256" fmla="*/ 1573911 w 1711757"/>
                <a:gd name="connsiteY256" fmla="*/ 1163117 h 1381887"/>
                <a:gd name="connsiteX257" fmla="*/ 1584198 w 1711757"/>
                <a:gd name="connsiteY257" fmla="*/ 1170661 h 1381887"/>
                <a:gd name="connsiteX258" fmla="*/ 1611630 w 1711757"/>
                <a:gd name="connsiteY258" fmla="*/ 1180948 h 1381887"/>
                <a:gd name="connsiteX259" fmla="*/ 1619860 w 1711757"/>
                <a:gd name="connsiteY259" fmla="*/ 1191920 h 1381887"/>
                <a:gd name="connsiteX260" fmla="*/ 1618488 w 1711757"/>
                <a:gd name="connsiteY260" fmla="*/ 1200150 h 1381887"/>
                <a:gd name="connsiteX261" fmla="*/ 1609573 w 1711757"/>
                <a:gd name="connsiteY261" fmla="*/ 1209065 h 1381887"/>
                <a:gd name="connsiteX262" fmla="*/ 1610259 w 1711757"/>
                <a:gd name="connsiteY262" fmla="*/ 1217981 h 1381887"/>
                <a:gd name="connsiteX263" fmla="*/ 1614373 w 1711757"/>
                <a:gd name="connsiteY263" fmla="*/ 1223467 h 1381887"/>
                <a:gd name="connsiteX264" fmla="*/ 1626718 w 1711757"/>
                <a:gd name="connsiteY264" fmla="*/ 1232383 h 1381887"/>
                <a:gd name="connsiteX265" fmla="*/ 1629461 w 1711757"/>
                <a:gd name="connsiteY265" fmla="*/ 1239241 h 1381887"/>
                <a:gd name="connsiteX266" fmla="*/ 1626718 w 1711757"/>
                <a:gd name="connsiteY266" fmla="*/ 1247470 h 1381887"/>
                <a:gd name="connsiteX267" fmla="*/ 1621917 w 1711757"/>
                <a:gd name="connsiteY267" fmla="*/ 1248842 h 1381887"/>
                <a:gd name="connsiteX268" fmla="*/ 1617117 w 1711757"/>
                <a:gd name="connsiteY268" fmla="*/ 1248156 h 1381887"/>
                <a:gd name="connsiteX269" fmla="*/ 1615059 w 1711757"/>
                <a:gd name="connsiteY269" fmla="*/ 1252271 h 1381887"/>
                <a:gd name="connsiteX270" fmla="*/ 1616431 w 1711757"/>
                <a:gd name="connsiteY270" fmla="*/ 1262558 h 1381887"/>
                <a:gd name="connsiteX271" fmla="*/ 1621231 w 1711757"/>
                <a:gd name="connsiteY271" fmla="*/ 1266673 h 1381887"/>
                <a:gd name="connsiteX272" fmla="*/ 1627404 w 1711757"/>
                <a:gd name="connsiteY272" fmla="*/ 1265987 h 1381887"/>
                <a:gd name="connsiteX273" fmla="*/ 1634262 w 1711757"/>
                <a:gd name="connsiteY273" fmla="*/ 1261186 h 1381887"/>
                <a:gd name="connsiteX274" fmla="*/ 1634262 w 1711757"/>
                <a:gd name="connsiteY274" fmla="*/ 1270787 h 1381887"/>
                <a:gd name="connsiteX275" fmla="*/ 1634262 w 1711757"/>
                <a:gd name="connsiteY275" fmla="*/ 1276960 h 1381887"/>
                <a:gd name="connsiteX276" fmla="*/ 1636319 w 1711757"/>
                <a:gd name="connsiteY276" fmla="*/ 1281760 h 1381887"/>
                <a:gd name="connsiteX277" fmla="*/ 1639062 w 1711757"/>
                <a:gd name="connsiteY277" fmla="*/ 1286561 h 1381887"/>
                <a:gd name="connsiteX278" fmla="*/ 1620546 w 1711757"/>
                <a:gd name="connsiteY278" fmla="*/ 1302334 h 1381887"/>
                <a:gd name="connsiteX279" fmla="*/ 1617117 w 1711757"/>
                <a:gd name="connsiteY279" fmla="*/ 1310564 h 1381887"/>
                <a:gd name="connsiteX280" fmla="*/ 1624660 w 1711757"/>
                <a:gd name="connsiteY280" fmla="*/ 1318108 h 1381887"/>
                <a:gd name="connsiteX281" fmla="*/ 1624660 w 1711757"/>
                <a:gd name="connsiteY281" fmla="*/ 1324280 h 1381887"/>
                <a:gd name="connsiteX282" fmla="*/ 1610944 w 1711757"/>
                <a:gd name="connsiteY282" fmla="*/ 1324966 h 1381887"/>
                <a:gd name="connsiteX283" fmla="*/ 1604772 w 1711757"/>
                <a:gd name="connsiteY283" fmla="*/ 1330452 h 1381887"/>
                <a:gd name="connsiteX284" fmla="*/ 1606830 w 1711757"/>
                <a:gd name="connsiteY284" fmla="*/ 1336624 h 1381887"/>
                <a:gd name="connsiteX285" fmla="*/ 1619860 w 1711757"/>
                <a:gd name="connsiteY285" fmla="*/ 1337310 h 1381887"/>
                <a:gd name="connsiteX286" fmla="*/ 1619860 w 1711757"/>
                <a:gd name="connsiteY286" fmla="*/ 1344168 h 1381887"/>
                <a:gd name="connsiteX287" fmla="*/ 1583512 w 1711757"/>
                <a:gd name="connsiteY287" fmla="*/ 1344854 h 1381887"/>
                <a:gd name="connsiteX288" fmla="*/ 1569111 w 1711757"/>
                <a:gd name="connsiteY288" fmla="*/ 1341425 h 1381887"/>
                <a:gd name="connsiteX289" fmla="*/ 1571168 w 1711757"/>
                <a:gd name="connsiteY289" fmla="*/ 1330452 h 1381887"/>
                <a:gd name="connsiteX290" fmla="*/ 1571168 w 1711757"/>
                <a:gd name="connsiteY290" fmla="*/ 1324280 h 1381887"/>
                <a:gd name="connsiteX291" fmla="*/ 1566367 w 1711757"/>
                <a:gd name="connsiteY291" fmla="*/ 1324280 h 1381887"/>
                <a:gd name="connsiteX292" fmla="*/ 1560881 w 1711757"/>
                <a:gd name="connsiteY292" fmla="*/ 1329080 h 1381887"/>
                <a:gd name="connsiteX293" fmla="*/ 1556080 w 1711757"/>
                <a:gd name="connsiteY293" fmla="*/ 1327709 h 1381887"/>
                <a:gd name="connsiteX294" fmla="*/ 1554023 w 1711757"/>
                <a:gd name="connsiteY294" fmla="*/ 1321537 h 1381887"/>
                <a:gd name="connsiteX295" fmla="*/ 1557452 w 1711757"/>
                <a:gd name="connsiteY295" fmla="*/ 1311935 h 1381887"/>
                <a:gd name="connsiteX296" fmla="*/ 1532077 w 1711757"/>
                <a:gd name="connsiteY296" fmla="*/ 1297534 h 1381887"/>
                <a:gd name="connsiteX297" fmla="*/ 1527963 w 1711757"/>
                <a:gd name="connsiteY297" fmla="*/ 1296162 h 1381887"/>
                <a:gd name="connsiteX298" fmla="*/ 1524534 w 1711757"/>
                <a:gd name="connsiteY298" fmla="*/ 1285875 h 1381887"/>
                <a:gd name="connsiteX299" fmla="*/ 1516304 w 1711757"/>
                <a:gd name="connsiteY299" fmla="*/ 1279017 h 1381887"/>
                <a:gd name="connsiteX300" fmla="*/ 1506703 w 1711757"/>
                <a:gd name="connsiteY300" fmla="*/ 1276960 h 1381887"/>
                <a:gd name="connsiteX301" fmla="*/ 1501902 w 1711757"/>
                <a:gd name="connsiteY301" fmla="*/ 1281074 h 1381887"/>
                <a:gd name="connsiteX302" fmla="*/ 1501216 w 1711757"/>
                <a:gd name="connsiteY302" fmla="*/ 1285189 h 1381887"/>
                <a:gd name="connsiteX303" fmla="*/ 1503960 w 1711757"/>
                <a:gd name="connsiteY303" fmla="*/ 1293419 h 1381887"/>
                <a:gd name="connsiteX304" fmla="*/ 1477899 w 1711757"/>
                <a:gd name="connsiteY304" fmla="*/ 1249528 h 1381887"/>
                <a:gd name="connsiteX305" fmla="*/ 1474470 w 1711757"/>
                <a:gd name="connsiteY305" fmla="*/ 1239241 h 1381887"/>
                <a:gd name="connsiteX306" fmla="*/ 1479271 w 1711757"/>
                <a:gd name="connsiteY306" fmla="*/ 1224153 h 1381887"/>
                <a:gd name="connsiteX307" fmla="*/ 1479957 w 1711757"/>
                <a:gd name="connsiteY307" fmla="*/ 1215238 h 1381887"/>
                <a:gd name="connsiteX308" fmla="*/ 1477213 w 1711757"/>
                <a:gd name="connsiteY308" fmla="*/ 1211123 h 1381887"/>
                <a:gd name="connsiteX309" fmla="*/ 1469670 w 1711757"/>
                <a:gd name="connsiteY309" fmla="*/ 1207694 h 1381887"/>
                <a:gd name="connsiteX310" fmla="*/ 1465555 w 1711757"/>
                <a:gd name="connsiteY310" fmla="*/ 1200150 h 1381887"/>
                <a:gd name="connsiteX311" fmla="*/ 1462812 w 1711757"/>
                <a:gd name="connsiteY311" fmla="*/ 1191920 h 1381887"/>
                <a:gd name="connsiteX312" fmla="*/ 1460068 w 1711757"/>
                <a:gd name="connsiteY312" fmla="*/ 1185062 h 1381887"/>
                <a:gd name="connsiteX313" fmla="*/ 1396975 w 1711757"/>
                <a:gd name="connsiteY313" fmla="*/ 1100709 h 1381887"/>
                <a:gd name="connsiteX314" fmla="*/ 1373658 w 1711757"/>
                <a:gd name="connsiteY314" fmla="*/ 1084250 h 1381887"/>
                <a:gd name="connsiteX315" fmla="*/ 1359942 w 1711757"/>
                <a:gd name="connsiteY315" fmla="*/ 1080135 h 1381887"/>
                <a:gd name="connsiteX316" fmla="*/ 1301649 w 1711757"/>
                <a:gd name="connsiteY316" fmla="*/ 1076020 h 1381887"/>
                <a:gd name="connsiteX317" fmla="*/ 1262558 w 1711757"/>
                <a:gd name="connsiteY317" fmla="*/ 1052703 h 1381887"/>
                <a:gd name="connsiteX318" fmla="*/ 1230325 w 1711757"/>
                <a:gd name="connsiteY318" fmla="*/ 1043788 h 1381887"/>
                <a:gd name="connsiteX319" fmla="*/ 1201522 w 1711757"/>
                <a:gd name="connsiteY319" fmla="*/ 1045159 h 1381887"/>
                <a:gd name="connsiteX320" fmla="*/ 1178205 w 1711757"/>
                <a:gd name="connsiteY320" fmla="*/ 1060247 h 1381887"/>
                <a:gd name="connsiteX321" fmla="*/ 1161060 w 1711757"/>
                <a:gd name="connsiteY321" fmla="*/ 1091108 h 1381887"/>
                <a:gd name="connsiteX322" fmla="*/ 1159002 w 1711757"/>
                <a:gd name="connsiteY322" fmla="*/ 1108939 h 1381887"/>
                <a:gd name="connsiteX323" fmla="*/ 1164489 w 1711757"/>
                <a:gd name="connsiteY323" fmla="*/ 1124712 h 1381887"/>
                <a:gd name="connsiteX324" fmla="*/ 1171347 w 1711757"/>
                <a:gd name="connsiteY324" fmla="*/ 1139800 h 1381887"/>
                <a:gd name="connsiteX325" fmla="*/ 1175461 w 1711757"/>
                <a:gd name="connsiteY325" fmla="*/ 1156945 h 1381887"/>
                <a:gd name="connsiteX326" fmla="*/ 1177519 w 1711757"/>
                <a:gd name="connsiteY326" fmla="*/ 1162431 h 1381887"/>
                <a:gd name="connsiteX327" fmla="*/ 1183005 w 1711757"/>
                <a:gd name="connsiteY327" fmla="*/ 1165860 h 1381887"/>
                <a:gd name="connsiteX328" fmla="*/ 1197407 w 1711757"/>
                <a:gd name="connsiteY328" fmla="*/ 1166546 h 1381887"/>
                <a:gd name="connsiteX329" fmla="*/ 1203579 w 1711757"/>
                <a:gd name="connsiteY329" fmla="*/ 1168603 h 1381887"/>
                <a:gd name="connsiteX330" fmla="*/ 1207694 w 1711757"/>
                <a:gd name="connsiteY330" fmla="*/ 1173404 h 1381887"/>
                <a:gd name="connsiteX331" fmla="*/ 1213866 w 1711757"/>
                <a:gd name="connsiteY331" fmla="*/ 1185062 h 1381887"/>
                <a:gd name="connsiteX332" fmla="*/ 1251585 w 1711757"/>
                <a:gd name="connsiteY332" fmla="*/ 1239241 h 1381887"/>
                <a:gd name="connsiteX333" fmla="*/ 1272845 w 1711757"/>
                <a:gd name="connsiteY333" fmla="*/ 1262558 h 1381887"/>
                <a:gd name="connsiteX334" fmla="*/ 1346226 w 1711757"/>
                <a:gd name="connsiteY334" fmla="*/ 1303020 h 1381887"/>
                <a:gd name="connsiteX335" fmla="*/ 1393546 w 1711757"/>
                <a:gd name="connsiteY335" fmla="*/ 1313993 h 1381887"/>
                <a:gd name="connsiteX336" fmla="*/ 1395603 w 1711757"/>
                <a:gd name="connsiteY336" fmla="*/ 1319479 h 1381887"/>
                <a:gd name="connsiteX337" fmla="*/ 1395603 w 1711757"/>
                <a:gd name="connsiteY337" fmla="*/ 1327709 h 1381887"/>
                <a:gd name="connsiteX338" fmla="*/ 1397661 w 1711757"/>
                <a:gd name="connsiteY338" fmla="*/ 1337310 h 1381887"/>
                <a:gd name="connsiteX339" fmla="*/ 1403833 w 1711757"/>
                <a:gd name="connsiteY339" fmla="*/ 1348283 h 1381887"/>
                <a:gd name="connsiteX340" fmla="*/ 1412748 w 1711757"/>
                <a:gd name="connsiteY340" fmla="*/ 1355827 h 1381887"/>
                <a:gd name="connsiteX341" fmla="*/ 1423721 w 1711757"/>
                <a:gd name="connsiteY341" fmla="*/ 1360627 h 1381887"/>
                <a:gd name="connsiteX342" fmla="*/ 1438123 w 1711757"/>
                <a:gd name="connsiteY342" fmla="*/ 1361999 h 1381887"/>
                <a:gd name="connsiteX343" fmla="*/ 1448410 w 1711757"/>
                <a:gd name="connsiteY343" fmla="*/ 1365428 h 1381887"/>
                <a:gd name="connsiteX344" fmla="*/ 1442923 w 1711757"/>
                <a:gd name="connsiteY344" fmla="*/ 1371600 h 1381887"/>
                <a:gd name="connsiteX345" fmla="*/ 1429893 w 1711757"/>
                <a:gd name="connsiteY345" fmla="*/ 1378458 h 1381887"/>
                <a:gd name="connsiteX346" fmla="*/ 1416863 w 1711757"/>
                <a:gd name="connsiteY346" fmla="*/ 1381887 h 1381887"/>
                <a:gd name="connsiteX347" fmla="*/ 1355827 w 1711757"/>
                <a:gd name="connsiteY347" fmla="*/ 1371600 h 1381887"/>
                <a:gd name="connsiteX348" fmla="*/ 1252957 w 1711757"/>
                <a:gd name="connsiteY348" fmla="*/ 1327709 h 1381887"/>
                <a:gd name="connsiteX349" fmla="*/ 1235812 w 1711757"/>
                <a:gd name="connsiteY349" fmla="*/ 1324280 h 1381887"/>
                <a:gd name="connsiteX350" fmla="*/ 1183691 w 1711757"/>
                <a:gd name="connsiteY350" fmla="*/ 1333195 h 1381887"/>
                <a:gd name="connsiteX351" fmla="*/ 1175461 w 1711757"/>
                <a:gd name="connsiteY351" fmla="*/ 1337310 h 1381887"/>
                <a:gd name="connsiteX352" fmla="*/ 1178890 w 1711757"/>
                <a:gd name="connsiteY352" fmla="*/ 1327023 h 1381887"/>
                <a:gd name="connsiteX353" fmla="*/ 1187806 w 1711757"/>
                <a:gd name="connsiteY353" fmla="*/ 1309192 h 1381887"/>
                <a:gd name="connsiteX354" fmla="*/ 1189863 w 1711757"/>
                <a:gd name="connsiteY354" fmla="*/ 1298905 h 1381887"/>
                <a:gd name="connsiteX355" fmla="*/ 1187806 w 1711757"/>
                <a:gd name="connsiteY355" fmla="*/ 1291361 h 1381887"/>
                <a:gd name="connsiteX356" fmla="*/ 1177519 w 1711757"/>
                <a:gd name="connsiteY356" fmla="*/ 1276960 h 1381887"/>
                <a:gd name="connsiteX357" fmla="*/ 1175461 w 1711757"/>
                <a:gd name="connsiteY357" fmla="*/ 1270787 h 1381887"/>
                <a:gd name="connsiteX358" fmla="*/ 1169975 w 1711757"/>
                <a:gd name="connsiteY358" fmla="*/ 1248842 h 1381887"/>
                <a:gd name="connsiteX359" fmla="*/ 1157631 w 1711757"/>
                <a:gd name="connsiteY359" fmla="*/ 1233068 h 1381887"/>
                <a:gd name="connsiteX360" fmla="*/ 1144600 w 1711757"/>
                <a:gd name="connsiteY360" fmla="*/ 1219352 h 1381887"/>
                <a:gd name="connsiteX361" fmla="*/ 1137057 w 1711757"/>
                <a:gd name="connsiteY361" fmla="*/ 1204951 h 1381887"/>
                <a:gd name="connsiteX362" fmla="*/ 1146658 w 1711757"/>
                <a:gd name="connsiteY362" fmla="*/ 1175461 h 1381887"/>
                <a:gd name="connsiteX363" fmla="*/ 1150087 w 1711757"/>
                <a:gd name="connsiteY363" fmla="*/ 1140485 h 1381887"/>
                <a:gd name="connsiteX364" fmla="*/ 1145972 w 1711757"/>
                <a:gd name="connsiteY364" fmla="*/ 1107567 h 1381887"/>
                <a:gd name="connsiteX365" fmla="*/ 1132256 w 1711757"/>
                <a:gd name="connsiteY365" fmla="*/ 1084250 h 1381887"/>
                <a:gd name="connsiteX366" fmla="*/ 1103452 w 1711757"/>
                <a:gd name="connsiteY366" fmla="*/ 1067791 h 1381887"/>
                <a:gd name="connsiteX367" fmla="*/ 1087679 w 1711757"/>
                <a:gd name="connsiteY367" fmla="*/ 1062304 h 1381887"/>
                <a:gd name="connsiteX368" fmla="*/ 1061619 w 1711757"/>
                <a:gd name="connsiteY368" fmla="*/ 1056132 h 1381887"/>
                <a:gd name="connsiteX369" fmla="*/ 1049960 w 1711757"/>
                <a:gd name="connsiteY369" fmla="*/ 1048588 h 1381887"/>
                <a:gd name="connsiteX370" fmla="*/ 1038301 w 1711757"/>
                <a:gd name="connsiteY370" fmla="*/ 1043102 h 1381887"/>
                <a:gd name="connsiteX371" fmla="*/ 1025957 w 1711757"/>
                <a:gd name="connsiteY371" fmla="*/ 1046531 h 1381887"/>
                <a:gd name="connsiteX372" fmla="*/ 989610 w 1711757"/>
                <a:gd name="connsiteY372" fmla="*/ 1019099 h 1381887"/>
                <a:gd name="connsiteX373" fmla="*/ 982066 w 1711757"/>
                <a:gd name="connsiteY373" fmla="*/ 1018413 h 1381887"/>
                <a:gd name="connsiteX374" fmla="*/ 974522 w 1711757"/>
                <a:gd name="connsiteY374" fmla="*/ 1011555 h 1381887"/>
                <a:gd name="connsiteX375" fmla="*/ 958063 w 1711757"/>
                <a:gd name="connsiteY375" fmla="*/ 1007440 h 1381887"/>
                <a:gd name="connsiteX376" fmla="*/ 941604 w 1711757"/>
                <a:gd name="connsiteY376" fmla="*/ 1000582 h 1381887"/>
                <a:gd name="connsiteX377" fmla="*/ 928573 w 1711757"/>
                <a:gd name="connsiteY377" fmla="*/ 977265 h 1381887"/>
                <a:gd name="connsiteX378" fmla="*/ 895655 w 1711757"/>
                <a:gd name="connsiteY378" fmla="*/ 951205 h 1381887"/>
                <a:gd name="connsiteX379" fmla="*/ 882625 w 1711757"/>
                <a:gd name="connsiteY379" fmla="*/ 945032 h 1381887"/>
                <a:gd name="connsiteX380" fmla="*/ 870280 w 1711757"/>
                <a:gd name="connsiteY380" fmla="*/ 942975 h 1381887"/>
                <a:gd name="connsiteX381" fmla="*/ 842163 w 1711757"/>
                <a:gd name="connsiteY381" fmla="*/ 945032 h 1381887"/>
                <a:gd name="connsiteX382" fmla="*/ 849021 w 1711757"/>
                <a:gd name="connsiteY382" fmla="*/ 930631 h 1381887"/>
                <a:gd name="connsiteX383" fmla="*/ 843534 w 1711757"/>
                <a:gd name="connsiteY383" fmla="*/ 915543 h 1381887"/>
                <a:gd name="connsiteX384" fmla="*/ 822960 w 1711757"/>
                <a:gd name="connsiteY384" fmla="*/ 888111 h 1381887"/>
                <a:gd name="connsiteX385" fmla="*/ 825018 w 1711757"/>
                <a:gd name="connsiteY385" fmla="*/ 887425 h 1381887"/>
                <a:gd name="connsiteX386" fmla="*/ 827075 w 1711757"/>
                <a:gd name="connsiteY386" fmla="*/ 887425 h 1381887"/>
                <a:gd name="connsiteX387" fmla="*/ 827761 w 1711757"/>
                <a:gd name="connsiteY387" fmla="*/ 886739 h 1381887"/>
                <a:gd name="connsiteX388" fmla="*/ 827761 w 1711757"/>
                <a:gd name="connsiteY388" fmla="*/ 882625 h 1381887"/>
                <a:gd name="connsiteX389" fmla="*/ 801700 w 1711757"/>
                <a:gd name="connsiteY389" fmla="*/ 853135 h 1381887"/>
                <a:gd name="connsiteX390" fmla="*/ 795528 w 1711757"/>
                <a:gd name="connsiteY390" fmla="*/ 837362 h 1381887"/>
                <a:gd name="connsiteX391" fmla="*/ 810616 w 1711757"/>
                <a:gd name="connsiteY391" fmla="*/ 831190 h 1381887"/>
                <a:gd name="connsiteX392" fmla="*/ 855879 w 1711757"/>
                <a:gd name="connsiteY392" fmla="*/ 828446 h 1381887"/>
                <a:gd name="connsiteX393" fmla="*/ 879882 w 1711757"/>
                <a:gd name="connsiteY393" fmla="*/ 823646 h 1381887"/>
                <a:gd name="connsiteX394" fmla="*/ 890169 w 1711757"/>
                <a:gd name="connsiteY394" fmla="*/ 815416 h 1381887"/>
                <a:gd name="connsiteX395" fmla="*/ 894969 w 1711757"/>
                <a:gd name="connsiteY395" fmla="*/ 807187 h 1381887"/>
                <a:gd name="connsiteX396" fmla="*/ 903885 w 1711757"/>
                <a:gd name="connsiteY396" fmla="*/ 800329 h 1381887"/>
                <a:gd name="connsiteX397" fmla="*/ 909371 w 1711757"/>
                <a:gd name="connsiteY397" fmla="*/ 790727 h 1381887"/>
                <a:gd name="connsiteX398" fmla="*/ 904570 w 1711757"/>
                <a:gd name="connsiteY398" fmla="*/ 774268 h 1381887"/>
                <a:gd name="connsiteX399" fmla="*/ 887425 w 1711757"/>
                <a:gd name="connsiteY399" fmla="*/ 763295 h 1381887"/>
                <a:gd name="connsiteX400" fmla="*/ 883311 w 1711757"/>
                <a:gd name="connsiteY400" fmla="*/ 761238 h 1381887"/>
                <a:gd name="connsiteX401" fmla="*/ 879882 w 1711757"/>
                <a:gd name="connsiteY401" fmla="*/ 758495 h 1381887"/>
                <a:gd name="connsiteX402" fmla="*/ 881253 w 1711757"/>
                <a:gd name="connsiteY402" fmla="*/ 752323 h 1381887"/>
                <a:gd name="connsiteX403" fmla="*/ 885368 w 1711757"/>
                <a:gd name="connsiteY403" fmla="*/ 742036 h 1381887"/>
                <a:gd name="connsiteX404" fmla="*/ 874395 w 1711757"/>
                <a:gd name="connsiteY404" fmla="*/ 718033 h 1381887"/>
                <a:gd name="connsiteX405" fmla="*/ 857936 w 1711757"/>
                <a:gd name="connsiteY405" fmla="*/ 705688 h 1381887"/>
                <a:gd name="connsiteX406" fmla="*/ 838734 w 1711757"/>
                <a:gd name="connsiteY406" fmla="*/ 702945 h 1381887"/>
                <a:gd name="connsiteX407" fmla="*/ 818160 w 1711757"/>
                <a:gd name="connsiteY407" fmla="*/ 710489 h 1381887"/>
                <a:gd name="connsiteX408" fmla="*/ 822960 w 1711757"/>
                <a:gd name="connsiteY408" fmla="*/ 727634 h 1381887"/>
                <a:gd name="connsiteX409" fmla="*/ 821589 w 1711757"/>
                <a:gd name="connsiteY409" fmla="*/ 742036 h 1381887"/>
                <a:gd name="connsiteX410" fmla="*/ 816102 w 1711757"/>
                <a:gd name="connsiteY410" fmla="*/ 753008 h 1381887"/>
                <a:gd name="connsiteX411" fmla="*/ 808558 w 1711757"/>
                <a:gd name="connsiteY411" fmla="*/ 761238 h 1381887"/>
                <a:gd name="connsiteX412" fmla="*/ 797586 w 1711757"/>
                <a:gd name="connsiteY412" fmla="*/ 767410 h 1381887"/>
                <a:gd name="connsiteX413" fmla="*/ 790728 w 1711757"/>
                <a:gd name="connsiteY413" fmla="*/ 772211 h 1381887"/>
                <a:gd name="connsiteX414" fmla="*/ 791413 w 1711757"/>
                <a:gd name="connsiteY414" fmla="*/ 774268 h 1381887"/>
                <a:gd name="connsiteX415" fmla="*/ 777012 w 1711757"/>
                <a:gd name="connsiteY415" fmla="*/ 774268 h 1381887"/>
                <a:gd name="connsiteX416" fmla="*/ 770839 w 1711757"/>
                <a:gd name="connsiteY416" fmla="*/ 772211 h 1381887"/>
                <a:gd name="connsiteX417" fmla="*/ 764667 w 1711757"/>
                <a:gd name="connsiteY417" fmla="*/ 767410 h 1381887"/>
                <a:gd name="connsiteX418" fmla="*/ 750951 w 1711757"/>
                <a:gd name="connsiteY418" fmla="*/ 777011 h 1381887"/>
                <a:gd name="connsiteX419" fmla="*/ 742036 w 1711757"/>
                <a:gd name="connsiteY419" fmla="*/ 788670 h 1381887"/>
                <a:gd name="connsiteX420" fmla="*/ 739978 w 1711757"/>
                <a:gd name="connsiteY420" fmla="*/ 802386 h 1381887"/>
                <a:gd name="connsiteX421" fmla="*/ 745465 w 1711757"/>
                <a:gd name="connsiteY421" fmla="*/ 818845 h 1381887"/>
                <a:gd name="connsiteX422" fmla="*/ 740664 w 1711757"/>
                <a:gd name="connsiteY422" fmla="*/ 818845 h 1381887"/>
                <a:gd name="connsiteX423" fmla="*/ 735864 w 1711757"/>
                <a:gd name="connsiteY423" fmla="*/ 811987 h 1381887"/>
                <a:gd name="connsiteX424" fmla="*/ 735864 w 1711757"/>
                <a:gd name="connsiteY424" fmla="*/ 825703 h 1381887"/>
                <a:gd name="connsiteX425" fmla="*/ 731063 w 1711757"/>
                <a:gd name="connsiteY425" fmla="*/ 825703 h 1381887"/>
                <a:gd name="connsiteX426" fmla="*/ 731063 w 1711757"/>
                <a:gd name="connsiteY426" fmla="*/ 818845 h 1381887"/>
                <a:gd name="connsiteX427" fmla="*/ 726262 w 1711757"/>
                <a:gd name="connsiteY427" fmla="*/ 818845 h 1381887"/>
                <a:gd name="connsiteX428" fmla="*/ 722833 w 1711757"/>
                <a:gd name="connsiteY428" fmla="*/ 829818 h 1381887"/>
                <a:gd name="connsiteX429" fmla="*/ 717347 w 1711757"/>
                <a:gd name="connsiteY429" fmla="*/ 829132 h 1381887"/>
                <a:gd name="connsiteX430" fmla="*/ 709803 w 1711757"/>
                <a:gd name="connsiteY430" fmla="*/ 822960 h 1381887"/>
                <a:gd name="connsiteX431" fmla="*/ 702259 w 1711757"/>
                <a:gd name="connsiteY431" fmla="*/ 818845 h 1381887"/>
                <a:gd name="connsiteX432" fmla="*/ 701574 w 1711757"/>
                <a:gd name="connsiteY432" fmla="*/ 814045 h 1381887"/>
                <a:gd name="connsiteX433" fmla="*/ 691287 w 1711757"/>
                <a:gd name="connsiteY433" fmla="*/ 814730 h 1381887"/>
                <a:gd name="connsiteX434" fmla="*/ 680314 w 1711757"/>
                <a:gd name="connsiteY434" fmla="*/ 824332 h 1381887"/>
                <a:gd name="connsiteX435" fmla="*/ 678942 w 1711757"/>
                <a:gd name="connsiteY435" fmla="*/ 835304 h 1381887"/>
                <a:gd name="connsiteX436" fmla="*/ 692658 w 1711757"/>
                <a:gd name="connsiteY436" fmla="*/ 843534 h 1381887"/>
                <a:gd name="connsiteX437" fmla="*/ 685800 w 1711757"/>
                <a:gd name="connsiteY437" fmla="*/ 844220 h 1381887"/>
                <a:gd name="connsiteX438" fmla="*/ 681685 w 1711757"/>
                <a:gd name="connsiteY438" fmla="*/ 846277 h 1381887"/>
                <a:gd name="connsiteX439" fmla="*/ 678942 w 1711757"/>
                <a:gd name="connsiteY439" fmla="*/ 851078 h 1381887"/>
                <a:gd name="connsiteX440" fmla="*/ 678256 w 1711757"/>
                <a:gd name="connsiteY440" fmla="*/ 859993 h 1381887"/>
                <a:gd name="connsiteX441" fmla="*/ 674827 w 1711757"/>
                <a:gd name="connsiteY441" fmla="*/ 864794 h 1381887"/>
                <a:gd name="connsiteX442" fmla="*/ 668655 w 1711757"/>
                <a:gd name="connsiteY442" fmla="*/ 863422 h 1381887"/>
                <a:gd name="connsiteX443" fmla="*/ 658368 w 1711757"/>
                <a:gd name="connsiteY443" fmla="*/ 856564 h 1381887"/>
                <a:gd name="connsiteX444" fmla="*/ 641223 w 1711757"/>
                <a:gd name="connsiteY444" fmla="*/ 857250 h 1381887"/>
                <a:gd name="connsiteX445" fmla="*/ 632308 w 1711757"/>
                <a:gd name="connsiteY445" fmla="*/ 860679 h 1381887"/>
                <a:gd name="connsiteX446" fmla="*/ 624764 w 1711757"/>
                <a:gd name="connsiteY446" fmla="*/ 868909 h 1381887"/>
                <a:gd name="connsiteX447" fmla="*/ 634365 w 1711757"/>
                <a:gd name="connsiteY447" fmla="*/ 878510 h 1381887"/>
                <a:gd name="connsiteX448" fmla="*/ 641909 w 1711757"/>
                <a:gd name="connsiteY448" fmla="*/ 891540 h 1381887"/>
                <a:gd name="connsiteX449" fmla="*/ 645338 w 1711757"/>
                <a:gd name="connsiteY449" fmla="*/ 905942 h 1381887"/>
                <a:gd name="connsiteX450" fmla="*/ 643966 w 1711757"/>
                <a:gd name="connsiteY450" fmla="*/ 919658 h 1381887"/>
                <a:gd name="connsiteX451" fmla="*/ 652196 w 1711757"/>
                <a:gd name="connsiteY451" fmla="*/ 927202 h 1381887"/>
                <a:gd name="connsiteX452" fmla="*/ 659054 w 1711757"/>
                <a:gd name="connsiteY452" fmla="*/ 938174 h 1381887"/>
                <a:gd name="connsiteX453" fmla="*/ 667284 w 1711757"/>
                <a:gd name="connsiteY453" fmla="*/ 947090 h 1381887"/>
                <a:gd name="connsiteX454" fmla="*/ 680314 w 1711757"/>
                <a:gd name="connsiteY454" fmla="*/ 951205 h 1381887"/>
                <a:gd name="connsiteX455" fmla="*/ 682371 w 1711757"/>
                <a:gd name="connsiteY455" fmla="*/ 960806 h 1381887"/>
                <a:gd name="connsiteX456" fmla="*/ 672770 w 1711757"/>
                <a:gd name="connsiteY456" fmla="*/ 982066 h 1381887"/>
                <a:gd name="connsiteX457" fmla="*/ 653568 w 1711757"/>
                <a:gd name="connsiteY457" fmla="*/ 1014984 h 1381887"/>
                <a:gd name="connsiteX458" fmla="*/ 632308 w 1711757"/>
                <a:gd name="connsiteY458" fmla="*/ 1078763 h 1381887"/>
                <a:gd name="connsiteX459" fmla="*/ 632994 w 1711757"/>
                <a:gd name="connsiteY459" fmla="*/ 1089050 h 1381887"/>
                <a:gd name="connsiteX460" fmla="*/ 605562 w 1711757"/>
                <a:gd name="connsiteY460" fmla="*/ 1148029 h 1381887"/>
                <a:gd name="connsiteX461" fmla="*/ 603504 w 1711757"/>
                <a:gd name="connsiteY461" fmla="*/ 1168603 h 1381887"/>
                <a:gd name="connsiteX462" fmla="*/ 608991 w 1711757"/>
                <a:gd name="connsiteY462" fmla="*/ 1184377 h 1381887"/>
                <a:gd name="connsiteX463" fmla="*/ 616534 w 1711757"/>
                <a:gd name="connsiteY463" fmla="*/ 1199464 h 1381887"/>
                <a:gd name="connsiteX464" fmla="*/ 619963 w 1711757"/>
                <a:gd name="connsiteY464" fmla="*/ 1220724 h 1381887"/>
                <a:gd name="connsiteX465" fmla="*/ 617220 w 1711757"/>
                <a:gd name="connsiteY465" fmla="*/ 1241298 h 1381887"/>
                <a:gd name="connsiteX466" fmla="*/ 619278 w 1711757"/>
                <a:gd name="connsiteY466" fmla="*/ 1251585 h 1381887"/>
                <a:gd name="connsiteX467" fmla="*/ 627507 w 1711757"/>
                <a:gd name="connsiteY467" fmla="*/ 1255700 h 1381887"/>
                <a:gd name="connsiteX468" fmla="*/ 630936 w 1711757"/>
                <a:gd name="connsiteY468" fmla="*/ 1259815 h 1381887"/>
                <a:gd name="connsiteX469" fmla="*/ 639166 w 1711757"/>
                <a:gd name="connsiteY469" fmla="*/ 1286561 h 1381887"/>
                <a:gd name="connsiteX470" fmla="*/ 676199 w 1711757"/>
                <a:gd name="connsiteY470" fmla="*/ 1318108 h 1381887"/>
                <a:gd name="connsiteX471" fmla="*/ 683057 w 1711757"/>
                <a:gd name="connsiteY471" fmla="*/ 1321537 h 1381887"/>
                <a:gd name="connsiteX472" fmla="*/ 686486 w 1711757"/>
                <a:gd name="connsiteY472" fmla="*/ 1324966 h 1381887"/>
                <a:gd name="connsiteX473" fmla="*/ 703631 w 1711757"/>
                <a:gd name="connsiteY473" fmla="*/ 1330452 h 1381887"/>
                <a:gd name="connsiteX474" fmla="*/ 707060 w 1711757"/>
                <a:gd name="connsiteY474" fmla="*/ 1333881 h 1381887"/>
                <a:gd name="connsiteX475" fmla="*/ 709117 w 1711757"/>
                <a:gd name="connsiteY475" fmla="*/ 1337310 h 1381887"/>
                <a:gd name="connsiteX476" fmla="*/ 715290 w 1711757"/>
                <a:gd name="connsiteY476" fmla="*/ 1336624 h 1381887"/>
                <a:gd name="connsiteX477" fmla="*/ 716661 w 1711757"/>
                <a:gd name="connsiteY477" fmla="*/ 1340739 h 1381887"/>
                <a:gd name="connsiteX478" fmla="*/ 715975 w 1711757"/>
                <a:gd name="connsiteY478" fmla="*/ 1357198 h 1381887"/>
                <a:gd name="connsiteX479" fmla="*/ 716661 w 1711757"/>
                <a:gd name="connsiteY479" fmla="*/ 1361313 h 1381887"/>
                <a:gd name="connsiteX480" fmla="*/ 709117 w 1711757"/>
                <a:gd name="connsiteY480" fmla="*/ 1362685 h 1381887"/>
                <a:gd name="connsiteX481" fmla="*/ 672770 w 1711757"/>
                <a:gd name="connsiteY481" fmla="*/ 1368857 h 1381887"/>
                <a:gd name="connsiteX482" fmla="*/ 661797 w 1711757"/>
                <a:gd name="connsiteY482" fmla="*/ 1359256 h 1381887"/>
                <a:gd name="connsiteX483" fmla="*/ 649453 w 1711757"/>
                <a:gd name="connsiteY483" fmla="*/ 1357198 h 1381887"/>
                <a:gd name="connsiteX484" fmla="*/ 593217 w 1711757"/>
                <a:gd name="connsiteY484" fmla="*/ 1372972 h 1381887"/>
                <a:gd name="connsiteX485" fmla="*/ 566471 w 1711757"/>
                <a:gd name="connsiteY485" fmla="*/ 1363370 h 1381887"/>
                <a:gd name="connsiteX486" fmla="*/ 545211 w 1711757"/>
                <a:gd name="connsiteY486" fmla="*/ 1342111 h 1381887"/>
                <a:gd name="connsiteX487" fmla="*/ 529438 w 1711757"/>
                <a:gd name="connsiteY487" fmla="*/ 1313993 h 1381887"/>
                <a:gd name="connsiteX488" fmla="*/ 482118 w 1711757"/>
                <a:gd name="connsiteY488" fmla="*/ 1281074 h 1381887"/>
                <a:gd name="connsiteX489" fmla="*/ 460858 w 1711757"/>
                <a:gd name="connsiteY489" fmla="*/ 1257071 h 1381887"/>
                <a:gd name="connsiteX490" fmla="*/ 452628 w 1711757"/>
                <a:gd name="connsiteY490" fmla="*/ 1230325 h 1381887"/>
                <a:gd name="connsiteX491" fmla="*/ 454000 w 1711757"/>
                <a:gd name="connsiteY491" fmla="*/ 1190549 h 1381887"/>
                <a:gd name="connsiteX492" fmla="*/ 449199 w 1711757"/>
                <a:gd name="connsiteY492" fmla="*/ 1176833 h 1381887"/>
                <a:gd name="connsiteX493" fmla="*/ 425882 w 1711757"/>
                <a:gd name="connsiteY493" fmla="*/ 1163117 h 1381887"/>
                <a:gd name="connsiteX494" fmla="*/ 396393 w 1711757"/>
                <a:gd name="connsiteY494" fmla="*/ 1173404 h 1381887"/>
                <a:gd name="connsiteX495" fmla="*/ 384048 w 1711757"/>
                <a:gd name="connsiteY495" fmla="*/ 1183691 h 1381887"/>
                <a:gd name="connsiteX496" fmla="*/ 369646 w 1711757"/>
                <a:gd name="connsiteY496" fmla="*/ 1207008 h 1381887"/>
                <a:gd name="connsiteX497" fmla="*/ 355245 w 1711757"/>
                <a:gd name="connsiteY497" fmla="*/ 1219352 h 1381887"/>
                <a:gd name="connsiteX498" fmla="*/ 342900 w 1711757"/>
                <a:gd name="connsiteY498" fmla="*/ 1215238 h 1381887"/>
                <a:gd name="connsiteX499" fmla="*/ 337414 w 1711757"/>
                <a:gd name="connsiteY499" fmla="*/ 1201522 h 1381887"/>
                <a:gd name="connsiteX500" fmla="*/ 340157 w 1711757"/>
                <a:gd name="connsiteY500" fmla="*/ 1187120 h 1381887"/>
                <a:gd name="connsiteX501" fmla="*/ 337414 w 1711757"/>
                <a:gd name="connsiteY501" fmla="*/ 1173404 h 1381887"/>
                <a:gd name="connsiteX502" fmla="*/ 344272 w 1711757"/>
                <a:gd name="connsiteY502" fmla="*/ 1162431 h 1381887"/>
                <a:gd name="connsiteX503" fmla="*/ 346329 w 1711757"/>
                <a:gd name="connsiteY503" fmla="*/ 1150087 h 1381887"/>
                <a:gd name="connsiteX504" fmla="*/ 309982 w 1711757"/>
                <a:gd name="connsiteY504" fmla="*/ 1141171 h 1381887"/>
                <a:gd name="connsiteX505" fmla="*/ 295580 w 1711757"/>
                <a:gd name="connsiteY505" fmla="*/ 1149401 h 1381887"/>
                <a:gd name="connsiteX506" fmla="*/ 288722 w 1711757"/>
                <a:gd name="connsiteY506" fmla="*/ 1160374 h 1381887"/>
                <a:gd name="connsiteX507" fmla="*/ 283236 w 1711757"/>
                <a:gd name="connsiteY507" fmla="*/ 1147343 h 138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Lst>
              <a:rect l="l" t="t" r="r" b="b"/>
              <a:pathLst>
                <a:path w="1711757" h="1381887">
                  <a:moveTo>
                    <a:pt x="283236" y="1147343"/>
                  </a:moveTo>
                  <a:lnTo>
                    <a:pt x="281178" y="1128827"/>
                  </a:lnTo>
                  <a:lnTo>
                    <a:pt x="285979" y="1115111"/>
                  </a:lnTo>
                  <a:lnTo>
                    <a:pt x="314097" y="1101395"/>
                  </a:lnTo>
                  <a:lnTo>
                    <a:pt x="323698" y="1090422"/>
                  </a:lnTo>
                  <a:lnTo>
                    <a:pt x="325755" y="1062990"/>
                  </a:lnTo>
                  <a:lnTo>
                    <a:pt x="336728" y="1042416"/>
                  </a:lnTo>
                  <a:lnTo>
                    <a:pt x="303810" y="1026643"/>
                  </a:lnTo>
                  <a:lnTo>
                    <a:pt x="296266" y="1012927"/>
                  </a:lnTo>
                  <a:lnTo>
                    <a:pt x="292837" y="986866"/>
                  </a:lnTo>
                  <a:lnTo>
                    <a:pt x="269520" y="960120"/>
                  </a:lnTo>
                  <a:lnTo>
                    <a:pt x="266776" y="947090"/>
                  </a:lnTo>
                  <a:lnTo>
                    <a:pt x="268834" y="934745"/>
                  </a:lnTo>
                  <a:lnTo>
                    <a:pt x="263347" y="921029"/>
                  </a:lnTo>
                  <a:lnTo>
                    <a:pt x="223571" y="927202"/>
                  </a:lnTo>
                  <a:lnTo>
                    <a:pt x="211912" y="920344"/>
                  </a:lnTo>
                  <a:lnTo>
                    <a:pt x="211912" y="907313"/>
                  </a:lnTo>
                  <a:lnTo>
                    <a:pt x="188595" y="891540"/>
                  </a:lnTo>
                  <a:lnTo>
                    <a:pt x="162535" y="879196"/>
                  </a:lnTo>
                  <a:lnTo>
                    <a:pt x="152248" y="867537"/>
                  </a:lnTo>
                  <a:lnTo>
                    <a:pt x="136474" y="837362"/>
                  </a:lnTo>
                  <a:lnTo>
                    <a:pt x="125502" y="827761"/>
                  </a:lnTo>
                  <a:lnTo>
                    <a:pt x="124816" y="814730"/>
                  </a:lnTo>
                  <a:lnTo>
                    <a:pt x="134417" y="790727"/>
                  </a:lnTo>
                  <a:lnTo>
                    <a:pt x="115215" y="765353"/>
                  </a:lnTo>
                  <a:lnTo>
                    <a:pt x="114529" y="739292"/>
                  </a:lnTo>
                  <a:lnTo>
                    <a:pt x="131674" y="698830"/>
                  </a:lnTo>
                  <a:lnTo>
                    <a:pt x="115900" y="698830"/>
                  </a:lnTo>
                  <a:lnTo>
                    <a:pt x="104242" y="691972"/>
                  </a:lnTo>
                  <a:lnTo>
                    <a:pt x="91897" y="692658"/>
                  </a:lnTo>
                  <a:lnTo>
                    <a:pt x="62408" y="683057"/>
                  </a:lnTo>
                  <a:lnTo>
                    <a:pt x="49378" y="683057"/>
                  </a:lnTo>
                  <a:lnTo>
                    <a:pt x="37719" y="678942"/>
                  </a:lnTo>
                  <a:lnTo>
                    <a:pt x="54178" y="638480"/>
                  </a:lnTo>
                  <a:lnTo>
                    <a:pt x="54178" y="625450"/>
                  </a:lnTo>
                  <a:lnTo>
                    <a:pt x="29490" y="616534"/>
                  </a:lnTo>
                  <a:lnTo>
                    <a:pt x="21946" y="602818"/>
                  </a:lnTo>
                  <a:lnTo>
                    <a:pt x="10973" y="560299"/>
                  </a:lnTo>
                  <a:lnTo>
                    <a:pt x="0" y="547954"/>
                  </a:lnTo>
                  <a:lnTo>
                    <a:pt x="4801" y="536296"/>
                  </a:lnTo>
                  <a:lnTo>
                    <a:pt x="30175" y="537667"/>
                  </a:lnTo>
                  <a:lnTo>
                    <a:pt x="56922" y="531495"/>
                  </a:lnTo>
                  <a:lnTo>
                    <a:pt x="70638" y="526009"/>
                  </a:lnTo>
                  <a:lnTo>
                    <a:pt x="82982" y="515036"/>
                  </a:lnTo>
                  <a:lnTo>
                    <a:pt x="85039" y="502691"/>
                  </a:lnTo>
                  <a:lnTo>
                    <a:pt x="74067" y="491033"/>
                  </a:lnTo>
                  <a:lnTo>
                    <a:pt x="50064" y="479374"/>
                  </a:lnTo>
                  <a:lnTo>
                    <a:pt x="45263" y="447142"/>
                  </a:lnTo>
                  <a:lnTo>
                    <a:pt x="51435" y="445770"/>
                  </a:lnTo>
                  <a:lnTo>
                    <a:pt x="60351" y="436169"/>
                  </a:lnTo>
                  <a:lnTo>
                    <a:pt x="62408" y="425882"/>
                  </a:lnTo>
                  <a:lnTo>
                    <a:pt x="63094" y="415595"/>
                  </a:lnTo>
                  <a:lnTo>
                    <a:pt x="63780" y="408051"/>
                  </a:lnTo>
                  <a:lnTo>
                    <a:pt x="71323" y="399136"/>
                  </a:lnTo>
                  <a:lnTo>
                    <a:pt x="97384" y="380619"/>
                  </a:lnTo>
                  <a:lnTo>
                    <a:pt x="98070" y="380619"/>
                  </a:lnTo>
                  <a:lnTo>
                    <a:pt x="106985" y="362788"/>
                  </a:lnTo>
                  <a:lnTo>
                    <a:pt x="132360" y="338785"/>
                  </a:lnTo>
                  <a:lnTo>
                    <a:pt x="141961" y="324383"/>
                  </a:lnTo>
                  <a:lnTo>
                    <a:pt x="143332" y="317525"/>
                  </a:lnTo>
                  <a:lnTo>
                    <a:pt x="143332" y="314096"/>
                  </a:lnTo>
                  <a:lnTo>
                    <a:pt x="144018" y="298323"/>
                  </a:lnTo>
                  <a:lnTo>
                    <a:pt x="146761" y="290093"/>
                  </a:lnTo>
                  <a:lnTo>
                    <a:pt x="152248" y="283235"/>
                  </a:lnTo>
                  <a:lnTo>
                    <a:pt x="163906" y="275006"/>
                  </a:lnTo>
                  <a:lnTo>
                    <a:pt x="170764" y="270205"/>
                  </a:lnTo>
                  <a:lnTo>
                    <a:pt x="192024" y="258547"/>
                  </a:lnTo>
                  <a:lnTo>
                    <a:pt x="237287" y="244831"/>
                  </a:lnTo>
                  <a:lnTo>
                    <a:pt x="240030" y="242773"/>
                  </a:lnTo>
                  <a:lnTo>
                    <a:pt x="247574" y="234544"/>
                  </a:lnTo>
                  <a:lnTo>
                    <a:pt x="250317" y="232486"/>
                  </a:lnTo>
                  <a:lnTo>
                    <a:pt x="255804" y="234544"/>
                  </a:lnTo>
                  <a:lnTo>
                    <a:pt x="257861" y="238658"/>
                  </a:lnTo>
                  <a:lnTo>
                    <a:pt x="259233" y="243459"/>
                  </a:lnTo>
                  <a:lnTo>
                    <a:pt x="260604" y="246202"/>
                  </a:lnTo>
                  <a:lnTo>
                    <a:pt x="283921" y="259232"/>
                  </a:lnTo>
                  <a:lnTo>
                    <a:pt x="289408" y="261290"/>
                  </a:lnTo>
                  <a:lnTo>
                    <a:pt x="303810" y="255803"/>
                  </a:lnTo>
                  <a:lnTo>
                    <a:pt x="329184" y="232486"/>
                  </a:lnTo>
                  <a:lnTo>
                    <a:pt x="345643" y="224942"/>
                  </a:lnTo>
                  <a:lnTo>
                    <a:pt x="361417" y="223571"/>
                  </a:lnTo>
                  <a:lnTo>
                    <a:pt x="366903" y="224257"/>
                  </a:lnTo>
                  <a:lnTo>
                    <a:pt x="375133" y="225628"/>
                  </a:lnTo>
                  <a:lnTo>
                    <a:pt x="401879" y="233858"/>
                  </a:lnTo>
                  <a:lnTo>
                    <a:pt x="423139" y="236601"/>
                  </a:lnTo>
                  <a:lnTo>
                    <a:pt x="429997" y="238658"/>
                  </a:lnTo>
                  <a:lnTo>
                    <a:pt x="431368" y="242087"/>
                  </a:lnTo>
                  <a:lnTo>
                    <a:pt x="432740" y="254432"/>
                  </a:lnTo>
                  <a:lnTo>
                    <a:pt x="434112" y="257861"/>
                  </a:lnTo>
                  <a:lnTo>
                    <a:pt x="438226" y="258547"/>
                  </a:lnTo>
                  <a:lnTo>
                    <a:pt x="444399" y="254432"/>
                  </a:lnTo>
                  <a:lnTo>
                    <a:pt x="457429" y="253746"/>
                  </a:lnTo>
                  <a:lnTo>
                    <a:pt x="475260" y="251003"/>
                  </a:lnTo>
                  <a:lnTo>
                    <a:pt x="484175" y="251689"/>
                  </a:lnTo>
                  <a:lnTo>
                    <a:pt x="491033" y="254432"/>
                  </a:lnTo>
                  <a:lnTo>
                    <a:pt x="505435" y="264719"/>
                  </a:lnTo>
                  <a:lnTo>
                    <a:pt x="513664" y="267462"/>
                  </a:lnTo>
                  <a:lnTo>
                    <a:pt x="534924" y="268148"/>
                  </a:lnTo>
                  <a:lnTo>
                    <a:pt x="545897" y="266776"/>
                  </a:lnTo>
                  <a:lnTo>
                    <a:pt x="555498" y="264719"/>
                  </a:lnTo>
                  <a:lnTo>
                    <a:pt x="569214" y="260604"/>
                  </a:lnTo>
                  <a:lnTo>
                    <a:pt x="580873" y="260604"/>
                  </a:lnTo>
                  <a:lnTo>
                    <a:pt x="603504" y="264033"/>
                  </a:lnTo>
                  <a:lnTo>
                    <a:pt x="619278" y="262661"/>
                  </a:lnTo>
                  <a:lnTo>
                    <a:pt x="629565" y="258547"/>
                  </a:lnTo>
                  <a:lnTo>
                    <a:pt x="632308" y="257861"/>
                  </a:lnTo>
                  <a:lnTo>
                    <a:pt x="644652" y="247574"/>
                  </a:lnTo>
                  <a:lnTo>
                    <a:pt x="656311" y="231800"/>
                  </a:lnTo>
                  <a:lnTo>
                    <a:pt x="658368" y="224257"/>
                  </a:lnTo>
                  <a:lnTo>
                    <a:pt x="657682" y="216027"/>
                  </a:lnTo>
                  <a:lnTo>
                    <a:pt x="659740" y="209169"/>
                  </a:lnTo>
                  <a:lnTo>
                    <a:pt x="670713" y="205740"/>
                  </a:lnTo>
                  <a:lnTo>
                    <a:pt x="678942" y="207797"/>
                  </a:lnTo>
                  <a:lnTo>
                    <a:pt x="679628" y="209169"/>
                  </a:lnTo>
                  <a:lnTo>
                    <a:pt x="683057" y="213284"/>
                  </a:lnTo>
                  <a:lnTo>
                    <a:pt x="685800" y="220828"/>
                  </a:lnTo>
                  <a:lnTo>
                    <a:pt x="691287" y="228371"/>
                  </a:lnTo>
                  <a:lnTo>
                    <a:pt x="704317" y="239344"/>
                  </a:lnTo>
                  <a:lnTo>
                    <a:pt x="713232" y="244145"/>
                  </a:lnTo>
                  <a:lnTo>
                    <a:pt x="720776" y="238658"/>
                  </a:lnTo>
                  <a:lnTo>
                    <a:pt x="729006" y="219456"/>
                  </a:lnTo>
                  <a:lnTo>
                    <a:pt x="735864" y="183109"/>
                  </a:lnTo>
                  <a:lnTo>
                    <a:pt x="738607" y="109042"/>
                  </a:lnTo>
                  <a:lnTo>
                    <a:pt x="739293" y="106299"/>
                  </a:lnTo>
                  <a:lnTo>
                    <a:pt x="746151" y="79553"/>
                  </a:lnTo>
                  <a:lnTo>
                    <a:pt x="753694" y="72695"/>
                  </a:lnTo>
                  <a:lnTo>
                    <a:pt x="766725" y="61036"/>
                  </a:lnTo>
                  <a:lnTo>
                    <a:pt x="777697" y="58979"/>
                  </a:lnTo>
                  <a:lnTo>
                    <a:pt x="798271" y="55550"/>
                  </a:lnTo>
                  <a:lnTo>
                    <a:pt x="862737" y="60350"/>
                  </a:lnTo>
                  <a:lnTo>
                    <a:pt x="1002640" y="81610"/>
                  </a:lnTo>
                  <a:lnTo>
                    <a:pt x="1032129" y="78181"/>
                  </a:lnTo>
                  <a:lnTo>
                    <a:pt x="1047903" y="74066"/>
                  </a:lnTo>
                  <a:lnTo>
                    <a:pt x="1055446" y="69266"/>
                  </a:lnTo>
                  <a:lnTo>
                    <a:pt x="1061619" y="63094"/>
                  </a:lnTo>
                  <a:lnTo>
                    <a:pt x="1065733" y="53492"/>
                  </a:lnTo>
                  <a:lnTo>
                    <a:pt x="1066419" y="36347"/>
                  </a:lnTo>
                  <a:lnTo>
                    <a:pt x="1069162" y="29489"/>
                  </a:lnTo>
                  <a:lnTo>
                    <a:pt x="1079449" y="19888"/>
                  </a:lnTo>
                  <a:lnTo>
                    <a:pt x="1095223" y="9601"/>
                  </a:lnTo>
                  <a:lnTo>
                    <a:pt x="1111682" y="2743"/>
                  </a:lnTo>
                  <a:lnTo>
                    <a:pt x="1124026" y="1372"/>
                  </a:lnTo>
                  <a:lnTo>
                    <a:pt x="1137057" y="10973"/>
                  </a:lnTo>
                  <a:lnTo>
                    <a:pt x="1143915" y="21946"/>
                  </a:lnTo>
                  <a:lnTo>
                    <a:pt x="1150773" y="28804"/>
                  </a:lnTo>
                  <a:lnTo>
                    <a:pt x="1165860" y="26746"/>
                  </a:lnTo>
                  <a:lnTo>
                    <a:pt x="1178205" y="19888"/>
                  </a:lnTo>
                  <a:lnTo>
                    <a:pt x="1200150" y="4115"/>
                  </a:lnTo>
                  <a:lnTo>
                    <a:pt x="1213180" y="0"/>
                  </a:lnTo>
                  <a:lnTo>
                    <a:pt x="1282446" y="2057"/>
                  </a:lnTo>
                  <a:lnTo>
                    <a:pt x="1329081" y="26060"/>
                  </a:lnTo>
                  <a:lnTo>
                    <a:pt x="1353084" y="27432"/>
                  </a:lnTo>
                  <a:lnTo>
                    <a:pt x="1361313" y="21260"/>
                  </a:lnTo>
                  <a:lnTo>
                    <a:pt x="1361999" y="23317"/>
                  </a:lnTo>
                  <a:lnTo>
                    <a:pt x="1357198" y="42520"/>
                  </a:lnTo>
                  <a:lnTo>
                    <a:pt x="1368171" y="82982"/>
                  </a:lnTo>
                  <a:lnTo>
                    <a:pt x="1427836" y="112471"/>
                  </a:lnTo>
                  <a:lnTo>
                    <a:pt x="1427836" y="124816"/>
                  </a:lnTo>
                  <a:lnTo>
                    <a:pt x="1420292" y="136474"/>
                  </a:lnTo>
                  <a:lnTo>
                    <a:pt x="1415491" y="161849"/>
                  </a:lnTo>
                  <a:lnTo>
                    <a:pt x="1420978" y="175565"/>
                  </a:lnTo>
                  <a:lnTo>
                    <a:pt x="1453896" y="205054"/>
                  </a:lnTo>
                  <a:lnTo>
                    <a:pt x="1496416" y="256489"/>
                  </a:lnTo>
                  <a:lnTo>
                    <a:pt x="1532763" y="283921"/>
                  </a:lnTo>
                  <a:lnTo>
                    <a:pt x="1569796" y="292837"/>
                  </a:lnTo>
                  <a:lnTo>
                    <a:pt x="1591742" y="315468"/>
                  </a:lnTo>
                  <a:lnTo>
                    <a:pt x="1604086" y="302438"/>
                  </a:lnTo>
                  <a:lnTo>
                    <a:pt x="1617802" y="299695"/>
                  </a:lnTo>
                  <a:lnTo>
                    <a:pt x="1630147" y="301752"/>
                  </a:lnTo>
                  <a:lnTo>
                    <a:pt x="1643863" y="312039"/>
                  </a:lnTo>
                  <a:lnTo>
                    <a:pt x="1658950" y="340843"/>
                  </a:lnTo>
                  <a:lnTo>
                    <a:pt x="1692554" y="370332"/>
                  </a:lnTo>
                  <a:lnTo>
                    <a:pt x="1709014" y="378562"/>
                  </a:lnTo>
                  <a:lnTo>
                    <a:pt x="1704213" y="390220"/>
                  </a:lnTo>
                  <a:lnTo>
                    <a:pt x="1711757" y="417652"/>
                  </a:lnTo>
                  <a:lnTo>
                    <a:pt x="1709014" y="429997"/>
                  </a:lnTo>
                  <a:lnTo>
                    <a:pt x="1701470" y="441655"/>
                  </a:lnTo>
                  <a:lnTo>
                    <a:pt x="1701470" y="454000"/>
                  </a:lnTo>
                  <a:lnTo>
                    <a:pt x="1691869" y="464972"/>
                  </a:lnTo>
                  <a:lnTo>
                    <a:pt x="1652092" y="496519"/>
                  </a:lnTo>
                  <a:lnTo>
                    <a:pt x="1637005" y="519151"/>
                  </a:lnTo>
                  <a:lnTo>
                    <a:pt x="1599972" y="550697"/>
                  </a:lnTo>
                  <a:lnTo>
                    <a:pt x="1585570" y="558241"/>
                  </a:lnTo>
                  <a:lnTo>
                    <a:pt x="1525219" y="571957"/>
                  </a:lnTo>
                  <a:lnTo>
                    <a:pt x="1523162" y="577444"/>
                  </a:lnTo>
                  <a:lnTo>
                    <a:pt x="1523162" y="578815"/>
                  </a:lnTo>
                  <a:lnTo>
                    <a:pt x="1514247" y="576758"/>
                  </a:lnTo>
                  <a:lnTo>
                    <a:pt x="1491615" y="579501"/>
                  </a:lnTo>
                  <a:lnTo>
                    <a:pt x="1452525" y="595274"/>
                  </a:lnTo>
                  <a:lnTo>
                    <a:pt x="1436751" y="605561"/>
                  </a:lnTo>
                  <a:lnTo>
                    <a:pt x="1421664" y="619277"/>
                  </a:lnTo>
                  <a:lnTo>
                    <a:pt x="1412062" y="634365"/>
                  </a:lnTo>
                  <a:lnTo>
                    <a:pt x="1408633" y="658368"/>
                  </a:lnTo>
                  <a:lnTo>
                    <a:pt x="1414806" y="678256"/>
                  </a:lnTo>
                  <a:lnTo>
                    <a:pt x="1427150" y="692658"/>
                  </a:lnTo>
                  <a:lnTo>
                    <a:pt x="1443609" y="697459"/>
                  </a:lnTo>
                  <a:lnTo>
                    <a:pt x="1453896" y="704317"/>
                  </a:lnTo>
                  <a:lnTo>
                    <a:pt x="1465555" y="721462"/>
                  </a:lnTo>
                  <a:lnTo>
                    <a:pt x="1475156" y="741350"/>
                  </a:lnTo>
                  <a:lnTo>
                    <a:pt x="1479957" y="757809"/>
                  </a:lnTo>
                  <a:lnTo>
                    <a:pt x="1484071" y="759181"/>
                  </a:lnTo>
                  <a:lnTo>
                    <a:pt x="1508760" y="780440"/>
                  </a:lnTo>
                  <a:lnTo>
                    <a:pt x="1517676" y="783869"/>
                  </a:lnTo>
                  <a:lnTo>
                    <a:pt x="1528648" y="784555"/>
                  </a:lnTo>
                  <a:lnTo>
                    <a:pt x="1539621" y="783869"/>
                  </a:lnTo>
                  <a:lnTo>
                    <a:pt x="1547851" y="780440"/>
                  </a:lnTo>
                  <a:lnTo>
                    <a:pt x="1551966" y="790727"/>
                  </a:lnTo>
                  <a:lnTo>
                    <a:pt x="1565682" y="803758"/>
                  </a:lnTo>
                  <a:lnTo>
                    <a:pt x="1566367" y="811987"/>
                  </a:lnTo>
                  <a:lnTo>
                    <a:pt x="1560195" y="816102"/>
                  </a:lnTo>
                  <a:lnTo>
                    <a:pt x="1512189" y="822274"/>
                  </a:lnTo>
                  <a:lnTo>
                    <a:pt x="1501216" y="833247"/>
                  </a:lnTo>
                  <a:lnTo>
                    <a:pt x="1498473" y="851078"/>
                  </a:lnTo>
                  <a:lnTo>
                    <a:pt x="1503960" y="875767"/>
                  </a:lnTo>
                  <a:lnTo>
                    <a:pt x="1532763" y="919658"/>
                  </a:lnTo>
                  <a:lnTo>
                    <a:pt x="1539621" y="926516"/>
                  </a:lnTo>
                  <a:lnTo>
                    <a:pt x="1562253" y="937489"/>
                  </a:lnTo>
                  <a:lnTo>
                    <a:pt x="1566367" y="942289"/>
                  </a:lnTo>
                  <a:lnTo>
                    <a:pt x="1593114" y="948461"/>
                  </a:lnTo>
                  <a:lnTo>
                    <a:pt x="1600657" y="951205"/>
                  </a:lnTo>
                  <a:lnTo>
                    <a:pt x="1608201" y="947776"/>
                  </a:lnTo>
                  <a:lnTo>
                    <a:pt x="1627404" y="945032"/>
                  </a:lnTo>
                  <a:lnTo>
                    <a:pt x="1628775" y="943661"/>
                  </a:lnTo>
                  <a:lnTo>
                    <a:pt x="1630147" y="946404"/>
                  </a:lnTo>
                  <a:lnTo>
                    <a:pt x="1629461" y="969721"/>
                  </a:lnTo>
                  <a:lnTo>
                    <a:pt x="1630147" y="985495"/>
                  </a:lnTo>
                  <a:lnTo>
                    <a:pt x="1629461" y="997839"/>
                  </a:lnTo>
                  <a:lnTo>
                    <a:pt x="1626718" y="1006754"/>
                  </a:lnTo>
                  <a:lnTo>
                    <a:pt x="1621231" y="1002640"/>
                  </a:lnTo>
                  <a:lnTo>
                    <a:pt x="1595857" y="975893"/>
                  </a:lnTo>
                  <a:lnTo>
                    <a:pt x="1581455" y="964235"/>
                  </a:lnTo>
                  <a:lnTo>
                    <a:pt x="1571168" y="960806"/>
                  </a:lnTo>
                  <a:lnTo>
                    <a:pt x="1545108" y="964235"/>
                  </a:lnTo>
                  <a:lnTo>
                    <a:pt x="1519047" y="957377"/>
                  </a:lnTo>
                  <a:lnTo>
                    <a:pt x="1508760" y="958063"/>
                  </a:lnTo>
                  <a:lnTo>
                    <a:pt x="1472413" y="975893"/>
                  </a:lnTo>
                  <a:lnTo>
                    <a:pt x="1456639" y="979322"/>
                  </a:lnTo>
                  <a:lnTo>
                    <a:pt x="1436065" y="970407"/>
                  </a:lnTo>
                  <a:lnTo>
                    <a:pt x="1434008" y="975208"/>
                  </a:lnTo>
                  <a:lnTo>
                    <a:pt x="1429207" y="983437"/>
                  </a:lnTo>
                  <a:lnTo>
                    <a:pt x="1426464" y="982751"/>
                  </a:lnTo>
                  <a:lnTo>
                    <a:pt x="1414120" y="1000582"/>
                  </a:lnTo>
                  <a:lnTo>
                    <a:pt x="1410005" y="1016356"/>
                  </a:lnTo>
                  <a:lnTo>
                    <a:pt x="1411377" y="1031443"/>
                  </a:lnTo>
                  <a:lnTo>
                    <a:pt x="1422349" y="1060933"/>
                  </a:lnTo>
                  <a:lnTo>
                    <a:pt x="1425778" y="1065733"/>
                  </a:lnTo>
                  <a:lnTo>
                    <a:pt x="1431265" y="1071905"/>
                  </a:lnTo>
                  <a:lnTo>
                    <a:pt x="1455268" y="1087679"/>
                  </a:lnTo>
                  <a:lnTo>
                    <a:pt x="1460068" y="1102766"/>
                  </a:lnTo>
                  <a:lnTo>
                    <a:pt x="1469670" y="1114425"/>
                  </a:lnTo>
                  <a:lnTo>
                    <a:pt x="1479957" y="1120597"/>
                  </a:lnTo>
                  <a:lnTo>
                    <a:pt x="1484757" y="1119226"/>
                  </a:lnTo>
                  <a:lnTo>
                    <a:pt x="1532763" y="1141857"/>
                  </a:lnTo>
                  <a:lnTo>
                    <a:pt x="1541679" y="1139114"/>
                  </a:lnTo>
                  <a:lnTo>
                    <a:pt x="1553337" y="1143229"/>
                  </a:lnTo>
                  <a:lnTo>
                    <a:pt x="1564996" y="1152830"/>
                  </a:lnTo>
                  <a:lnTo>
                    <a:pt x="1573911" y="1163117"/>
                  </a:lnTo>
                  <a:lnTo>
                    <a:pt x="1584198" y="1170661"/>
                  </a:lnTo>
                  <a:lnTo>
                    <a:pt x="1611630" y="1180948"/>
                  </a:lnTo>
                  <a:lnTo>
                    <a:pt x="1619860" y="1191920"/>
                  </a:lnTo>
                  <a:lnTo>
                    <a:pt x="1618488" y="1200150"/>
                  </a:lnTo>
                  <a:lnTo>
                    <a:pt x="1609573" y="1209065"/>
                  </a:lnTo>
                  <a:lnTo>
                    <a:pt x="1610259" y="1217981"/>
                  </a:lnTo>
                  <a:lnTo>
                    <a:pt x="1614373" y="1223467"/>
                  </a:lnTo>
                  <a:lnTo>
                    <a:pt x="1626718" y="1232383"/>
                  </a:lnTo>
                  <a:lnTo>
                    <a:pt x="1629461" y="1239241"/>
                  </a:lnTo>
                  <a:lnTo>
                    <a:pt x="1626718" y="1247470"/>
                  </a:lnTo>
                  <a:lnTo>
                    <a:pt x="1621917" y="1248842"/>
                  </a:lnTo>
                  <a:lnTo>
                    <a:pt x="1617117" y="1248156"/>
                  </a:lnTo>
                  <a:lnTo>
                    <a:pt x="1615059" y="1252271"/>
                  </a:lnTo>
                  <a:lnTo>
                    <a:pt x="1616431" y="1262558"/>
                  </a:lnTo>
                  <a:lnTo>
                    <a:pt x="1621231" y="1266673"/>
                  </a:lnTo>
                  <a:lnTo>
                    <a:pt x="1627404" y="1265987"/>
                  </a:lnTo>
                  <a:lnTo>
                    <a:pt x="1634262" y="1261186"/>
                  </a:lnTo>
                  <a:lnTo>
                    <a:pt x="1634262" y="1270787"/>
                  </a:lnTo>
                  <a:lnTo>
                    <a:pt x="1634262" y="1276960"/>
                  </a:lnTo>
                  <a:lnTo>
                    <a:pt x="1636319" y="1281760"/>
                  </a:lnTo>
                  <a:lnTo>
                    <a:pt x="1639062" y="1286561"/>
                  </a:lnTo>
                  <a:lnTo>
                    <a:pt x="1620546" y="1302334"/>
                  </a:lnTo>
                  <a:lnTo>
                    <a:pt x="1617117" y="1310564"/>
                  </a:lnTo>
                  <a:lnTo>
                    <a:pt x="1624660" y="1318108"/>
                  </a:lnTo>
                  <a:lnTo>
                    <a:pt x="1624660" y="1324280"/>
                  </a:lnTo>
                  <a:lnTo>
                    <a:pt x="1610944" y="1324966"/>
                  </a:lnTo>
                  <a:lnTo>
                    <a:pt x="1604772" y="1330452"/>
                  </a:lnTo>
                  <a:lnTo>
                    <a:pt x="1606830" y="1336624"/>
                  </a:lnTo>
                  <a:lnTo>
                    <a:pt x="1619860" y="1337310"/>
                  </a:lnTo>
                  <a:lnTo>
                    <a:pt x="1619860" y="1344168"/>
                  </a:lnTo>
                  <a:lnTo>
                    <a:pt x="1583512" y="1344854"/>
                  </a:lnTo>
                  <a:lnTo>
                    <a:pt x="1569111" y="1341425"/>
                  </a:lnTo>
                  <a:lnTo>
                    <a:pt x="1571168" y="1330452"/>
                  </a:lnTo>
                  <a:lnTo>
                    <a:pt x="1571168" y="1324280"/>
                  </a:lnTo>
                  <a:lnTo>
                    <a:pt x="1566367" y="1324280"/>
                  </a:lnTo>
                  <a:lnTo>
                    <a:pt x="1560881" y="1329080"/>
                  </a:lnTo>
                  <a:lnTo>
                    <a:pt x="1556080" y="1327709"/>
                  </a:lnTo>
                  <a:lnTo>
                    <a:pt x="1554023" y="1321537"/>
                  </a:lnTo>
                  <a:lnTo>
                    <a:pt x="1557452" y="1311935"/>
                  </a:lnTo>
                  <a:lnTo>
                    <a:pt x="1532077" y="1297534"/>
                  </a:lnTo>
                  <a:lnTo>
                    <a:pt x="1527963" y="1296162"/>
                  </a:lnTo>
                  <a:lnTo>
                    <a:pt x="1524534" y="1285875"/>
                  </a:lnTo>
                  <a:lnTo>
                    <a:pt x="1516304" y="1279017"/>
                  </a:lnTo>
                  <a:lnTo>
                    <a:pt x="1506703" y="1276960"/>
                  </a:lnTo>
                  <a:lnTo>
                    <a:pt x="1501902" y="1281074"/>
                  </a:lnTo>
                  <a:lnTo>
                    <a:pt x="1501216" y="1285189"/>
                  </a:lnTo>
                  <a:lnTo>
                    <a:pt x="1503960" y="1293419"/>
                  </a:lnTo>
                  <a:lnTo>
                    <a:pt x="1477899" y="1249528"/>
                  </a:lnTo>
                  <a:lnTo>
                    <a:pt x="1474470" y="1239241"/>
                  </a:lnTo>
                  <a:lnTo>
                    <a:pt x="1479271" y="1224153"/>
                  </a:lnTo>
                  <a:lnTo>
                    <a:pt x="1479957" y="1215238"/>
                  </a:lnTo>
                  <a:lnTo>
                    <a:pt x="1477213" y="1211123"/>
                  </a:lnTo>
                  <a:lnTo>
                    <a:pt x="1469670" y="1207694"/>
                  </a:lnTo>
                  <a:lnTo>
                    <a:pt x="1465555" y="1200150"/>
                  </a:lnTo>
                  <a:lnTo>
                    <a:pt x="1462812" y="1191920"/>
                  </a:lnTo>
                  <a:lnTo>
                    <a:pt x="1460068" y="1185062"/>
                  </a:lnTo>
                  <a:lnTo>
                    <a:pt x="1396975" y="1100709"/>
                  </a:lnTo>
                  <a:lnTo>
                    <a:pt x="1373658" y="1084250"/>
                  </a:lnTo>
                  <a:lnTo>
                    <a:pt x="1359942" y="1080135"/>
                  </a:lnTo>
                  <a:lnTo>
                    <a:pt x="1301649" y="1076020"/>
                  </a:lnTo>
                  <a:lnTo>
                    <a:pt x="1262558" y="1052703"/>
                  </a:lnTo>
                  <a:lnTo>
                    <a:pt x="1230325" y="1043788"/>
                  </a:lnTo>
                  <a:lnTo>
                    <a:pt x="1201522" y="1045159"/>
                  </a:lnTo>
                  <a:lnTo>
                    <a:pt x="1178205" y="1060247"/>
                  </a:lnTo>
                  <a:lnTo>
                    <a:pt x="1161060" y="1091108"/>
                  </a:lnTo>
                  <a:lnTo>
                    <a:pt x="1159002" y="1108939"/>
                  </a:lnTo>
                  <a:lnTo>
                    <a:pt x="1164489" y="1124712"/>
                  </a:lnTo>
                  <a:lnTo>
                    <a:pt x="1171347" y="1139800"/>
                  </a:lnTo>
                  <a:lnTo>
                    <a:pt x="1175461" y="1156945"/>
                  </a:lnTo>
                  <a:lnTo>
                    <a:pt x="1177519" y="1162431"/>
                  </a:lnTo>
                  <a:lnTo>
                    <a:pt x="1183005" y="1165860"/>
                  </a:lnTo>
                  <a:lnTo>
                    <a:pt x="1197407" y="1166546"/>
                  </a:lnTo>
                  <a:lnTo>
                    <a:pt x="1203579" y="1168603"/>
                  </a:lnTo>
                  <a:lnTo>
                    <a:pt x="1207694" y="1173404"/>
                  </a:lnTo>
                  <a:lnTo>
                    <a:pt x="1213866" y="1185062"/>
                  </a:lnTo>
                  <a:lnTo>
                    <a:pt x="1251585" y="1239241"/>
                  </a:lnTo>
                  <a:lnTo>
                    <a:pt x="1272845" y="1262558"/>
                  </a:lnTo>
                  <a:lnTo>
                    <a:pt x="1346226" y="1303020"/>
                  </a:lnTo>
                  <a:lnTo>
                    <a:pt x="1393546" y="1313993"/>
                  </a:lnTo>
                  <a:lnTo>
                    <a:pt x="1395603" y="1319479"/>
                  </a:lnTo>
                  <a:lnTo>
                    <a:pt x="1395603" y="1327709"/>
                  </a:lnTo>
                  <a:lnTo>
                    <a:pt x="1397661" y="1337310"/>
                  </a:lnTo>
                  <a:lnTo>
                    <a:pt x="1403833" y="1348283"/>
                  </a:lnTo>
                  <a:lnTo>
                    <a:pt x="1412748" y="1355827"/>
                  </a:lnTo>
                  <a:lnTo>
                    <a:pt x="1423721" y="1360627"/>
                  </a:lnTo>
                  <a:lnTo>
                    <a:pt x="1438123" y="1361999"/>
                  </a:lnTo>
                  <a:lnTo>
                    <a:pt x="1448410" y="1365428"/>
                  </a:lnTo>
                  <a:lnTo>
                    <a:pt x="1442923" y="1371600"/>
                  </a:lnTo>
                  <a:lnTo>
                    <a:pt x="1429893" y="1378458"/>
                  </a:lnTo>
                  <a:lnTo>
                    <a:pt x="1416863" y="1381887"/>
                  </a:lnTo>
                  <a:lnTo>
                    <a:pt x="1355827" y="1371600"/>
                  </a:lnTo>
                  <a:lnTo>
                    <a:pt x="1252957" y="1327709"/>
                  </a:lnTo>
                  <a:lnTo>
                    <a:pt x="1235812" y="1324280"/>
                  </a:lnTo>
                  <a:lnTo>
                    <a:pt x="1183691" y="1333195"/>
                  </a:lnTo>
                  <a:lnTo>
                    <a:pt x="1175461" y="1337310"/>
                  </a:lnTo>
                  <a:lnTo>
                    <a:pt x="1178890" y="1327023"/>
                  </a:lnTo>
                  <a:lnTo>
                    <a:pt x="1187806" y="1309192"/>
                  </a:lnTo>
                  <a:lnTo>
                    <a:pt x="1189863" y="1298905"/>
                  </a:lnTo>
                  <a:lnTo>
                    <a:pt x="1187806" y="1291361"/>
                  </a:lnTo>
                  <a:lnTo>
                    <a:pt x="1177519" y="1276960"/>
                  </a:lnTo>
                  <a:lnTo>
                    <a:pt x="1175461" y="1270787"/>
                  </a:lnTo>
                  <a:lnTo>
                    <a:pt x="1169975" y="1248842"/>
                  </a:lnTo>
                  <a:lnTo>
                    <a:pt x="1157631" y="1233068"/>
                  </a:lnTo>
                  <a:lnTo>
                    <a:pt x="1144600" y="1219352"/>
                  </a:lnTo>
                  <a:lnTo>
                    <a:pt x="1137057" y="1204951"/>
                  </a:lnTo>
                  <a:lnTo>
                    <a:pt x="1146658" y="1175461"/>
                  </a:lnTo>
                  <a:lnTo>
                    <a:pt x="1150087" y="1140485"/>
                  </a:lnTo>
                  <a:lnTo>
                    <a:pt x="1145972" y="1107567"/>
                  </a:lnTo>
                  <a:lnTo>
                    <a:pt x="1132256" y="1084250"/>
                  </a:lnTo>
                  <a:lnTo>
                    <a:pt x="1103452" y="1067791"/>
                  </a:lnTo>
                  <a:lnTo>
                    <a:pt x="1087679" y="1062304"/>
                  </a:lnTo>
                  <a:lnTo>
                    <a:pt x="1061619" y="1056132"/>
                  </a:lnTo>
                  <a:lnTo>
                    <a:pt x="1049960" y="1048588"/>
                  </a:lnTo>
                  <a:lnTo>
                    <a:pt x="1038301" y="1043102"/>
                  </a:lnTo>
                  <a:lnTo>
                    <a:pt x="1025957" y="1046531"/>
                  </a:lnTo>
                  <a:lnTo>
                    <a:pt x="989610" y="1019099"/>
                  </a:lnTo>
                  <a:lnTo>
                    <a:pt x="982066" y="1018413"/>
                  </a:lnTo>
                  <a:lnTo>
                    <a:pt x="974522" y="1011555"/>
                  </a:lnTo>
                  <a:lnTo>
                    <a:pt x="958063" y="1007440"/>
                  </a:lnTo>
                  <a:lnTo>
                    <a:pt x="941604" y="1000582"/>
                  </a:lnTo>
                  <a:lnTo>
                    <a:pt x="928573" y="977265"/>
                  </a:lnTo>
                  <a:lnTo>
                    <a:pt x="895655" y="951205"/>
                  </a:lnTo>
                  <a:lnTo>
                    <a:pt x="882625" y="945032"/>
                  </a:lnTo>
                  <a:lnTo>
                    <a:pt x="870280" y="942975"/>
                  </a:lnTo>
                  <a:lnTo>
                    <a:pt x="842163" y="945032"/>
                  </a:lnTo>
                  <a:lnTo>
                    <a:pt x="849021" y="930631"/>
                  </a:lnTo>
                  <a:lnTo>
                    <a:pt x="843534" y="915543"/>
                  </a:lnTo>
                  <a:lnTo>
                    <a:pt x="822960" y="888111"/>
                  </a:lnTo>
                  <a:lnTo>
                    <a:pt x="825018" y="887425"/>
                  </a:lnTo>
                  <a:lnTo>
                    <a:pt x="827075" y="887425"/>
                  </a:lnTo>
                  <a:lnTo>
                    <a:pt x="827761" y="886739"/>
                  </a:lnTo>
                  <a:lnTo>
                    <a:pt x="827761" y="882625"/>
                  </a:lnTo>
                  <a:lnTo>
                    <a:pt x="801700" y="853135"/>
                  </a:lnTo>
                  <a:lnTo>
                    <a:pt x="795528" y="837362"/>
                  </a:lnTo>
                  <a:lnTo>
                    <a:pt x="810616" y="831190"/>
                  </a:lnTo>
                  <a:lnTo>
                    <a:pt x="855879" y="828446"/>
                  </a:lnTo>
                  <a:lnTo>
                    <a:pt x="879882" y="823646"/>
                  </a:lnTo>
                  <a:lnTo>
                    <a:pt x="890169" y="815416"/>
                  </a:lnTo>
                  <a:lnTo>
                    <a:pt x="894969" y="807187"/>
                  </a:lnTo>
                  <a:lnTo>
                    <a:pt x="903885" y="800329"/>
                  </a:lnTo>
                  <a:lnTo>
                    <a:pt x="909371" y="790727"/>
                  </a:lnTo>
                  <a:lnTo>
                    <a:pt x="904570" y="774268"/>
                  </a:lnTo>
                  <a:lnTo>
                    <a:pt x="887425" y="763295"/>
                  </a:lnTo>
                  <a:lnTo>
                    <a:pt x="883311" y="761238"/>
                  </a:lnTo>
                  <a:lnTo>
                    <a:pt x="879882" y="758495"/>
                  </a:lnTo>
                  <a:lnTo>
                    <a:pt x="881253" y="752323"/>
                  </a:lnTo>
                  <a:lnTo>
                    <a:pt x="885368" y="742036"/>
                  </a:lnTo>
                  <a:lnTo>
                    <a:pt x="874395" y="718033"/>
                  </a:lnTo>
                  <a:lnTo>
                    <a:pt x="857936" y="705688"/>
                  </a:lnTo>
                  <a:lnTo>
                    <a:pt x="838734" y="702945"/>
                  </a:lnTo>
                  <a:lnTo>
                    <a:pt x="818160" y="710489"/>
                  </a:lnTo>
                  <a:lnTo>
                    <a:pt x="822960" y="727634"/>
                  </a:lnTo>
                  <a:lnTo>
                    <a:pt x="821589" y="742036"/>
                  </a:lnTo>
                  <a:lnTo>
                    <a:pt x="816102" y="753008"/>
                  </a:lnTo>
                  <a:lnTo>
                    <a:pt x="808558" y="761238"/>
                  </a:lnTo>
                  <a:lnTo>
                    <a:pt x="797586" y="767410"/>
                  </a:lnTo>
                  <a:lnTo>
                    <a:pt x="790728" y="772211"/>
                  </a:lnTo>
                  <a:lnTo>
                    <a:pt x="791413" y="774268"/>
                  </a:lnTo>
                  <a:lnTo>
                    <a:pt x="777012" y="774268"/>
                  </a:lnTo>
                  <a:lnTo>
                    <a:pt x="770839" y="772211"/>
                  </a:lnTo>
                  <a:lnTo>
                    <a:pt x="764667" y="767410"/>
                  </a:lnTo>
                  <a:lnTo>
                    <a:pt x="750951" y="777011"/>
                  </a:lnTo>
                  <a:lnTo>
                    <a:pt x="742036" y="788670"/>
                  </a:lnTo>
                  <a:lnTo>
                    <a:pt x="739978" y="802386"/>
                  </a:lnTo>
                  <a:lnTo>
                    <a:pt x="745465" y="818845"/>
                  </a:lnTo>
                  <a:lnTo>
                    <a:pt x="740664" y="818845"/>
                  </a:lnTo>
                  <a:lnTo>
                    <a:pt x="735864" y="811987"/>
                  </a:lnTo>
                  <a:lnTo>
                    <a:pt x="735864" y="825703"/>
                  </a:lnTo>
                  <a:lnTo>
                    <a:pt x="731063" y="825703"/>
                  </a:lnTo>
                  <a:lnTo>
                    <a:pt x="731063" y="818845"/>
                  </a:lnTo>
                  <a:lnTo>
                    <a:pt x="726262" y="818845"/>
                  </a:lnTo>
                  <a:lnTo>
                    <a:pt x="722833" y="829818"/>
                  </a:lnTo>
                  <a:lnTo>
                    <a:pt x="717347" y="829132"/>
                  </a:lnTo>
                  <a:lnTo>
                    <a:pt x="709803" y="822960"/>
                  </a:lnTo>
                  <a:lnTo>
                    <a:pt x="702259" y="818845"/>
                  </a:lnTo>
                  <a:lnTo>
                    <a:pt x="701574" y="814045"/>
                  </a:lnTo>
                  <a:lnTo>
                    <a:pt x="691287" y="814730"/>
                  </a:lnTo>
                  <a:lnTo>
                    <a:pt x="680314" y="824332"/>
                  </a:lnTo>
                  <a:lnTo>
                    <a:pt x="678942" y="835304"/>
                  </a:lnTo>
                  <a:lnTo>
                    <a:pt x="692658" y="843534"/>
                  </a:lnTo>
                  <a:lnTo>
                    <a:pt x="685800" y="844220"/>
                  </a:lnTo>
                  <a:lnTo>
                    <a:pt x="681685" y="846277"/>
                  </a:lnTo>
                  <a:lnTo>
                    <a:pt x="678942" y="851078"/>
                  </a:lnTo>
                  <a:lnTo>
                    <a:pt x="678256" y="859993"/>
                  </a:lnTo>
                  <a:lnTo>
                    <a:pt x="674827" y="864794"/>
                  </a:lnTo>
                  <a:lnTo>
                    <a:pt x="668655" y="863422"/>
                  </a:lnTo>
                  <a:lnTo>
                    <a:pt x="658368" y="856564"/>
                  </a:lnTo>
                  <a:lnTo>
                    <a:pt x="641223" y="857250"/>
                  </a:lnTo>
                  <a:lnTo>
                    <a:pt x="632308" y="860679"/>
                  </a:lnTo>
                  <a:lnTo>
                    <a:pt x="624764" y="868909"/>
                  </a:lnTo>
                  <a:lnTo>
                    <a:pt x="634365" y="878510"/>
                  </a:lnTo>
                  <a:lnTo>
                    <a:pt x="641909" y="891540"/>
                  </a:lnTo>
                  <a:lnTo>
                    <a:pt x="645338" y="905942"/>
                  </a:lnTo>
                  <a:lnTo>
                    <a:pt x="643966" y="919658"/>
                  </a:lnTo>
                  <a:lnTo>
                    <a:pt x="652196" y="927202"/>
                  </a:lnTo>
                  <a:lnTo>
                    <a:pt x="659054" y="938174"/>
                  </a:lnTo>
                  <a:lnTo>
                    <a:pt x="667284" y="947090"/>
                  </a:lnTo>
                  <a:lnTo>
                    <a:pt x="680314" y="951205"/>
                  </a:lnTo>
                  <a:lnTo>
                    <a:pt x="682371" y="960806"/>
                  </a:lnTo>
                  <a:lnTo>
                    <a:pt x="672770" y="982066"/>
                  </a:lnTo>
                  <a:lnTo>
                    <a:pt x="653568" y="1014984"/>
                  </a:lnTo>
                  <a:lnTo>
                    <a:pt x="632308" y="1078763"/>
                  </a:lnTo>
                  <a:lnTo>
                    <a:pt x="632994" y="1089050"/>
                  </a:lnTo>
                  <a:lnTo>
                    <a:pt x="605562" y="1148029"/>
                  </a:lnTo>
                  <a:lnTo>
                    <a:pt x="603504" y="1168603"/>
                  </a:lnTo>
                  <a:lnTo>
                    <a:pt x="608991" y="1184377"/>
                  </a:lnTo>
                  <a:lnTo>
                    <a:pt x="616534" y="1199464"/>
                  </a:lnTo>
                  <a:lnTo>
                    <a:pt x="619963" y="1220724"/>
                  </a:lnTo>
                  <a:lnTo>
                    <a:pt x="617220" y="1241298"/>
                  </a:lnTo>
                  <a:lnTo>
                    <a:pt x="619278" y="1251585"/>
                  </a:lnTo>
                  <a:lnTo>
                    <a:pt x="627507" y="1255700"/>
                  </a:lnTo>
                  <a:lnTo>
                    <a:pt x="630936" y="1259815"/>
                  </a:lnTo>
                  <a:lnTo>
                    <a:pt x="639166" y="1286561"/>
                  </a:lnTo>
                  <a:lnTo>
                    <a:pt x="676199" y="1318108"/>
                  </a:lnTo>
                  <a:lnTo>
                    <a:pt x="683057" y="1321537"/>
                  </a:lnTo>
                  <a:lnTo>
                    <a:pt x="686486" y="1324966"/>
                  </a:lnTo>
                  <a:lnTo>
                    <a:pt x="703631" y="1330452"/>
                  </a:lnTo>
                  <a:lnTo>
                    <a:pt x="707060" y="1333881"/>
                  </a:lnTo>
                  <a:lnTo>
                    <a:pt x="709117" y="1337310"/>
                  </a:lnTo>
                  <a:lnTo>
                    <a:pt x="715290" y="1336624"/>
                  </a:lnTo>
                  <a:lnTo>
                    <a:pt x="716661" y="1340739"/>
                  </a:lnTo>
                  <a:lnTo>
                    <a:pt x="715975" y="1357198"/>
                  </a:lnTo>
                  <a:lnTo>
                    <a:pt x="716661" y="1361313"/>
                  </a:lnTo>
                  <a:lnTo>
                    <a:pt x="709117" y="1362685"/>
                  </a:lnTo>
                  <a:lnTo>
                    <a:pt x="672770" y="1368857"/>
                  </a:lnTo>
                  <a:lnTo>
                    <a:pt x="661797" y="1359256"/>
                  </a:lnTo>
                  <a:lnTo>
                    <a:pt x="649453" y="1357198"/>
                  </a:lnTo>
                  <a:lnTo>
                    <a:pt x="593217" y="1372972"/>
                  </a:lnTo>
                  <a:lnTo>
                    <a:pt x="566471" y="1363370"/>
                  </a:lnTo>
                  <a:lnTo>
                    <a:pt x="545211" y="1342111"/>
                  </a:lnTo>
                  <a:lnTo>
                    <a:pt x="529438" y="1313993"/>
                  </a:lnTo>
                  <a:lnTo>
                    <a:pt x="482118" y="1281074"/>
                  </a:lnTo>
                  <a:lnTo>
                    <a:pt x="460858" y="1257071"/>
                  </a:lnTo>
                  <a:lnTo>
                    <a:pt x="452628" y="1230325"/>
                  </a:lnTo>
                  <a:lnTo>
                    <a:pt x="454000" y="1190549"/>
                  </a:lnTo>
                  <a:lnTo>
                    <a:pt x="449199" y="1176833"/>
                  </a:lnTo>
                  <a:lnTo>
                    <a:pt x="425882" y="1163117"/>
                  </a:lnTo>
                  <a:lnTo>
                    <a:pt x="396393" y="1173404"/>
                  </a:lnTo>
                  <a:lnTo>
                    <a:pt x="384048" y="1183691"/>
                  </a:lnTo>
                  <a:lnTo>
                    <a:pt x="369646" y="1207008"/>
                  </a:lnTo>
                  <a:lnTo>
                    <a:pt x="355245" y="1219352"/>
                  </a:lnTo>
                  <a:lnTo>
                    <a:pt x="342900" y="1215238"/>
                  </a:lnTo>
                  <a:lnTo>
                    <a:pt x="337414" y="1201522"/>
                  </a:lnTo>
                  <a:lnTo>
                    <a:pt x="340157" y="1187120"/>
                  </a:lnTo>
                  <a:lnTo>
                    <a:pt x="337414" y="1173404"/>
                  </a:lnTo>
                  <a:lnTo>
                    <a:pt x="344272" y="1162431"/>
                  </a:lnTo>
                  <a:lnTo>
                    <a:pt x="346329" y="1150087"/>
                  </a:lnTo>
                  <a:lnTo>
                    <a:pt x="309982" y="1141171"/>
                  </a:lnTo>
                  <a:lnTo>
                    <a:pt x="295580" y="1149401"/>
                  </a:lnTo>
                  <a:lnTo>
                    <a:pt x="288722" y="1160374"/>
                  </a:lnTo>
                  <a:lnTo>
                    <a:pt x="283236" y="1147343"/>
                  </a:lnTo>
                  <a:close/>
                </a:path>
              </a:pathLst>
            </a:custGeom>
            <a:solidFill>
              <a:srgbClr val="DA4F33"/>
            </a:solidFill>
            <a:ln w="3429" cap="rnd">
              <a:solidFill>
                <a:srgbClr val="FFFFFF"/>
              </a:solidFill>
              <a:prstDash val="solid"/>
              <a:round/>
            </a:ln>
          </p:spPr>
          <p:txBody>
            <a:bodyPr rtlCol="0" anchor="ctr"/>
            <a:lstStyle/>
            <a:p>
              <a:endParaRPr lang="el-GR"/>
            </a:p>
          </p:txBody>
        </p:sp>
        <p:sp>
          <p:nvSpPr>
            <p:cNvPr id="10" name="Ελεύθερη σχεδίαση 9">
              <a:extLst>
                <a:ext uri="{FF2B5EF4-FFF2-40B4-BE49-F238E27FC236}">
                  <a16:creationId xmlns:a16="http://schemas.microsoft.com/office/drawing/2014/main" id="{7C30900B-6B64-D29A-DC7C-4DC699264A12}"/>
                </a:ext>
              </a:extLst>
            </p:cNvPr>
            <p:cNvSpPr/>
            <p:nvPr/>
          </p:nvSpPr>
          <p:spPr>
            <a:xfrm>
              <a:off x="11014865" y="564476"/>
              <a:ext cx="2126665" cy="1263929"/>
            </a:xfrm>
            <a:custGeom>
              <a:avLst/>
              <a:gdLst>
                <a:gd name="connsiteX0" fmla="*/ 165963 w 2126665"/>
                <a:gd name="connsiteY0" fmla="*/ 908685 h 1263929"/>
                <a:gd name="connsiteX1" fmla="*/ 165963 w 2126665"/>
                <a:gd name="connsiteY1" fmla="*/ 907313 h 1263929"/>
                <a:gd name="connsiteX2" fmla="*/ 168021 w 2126665"/>
                <a:gd name="connsiteY2" fmla="*/ 901827 h 1263929"/>
                <a:gd name="connsiteX3" fmla="*/ 228371 w 2126665"/>
                <a:gd name="connsiteY3" fmla="*/ 888111 h 1263929"/>
                <a:gd name="connsiteX4" fmla="*/ 242773 w 2126665"/>
                <a:gd name="connsiteY4" fmla="*/ 880567 h 1263929"/>
                <a:gd name="connsiteX5" fmla="*/ 279806 w 2126665"/>
                <a:gd name="connsiteY5" fmla="*/ 849020 h 1263929"/>
                <a:gd name="connsiteX6" fmla="*/ 294894 w 2126665"/>
                <a:gd name="connsiteY6" fmla="*/ 826389 h 1263929"/>
                <a:gd name="connsiteX7" fmla="*/ 334670 w 2126665"/>
                <a:gd name="connsiteY7" fmla="*/ 794842 h 1263929"/>
                <a:gd name="connsiteX8" fmla="*/ 344272 w 2126665"/>
                <a:gd name="connsiteY8" fmla="*/ 783869 h 1263929"/>
                <a:gd name="connsiteX9" fmla="*/ 344272 w 2126665"/>
                <a:gd name="connsiteY9" fmla="*/ 771525 h 1263929"/>
                <a:gd name="connsiteX10" fmla="*/ 351815 w 2126665"/>
                <a:gd name="connsiteY10" fmla="*/ 759866 h 1263929"/>
                <a:gd name="connsiteX11" fmla="*/ 354559 w 2126665"/>
                <a:gd name="connsiteY11" fmla="*/ 747522 h 1263929"/>
                <a:gd name="connsiteX12" fmla="*/ 347015 w 2126665"/>
                <a:gd name="connsiteY12" fmla="*/ 720090 h 1263929"/>
                <a:gd name="connsiteX13" fmla="*/ 351815 w 2126665"/>
                <a:gd name="connsiteY13" fmla="*/ 708431 h 1263929"/>
                <a:gd name="connsiteX14" fmla="*/ 335356 w 2126665"/>
                <a:gd name="connsiteY14" fmla="*/ 700202 h 1263929"/>
                <a:gd name="connsiteX15" fmla="*/ 301752 w 2126665"/>
                <a:gd name="connsiteY15" fmla="*/ 670712 h 1263929"/>
                <a:gd name="connsiteX16" fmla="*/ 286664 w 2126665"/>
                <a:gd name="connsiteY16" fmla="*/ 641909 h 1263929"/>
                <a:gd name="connsiteX17" fmla="*/ 272948 w 2126665"/>
                <a:gd name="connsiteY17" fmla="*/ 631622 h 1263929"/>
                <a:gd name="connsiteX18" fmla="*/ 260604 w 2126665"/>
                <a:gd name="connsiteY18" fmla="*/ 629564 h 1263929"/>
                <a:gd name="connsiteX19" fmla="*/ 246888 w 2126665"/>
                <a:gd name="connsiteY19" fmla="*/ 632308 h 1263929"/>
                <a:gd name="connsiteX20" fmla="*/ 234543 w 2126665"/>
                <a:gd name="connsiteY20" fmla="*/ 645338 h 1263929"/>
                <a:gd name="connsiteX21" fmla="*/ 212598 w 2126665"/>
                <a:gd name="connsiteY21" fmla="*/ 622706 h 1263929"/>
                <a:gd name="connsiteX22" fmla="*/ 175565 w 2126665"/>
                <a:gd name="connsiteY22" fmla="*/ 613791 h 1263929"/>
                <a:gd name="connsiteX23" fmla="*/ 139217 w 2126665"/>
                <a:gd name="connsiteY23" fmla="*/ 586359 h 1263929"/>
                <a:gd name="connsiteX24" fmla="*/ 96698 w 2126665"/>
                <a:gd name="connsiteY24" fmla="*/ 534924 h 1263929"/>
                <a:gd name="connsiteX25" fmla="*/ 63779 w 2126665"/>
                <a:gd name="connsiteY25" fmla="*/ 505435 h 1263929"/>
                <a:gd name="connsiteX26" fmla="*/ 58293 w 2126665"/>
                <a:gd name="connsiteY26" fmla="*/ 491719 h 1263929"/>
                <a:gd name="connsiteX27" fmla="*/ 63093 w 2126665"/>
                <a:gd name="connsiteY27" fmla="*/ 466344 h 1263929"/>
                <a:gd name="connsiteX28" fmla="*/ 70637 w 2126665"/>
                <a:gd name="connsiteY28" fmla="*/ 454685 h 1263929"/>
                <a:gd name="connsiteX29" fmla="*/ 70637 w 2126665"/>
                <a:gd name="connsiteY29" fmla="*/ 442341 h 1263929"/>
                <a:gd name="connsiteX30" fmla="*/ 10973 w 2126665"/>
                <a:gd name="connsiteY30" fmla="*/ 412852 h 1263929"/>
                <a:gd name="connsiteX31" fmla="*/ 0 w 2126665"/>
                <a:gd name="connsiteY31" fmla="*/ 372389 h 1263929"/>
                <a:gd name="connsiteX32" fmla="*/ 4800 w 2126665"/>
                <a:gd name="connsiteY32" fmla="*/ 353187 h 1263929"/>
                <a:gd name="connsiteX33" fmla="*/ 4115 w 2126665"/>
                <a:gd name="connsiteY33" fmla="*/ 351130 h 1263929"/>
                <a:gd name="connsiteX34" fmla="*/ 6172 w 2126665"/>
                <a:gd name="connsiteY34" fmla="*/ 349758 h 1263929"/>
                <a:gd name="connsiteX35" fmla="*/ 24003 w 2126665"/>
                <a:gd name="connsiteY35" fmla="*/ 331927 h 1263929"/>
                <a:gd name="connsiteX36" fmla="*/ 37719 w 2126665"/>
                <a:gd name="connsiteY36" fmla="*/ 327127 h 1263929"/>
                <a:gd name="connsiteX37" fmla="*/ 61036 w 2126665"/>
                <a:gd name="connsiteY37" fmla="*/ 327127 h 1263929"/>
                <a:gd name="connsiteX38" fmla="*/ 84353 w 2126665"/>
                <a:gd name="connsiteY38" fmla="*/ 331927 h 1263929"/>
                <a:gd name="connsiteX39" fmla="*/ 95326 w 2126665"/>
                <a:gd name="connsiteY39" fmla="*/ 329184 h 1263929"/>
                <a:gd name="connsiteX40" fmla="*/ 111785 w 2126665"/>
                <a:gd name="connsiteY40" fmla="*/ 302438 h 1263929"/>
                <a:gd name="connsiteX41" fmla="*/ 122072 w 2126665"/>
                <a:gd name="connsiteY41" fmla="*/ 297637 h 1263929"/>
                <a:gd name="connsiteX42" fmla="*/ 134417 w 2126665"/>
                <a:gd name="connsiteY42" fmla="*/ 298323 h 1263929"/>
                <a:gd name="connsiteX43" fmla="*/ 149504 w 2126665"/>
                <a:gd name="connsiteY43" fmla="*/ 296266 h 1263929"/>
                <a:gd name="connsiteX44" fmla="*/ 163906 w 2126665"/>
                <a:gd name="connsiteY44" fmla="*/ 292837 h 1263929"/>
                <a:gd name="connsiteX45" fmla="*/ 175565 w 2126665"/>
                <a:gd name="connsiteY45" fmla="*/ 287350 h 1263929"/>
                <a:gd name="connsiteX46" fmla="*/ 194767 w 2126665"/>
                <a:gd name="connsiteY46" fmla="*/ 269519 h 1263929"/>
                <a:gd name="connsiteX47" fmla="*/ 200253 w 2126665"/>
                <a:gd name="connsiteY47" fmla="*/ 270205 h 1263929"/>
                <a:gd name="connsiteX48" fmla="*/ 233172 w 2126665"/>
                <a:gd name="connsiteY48" fmla="*/ 294208 h 1263929"/>
                <a:gd name="connsiteX49" fmla="*/ 243459 w 2126665"/>
                <a:gd name="connsiteY49" fmla="*/ 293522 h 1263929"/>
                <a:gd name="connsiteX50" fmla="*/ 255803 w 2126665"/>
                <a:gd name="connsiteY50" fmla="*/ 281864 h 1263929"/>
                <a:gd name="connsiteX51" fmla="*/ 259232 w 2126665"/>
                <a:gd name="connsiteY51" fmla="*/ 279121 h 1263929"/>
                <a:gd name="connsiteX52" fmla="*/ 263347 w 2126665"/>
                <a:gd name="connsiteY52" fmla="*/ 278435 h 1263929"/>
                <a:gd name="connsiteX53" fmla="*/ 266776 w 2126665"/>
                <a:gd name="connsiteY53" fmla="*/ 276377 h 1263929"/>
                <a:gd name="connsiteX54" fmla="*/ 268833 w 2126665"/>
                <a:gd name="connsiteY54" fmla="*/ 269519 h 1263929"/>
                <a:gd name="connsiteX55" fmla="*/ 284607 w 2126665"/>
                <a:gd name="connsiteY55" fmla="*/ 279806 h 1263929"/>
                <a:gd name="connsiteX56" fmla="*/ 292836 w 2126665"/>
                <a:gd name="connsiteY56" fmla="*/ 281864 h 1263929"/>
                <a:gd name="connsiteX57" fmla="*/ 301066 w 2126665"/>
                <a:gd name="connsiteY57" fmla="*/ 277749 h 1263929"/>
                <a:gd name="connsiteX58" fmla="*/ 305181 w 2126665"/>
                <a:gd name="connsiteY58" fmla="*/ 270891 h 1263929"/>
                <a:gd name="connsiteX59" fmla="*/ 305867 w 2126665"/>
                <a:gd name="connsiteY59" fmla="*/ 262661 h 1263929"/>
                <a:gd name="connsiteX60" fmla="*/ 303809 w 2126665"/>
                <a:gd name="connsiteY60" fmla="*/ 242087 h 1263929"/>
                <a:gd name="connsiteX61" fmla="*/ 301752 w 2126665"/>
                <a:gd name="connsiteY61" fmla="*/ 211912 h 1263929"/>
                <a:gd name="connsiteX62" fmla="*/ 322326 w 2126665"/>
                <a:gd name="connsiteY62" fmla="*/ 201625 h 1263929"/>
                <a:gd name="connsiteX63" fmla="*/ 350444 w 2126665"/>
                <a:gd name="connsiteY63" fmla="*/ 204368 h 1263929"/>
                <a:gd name="connsiteX64" fmla="*/ 371704 w 2126665"/>
                <a:gd name="connsiteY64" fmla="*/ 210541 h 1263929"/>
                <a:gd name="connsiteX65" fmla="*/ 377190 w 2126665"/>
                <a:gd name="connsiteY65" fmla="*/ 214655 h 1263929"/>
                <a:gd name="connsiteX66" fmla="*/ 380619 w 2126665"/>
                <a:gd name="connsiteY66" fmla="*/ 220142 h 1263929"/>
                <a:gd name="connsiteX67" fmla="*/ 383362 w 2126665"/>
                <a:gd name="connsiteY67" fmla="*/ 224257 h 1263929"/>
                <a:gd name="connsiteX68" fmla="*/ 388849 w 2126665"/>
                <a:gd name="connsiteY68" fmla="*/ 224942 h 1263929"/>
                <a:gd name="connsiteX69" fmla="*/ 390906 w 2126665"/>
                <a:gd name="connsiteY69" fmla="*/ 221513 h 1263929"/>
                <a:gd name="connsiteX70" fmla="*/ 393649 w 2126665"/>
                <a:gd name="connsiteY70" fmla="*/ 206426 h 1263929"/>
                <a:gd name="connsiteX71" fmla="*/ 396392 w 2126665"/>
                <a:gd name="connsiteY71" fmla="*/ 200939 h 1263929"/>
                <a:gd name="connsiteX72" fmla="*/ 406679 w 2126665"/>
                <a:gd name="connsiteY72" fmla="*/ 191338 h 1263929"/>
                <a:gd name="connsiteX73" fmla="*/ 408051 w 2126665"/>
                <a:gd name="connsiteY73" fmla="*/ 190652 h 1263929"/>
                <a:gd name="connsiteX74" fmla="*/ 419710 w 2126665"/>
                <a:gd name="connsiteY74" fmla="*/ 183109 h 1263929"/>
                <a:gd name="connsiteX75" fmla="*/ 432740 w 2126665"/>
                <a:gd name="connsiteY75" fmla="*/ 177622 h 1263929"/>
                <a:gd name="connsiteX76" fmla="*/ 445084 w 2126665"/>
                <a:gd name="connsiteY76" fmla="*/ 176251 h 1263929"/>
                <a:gd name="connsiteX77" fmla="*/ 456743 w 2126665"/>
                <a:gd name="connsiteY77" fmla="*/ 189281 h 1263929"/>
                <a:gd name="connsiteX78" fmla="*/ 470459 w 2126665"/>
                <a:gd name="connsiteY78" fmla="*/ 197510 h 1263929"/>
                <a:gd name="connsiteX79" fmla="*/ 471145 w 2126665"/>
                <a:gd name="connsiteY79" fmla="*/ 205740 h 1263929"/>
                <a:gd name="connsiteX80" fmla="*/ 469773 w 2126665"/>
                <a:gd name="connsiteY80" fmla="*/ 213970 h 1263929"/>
                <a:gd name="connsiteX81" fmla="*/ 470459 w 2126665"/>
                <a:gd name="connsiteY81" fmla="*/ 219456 h 1263929"/>
                <a:gd name="connsiteX82" fmla="*/ 477317 w 2126665"/>
                <a:gd name="connsiteY82" fmla="*/ 221513 h 1263929"/>
                <a:gd name="connsiteX83" fmla="*/ 482117 w 2126665"/>
                <a:gd name="connsiteY83" fmla="*/ 220142 h 1263929"/>
                <a:gd name="connsiteX84" fmla="*/ 486918 w 2126665"/>
                <a:gd name="connsiteY84" fmla="*/ 217399 h 1263929"/>
                <a:gd name="connsiteX85" fmla="*/ 493090 w 2126665"/>
                <a:gd name="connsiteY85" fmla="*/ 216027 h 1263929"/>
                <a:gd name="connsiteX86" fmla="*/ 511607 w 2126665"/>
                <a:gd name="connsiteY86" fmla="*/ 218770 h 1263929"/>
                <a:gd name="connsiteX87" fmla="*/ 517779 w 2126665"/>
                <a:gd name="connsiteY87" fmla="*/ 218084 h 1263929"/>
                <a:gd name="connsiteX88" fmla="*/ 541782 w 2126665"/>
                <a:gd name="connsiteY88" fmla="*/ 210541 h 1263929"/>
                <a:gd name="connsiteX89" fmla="*/ 552755 w 2126665"/>
                <a:gd name="connsiteY89" fmla="*/ 209855 h 1263929"/>
                <a:gd name="connsiteX90" fmla="*/ 567157 w 2126665"/>
                <a:gd name="connsiteY90" fmla="*/ 211912 h 1263929"/>
                <a:gd name="connsiteX91" fmla="*/ 578129 w 2126665"/>
                <a:gd name="connsiteY91" fmla="*/ 209855 h 1263929"/>
                <a:gd name="connsiteX92" fmla="*/ 592531 w 2126665"/>
                <a:gd name="connsiteY92" fmla="*/ 189281 h 1263929"/>
                <a:gd name="connsiteX93" fmla="*/ 607619 w 2126665"/>
                <a:gd name="connsiteY93" fmla="*/ 185852 h 1263929"/>
                <a:gd name="connsiteX94" fmla="*/ 628193 w 2126665"/>
                <a:gd name="connsiteY94" fmla="*/ 177622 h 1263929"/>
                <a:gd name="connsiteX95" fmla="*/ 642595 w 2126665"/>
                <a:gd name="connsiteY95" fmla="*/ 191338 h 1263929"/>
                <a:gd name="connsiteX96" fmla="*/ 651510 w 2126665"/>
                <a:gd name="connsiteY96" fmla="*/ 216027 h 1263929"/>
                <a:gd name="connsiteX97" fmla="*/ 653567 w 2126665"/>
                <a:gd name="connsiteY97" fmla="*/ 242087 h 1263929"/>
                <a:gd name="connsiteX98" fmla="*/ 655625 w 2126665"/>
                <a:gd name="connsiteY98" fmla="*/ 249631 h 1263929"/>
                <a:gd name="connsiteX99" fmla="*/ 659054 w 2126665"/>
                <a:gd name="connsiteY99" fmla="*/ 253746 h 1263929"/>
                <a:gd name="connsiteX100" fmla="*/ 662483 w 2126665"/>
                <a:gd name="connsiteY100" fmla="*/ 257861 h 1263929"/>
                <a:gd name="connsiteX101" fmla="*/ 665912 w 2126665"/>
                <a:gd name="connsiteY101" fmla="*/ 263347 h 1263929"/>
                <a:gd name="connsiteX102" fmla="*/ 668655 w 2126665"/>
                <a:gd name="connsiteY102" fmla="*/ 266090 h 1263929"/>
                <a:gd name="connsiteX103" fmla="*/ 675513 w 2126665"/>
                <a:gd name="connsiteY103" fmla="*/ 270205 h 1263929"/>
                <a:gd name="connsiteX104" fmla="*/ 678256 w 2126665"/>
                <a:gd name="connsiteY104" fmla="*/ 272948 h 1263929"/>
                <a:gd name="connsiteX105" fmla="*/ 678942 w 2126665"/>
                <a:gd name="connsiteY105" fmla="*/ 277749 h 1263929"/>
                <a:gd name="connsiteX106" fmla="*/ 676885 w 2126665"/>
                <a:gd name="connsiteY106" fmla="*/ 288036 h 1263929"/>
                <a:gd name="connsiteX107" fmla="*/ 677570 w 2126665"/>
                <a:gd name="connsiteY107" fmla="*/ 291465 h 1263929"/>
                <a:gd name="connsiteX108" fmla="*/ 688543 w 2126665"/>
                <a:gd name="connsiteY108" fmla="*/ 301752 h 1263929"/>
                <a:gd name="connsiteX109" fmla="*/ 698144 w 2126665"/>
                <a:gd name="connsiteY109" fmla="*/ 304495 h 1263929"/>
                <a:gd name="connsiteX110" fmla="*/ 722833 w 2126665"/>
                <a:gd name="connsiteY110" fmla="*/ 303809 h 1263929"/>
                <a:gd name="connsiteX111" fmla="*/ 718033 w 2126665"/>
                <a:gd name="connsiteY111" fmla="*/ 313411 h 1263929"/>
                <a:gd name="connsiteX112" fmla="*/ 734492 w 2126665"/>
                <a:gd name="connsiteY112" fmla="*/ 313411 h 1263929"/>
                <a:gd name="connsiteX113" fmla="*/ 748208 w 2126665"/>
                <a:gd name="connsiteY113" fmla="*/ 315468 h 1263929"/>
                <a:gd name="connsiteX114" fmla="*/ 761238 w 2126665"/>
                <a:gd name="connsiteY114" fmla="*/ 321640 h 1263929"/>
                <a:gd name="connsiteX115" fmla="*/ 774954 w 2126665"/>
                <a:gd name="connsiteY115" fmla="*/ 333985 h 1263929"/>
                <a:gd name="connsiteX116" fmla="*/ 798957 w 2126665"/>
                <a:gd name="connsiteY116" fmla="*/ 364846 h 1263929"/>
                <a:gd name="connsiteX117" fmla="*/ 814045 w 2126665"/>
                <a:gd name="connsiteY117" fmla="*/ 378562 h 1263929"/>
                <a:gd name="connsiteX118" fmla="*/ 828446 w 2126665"/>
                <a:gd name="connsiteY118" fmla="*/ 379247 h 1263929"/>
                <a:gd name="connsiteX119" fmla="*/ 834619 w 2126665"/>
                <a:gd name="connsiteY119" fmla="*/ 365531 h 1263929"/>
                <a:gd name="connsiteX120" fmla="*/ 832561 w 2126665"/>
                <a:gd name="connsiteY120" fmla="*/ 349072 h 1263929"/>
                <a:gd name="connsiteX121" fmla="*/ 834619 w 2126665"/>
                <a:gd name="connsiteY121" fmla="*/ 336728 h 1263929"/>
                <a:gd name="connsiteX122" fmla="*/ 862051 w 2126665"/>
                <a:gd name="connsiteY122" fmla="*/ 334670 h 1263929"/>
                <a:gd name="connsiteX123" fmla="*/ 876452 w 2126665"/>
                <a:gd name="connsiteY123" fmla="*/ 329184 h 1263929"/>
                <a:gd name="connsiteX124" fmla="*/ 883996 w 2126665"/>
                <a:gd name="connsiteY124" fmla="*/ 327812 h 1263929"/>
                <a:gd name="connsiteX125" fmla="*/ 892912 w 2126665"/>
                <a:gd name="connsiteY125" fmla="*/ 329184 h 1263929"/>
                <a:gd name="connsiteX126" fmla="*/ 914857 w 2126665"/>
                <a:gd name="connsiteY126" fmla="*/ 342900 h 1263929"/>
                <a:gd name="connsiteX127" fmla="*/ 1030072 w 2126665"/>
                <a:gd name="connsiteY127" fmla="*/ 391592 h 1263929"/>
                <a:gd name="connsiteX128" fmla="*/ 1041730 w 2126665"/>
                <a:gd name="connsiteY128" fmla="*/ 389534 h 1263929"/>
                <a:gd name="connsiteX129" fmla="*/ 1045159 w 2126665"/>
                <a:gd name="connsiteY129" fmla="*/ 389534 h 1263929"/>
                <a:gd name="connsiteX130" fmla="*/ 1047217 w 2126665"/>
                <a:gd name="connsiteY130" fmla="*/ 391592 h 1263929"/>
                <a:gd name="connsiteX131" fmla="*/ 1052703 w 2126665"/>
                <a:gd name="connsiteY131" fmla="*/ 401193 h 1263929"/>
                <a:gd name="connsiteX132" fmla="*/ 1055446 w 2126665"/>
                <a:gd name="connsiteY132" fmla="*/ 403936 h 1263929"/>
                <a:gd name="connsiteX133" fmla="*/ 1081507 w 2126665"/>
                <a:gd name="connsiteY133" fmla="*/ 416966 h 1263929"/>
                <a:gd name="connsiteX134" fmla="*/ 1084250 w 2126665"/>
                <a:gd name="connsiteY134" fmla="*/ 417652 h 1263929"/>
                <a:gd name="connsiteX135" fmla="*/ 1097966 w 2126665"/>
                <a:gd name="connsiteY135" fmla="*/ 429311 h 1263929"/>
                <a:gd name="connsiteX136" fmla="*/ 1128141 w 2126665"/>
                <a:gd name="connsiteY136" fmla="*/ 471145 h 1263929"/>
                <a:gd name="connsiteX137" fmla="*/ 1141857 w 2126665"/>
                <a:gd name="connsiteY137" fmla="*/ 479374 h 1263929"/>
                <a:gd name="connsiteX138" fmla="*/ 1158316 w 2126665"/>
                <a:gd name="connsiteY138" fmla="*/ 481432 h 1263929"/>
                <a:gd name="connsiteX139" fmla="*/ 1174775 w 2126665"/>
                <a:gd name="connsiteY139" fmla="*/ 480746 h 1263929"/>
                <a:gd name="connsiteX140" fmla="*/ 1292733 w 2126665"/>
                <a:gd name="connsiteY140" fmla="*/ 442341 h 1263929"/>
                <a:gd name="connsiteX141" fmla="*/ 1311250 w 2126665"/>
                <a:gd name="connsiteY141" fmla="*/ 438912 h 1263929"/>
                <a:gd name="connsiteX142" fmla="*/ 1318108 w 2126665"/>
                <a:gd name="connsiteY142" fmla="*/ 439598 h 1263929"/>
                <a:gd name="connsiteX143" fmla="*/ 1323594 w 2126665"/>
                <a:gd name="connsiteY143" fmla="*/ 441655 h 1263929"/>
                <a:gd name="connsiteX144" fmla="*/ 1329080 w 2126665"/>
                <a:gd name="connsiteY144" fmla="*/ 441655 h 1263929"/>
                <a:gd name="connsiteX145" fmla="*/ 1335938 w 2126665"/>
                <a:gd name="connsiteY145" fmla="*/ 438912 h 1263929"/>
                <a:gd name="connsiteX146" fmla="*/ 1342111 w 2126665"/>
                <a:gd name="connsiteY146" fmla="*/ 431368 h 1263929"/>
                <a:gd name="connsiteX147" fmla="*/ 1346911 w 2126665"/>
                <a:gd name="connsiteY147" fmla="*/ 421081 h 1263929"/>
                <a:gd name="connsiteX148" fmla="*/ 1352398 w 2126665"/>
                <a:gd name="connsiteY148" fmla="*/ 412166 h 1263929"/>
                <a:gd name="connsiteX149" fmla="*/ 1361999 w 2126665"/>
                <a:gd name="connsiteY149" fmla="*/ 408737 h 1263929"/>
                <a:gd name="connsiteX150" fmla="*/ 1424407 w 2126665"/>
                <a:gd name="connsiteY150" fmla="*/ 413537 h 1263929"/>
                <a:gd name="connsiteX151" fmla="*/ 1431265 w 2126665"/>
                <a:gd name="connsiteY151" fmla="*/ 415595 h 1263929"/>
                <a:gd name="connsiteX152" fmla="*/ 1445666 w 2126665"/>
                <a:gd name="connsiteY152" fmla="*/ 424510 h 1263929"/>
                <a:gd name="connsiteX153" fmla="*/ 1452524 w 2126665"/>
                <a:gd name="connsiteY153" fmla="*/ 426568 h 1263929"/>
                <a:gd name="connsiteX154" fmla="*/ 1460068 w 2126665"/>
                <a:gd name="connsiteY154" fmla="*/ 425196 h 1263929"/>
                <a:gd name="connsiteX155" fmla="*/ 1464869 w 2126665"/>
                <a:gd name="connsiteY155" fmla="*/ 421767 h 1263929"/>
                <a:gd name="connsiteX156" fmla="*/ 1470355 w 2126665"/>
                <a:gd name="connsiteY156" fmla="*/ 416966 h 1263929"/>
                <a:gd name="connsiteX157" fmla="*/ 1478585 w 2126665"/>
                <a:gd name="connsiteY157" fmla="*/ 410108 h 1263929"/>
                <a:gd name="connsiteX158" fmla="*/ 1486814 w 2126665"/>
                <a:gd name="connsiteY158" fmla="*/ 407365 h 1263929"/>
                <a:gd name="connsiteX159" fmla="*/ 1511503 w 2126665"/>
                <a:gd name="connsiteY159" fmla="*/ 405994 h 1263929"/>
                <a:gd name="connsiteX160" fmla="*/ 1537564 w 2126665"/>
                <a:gd name="connsiteY160" fmla="*/ 388163 h 1263929"/>
                <a:gd name="connsiteX161" fmla="*/ 1545107 w 2126665"/>
                <a:gd name="connsiteY161" fmla="*/ 385420 h 1263929"/>
                <a:gd name="connsiteX162" fmla="*/ 1560195 w 2126665"/>
                <a:gd name="connsiteY162" fmla="*/ 390906 h 1263929"/>
                <a:gd name="connsiteX163" fmla="*/ 1581455 w 2126665"/>
                <a:gd name="connsiteY163" fmla="*/ 414223 h 1263929"/>
                <a:gd name="connsiteX164" fmla="*/ 1595171 w 2126665"/>
                <a:gd name="connsiteY164" fmla="*/ 419710 h 1263929"/>
                <a:gd name="connsiteX165" fmla="*/ 1604772 w 2126665"/>
                <a:gd name="connsiteY165" fmla="*/ 417652 h 1263929"/>
                <a:gd name="connsiteX166" fmla="*/ 1622603 w 2126665"/>
                <a:gd name="connsiteY166" fmla="*/ 408737 h 1263929"/>
                <a:gd name="connsiteX167" fmla="*/ 1632204 w 2126665"/>
                <a:gd name="connsiteY167" fmla="*/ 408737 h 1263929"/>
                <a:gd name="connsiteX168" fmla="*/ 1641805 w 2126665"/>
                <a:gd name="connsiteY168" fmla="*/ 410794 h 1263929"/>
                <a:gd name="connsiteX169" fmla="*/ 1649349 w 2126665"/>
                <a:gd name="connsiteY169" fmla="*/ 409423 h 1263929"/>
                <a:gd name="connsiteX170" fmla="*/ 1665808 w 2126665"/>
                <a:gd name="connsiteY170" fmla="*/ 401879 h 1263929"/>
                <a:gd name="connsiteX171" fmla="*/ 1684325 w 2126665"/>
                <a:gd name="connsiteY171" fmla="*/ 388849 h 1263929"/>
                <a:gd name="connsiteX172" fmla="*/ 1693240 w 2126665"/>
                <a:gd name="connsiteY172" fmla="*/ 384734 h 1263929"/>
                <a:gd name="connsiteX173" fmla="*/ 1753591 w 2126665"/>
                <a:gd name="connsiteY173" fmla="*/ 370332 h 1263929"/>
                <a:gd name="connsiteX174" fmla="*/ 1759077 w 2126665"/>
                <a:gd name="connsiteY174" fmla="*/ 371704 h 1263929"/>
                <a:gd name="connsiteX175" fmla="*/ 1763192 w 2126665"/>
                <a:gd name="connsiteY175" fmla="*/ 369646 h 1263929"/>
                <a:gd name="connsiteX176" fmla="*/ 1771421 w 2126665"/>
                <a:gd name="connsiteY176" fmla="*/ 356616 h 1263929"/>
                <a:gd name="connsiteX177" fmla="*/ 1782394 w 2126665"/>
                <a:gd name="connsiteY177" fmla="*/ 332613 h 1263929"/>
                <a:gd name="connsiteX178" fmla="*/ 1789938 w 2126665"/>
                <a:gd name="connsiteY178" fmla="*/ 309296 h 1263929"/>
                <a:gd name="connsiteX179" fmla="*/ 1794053 w 2126665"/>
                <a:gd name="connsiteY179" fmla="*/ 303809 h 1263929"/>
                <a:gd name="connsiteX180" fmla="*/ 1798168 w 2126665"/>
                <a:gd name="connsiteY180" fmla="*/ 301752 h 1263929"/>
                <a:gd name="connsiteX181" fmla="*/ 1801597 w 2126665"/>
                <a:gd name="connsiteY181" fmla="*/ 299695 h 1263929"/>
                <a:gd name="connsiteX182" fmla="*/ 1802968 w 2126665"/>
                <a:gd name="connsiteY182" fmla="*/ 292151 h 1263929"/>
                <a:gd name="connsiteX183" fmla="*/ 1800911 w 2126665"/>
                <a:gd name="connsiteY183" fmla="*/ 286664 h 1263929"/>
                <a:gd name="connsiteX184" fmla="*/ 1791310 w 2126665"/>
                <a:gd name="connsiteY184" fmla="*/ 277063 h 1263929"/>
                <a:gd name="connsiteX185" fmla="*/ 1787881 w 2126665"/>
                <a:gd name="connsiteY185" fmla="*/ 272948 h 1263929"/>
                <a:gd name="connsiteX186" fmla="*/ 1781023 w 2126665"/>
                <a:gd name="connsiteY186" fmla="*/ 256489 h 1263929"/>
                <a:gd name="connsiteX187" fmla="*/ 1781708 w 2126665"/>
                <a:gd name="connsiteY187" fmla="*/ 250317 h 1263929"/>
                <a:gd name="connsiteX188" fmla="*/ 1789938 w 2126665"/>
                <a:gd name="connsiteY188" fmla="*/ 241402 h 1263929"/>
                <a:gd name="connsiteX189" fmla="*/ 1792681 w 2126665"/>
                <a:gd name="connsiteY189" fmla="*/ 229743 h 1263929"/>
                <a:gd name="connsiteX190" fmla="*/ 1794053 w 2126665"/>
                <a:gd name="connsiteY190" fmla="*/ 219456 h 1263929"/>
                <a:gd name="connsiteX191" fmla="*/ 1792681 w 2126665"/>
                <a:gd name="connsiteY191" fmla="*/ 208483 h 1263929"/>
                <a:gd name="connsiteX192" fmla="*/ 1789252 w 2126665"/>
                <a:gd name="connsiteY192" fmla="*/ 196139 h 1263929"/>
                <a:gd name="connsiteX193" fmla="*/ 1785137 w 2126665"/>
                <a:gd name="connsiteY193" fmla="*/ 191338 h 1263929"/>
                <a:gd name="connsiteX194" fmla="*/ 1774165 w 2126665"/>
                <a:gd name="connsiteY194" fmla="*/ 189281 h 1263929"/>
                <a:gd name="connsiteX195" fmla="*/ 1770736 w 2126665"/>
                <a:gd name="connsiteY195" fmla="*/ 186538 h 1263929"/>
                <a:gd name="connsiteX196" fmla="*/ 1769364 w 2126665"/>
                <a:gd name="connsiteY196" fmla="*/ 179680 h 1263929"/>
                <a:gd name="connsiteX197" fmla="*/ 1770050 w 2126665"/>
                <a:gd name="connsiteY197" fmla="*/ 165278 h 1263929"/>
                <a:gd name="connsiteX198" fmla="*/ 1770050 w 2126665"/>
                <a:gd name="connsiteY198" fmla="*/ 157734 h 1263929"/>
                <a:gd name="connsiteX199" fmla="*/ 1763192 w 2126665"/>
                <a:gd name="connsiteY199" fmla="*/ 133731 h 1263929"/>
                <a:gd name="connsiteX200" fmla="*/ 1759077 w 2126665"/>
                <a:gd name="connsiteY200" fmla="*/ 126187 h 1263929"/>
                <a:gd name="connsiteX201" fmla="*/ 1752905 w 2126665"/>
                <a:gd name="connsiteY201" fmla="*/ 118643 h 1263929"/>
                <a:gd name="connsiteX202" fmla="*/ 1745361 w 2126665"/>
                <a:gd name="connsiteY202" fmla="*/ 115214 h 1263929"/>
                <a:gd name="connsiteX203" fmla="*/ 1735074 w 2126665"/>
                <a:gd name="connsiteY203" fmla="*/ 113157 h 1263929"/>
                <a:gd name="connsiteX204" fmla="*/ 1724787 w 2126665"/>
                <a:gd name="connsiteY204" fmla="*/ 108356 h 1263929"/>
                <a:gd name="connsiteX205" fmla="*/ 1719986 w 2126665"/>
                <a:gd name="connsiteY205" fmla="*/ 100127 h 1263929"/>
                <a:gd name="connsiteX206" fmla="*/ 1716557 w 2126665"/>
                <a:gd name="connsiteY206" fmla="*/ 96012 h 1263929"/>
                <a:gd name="connsiteX207" fmla="*/ 1713128 w 2126665"/>
                <a:gd name="connsiteY207" fmla="*/ 84353 h 1263929"/>
                <a:gd name="connsiteX208" fmla="*/ 1711757 w 2126665"/>
                <a:gd name="connsiteY208" fmla="*/ 71323 h 1263929"/>
                <a:gd name="connsiteX209" fmla="*/ 1711757 w 2126665"/>
                <a:gd name="connsiteY209" fmla="*/ 57607 h 1263929"/>
                <a:gd name="connsiteX210" fmla="*/ 1715872 w 2126665"/>
                <a:gd name="connsiteY210" fmla="*/ 45949 h 1263929"/>
                <a:gd name="connsiteX211" fmla="*/ 1720672 w 2126665"/>
                <a:gd name="connsiteY211" fmla="*/ 40462 h 1263929"/>
                <a:gd name="connsiteX212" fmla="*/ 1725473 w 2126665"/>
                <a:gd name="connsiteY212" fmla="*/ 39091 h 1263929"/>
                <a:gd name="connsiteX213" fmla="*/ 1730273 w 2126665"/>
                <a:gd name="connsiteY213" fmla="*/ 38405 h 1263929"/>
                <a:gd name="connsiteX214" fmla="*/ 1735074 w 2126665"/>
                <a:gd name="connsiteY214" fmla="*/ 36347 h 1263929"/>
                <a:gd name="connsiteX215" fmla="*/ 1754276 w 2126665"/>
                <a:gd name="connsiteY215" fmla="*/ 21260 h 1263929"/>
                <a:gd name="connsiteX216" fmla="*/ 1773479 w 2126665"/>
                <a:gd name="connsiteY216" fmla="*/ 15773 h 1263929"/>
                <a:gd name="connsiteX217" fmla="*/ 1811884 w 2126665"/>
                <a:gd name="connsiteY217" fmla="*/ 14402 h 1263929"/>
                <a:gd name="connsiteX218" fmla="*/ 1826971 w 2126665"/>
                <a:gd name="connsiteY218" fmla="*/ 0 h 1263929"/>
                <a:gd name="connsiteX219" fmla="*/ 1837258 w 2126665"/>
                <a:gd name="connsiteY219" fmla="*/ 686 h 1263929"/>
                <a:gd name="connsiteX220" fmla="*/ 1843430 w 2126665"/>
                <a:gd name="connsiteY220" fmla="*/ 4115 h 1263929"/>
                <a:gd name="connsiteX221" fmla="*/ 1861947 w 2126665"/>
                <a:gd name="connsiteY221" fmla="*/ 25375 h 1263929"/>
                <a:gd name="connsiteX222" fmla="*/ 1870862 w 2126665"/>
                <a:gd name="connsiteY222" fmla="*/ 33604 h 1263929"/>
                <a:gd name="connsiteX223" fmla="*/ 1885950 w 2126665"/>
                <a:gd name="connsiteY223" fmla="*/ 37719 h 1263929"/>
                <a:gd name="connsiteX224" fmla="*/ 1912696 w 2126665"/>
                <a:gd name="connsiteY224" fmla="*/ 34976 h 1263929"/>
                <a:gd name="connsiteX225" fmla="*/ 1931213 w 2126665"/>
                <a:gd name="connsiteY225" fmla="*/ 33604 h 1263929"/>
                <a:gd name="connsiteX226" fmla="*/ 1944243 w 2126665"/>
                <a:gd name="connsiteY226" fmla="*/ 37033 h 1263929"/>
                <a:gd name="connsiteX227" fmla="*/ 1962760 w 2126665"/>
                <a:gd name="connsiteY227" fmla="*/ 54864 h 1263929"/>
                <a:gd name="connsiteX228" fmla="*/ 1990192 w 2126665"/>
                <a:gd name="connsiteY228" fmla="*/ 61722 h 1263929"/>
                <a:gd name="connsiteX229" fmla="*/ 2002536 w 2126665"/>
                <a:gd name="connsiteY229" fmla="*/ 67208 h 1263929"/>
                <a:gd name="connsiteX230" fmla="*/ 2013509 w 2126665"/>
                <a:gd name="connsiteY230" fmla="*/ 69952 h 1263929"/>
                <a:gd name="connsiteX231" fmla="*/ 2011451 w 2126665"/>
                <a:gd name="connsiteY231" fmla="*/ 84353 h 1263929"/>
                <a:gd name="connsiteX232" fmla="*/ 2005279 w 2126665"/>
                <a:gd name="connsiteY232" fmla="*/ 96012 h 1263929"/>
                <a:gd name="connsiteX233" fmla="*/ 2045056 w 2126665"/>
                <a:gd name="connsiteY233" fmla="*/ 126187 h 1263929"/>
                <a:gd name="connsiteX234" fmla="*/ 2077288 w 2126665"/>
                <a:gd name="connsiteY234" fmla="*/ 142646 h 1263929"/>
                <a:gd name="connsiteX235" fmla="*/ 2084146 w 2126665"/>
                <a:gd name="connsiteY235" fmla="*/ 150190 h 1263929"/>
                <a:gd name="connsiteX236" fmla="*/ 2097862 w 2126665"/>
                <a:gd name="connsiteY236" fmla="*/ 129616 h 1263929"/>
                <a:gd name="connsiteX237" fmla="*/ 2097176 w 2126665"/>
                <a:gd name="connsiteY237" fmla="*/ 137160 h 1263929"/>
                <a:gd name="connsiteX238" fmla="*/ 2097862 w 2126665"/>
                <a:gd name="connsiteY238" fmla="*/ 144018 h 1263929"/>
                <a:gd name="connsiteX239" fmla="*/ 2099920 w 2126665"/>
                <a:gd name="connsiteY239" fmla="*/ 150190 h 1263929"/>
                <a:gd name="connsiteX240" fmla="*/ 2102663 w 2126665"/>
                <a:gd name="connsiteY240" fmla="*/ 155677 h 1263929"/>
                <a:gd name="connsiteX241" fmla="*/ 2099234 w 2126665"/>
                <a:gd name="connsiteY241" fmla="*/ 166649 h 1263929"/>
                <a:gd name="connsiteX242" fmla="*/ 2101977 w 2126665"/>
                <a:gd name="connsiteY242" fmla="*/ 191338 h 1263929"/>
                <a:gd name="connsiteX243" fmla="*/ 2097862 w 2126665"/>
                <a:gd name="connsiteY243" fmla="*/ 200939 h 1263929"/>
                <a:gd name="connsiteX244" fmla="*/ 2105406 w 2126665"/>
                <a:gd name="connsiteY244" fmla="*/ 213970 h 1263929"/>
                <a:gd name="connsiteX245" fmla="*/ 2108835 w 2126665"/>
                <a:gd name="connsiteY245" fmla="*/ 230429 h 1263929"/>
                <a:gd name="connsiteX246" fmla="*/ 2112264 w 2126665"/>
                <a:gd name="connsiteY246" fmla="*/ 265405 h 1263929"/>
                <a:gd name="connsiteX247" fmla="*/ 2123237 w 2126665"/>
                <a:gd name="connsiteY247" fmla="*/ 311353 h 1263929"/>
                <a:gd name="connsiteX248" fmla="*/ 2126666 w 2126665"/>
                <a:gd name="connsiteY248" fmla="*/ 329870 h 1263929"/>
                <a:gd name="connsiteX249" fmla="*/ 2126666 w 2126665"/>
                <a:gd name="connsiteY249" fmla="*/ 349758 h 1263929"/>
                <a:gd name="connsiteX250" fmla="*/ 2123237 w 2126665"/>
                <a:gd name="connsiteY250" fmla="*/ 369646 h 1263929"/>
                <a:gd name="connsiteX251" fmla="*/ 2117065 w 2126665"/>
                <a:gd name="connsiteY251" fmla="*/ 386105 h 1263929"/>
                <a:gd name="connsiteX252" fmla="*/ 2107463 w 2126665"/>
                <a:gd name="connsiteY252" fmla="*/ 395021 h 1263929"/>
                <a:gd name="connsiteX253" fmla="*/ 2094433 w 2126665"/>
                <a:gd name="connsiteY253" fmla="*/ 396392 h 1263929"/>
                <a:gd name="connsiteX254" fmla="*/ 2079346 w 2126665"/>
                <a:gd name="connsiteY254" fmla="*/ 392278 h 1263929"/>
                <a:gd name="connsiteX255" fmla="*/ 2065630 w 2126665"/>
                <a:gd name="connsiteY255" fmla="*/ 384734 h 1263929"/>
                <a:gd name="connsiteX256" fmla="*/ 2058772 w 2126665"/>
                <a:gd name="connsiteY256" fmla="*/ 375133 h 1263929"/>
                <a:gd name="connsiteX257" fmla="*/ 2023110 w 2126665"/>
                <a:gd name="connsiteY257" fmla="*/ 413537 h 1263929"/>
                <a:gd name="connsiteX258" fmla="*/ 2015566 w 2126665"/>
                <a:gd name="connsiteY258" fmla="*/ 414909 h 1263929"/>
                <a:gd name="connsiteX259" fmla="*/ 2012137 w 2126665"/>
                <a:gd name="connsiteY259" fmla="*/ 417652 h 1263929"/>
                <a:gd name="connsiteX260" fmla="*/ 2010766 w 2126665"/>
                <a:gd name="connsiteY260" fmla="*/ 421767 h 1263929"/>
                <a:gd name="connsiteX261" fmla="*/ 2006651 w 2126665"/>
                <a:gd name="connsiteY261" fmla="*/ 426568 h 1263929"/>
                <a:gd name="connsiteX262" fmla="*/ 1986763 w 2126665"/>
                <a:gd name="connsiteY262" fmla="*/ 438912 h 1263929"/>
                <a:gd name="connsiteX263" fmla="*/ 1968246 w 2126665"/>
                <a:gd name="connsiteY263" fmla="*/ 456057 h 1263929"/>
                <a:gd name="connsiteX264" fmla="*/ 1956587 w 2126665"/>
                <a:gd name="connsiteY264" fmla="*/ 462229 h 1263929"/>
                <a:gd name="connsiteX265" fmla="*/ 1912010 w 2126665"/>
                <a:gd name="connsiteY265" fmla="*/ 467030 h 1263929"/>
                <a:gd name="connsiteX266" fmla="*/ 1903781 w 2126665"/>
                <a:gd name="connsiteY266" fmla="*/ 473888 h 1263929"/>
                <a:gd name="connsiteX267" fmla="*/ 1914754 w 2126665"/>
                <a:gd name="connsiteY267" fmla="*/ 490347 h 1263929"/>
                <a:gd name="connsiteX268" fmla="*/ 1907210 w 2126665"/>
                <a:gd name="connsiteY268" fmla="*/ 510921 h 1263929"/>
                <a:gd name="connsiteX269" fmla="*/ 1904467 w 2126665"/>
                <a:gd name="connsiteY269" fmla="*/ 528752 h 1263929"/>
                <a:gd name="connsiteX270" fmla="*/ 1906524 w 2126665"/>
                <a:gd name="connsiteY270" fmla="*/ 545897 h 1263929"/>
                <a:gd name="connsiteX271" fmla="*/ 1914754 w 2126665"/>
                <a:gd name="connsiteY271" fmla="*/ 561670 h 1263929"/>
                <a:gd name="connsiteX272" fmla="*/ 1901723 w 2126665"/>
                <a:gd name="connsiteY272" fmla="*/ 582244 h 1263929"/>
                <a:gd name="connsiteX273" fmla="*/ 1901723 w 2126665"/>
                <a:gd name="connsiteY273" fmla="*/ 590474 h 1263929"/>
                <a:gd name="connsiteX274" fmla="*/ 1912010 w 2126665"/>
                <a:gd name="connsiteY274" fmla="*/ 593217 h 1263929"/>
                <a:gd name="connsiteX275" fmla="*/ 1917497 w 2126665"/>
                <a:gd name="connsiteY275" fmla="*/ 597332 h 1263929"/>
                <a:gd name="connsiteX276" fmla="*/ 1905152 w 2126665"/>
                <a:gd name="connsiteY276" fmla="*/ 622021 h 1263929"/>
                <a:gd name="connsiteX277" fmla="*/ 1907210 w 2126665"/>
                <a:gd name="connsiteY277" fmla="*/ 635051 h 1263929"/>
                <a:gd name="connsiteX278" fmla="*/ 1916811 w 2126665"/>
                <a:gd name="connsiteY278" fmla="*/ 656311 h 1263929"/>
                <a:gd name="connsiteX279" fmla="*/ 1922983 w 2126665"/>
                <a:gd name="connsiteY279" fmla="*/ 665912 h 1263929"/>
                <a:gd name="connsiteX280" fmla="*/ 1941500 w 2126665"/>
                <a:gd name="connsiteY280" fmla="*/ 675513 h 1263929"/>
                <a:gd name="connsiteX281" fmla="*/ 1942186 w 2126665"/>
                <a:gd name="connsiteY281" fmla="*/ 686486 h 1263929"/>
                <a:gd name="connsiteX282" fmla="*/ 1937385 w 2126665"/>
                <a:gd name="connsiteY282" fmla="*/ 697459 h 1263929"/>
                <a:gd name="connsiteX283" fmla="*/ 1931213 w 2126665"/>
                <a:gd name="connsiteY283" fmla="*/ 702259 h 1263929"/>
                <a:gd name="connsiteX284" fmla="*/ 1920926 w 2126665"/>
                <a:gd name="connsiteY284" fmla="*/ 703631 h 1263929"/>
                <a:gd name="connsiteX285" fmla="*/ 1914754 w 2126665"/>
                <a:gd name="connsiteY285" fmla="*/ 707060 h 1263929"/>
                <a:gd name="connsiteX286" fmla="*/ 1912696 w 2126665"/>
                <a:gd name="connsiteY286" fmla="*/ 713232 h 1263929"/>
                <a:gd name="connsiteX287" fmla="*/ 1914754 w 2126665"/>
                <a:gd name="connsiteY287" fmla="*/ 721462 h 1263929"/>
                <a:gd name="connsiteX288" fmla="*/ 1922297 w 2126665"/>
                <a:gd name="connsiteY288" fmla="*/ 731063 h 1263929"/>
                <a:gd name="connsiteX289" fmla="*/ 1929155 w 2126665"/>
                <a:gd name="connsiteY289" fmla="*/ 734492 h 1263929"/>
                <a:gd name="connsiteX290" fmla="*/ 1931213 w 2126665"/>
                <a:gd name="connsiteY290" fmla="*/ 737235 h 1263929"/>
                <a:gd name="connsiteX291" fmla="*/ 1923669 w 2126665"/>
                <a:gd name="connsiteY291" fmla="*/ 746836 h 1263929"/>
                <a:gd name="connsiteX292" fmla="*/ 1914068 w 2126665"/>
                <a:gd name="connsiteY292" fmla="*/ 754380 h 1263929"/>
                <a:gd name="connsiteX293" fmla="*/ 1894180 w 2126665"/>
                <a:gd name="connsiteY293" fmla="*/ 763981 h 1263929"/>
                <a:gd name="connsiteX294" fmla="*/ 1885264 w 2126665"/>
                <a:gd name="connsiteY294" fmla="*/ 772897 h 1263929"/>
                <a:gd name="connsiteX295" fmla="*/ 1887322 w 2126665"/>
                <a:gd name="connsiteY295" fmla="*/ 777011 h 1263929"/>
                <a:gd name="connsiteX296" fmla="*/ 1891436 w 2126665"/>
                <a:gd name="connsiteY296" fmla="*/ 783184 h 1263929"/>
                <a:gd name="connsiteX297" fmla="*/ 1892122 w 2126665"/>
                <a:gd name="connsiteY297" fmla="*/ 789356 h 1263929"/>
                <a:gd name="connsiteX298" fmla="*/ 1882521 w 2126665"/>
                <a:gd name="connsiteY298" fmla="*/ 792099 h 1263929"/>
                <a:gd name="connsiteX299" fmla="*/ 1877035 w 2126665"/>
                <a:gd name="connsiteY299" fmla="*/ 790727 h 1263929"/>
                <a:gd name="connsiteX300" fmla="*/ 1871548 w 2126665"/>
                <a:gd name="connsiteY300" fmla="*/ 787984 h 1263929"/>
                <a:gd name="connsiteX301" fmla="*/ 1868119 w 2126665"/>
                <a:gd name="connsiteY301" fmla="*/ 783869 h 1263929"/>
                <a:gd name="connsiteX302" fmla="*/ 1866062 w 2126665"/>
                <a:gd name="connsiteY302" fmla="*/ 778383 h 1263929"/>
                <a:gd name="connsiteX303" fmla="*/ 1861261 w 2126665"/>
                <a:gd name="connsiteY303" fmla="*/ 778383 h 1263929"/>
                <a:gd name="connsiteX304" fmla="*/ 1855775 w 2126665"/>
                <a:gd name="connsiteY304" fmla="*/ 796900 h 1263929"/>
                <a:gd name="connsiteX305" fmla="*/ 1851660 w 2126665"/>
                <a:gd name="connsiteY305" fmla="*/ 805815 h 1263929"/>
                <a:gd name="connsiteX306" fmla="*/ 1846859 w 2126665"/>
                <a:gd name="connsiteY306" fmla="*/ 811301 h 1263929"/>
                <a:gd name="connsiteX307" fmla="*/ 1842059 w 2126665"/>
                <a:gd name="connsiteY307" fmla="*/ 811301 h 1263929"/>
                <a:gd name="connsiteX308" fmla="*/ 1840687 w 2126665"/>
                <a:gd name="connsiteY308" fmla="*/ 807187 h 1263929"/>
                <a:gd name="connsiteX309" fmla="*/ 1837258 w 2126665"/>
                <a:gd name="connsiteY309" fmla="*/ 798271 h 1263929"/>
                <a:gd name="connsiteX310" fmla="*/ 1837258 w 2126665"/>
                <a:gd name="connsiteY310" fmla="*/ 807872 h 1263929"/>
                <a:gd name="connsiteX311" fmla="*/ 1836572 w 2126665"/>
                <a:gd name="connsiteY311" fmla="*/ 813359 h 1263929"/>
                <a:gd name="connsiteX312" fmla="*/ 1833829 w 2126665"/>
                <a:gd name="connsiteY312" fmla="*/ 815416 h 1263929"/>
                <a:gd name="connsiteX313" fmla="*/ 1826971 w 2126665"/>
                <a:gd name="connsiteY313" fmla="*/ 816788 h 1263929"/>
                <a:gd name="connsiteX314" fmla="*/ 1826971 w 2126665"/>
                <a:gd name="connsiteY314" fmla="*/ 821588 h 1263929"/>
                <a:gd name="connsiteX315" fmla="*/ 1827657 w 2126665"/>
                <a:gd name="connsiteY315" fmla="*/ 822960 h 1263929"/>
                <a:gd name="connsiteX316" fmla="*/ 1829714 w 2126665"/>
                <a:gd name="connsiteY316" fmla="*/ 822960 h 1263929"/>
                <a:gd name="connsiteX317" fmla="*/ 1831772 w 2126665"/>
                <a:gd name="connsiteY317" fmla="*/ 823646 h 1263929"/>
                <a:gd name="connsiteX318" fmla="*/ 1824914 w 2126665"/>
                <a:gd name="connsiteY318" fmla="*/ 827075 h 1263929"/>
                <a:gd name="connsiteX319" fmla="*/ 1822856 w 2126665"/>
                <a:gd name="connsiteY319" fmla="*/ 830504 h 1263929"/>
                <a:gd name="connsiteX320" fmla="*/ 1822171 w 2126665"/>
                <a:gd name="connsiteY320" fmla="*/ 836676 h 1263929"/>
                <a:gd name="connsiteX321" fmla="*/ 1827657 w 2126665"/>
                <a:gd name="connsiteY321" fmla="*/ 846963 h 1263929"/>
                <a:gd name="connsiteX322" fmla="*/ 1789252 w 2126665"/>
                <a:gd name="connsiteY322" fmla="*/ 879881 h 1263929"/>
                <a:gd name="connsiteX323" fmla="*/ 1778965 w 2126665"/>
                <a:gd name="connsiteY323" fmla="*/ 896341 h 1263929"/>
                <a:gd name="connsiteX324" fmla="*/ 1772793 w 2126665"/>
                <a:gd name="connsiteY324" fmla="*/ 921715 h 1263929"/>
                <a:gd name="connsiteX325" fmla="*/ 1757020 w 2126665"/>
                <a:gd name="connsiteY325" fmla="*/ 940232 h 1263929"/>
                <a:gd name="connsiteX326" fmla="*/ 1735760 w 2126665"/>
                <a:gd name="connsiteY326" fmla="*/ 950519 h 1263929"/>
                <a:gd name="connsiteX327" fmla="*/ 1709014 w 2126665"/>
                <a:gd name="connsiteY327" fmla="*/ 948461 h 1263929"/>
                <a:gd name="connsiteX328" fmla="*/ 1711071 w 2126665"/>
                <a:gd name="connsiteY328" fmla="*/ 944347 h 1263929"/>
                <a:gd name="connsiteX329" fmla="*/ 1703527 w 2126665"/>
                <a:gd name="connsiteY329" fmla="*/ 929945 h 1263929"/>
                <a:gd name="connsiteX330" fmla="*/ 1701470 w 2126665"/>
                <a:gd name="connsiteY330" fmla="*/ 911428 h 1263929"/>
                <a:gd name="connsiteX331" fmla="*/ 1697355 w 2126665"/>
                <a:gd name="connsiteY331" fmla="*/ 894283 h 1263929"/>
                <a:gd name="connsiteX332" fmla="*/ 1682267 w 2126665"/>
                <a:gd name="connsiteY332" fmla="*/ 887425 h 1263929"/>
                <a:gd name="connsiteX333" fmla="*/ 1682267 w 2126665"/>
                <a:gd name="connsiteY333" fmla="*/ 880567 h 1263929"/>
                <a:gd name="connsiteX334" fmla="*/ 1691869 w 2126665"/>
                <a:gd name="connsiteY334" fmla="*/ 881253 h 1263929"/>
                <a:gd name="connsiteX335" fmla="*/ 1704899 w 2126665"/>
                <a:gd name="connsiteY335" fmla="*/ 879196 h 1263929"/>
                <a:gd name="connsiteX336" fmla="*/ 1715872 w 2126665"/>
                <a:gd name="connsiteY336" fmla="*/ 875767 h 1263929"/>
                <a:gd name="connsiteX337" fmla="*/ 1720672 w 2126665"/>
                <a:gd name="connsiteY337" fmla="*/ 871652 h 1263929"/>
                <a:gd name="connsiteX338" fmla="*/ 1715872 w 2126665"/>
                <a:gd name="connsiteY338" fmla="*/ 862051 h 1263929"/>
                <a:gd name="connsiteX339" fmla="*/ 1705585 w 2126665"/>
                <a:gd name="connsiteY339" fmla="*/ 860679 h 1263929"/>
                <a:gd name="connsiteX340" fmla="*/ 1693926 w 2126665"/>
                <a:gd name="connsiteY340" fmla="*/ 863422 h 1263929"/>
                <a:gd name="connsiteX341" fmla="*/ 1686382 w 2126665"/>
                <a:gd name="connsiteY341" fmla="*/ 868223 h 1263929"/>
                <a:gd name="connsiteX342" fmla="*/ 1683639 w 2126665"/>
                <a:gd name="connsiteY342" fmla="*/ 862051 h 1263929"/>
                <a:gd name="connsiteX343" fmla="*/ 1682267 w 2126665"/>
                <a:gd name="connsiteY343" fmla="*/ 854507 h 1263929"/>
                <a:gd name="connsiteX344" fmla="*/ 1676781 w 2126665"/>
                <a:gd name="connsiteY344" fmla="*/ 854507 h 1263929"/>
                <a:gd name="connsiteX345" fmla="*/ 1676781 w 2126665"/>
                <a:gd name="connsiteY345" fmla="*/ 862051 h 1263929"/>
                <a:gd name="connsiteX346" fmla="*/ 1680210 w 2126665"/>
                <a:gd name="connsiteY346" fmla="*/ 866851 h 1263929"/>
                <a:gd name="connsiteX347" fmla="*/ 1682267 w 2126665"/>
                <a:gd name="connsiteY347" fmla="*/ 875081 h 1263929"/>
                <a:gd name="connsiteX348" fmla="*/ 1676781 w 2126665"/>
                <a:gd name="connsiteY348" fmla="*/ 875081 h 1263929"/>
                <a:gd name="connsiteX349" fmla="*/ 1665808 w 2126665"/>
                <a:gd name="connsiteY349" fmla="*/ 862051 h 1263929"/>
                <a:gd name="connsiteX350" fmla="*/ 1643863 w 2126665"/>
                <a:gd name="connsiteY350" fmla="*/ 848335 h 1263929"/>
                <a:gd name="connsiteX351" fmla="*/ 1620545 w 2126665"/>
                <a:gd name="connsiteY351" fmla="*/ 841477 h 1263929"/>
                <a:gd name="connsiteX352" fmla="*/ 1605458 w 2126665"/>
                <a:gd name="connsiteY352" fmla="*/ 849020 h 1263929"/>
                <a:gd name="connsiteX353" fmla="*/ 1593113 w 2126665"/>
                <a:gd name="connsiteY353" fmla="*/ 845591 h 1263929"/>
                <a:gd name="connsiteX354" fmla="*/ 1555394 w 2126665"/>
                <a:gd name="connsiteY354" fmla="*/ 844906 h 1263929"/>
                <a:gd name="connsiteX355" fmla="*/ 1547165 w 2126665"/>
                <a:gd name="connsiteY355" fmla="*/ 839419 h 1263929"/>
                <a:gd name="connsiteX356" fmla="*/ 1539621 w 2126665"/>
                <a:gd name="connsiteY356" fmla="*/ 838048 h 1263929"/>
                <a:gd name="connsiteX357" fmla="*/ 1489558 w 2126665"/>
                <a:gd name="connsiteY357" fmla="*/ 842848 h 1263929"/>
                <a:gd name="connsiteX358" fmla="*/ 1460068 w 2126665"/>
                <a:gd name="connsiteY358" fmla="*/ 836676 h 1263929"/>
                <a:gd name="connsiteX359" fmla="*/ 1429207 w 2126665"/>
                <a:gd name="connsiteY359" fmla="*/ 825703 h 1263929"/>
                <a:gd name="connsiteX360" fmla="*/ 1399032 w 2126665"/>
                <a:gd name="connsiteY360" fmla="*/ 820217 h 1263929"/>
                <a:gd name="connsiteX361" fmla="*/ 1372972 w 2126665"/>
                <a:gd name="connsiteY361" fmla="*/ 829818 h 1263929"/>
                <a:gd name="connsiteX362" fmla="*/ 1366799 w 2126665"/>
                <a:gd name="connsiteY362" fmla="*/ 828446 h 1263929"/>
                <a:gd name="connsiteX363" fmla="*/ 1352398 w 2126665"/>
                <a:gd name="connsiteY363" fmla="*/ 825017 h 1263929"/>
                <a:gd name="connsiteX364" fmla="*/ 1337310 w 2126665"/>
                <a:gd name="connsiteY364" fmla="*/ 817474 h 1263929"/>
                <a:gd name="connsiteX365" fmla="*/ 1327023 w 2126665"/>
                <a:gd name="connsiteY365" fmla="*/ 807187 h 1263929"/>
                <a:gd name="connsiteX366" fmla="*/ 1316050 w 2126665"/>
                <a:gd name="connsiteY366" fmla="*/ 800329 h 1263929"/>
                <a:gd name="connsiteX367" fmla="*/ 1281074 w 2126665"/>
                <a:gd name="connsiteY367" fmla="*/ 792785 h 1263929"/>
                <a:gd name="connsiteX368" fmla="*/ 1268730 w 2126665"/>
                <a:gd name="connsiteY368" fmla="*/ 792099 h 1263929"/>
                <a:gd name="connsiteX369" fmla="*/ 1243355 w 2126665"/>
                <a:gd name="connsiteY369" fmla="*/ 779755 h 1263929"/>
                <a:gd name="connsiteX370" fmla="*/ 1213180 w 2126665"/>
                <a:gd name="connsiteY370" fmla="*/ 758495 h 1263929"/>
                <a:gd name="connsiteX371" fmla="*/ 1184377 w 2126665"/>
                <a:gd name="connsiteY371" fmla="*/ 749579 h 1263929"/>
                <a:gd name="connsiteX372" fmla="*/ 1161059 w 2126665"/>
                <a:gd name="connsiteY372" fmla="*/ 772897 h 1263929"/>
                <a:gd name="connsiteX373" fmla="*/ 1156259 w 2126665"/>
                <a:gd name="connsiteY373" fmla="*/ 772897 h 1263929"/>
                <a:gd name="connsiteX374" fmla="*/ 1155573 w 2126665"/>
                <a:gd name="connsiteY374" fmla="*/ 768096 h 1263929"/>
                <a:gd name="connsiteX375" fmla="*/ 1100709 w 2126665"/>
                <a:gd name="connsiteY375" fmla="*/ 757809 h 1263929"/>
                <a:gd name="connsiteX376" fmla="*/ 1085621 w 2126665"/>
                <a:gd name="connsiteY376" fmla="*/ 749579 h 1263929"/>
                <a:gd name="connsiteX377" fmla="*/ 1076706 w 2126665"/>
                <a:gd name="connsiteY377" fmla="*/ 742721 h 1263929"/>
                <a:gd name="connsiteX378" fmla="*/ 1070534 w 2126665"/>
                <a:gd name="connsiteY378" fmla="*/ 741350 h 1263929"/>
                <a:gd name="connsiteX379" fmla="*/ 1067791 w 2126665"/>
                <a:gd name="connsiteY379" fmla="*/ 739292 h 1263929"/>
                <a:gd name="connsiteX380" fmla="*/ 1069162 w 2126665"/>
                <a:gd name="connsiteY380" fmla="*/ 727634 h 1263929"/>
                <a:gd name="connsiteX381" fmla="*/ 1071905 w 2126665"/>
                <a:gd name="connsiteY381" fmla="*/ 720090 h 1263929"/>
                <a:gd name="connsiteX382" fmla="*/ 1078078 w 2126665"/>
                <a:gd name="connsiteY382" fmla="*/ 713918 h 1263929"/>
                <a:gd name="connsiteX383" fmla="*/ 1084936 w 2126665"/>
                <a:gd name="connsiteY383" fmla="*/ 709803 h 1263929"/>
                <a:gd name="connsiteX384" fmla="*/ 1093165 w 2126665"/>
                <a:gd name="connsiteY384" fmla="*/ 708431 h 1263929"/>
                <a:gd name="connsiteX385" fmla="*/ 1080135 w 2126665"/>
                <a:gd name="connsiteY385" fmla="*/ 699516 h 1263929"/>
                <a:gd name="connsiteX386" fmla="*/ 1070534 w 2126665"/>
                <a:gd name="connsiteY386" fmla="*/ 694715 h 1263929"/>
                <a:gd name="connsiteX387" fmla="*/ 1013612 w 2126665"/>
                <a:gd name="connsiteY387" fmla="*/ 695401 h 1263929"/>
                <a:gd name="connsiteX388" fmla="*/ 1000582 w 2126665"/>
                <a:gd name="connsiteY388" fmla="*/ 698830 h 1263929"/>
                <a:gd name="connsiteX389" fmla="*/ 1001268 w 2126665"/>
                <a:gd name="connsiteY389" fmla="*/ 713918 h 1263929"/>
                <a:gd name="connsiteX390" fmla="*/ 986866 w 2126665"/>
                <a:gd name="connsiteY390" fmla="*/ 727634 h 1263929"/>
                <a:gd name="connsiteX391" fmla="*/ 977951 w 2126665"/>
                <a:gd name="connsiteY391" fmla="*/ 732434 h 1263929"/>
                <a:gd name="connsiteX392" fmla="*/ 967664 w 2126665"/>
                <a:gd name="connsiteY392" fmla="*/ 733806 h 1263929"/>
                <a:gd name="connsiteX393" fmla="*/ 972464 w 2126665"/>
                <a:gd name="connsiteY393" fmla="*/ 750951 h 1263929"/>
                <a:gd name="connsiteX394" fmla="*/ 966292 w 2126665"/>
                <a:gd name="connsiteY394" fmla="*/ 758495 h 1263929"/>
                <a:gd name="connsiteX395" fmla="*/ 953948 w 2126665"/>
                <a:gd name="connsiteY395" fmla="*/ 759866 h 1263929"/>
                <a:gd name="connsiteX396" fmla="*/ 940918 w 2126665"/>
                <a:gd name="connsiteY396" fmla="*/ 759181 h 1263929"/>
                <a:gd name="connsiteX397" fmla="*/ 931316 w 2126665"/>
                <a:gd name="connsiteY397" fmla="*/ 762610 h 1263929"/>
                <a:gd name="connsiteX398" fmla="*/ 908685 w 2126665"/>
                <a:gd name="connsiteY398" fmla="*/ 775640 h 1263929"/>
                <a:gd name="connsiteX399" fmla="*/ 897026 w 2126665"/>
                <a:gd name="connsiteY399" fmla="*/ 778383 h 1263929"/>
                <a:gd name="connsiteX400" fmla="*/ 877138 w 2126665"/>
                <a:gd name="connsiteY400" fmla="*/ 792785 h 1263929"/>
                <a:gd name="connsiteX401" fmla="*/ 856564 w 2126665"/>
                <a:gd name="connsiteY401" fmla="*/ 821588 h 1263929"/>
                <a:gd name="connsiteX402" fmla="*/ 833933 w 2126665"/>
                <a:gd name="connsiteY402" fmla="*/ 840791 h 1263929"/>
                <a:gd name="connsiteX403" fmla="*/ 808558 w 2126665"/>
                <a:gd name="connsiteY403" fmla="*/ 829818 h 1263929"/>
                <a:gd name="connsiteX404" fmla="*/ 781812 w 2126665"/>
                <a:gd name="connsiteY404" fmla="*/ 841477 h 1263929"/>
                <a:gd name="connsiteX405" fmla="*/ 768096 w 2126665"/>
                <a:gd name="connsiteY405" fmla="*/ 842848 h 1263929"/>
                <a:gd name="connsiteX406" fmla="*/ 755066 w 2126665"/>
                <a:gd name="connsiteY406" fmla="*/ 835990 h 1263929"/>
                <a:gd name="connsiteX407" fmla="*/ 758495 w 2126665"/>
                <a:gd name="connsiteY407" fmla="*/ 833933 h 1263929"/>
                <a:gd name="connsiteX408" fmla="*/ 758495 w 2126665"/>
                <a:gd name="connsiteY408" fmla="*/ 833247 h 1263929"/>
                <a:gd name="connsiteX409" fmla="*/ 759866 w 2126665"/>
                <a:gd name="connsiteY409" fmla="*/ 829818 h 1263929"/>
                <a:gd name="connsiteX410" fmla="*/ 735863 w 2126665"/>
                <a:gd name="connsiteY410" fmla="*/ 816788 h 1263929"/>
                <a:gd name="connsiteX411" fmla="*/ 720776 w 2126665"/>
                <a:gd name="connsiteY411" fmla="*/ 830504 h 1263929"/>
                <a:gd name="connsiteX412" fmla="*/ 716661 w 2126665"/>
                <a:gd name="connsiteY412" fmla="*/ 835990 h 1263929"/>
                <a:gd name="connsiteX413" fmla="*/ 711860 w 2126665"/>
                <a:gd name="connsiteY413" fmla="*/ 835990 h 1263929"/>
                <a:gd name="connsiteX414" fmla="*/ 705002 w 2126665"/>
                <a:gd name="connsiteY414" fmla="*/ 821588 h 1263929"/>
                <a:gd name="connsiteX415" fmla="*/ 698144 w 2126665"/>
                <a:gd name="connsiteY415" fmla="*/ 808558 h 1263929"/>
                <a:gd name="connsiteX416" fmla="*/ 688543 w 2126665"/>
                <a:gd name="connsiteY416" fmla="*/ 796900 h 1263929"/>
                <a:gd name="connsiteX417" fmla="*/ 691972 w 2126665"/>
                <a:gd name="connsiteY417" fmla="*/ 784555 h 1263929"/>
                <a:gd name="connsiteX418" fmla="*/ 681685 w 2126665"/>
                <a:gd name="connsiteY418" fmla="*/ 779755 h 1263929"/>
                <a:gd name="connsiteX419" fmla="*/ 674141 w 2126665"/>
                <a:gd name="connsiteY419" fmla="*/ 772897 h 1263929"/>
                <a:gd name="connsiteX420" fmla="*/ 669341 w 2126665"/>
                <a:gd name="connsiteY420" fmla="*/ 762610 h 1263929"/>
                <a:gd name="connsiteX421" fmla="*/ 667969 w 2126665"/>
                <a:gd name="connsiteY421" fmla="*/ 749579 h 1263929"/>
                <a:gd name="connsiteX422" fmla="*/ 633679 w 2126665"/>
                <a:gd name="connsiteY422" fmla="*/ 743407 h 1263929"/>
                <a:gd name="connsiteX423" fmla="*/ 624764 w 2126665"/>
                <a:gd name="connsiteY423" fmla="*/ 739978 h 1263929"/>
                <a:gd name="connsiteX424" fmla="*/ 617906 w 2126665"/>
                <a:gd name="connsiteY424" fmla="*/ 745465 h 1263929"/>
                <a:gd name="connsiteX425" fmla="*/ 609676 w 2126665"/>
                <a:gd name="connsiteY425" fmla="*/ 746836 h 1263929"/>
                <a:gd name="connsiteX426" fmla="*/ 602132 w 2126665"/>
                <a:gd name="connsiteY426" fmla="*/ 749579 h 1263929"/>
                <a:gd name="connsiteX427" fmla="*/ 595960 w 2126665"/>
                <a:gd name="connsiteY427" fmla="*/ 759181 h 1263929"/>
                <a:gd name="connsiteX428" fmla="*/ 580873 w 2126665"/>
                <a:gd name="connsiteY428" fmla="*/ 753008 h 1263929"/>
                <a:gd name="connsiteX429" fmla="*/ 561670 w 2126665"/>
                <a:gd name="connsiteY429" fmla="*/ 755066 h 1263929"/>
                <a:gd name="connsiteX430" fmla="*/ 544525 w 2126665"/>
                <a:gd name="connsiteY430" fmla="*/ 763981 h 1263929"/>
                <a:gd name="connsiteX431" fmla="*/ 530809 w 2126665"/>
                <a:gd name="connsiteY431" fmla="*/ 784555 h 1263929"/>
                <a:gd name="connsiteX432" fmla="*/ 499262 w 2126665"/>
                <a:gd name="connsiteY432" fmla="*/ 810616 h 1263929"/>
                <a:gd name="connsiteX433" fmla="*/ 488975 w 2126665"/>
                <a:gd name="connsiteY433" fmla="*/ 816788 h 1263929"/>
                <a:gd name="connsiteX434" fmla="*/ 497205 w 2126665"/>
                <a:gd name="connsiteY434" fmla="*/ 823646 h 1263929"/>
                <a:gd name="connsiteX435" fmla="*/ 502691 w 2126665"/>
                <a:gd name="connsiteY435" fmla="*/ 832561 h 1263929"/>
                <a:gd name="connsiteX436" fmla="*/ 502006 w 2126665"/>
                <a:gd name="connsiteY436" fmla="*/ 839419 h 1263929"/>
                <a:gd name="connsiteX437" fmla="*/ 486918 w 2126665"/>
                <a:gd name="connsiteY437" fmla="*/ 843534 h 1263929"/>
                <a:gd name="connsiteX438" fmla="*/ 484175 w 2126665"/>
                <a:gd name="connsiteY438" fmla="*/ 846963 h 1263929"/>
                <a:gd name="connsiteX439" fmla="*/ 484175 w 2126665"/>
                <a:gd name="connsiteY439" fmla="*/ 851764 h 1263929"/>
                <a:gd name="connsiteX440" fmla="*/ 486918 w 2126665"/>
                <a:gd name="connsiteY440" fmla="*/ 857936 h 1263929"/>
                <a:gd name="connsiteX441" fmla="*/ 491033 w 2126665"/>
                <a:gd name="connsiteY441" fmla="*/ 860679 h 1263929"/>
                <a:gd name="connsiteX442" fmla="*/ 502691 w 2126665"/>
                <a:gd name="connsiteY442" fmla="*/ 859993 h 1263929"/>
                <a:gd name="connsiteX443" fmla="*/ 508864 w 2126665"/>
                <a:gd name="connsiteY443" fmla="*/ 862051 h 1263929"/>
                <a:gd name="connsiteX444" fmla="*/ 417652 w 2126665"/>
                <a:gd name="connsiteY444" fmla="*/ 915543 h 1263929"/>
                <a:gd name="connsiteX445" fmla="*/ 346329 w 2126665"/>
                <a:gd name="connsiteY445" fmla="*/ 958063 h 1263929"/>
                <a:gd name="connsiteX446" fmla="*/ 320269 w 2126665"/>
                <a:gd name="connsiteY446" fmla="*/ 964235 h 1263929"/>
                <a:gd name="connsiteX447" fmla="*/ 290093 w 2126665"/>
                <a:gd name="connsiteY447" fmla="*/ 962177 h 1263929"/>
                <a:gd name="connsiteX448" fmla="*/ 259232 w 2126665"/>
                <a:gd name="connsiteY448" fmla="*/ 953948 h 1263929"/>
                <a:gd name="connsiteX449" fmla="*/ 179679 w 2126665"/>
                <a:gd name="connsiteY449" fmla="*/ 911428 h 1263929"/>
                <a:gd name="connsiteX450" fmla="*/ 165963 w 2126665"/>
                <a:gd name="connsiteY450" fmla="*/ 908685 h 1263929"/>
                <a:gd name="connsiteX451" fmla="*/ 1460068 w 2126665"/>
                <a:gd name="connsiteY451" fmla="*/ 1217981 h 1263929"/>
                <a:gd name="connsiteX452" fmla="*/ 1463497 w 2126665"/>
                <a:gd name="connsiteY452" fmla="*/ 1231697 h 1263929"/>
                <a:gd name="connsiteX453" fmla="*/ 1454582 w 2126665"/>
                <a:gd name="connsiteY453" fmla="*/ 1240612 h 1263929"/>
                <a:gd name="connsiteX454" fmla="*/ 1388745 w 2126665"/>
                <a:gd name="connsiteY454" fmla="*/ 1263929 h 1263929"/>
                <a:gd name="connsiteX455" fmla="*/ 1372972 w 2126665"/>
                <a:gd name="connsiteY455" fmla="*/ 1262558 h 1263929"/>
                <a:gd name="connsiteX456" fmla="*/ 1348283 w 2126665"/>
                <a:gd name="connsiteY456" fmla="*/ 1248156 h 1263929"/>
                <a:gd name="connsiteX457" fmla="*/ 1301648 w 2126665"/>
                <a:gd name="connsiteY457" fmla="*/ 1210437 h 1263929"/>
                <a:gd name="connsiteX458" fmla="*/ 1292047 w 2126665"/>
                <a:gd name="connsiteY458" fmla="*/ 1198778 h 1263929"/>
                <a:gd name="connsiteX459" fmla="*/ 1285875 w 2126665"/>
                <a:gd name="connsiteY459" fmla="*/ 1186434 h 1263929"/>
                <a:gd name="connsiteX460" fmla="*/ 1298905 w 2126665"/>
                <a:gd name="connsiteY460" fmla="*/ 1186434 h 1263929"/>
                <a:gd name="connsiteX461" fmla="*/ 1340053 w 2126665"/>
                <a:gd name="connsiteY461" fmla="*/ 1162431 h 1263929"/>
                <a:gd name="connsiteX462" fmla="*/ 1358570 w 2126665"/>
                <a:gd name="connsiteY462" fmla="*/ 1155573 h 1263929"/>
                <a:gd name="connsiteX463" fmla="*/ 1379144 w 2126665"/>
                <a:gd name="connsiteY463" fmla="*/ 1155573 h 1263929"/>
                <a:gd name="connsiteX464" fmla="*/ 1436065 w 2126665"/>
                <a:gd name="connsiteY464" fmla="*/ 1173404 h 1263929"/>
                <a:gd name="connsiteX465" fmla="*/ 1447038 w 2126665"/>
                <a:gd name="connsiteY465" fmla="*/ 1180948 h 1263929"/>
                <a:gd name="connsiteX466" fmla="*/ 1458697 w 2126665"/>
                <a:gd name="connsiteY466" fmla="*/ 1192606 h 1263929"/>
                <a:gd name="connsiteX467" fmla="*/ 1464869 w 2126665"/>
                <a:gd name="connsiteY467" fmla="*/ 1205636 h 1263929"/>
                <a:gd name="connsiteX468" fmla="*/ 1460068 w 2126665"/>
                <a:gd name="connsiteY468" fmla="*/ 1217981 h 1263929"/>
                <a:gd name="connsiteX469" fmla="*/ 822960 w 2126665"/>
                <a:gd name="connsiteY469" fmla="*/ 951205 h 1263929"/>
                <a:gd name="connsiteX470" fmla="*/ 807872 w 2126665"/>
                <a:gd name="connsiteY470" fmla="*/ 951890 h 1263929"/>
                <a:gd name="connsiteX471" fmla="*/ 803758 w 2126665"/>
                <a:gd name="connsiteY471" fmla="*/ 962177 h 1263929"/>
                <a:gd name="connsiteX472" fmla="*/ 808558 w 2126665"/>
                <a:gd name="connsiteY472" fmla="*/ 973150 h 1263929"/>
                <a:gd name="connsiteX473" fmla="*/ 822960 w 2126665"/>
                <a:gd name="connsiteY473" fmla="*/ 976579 h 1263929"/>
                <a:gd name="connsiteX474" fmla="*/ 822960 w 2126665"/>
                <a:gd name="connsiteY474" fmla="*/ 995096 h 1263929"/>
                <a:gd name="connsiteX475" fmla="*/ 810616 w 2126665"/>
                <a:gd name="connsiteY475" fmla="*/ 999211 h 1263929"/>
                <a:gd name="connsiteX476" fmla="*/ 808558 w 2126665"/>
                <a:gd name="connsiteY476" fmla="*/ 1012241 h 1263929"/>
                <a:gd name="connsiteX477" fmla="*/ 813359 w 2126665"/>
                <a:gd name="connsiteY477" fmla="*/ 1040359 h 1263929"/>
                <a:gd name="connsiteX478" fmla="*/ 818159 w 2126665"/>
                <a:gd name="connsiteY478" fmla="*/ 1050646 h 1263929"/>
                <a:gd name="connsiteX479" fmla="*/ 820217 w 2126665"/>
                <a:gd name="connsiteY479" fmla="*/ 1058189 h 1263929"/>
                <a:gd name="connsiteX480" fmla="*/ 818159 w 2126665"/>
                <a:gd name="connsiteY480" fmla="*/ 1065733 h 1263929"/>
                <a:gd name="connsiteX481" fmla="*/ 813359 w 2126665"/>
                <a:gd name="connsiteY481" fmla="*/ 1066419 h 1263929"/>
                <a:gd name="connsiteX482" fmla="*/ 801014 w 2126665"/>
                <a:gd name="connsiteY482" fmla="*/ 1058189 h 1263929"/>
                <a:gd name="connsiteX483" fmla="*/ 798957 w 2126665"/>
                <a:gd name="connsiteY483" fmla="*/ 1062304 h 1263929"/>
                <a:gd name="connsiteX484" fmla="*/ 793471 w 2126665"/>
                <a:gd name="connsiteY484" fmla="*/ 1069162 h 1263929"/>
                <a:gd name="connsiteX485" fmla="*/ 781126 w 2126665"/>
                <a:gd name="connsiteY485" fmla="*/ 1073963 h 1263929"/>
                <a:gd name="connsiteX486" fmla="*/ 757809 w 2126665"/>
                <a:gd name="connsiteY486" fmla="*/ 1078078 h 1263929"/>
                <a:gd name="connsiteX487" fmla="*/ 748894 w 2126665"/>
                <a:gd name="connsiteY487" fmla="*/ 1081507 h 1263929"/>
                <a:gd name="connsiteX488" fmla="*/ 731749 w 2126665"/>
                <a:gd name="connsiteY488" fmla="*/ 1097966 h 1263929"/>
                <a:gd name="connsiteX489" fmla="*/ 721462 w 2126665"/>
                <a:gd name="connsiteY489" fmla="*/ 1104138 h 1263929"/>
                <a:gd name="connsiteX490" fmla="*/ 718033 w 2126665"/>
                <a:gd name="connsiteY490" fmla="*/ 1095223 h 1263929"/>
                <a:gd name="connsiteX491" fmla="*/ 713232 w 2126665"/>
                <a:gd name="connsiteY491" fmla="*/ 1089050 h 1263929"/>
                <a:gd name="connsiteX492" fmla="*/ 702259 w 2126665"/>
                <a:gd name="connsiteY492" fmla="*/ 1078078 h 1263929"/>
                <a:gd name="connsiteX493" fmla="*/ 699516 w 2126665"/>
                <a:gd name="connsiteY493" fmla="*/ 1077392 h 1263929"/>
                <a:gd name="connsiteX494" fmla="*/ 694030 w 2126665"/>
                <a:gd name="connsiteY494" fmla="*/ 1078763 h 1263929"/>
                <a:gd name="connsiteX495" fmla="*/ 691972 w 2126665"/>
                <a:gd name="connsiteY495" fmla="*/ 1078078 h 1263929"/>
                <a:gd name="connsiteX496" fmla="*/ 691972 w 2126665"/>
                <a:gd name="connsiteY496" fmla="*/ 1075334 h 1263929"/>
                <a:gd name="connsiteX497" fmla="*/ 692658 w 2126665"/>
                <a:gd name="connsiteY497" fmla="*/ 1067791 h 1263929"/>
                <a:gd name="connsiteX498" fmla="*/ 691972 w 2126665"/>
                <a:gd name="connsiteY498" fmla="*/ 1065733 h 1263929"/>
                <a:gd name="connsiteX499" fmla="*/ 682371 w 2126665"/>
                <a:gd name="connsiteY499" fmla="*/ 1056132 h 1263929"/>
                <a:gd name="connsiteX500" fmla="*/ 677570 w 2126665"/>
                <a:gd name="connsiteY500" fmla="*/ 1053389 h 1263929"/>
                <a:gd name="connsiteX501" fmla="*/ 658368 w 2126665"/>
                <a:gd name="connsiteY501" fmla="*/ 1048588 h 1263929"/>
                <a:gd name="connsiteX502" fmla="*/ 642595 w 2126665"/>
                <a:gd name="connsiteY502" fmla="*/ 1047902 h 1263929"/>
                <a:gd name="connsiteX503" fmla="*/ 632993 w 2126665"/>
                <a:gd name="connsiteY503" fmla="*/ 1040359 h 1263929"/>
                <a:gd name="connsiteX504" fmla="*/ 629564 w 2126665"/>
                <a:gd name="connsiteY504" fmla="*/ 1014984 h 1263929"/>
                <a:gd name="connsiteX505" fmla="*/ 633679 w 2126665"/>
                <a:gd name="connsiteY505" fmla="*/ 990981 h 1263929"/>
                <a:gd name="connsiteX506" fmla="*/ 644652 w 2126665"/>
                <a:gd name="connsiteY506" fmla="*/ 966978 h 1263929"/>
                <a:gd name="connsiteX507" fmla="*/ 667969 w 2126665"/>
                <a:gd name="connsiteY507" fmla="*/ 932002 h 1263929"/>
                <a:gd name="connsiteX508" fmla="*/ 721462 w 2126665"/>
                <a:gd name="connsiteY508" fmla="*/ 887425 h 1263929"/>
                <a:gd name="connsiteX509" fmla="*/ 744093 w 2126665"/>
                <a:gd name="connsiteY509" fmla="*/ 898398 h 1263929"/>
                <a:gd name="connsiteX510" fmla="*/ 772897 w 2126665"/>
                <a:gd name="connsiteY510" fmla="*/ 901827 h 1263929"/>
                <a:gd name="connsiteX511" fmla="*/ 784555 w 2126665"/>
                <a:gd name="connsiteY511" fmla="*/ 905942 h 1263929"/>
                <a:gd name="connsiteX512" fmla="*/ 787298 w 2126665"/>
                <a:gd name="connsiteY512" fmla="*/ 912114 h 1263929"/>
                <a:gd name="connsiteX513" fmla="*/ 788670 w 2126665"/>
                <a:gd name="connsiteY513" fmla="*/ 921029 h 1263929"/>
                <a:gd name="connsiteX514" fmla="*/ 792785 w 2126665"/>
                <a:gd name="connsiteY514" fmla="*/ 928573 h 1263929"/>
                <a:gd name="connsiteX515" fmla="*/ 801014 w 2126665"/>
                <a:gd name="connsiteY515" fmla="*/ 932002 h 1263929"/>
                <a:gd name="connsiteX516" fmla="*/ 808558 w 2126665"/>
                <a:gd name="connsiteY516" fmla="*/ 934060 h 1263929"/>
                <a:gd name="connsiteX517" fmla="*/ 814730 w 2126665"/>
                <a:gd name="connsiteY517" fmla="*/ 938860 h 1263929"/>
                <a:gd name="connsiteX518" fmla="*/ 820217 w 2126665"/>
                <a:gd name="connsiteY518" fmla="*/ 945032 h 1263929"/>
                <a:gd name="connsiteX519" fmla="*/ 822960 w 2126665"/>
                <a:gd name="connsiteY519" fmla="*/ 951205 h 126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2126665" h="1263929">
                  <a:moveTo>
                    <a:pt x="165963" y="908685"/>
                  </a:moveTo>
                  <a:lnTo>
                    <a:pt x="165963" y="907313"/>
                  </a:lnTo>
                  <a:lnTo>
                    <a:pt x="168021" y="901827"/>
                  </a:lnTo>
                  <a:lnTo>
                    <a:pt x="228371" y="888111"/>
                  </a:lnTo>
                  <a:lnTo>
                    <a:pt x="242773" y="880567"/>
                  </a:lnTo>
                  <a:lnTo>
                    <a:pt x="279806" y="849020"/>
                  </a:lnTo>
                  <a:lnTo>
                    <a:pt x="294894" y="826389"/>
                  </a:lnTo>
                  <a:lnTo>
                    <a:pt x="334670" y="794842"/>
                  </a:lnTo>
                  <a:lnTo>
                    <a:pt x="344272" y="783869"/>
                  </a:lnTo>
                  <a:lnTo>
                    <a:pt x="344272" y="771525"/>
                  </a:lnTo>
                  <a:lnTo>
                    <a:pt x="351815" y="759866"/>
                  </a:lnTo>
                  <a:lnTo>
                    <a:pt x="354559" y="747522"/>
                  </a:lnTo>
                  <a:lnTo>
                    <a:pt x="347015" y="720090"/>
                  </a:lnTo>
                  <a:lnTo>
                    <a:pt x="351815" y="708431"/>
                  </a:lnTo>
                  <a:lnTo>
                    <a:pt x="335356" y="700202"/>
                  </a:lnTo>
                  <a:lnTo>
                    <a:pt x="301752" y="670712"/>
                  </a:lnTo>
                  <a:lnTo>
                    <a:pt x="286664" y="641909"/>
                  </a:lnTo>
                  <a:lnTo>
                    <a:pt x="272948" y="631622"/>
                  </a:lnTo>
                  <a:lnTo>
                    <a:pt x="260604" y="629564"/>
                  </a:lnTo>
                  <a:lnTo>
                    <a:pt x="246888" y="632308"/>
                  </a:lnTo>
                  <a:lnTo>
                    <a:pt x="234543" y="645338"/>
                  </a:lnTo>
                  <a:lnTo>
                    <a:pt x="212598" y="622706"/>
                  </a:lnTo>
                  <a:lnTo>
                    <a:pt x="175565" y="613791"/>
                  </a:lnTo>
                  <a:lnTo>
                    <a:pt x="139217" y="586359"/>
                  </a:lnTo>
                  <a:lnTo>
                    <a:pt x="96698" y="534924"/>
                  </a:lnTo>
                  <a:lnTo>
                    <a:pt x="63779" y="505435"/>
                  </a:lnTo>
                  <a:lnTo>
                    <a:pt x="58293" y="491719"/>
                  </a:lnTo>
                  <a:lnTo>
                    <a:pt x="63093" y="466344"/>
                  </a:lnTo>
                  <a:lnTo>
                    <a:pt x="70637" y="454685"/>
                  </a:lnTo>
                  <a:lnTo>
                    <a:pt x="70637" y="442341"/>
                  </a:lnTo>
                  <a:lnTo>
                    <a:pt x="10973" y="412852"/>
                  </a:lnTo>
                  <a:lnTo>
                    <a:pt x="0" y="372389"/>
                  </a:lnTo>
                  <a:lnTo>
                    <a:pt x="4800" y="353187"/>
                  </a:lnTo>
                  <a:lnTo>
                    <a:pt x="4115" y="351130"/>
                  </a:lnTo>
                  <a:lnTo>
                    <a:pt x="6172" y="349758"/>
                  </a:lnTo>
                  <a:lnTo>
                    <a:pt x="24003" y="331927"/>
                  </a:lnTo>
                  <a:lnTo>
                    <a:pt x="37719" y="327127"/>
                  </a:lnTo>
                  <a:lnTo>
                    <a:pt x="61036" y="327127"/>
                  </a:lnTo>
                  <a:lnTo>
                    <a:pt x="84353" y="331927"/>
                  </a:lnTo>
                  <a:lnTo>
                    <a:pt x="95326" y="329184"/>
                  </a:lnTo>
                  <a:lnTo>
                    <a:pt x="111785" y="302438"/>
                  </a:lnTo>
                  <a:lnTo>
                    <a:pt x="122072" y="297637"/>
                  </a:lnTo>
                  <a:lnTo>
                    <a:pt x="134417" y="298323"/>
                  </a:lnTo>
                  <a:lnTo>
                    <a:pt x="149504" y="296266"/>
                  </a:lnTo>
                  <a:lnTo>
                    <a:pt x="163906" y="292837"/>
                  </a:lnTo>
                  <a:lnTo>
                    <a:pt x="175565" y="287350"/>
                  </a:lnTo>
                  <a:lnTo>
                    <a:pt x="194767" y="269519"/>
                  </a:lnTo>
                  <a:lnTo>
                    <a:pt x="200253" y="270205"/>
                  </a:lnTo>
                  <a:lnTo>
                    <a:pt x="233172" y="294208"/>
                  </a:lnTo>
                  <a:lnTo>
                    <a:pt x="243459" y="293522"/>
                  </a:lnTo>
                  <a:lnTo>
                    <a:pt x="255803" y="281864"/>
                  </a:lnTo>
                  <a:lnTo>
                    <a:pt x="259232" y="279121"/>
                  </a:lnTo>
                  <a:lnTo>
                    <a:pt x="263347" y="278435"/>
                  </a:lnTo>
                  <a:lnTo>
                    <a:pt x="266776" y="276377"/>
                  </a:lnTo>
                  <a:lnTo>
                    <a:pt x="268833" y="269519"/>
                  </a:lnTo>
                  <a:lnTo>
                    <a:pt x="284607" y="279806"/>
                  </a:lnTo>
                  <a:lnTo>
                    <a:pt x="292836" y="281864"/>
                  </a:lnTo>
                  <a:lnTo>
                    <a:pt x="301066" y="277749"/>
                  </a:lnTo>
                  <a:lnTo>
                    <a:pt x="305181" y="270891"/>
                  </a:lnTo>
                  <a:lnTo>
                    <a:pt x="305867" y="262661"/>
                  </a:lnTo>
                  <a:lnTo>
                    <a:pt x="303809" y="242087"/>
                  </a:lnTo>
                  <a:lnTo>
                    <a:pt x="301752" y="211912"/>
                  </a:lnTo>
                  <a:lnTo>
                    <a:pt x="322326" y="201625"/>
                  </a:lnTo>
                  <a:lnTo>
                    <a:pt x="350444" y="204368"/>
                  </a:lnTo>
                  <a:lnTo>
                    <a:pt x="371704" y="210541"/>
                  </a:lnTo>
                  <a:lnTo>
                    <a:pt x="377190" y="214655"/>
                  </a:lnTo>
                  <a:lnTo>
                    <a:pt x="380619" y="220142"/>
                  </a:lnTo>
                  <a:lnTo>
                    <a:pt x="383362" y="224257"/>
                  </a:lnTo>
                  <a:lnTo>
                    <a:pt x="388849" y="224942"/>
                  </a:lnTo>
                  <a:lnTo>
                    <a:pt x="390906" y="221513"/>
                  </a:lnTo>
                  <a:lnTo>
                    <a:pt x="393649" y="206426"/>
                  </a:lnTo>
                  <a:lnTo>
                    <a:pt x="396392" y="200939"/>
                  </a:lnTo>
                  <a:lnTo>
                    <a:pt x="406679" y="191338"/>
                  </a:lnTo>
                  <a:lnTo>
                    <a:pt x="408051" y="190652"/>
                  </a:lnTo>
                  <a:lnTo>
                    <a:pt x="419710" y="183109"/>
                  </a:lnTo>
                  <a:lnTo>
                    <a:pt x="432740" y="177622"/>
                  </a:lnTo>
                  <a:lnTo>
                    <a:pt x="445084" y="176251"/>
                  </a:lnTo>
                  <a:lnTo>
                    <a:pt x="456743" y="189281"/>
                  </a:lnTo>
                  <a:lnTo>
                    <a:pt x="470459" y="197510"/>
                  </a:lnTo>
                  <a:lnTo>
                    <a:pt x="471145" y="205740"/>
                  </a:lnTo>
                  <a:lnTo>
                    <a:pt x="469773" y="213970"/>
                  </a:lnTo>
                  <a:lnTo>
                    <a:pt x="470459" y="219456"/>
                  </a:lnTo>
                  <a:lnTo>
                    <a:pt x="477317" y="221513"/>
                  </a:lnTo>
                  <a:lnTo>
                    <a:pt x="482117" y="220142"/>
                  </a:lnTo>
                  <a:lnTo>
                    <a:pt x="486918" y="217399"/>
                  </a:lnTo>
                  <a:lnTo>
                    <a:pt x="493090" y="216027"/>
                  </a:lnTo>
                  <a:lnTo>
                    <a:pt x="511607" y="218770"/>
                  </a:lnTo>
                  <a:lnTo>
                    <a:pt x="517779" y="218084"/>
                  </a:lnTo>
                  <a:lnTo>
                    <a:pt x="541782" y="210541"/>
                  </a:lnTo>
                  <a:lnTo>
                    <a:pt x="552755" y="209855"/>
                  </a:lnTo>
                  <a:lnTo>
                    <a:pt x="567157" y="211912"/>
                  </a:lnTo>
                  <a:lnTo>
                    <a:pt x="578129" y="209855"/>
                  </a:lnTo>
                  <a:lnTo>
                    <a:pt x="592531" y="189281"/>
                  </a:lnTo>
                  <a:lnTo>
                    <a:pt x="607619" y="185852"/>
                  </a:lnTo>
                  <a:lnTo>
                    <a:pt x="628193" y="177622"/>
                  </a:lnTo>
                  <a:lnTo>
                    <a:pt x="642595" y="191338"/>
                  </a:lnTo>
                  <a:lnTo>
                    <a:pt x="651510" y="216027"/>
                  </a:lnTo>
                  <a:lnTo>
                    <a:pt x="653567" y="242087"/>
                  </a:lnTo>
                  <a:lnTo>
                    <a:pt x="655625" y="249631"/>
                  </a:lnTo>
                  <a:lnTo>
                    <a:pt x="659054" y="253746"/>
                  </a:lnTo>
                  <a:lnTo>
                    <a:pt x="662483" y="257861"/>
                  </a:lnTo>
                  <a:lnTo>
                    <a:pt x="665912" y="263347"/>
                  </a:lnTo>
                  <a:lnTo>
                    <a:pt x="668655" y="266090"/>
                  </a:lnTo>
                  <a:lnTo>
                    <a:pt x="675513" y="270205"/>
                  </a:lnTo>
                  <a:lnTo>
                    <a:pt x="678256" y="272948"/>
                  </a:lnTo>
                  <a:lnTo>
                    <a:pt x="678942" y="277749"/>
                  </a:lnTo>
                  <a:lnTo>
                    <a:pt x="676885" y="288036"/>
                  </a:lnTo>
                  <a:lnTo>
                    <a:pt x="677570" y="291465"/>
                  </a:lnTo>
                  <a:lnTo>
                    <a:pt x="688543" y="301752"/>
                  </a:lnTo>
                  <a:lnTo>
                    <a:pt x="698144" y="304495"/>
                  </a:lnTo>
                  <a:lnTo>
                    <a:pt x="722833" y="303809"/>
                  </a:lnTo>
                  <a:lnTo>
                    <a:pt x="718033" y="313411"/>
                  </a:lnTo>
                  <a:lnTo>
                    <a:pt x="734492" y="313411"/>
                  </a:lnTo>
                  <a:lnTo>
                    <a:pt x="748208" y="315468"/>
                  </a:lnTo>
                  <a:lnTo>
                    <a:pt x="761238" y="321640"/>
                  </a:lnTo>
                  <a:lnTo>
                    <a:pt x="774954" y="333985"/>
                  </a:lnTo>
                  <a:lnTo>
                    <a:pt x="798957" y="364846"/>
                  </a:lnTo>
                  <a:lnTo>
                    <a:pt x="814045" y="378562"/>
                  </a:lnTo>
                  <a:lnTo>
                    <a:pt x="828446" y="379247"/>
                  </a:lnTo>
                  <a:lnTo>
                    <a:pt x="834619" y="365531"/>
                  </a:lnTo>
                  <a:lnTo>
                    <a:pt x="832561" y="349072"/>
                  </a:lnTo>
                  <a:lnTo>
                    <a:pt x="834619" y="336728"/>
                  </a:lnTo>
                  <a:lnTo>
                    <a:pt x="862051" y="334670"/>
                  </a:lnTo>
                  <a:lnTo>
                    <a:pt x="876452" y="329184"/>
                  </a:lnTo>
                  <a:lnTo>
                    <a:pt x="883996" y="327812"/>
                  </a:lnTo>
                  <a:lnTo>
                    <a:pt x="892912" y="329184"/>
                  </a:lnTo>
                  <a:lnTo>
                    <a:pt x="914857" y="342900"/>
                  </a:lnTo>
                  <a:lnTo>
                    <a:pt x="1030072" y="391592"/>
                  </a:lnTo>
                  <a:lnTo>
                    <a:pt x="1041730" y="389534"/>
                  </a:lnTo>
                  <a:lnTo>
                    <a:pt x="1045159" y="389534"/>
                  </a:lnTo>
                  <a:lnTo>
                    <a:pt x="1047217" y="391592"/>
                  </a:lnTo>
                  <a:lnTo>
                    <a:pt x="1052703" y="401193"/>
                  </a:lnTo>
                  <a:lnTo>
                    <a:pt x="1055446" y="403936"/>
                  </a:lnTo>
                  <a:lnTo>
                    <a:pt x="1081507" y="416966"/>
                  </a:lnTo>
                  <a:lnTo>
                    <a:pt x="1084250" y="417652"/>
                  </a:lnTo>
                  <a:lnTo>
                    <a:pt x="1097966" y="429311"/>
                  </a:lnTo>
                  <a:lnTo>
                    <a:pt x="1128141" y="471145"/>
                  </a:lnTo>
                  <a:lnTo>
                    <a:pt x="1141857" y="479374"/>
                  </a:lnTo>
                  <a:lnTo>
                    <a:pt x="1158316" y="481432"/>
                  </a:lnTo>
                  <a:lnTo>
                    <a:pt x="1174775" y="480746"/>
                  </a:lnTo>
                  <a:lnTo>
                    <a:pt x="1292733" y="442341"/>
                  </a:lnTo>
                  <a:lnTo>
                    <a:pt x="1311250" y="438912"/>
                  </a:lnTo>
                  <a:lnTo>
                    <a:pt x="1318108" y="439598"/>
                  </a:lnTo>
                  <a:lnTo>
                    <a:pt x="1323594" y="441655"/>
                  </a:lnTo>
                  <a:lnTo>
                    <a:pt x="1329080" y="441655"/>
                  </a:lnTo>
                  <a:lnTo>
                    <a:pt x="1335938" y="438912"/>
                  </a:lnTo>
                  <a:lnTo>
                    <a:pt x="1342111" y="431368"/>
                  </a:lnTo>
                  <a:lnTo>
                    <a:pt x="1346911" y="421081"/>
                  </a:lnTo>
                  <a:lnTo>
                    <a:pt x="1352398" y="412166"/>
                  </a:lnTo>
                  <a:lnTo>
                    <a:pt x="1361999" y="408737"/>
                  </a:lnTo>
                  <a:lnTo>
                    <a:pt x="1424407" y="413537"/>
                  </a:lnTo>
                  <a:lnTo>
                    <a:pt x="1431265" y="415595"/>
                  </a:lnTo>
                  <a:lnTo>
                    <a:pt x="1445666" y="424510"/>
                  </a:lnTo>
                  <a:lnTo>
                    <a:pt x="1452524" y="426568"/>
                  </a:lnTo>
                  <a:lnTo>
                    <a:pt x="1460068" y="425196"/>
                  </a:lnTo>
                  <a:lnTo>
                    <a:pt x="1464869" y="421767"/>
                  </a:lnTo>
                  <a:lnTo>
                    <a:pt x="1470355" y="416966"/>
                  </a:lnTo>
                  <a:lnTo>
                    <a:pt x="1478585" y="410108"/>
                  </a:lnTo>
                  <a:lnTo>
                    <a:pt x="1486814" y="407365"/>
                  </a:lnTo>
                  <a:lnTo>
                    <a:pt x="1511503" y="405994"/>
                  </a:lnTo>
                  <a:lnTo>
                    <a:pt x="1537564" y="388163"/>
                  </a:lnTo>
                  <a:lnTo>
                    <a:pt x="1545107" y="385420"/>
                  </a:lnTo>
                  <a:lnTo>
                    <a:pt x="1560195" y="390906"/>
                  </a:lnTo>
                  <a:lnTo>
                    <a:pt x="1581455" y="414223"/>
                  </a:lnTo>
                  <a:lnTo>
                    <a:pt x="1595171" y="419710"/>
                  </a:lnTo>
                  <a:lnTo>
                    <a:pt x="1604772" y="417652"/>
                  </a:lnTo>
                  <a:lnTo>
                    <a:pt x="1622603" y="408737"/>
                  </a:lnTo>
                  <a:lnTo>
                    <a:pt x="1632204" y="408737"/>
                  </a:lnTo>
                  <a:lnTo>
                    <a:pt x="1641805" y="410794"/>
                  </a:lnTo>
                  <a:lnTo>
                    <a:pt x="1649349" y="409423"/>
                  </a:lnTo>
                  <a:lnTo>
                    <a:pt x="1665808" y="401879"/>
                  </a:lnTo>
                  <a:lnTo>
                    <a:pt x="1684325" y="388849"/>
                  </a:lnTo>
                  <a:lnTo>
                    <a:pt x="1693240" y="384734"/>
                  </a:lnTo>
                  <a:lnTo>
                    <a:pt x="1753591" y="370332"/>
                  </a:lnTo>
                  <a:lnTo>
                    <a:pt x="1759077" y="371704"/>
                  </a:lnTo>
                  <a:lnTo>
                    <a:pt x="1763192" y="369646"/>
                  </a:lnTo>
                  <a:lnTo>
                    <a:pt x="1771421" y="356616"/>
                  </a:lnTo>
                  <a:lnTo>
                    <a:pt x="1782394" y="332613"/>
                  </a:lnTo>
                  <a:lnTo>
                    <a:pt x="1789938" y="309296"/>
                  </a:lnTo>
                  <a:lnTo>
                    <a:pt x="1794053" y="303809"/>
                  </a:lnTo>
                  <a:lnTo>
                    <a:pt x="1798168" y="301752"/>
                  </a:lnTo>
                  <a:lnTo>
                    <a:pt x="1801597" y="299695"/>
                  </a:lnTo>
                  <a:lnTo>
                    <a:pt x="1802968" y="292151"/>
                  </a:lnTo>
                  <a:lnTo>
                    <a:pt x="1800911" y="286664"/>
                  </a:lnTo>
                  <a:lnTo>
                    <a:pt x="1791310" y="277063"/>
                  </a:lnTo>
                  <a:lnTo>
                    <a:pt x="1787881" y="272948"/>
                  </a:lnTo>
                  <a:lnTo>
                    <a:pt x="1781023" y="256489"/>
                  </a:lnTo>
                  <a:lnTo>
                    <a:pt x="1781708" y="250317"/>
                  </a:lnTo>
                  <a:lnTo>
                    <a:pt x="1789938" y="241402"/>
                  </a:lnTo>
                  <a:lnTo>
                    <a:pt x="1792681" y="229743"/>
                  </a:lnTo>
                  <a:lnTo>
                    <a:pt x="1794053" y="219456"/>
                  </a:lnTo>
                  <a:lnTo>
                    <a:pt x="1792681" y="208483"/>
                  </a:lnTo>
                  <a:lnTo>
                    <a:pt x="1789252" y="196139"/>
                  </a:lnTo>
                  <a:lnTo>
                    <a:pt x="1785137" y="191338"/>
                  </a:lnTo>
                  <a:lnTo>
                    <a:pt x="1774165" y="189281"/>
                  </a:lnTo>
                  <a:lnTo>
                    <a:pt x="1770736" y="186538"/>
                  </a:lnTo>
                  <a:lnTo>
                    <a:pt x="1769364" y="179680"/>
                  </a:lnTo>
                  <a:lnTo>
                    <a:pt x="1770050" y="165278"/>
                  </a:lnTo>
                  <a:lnTo>
                    <a:pt x="1770050" y="157734"/>
                  </a:lnTo>
                  <a:lnTo>
                    <a:pt x="1763192" y="133731"/>
                  </a:lnTo>
                  <a:lnTo>
                    <a:pt x="1759077" y="126187"/>
                  </a:lnTo>
                  <a:lnTo>
                    <a:pt x="1752905" y="118643"/>
                  </a:lnTo>
                  <a:lnTo>
                    <a:pt x="1745361" y="115214"/>
                  </a:lnTo>
                  <a:lnTo>
                    <a:pt x="1735074" y="113157"/>
                  </a:lnTo>
                  <a:lnTo>
                    <a:pt x="1724787" y="108356"/>
                  </a:lnTo>
                  <a:lnTo>
                    <a:pt x="1719986" y="100127"/>
                  </a:lnTo>
                  <a:lnTo>
                    <a:pt x="1716557" y="96012"/>
                  </a:lnTo>
                  <a:lnTo>
                    <a:pt x="1713128" y="84353"/>
                  </a:lnTo>
                  <a:lnTo>
                    <a:pt x="1711757" y="71323"/>
                  </a:lnTo>
                  <a:lnTo>
                    <a:pt x="1711757" y="57607"/>
                  </a:lnTo>
                  <a:lnTo>
                    <a:pt x="1715872" y="45949"/>
                  </a:lnTo>
                  <a:lnTo>
                    <a:pt x="1720672" y="40462"/>
                  </a:lnTo>
                  <a:lnTo>
                    <a:pt x="1725473" y="39091"/>
                  </a:lnTo>
                  <a:lnTo>
                    <a:pt x="1730273" y="38405"/>
                  </a:lnTo>
                  <a:lnTo>
                    <a:pt x="1735074" y="36347"/>
                  </a:lnTo>
                  <a:lnTo>
                    <a:pt x="1754276" y="21260"/>
                  </a:lnTo>
                  <a:lnTo>
                    <a:pt x="1773479" y="15773"/>
                  </a:lnTo>
                  <a:lnTo>
                    <a:pt x="1811884" y="14402"/>
                  </a:lnTo>
                  <a:lnTo>
                    <a:pt x="1826971" y="0"/>
                  </a:lnTo>
                  <a:lnTo>
                    <a:pt x="1837258" y="686"/>
                  </a:lnTo>
                  <a:lnTo>
                    <a:pt x="1843430" y="4115"/>
                  </a:lnTo>
                  <a:lnTo>
                    <a:pt x="1861947" y="25375"/>
                  </a:lnTo>
                  <a:lnTo>
                    <a:pt x="1870862" y="33604"/>
                  </a:lnTo>
                  <a:lnTo>
                    <a:pt x="1885950" y="37719"/>
                  </a:lnTo>
                  <a:lnTo>
                    <a:pt x="1912696" y="34976"/>
                  </a:lnTo>
                  <a:lnTo>
                    <a:pt x="1931213" y="33604"/>
                  </a:lnTo>
                  <a:lnTo>
                    <a:pt x="1944243" y="37033"/>
                  </a:lnTo>
                  <a:lnTo>
                    <a:pt x="1962760" y="54864"/>
                  </a:lnTo>
                  <a:lnTo>
                    <a:pt x="1990192" y="61722"/>
                  </a:lnTo>
                  <a:lnTo>
                    <a:pt x="2002536" y="67208"/>
                  </a:lnTo>
                  <a:lnTo>
                    <a:pt x="2013509" y="69952"/>
                  </a:lnTo>
                  <a:lnTo>
                    <a:pt x="2011451" y="84353"/>
                  </a:lnTo>
                  <a:lnTo>
                    <a:pt x="2005279" y="96012"/>
                  </a:lnTo>
                  <a:lnTo>
                    <a:pt x="2045056" y="126187"/>
                  </a:lnTo>
                  <a:lnTo>
                    <a:pt x="2077288" y="142646"/>
                  </a:lnTo>
                  <a:lnTo>
                    <a:pt x="2084146" y="150190"/>
                  </a:lnTo>
                  <a:lnTo>
                    <a:pt x="2097862" y="129616"/>
                  </a:lnTo>
                  <a:lnTo>
                    <a:pt x="2097176" y="137160"/>
                  </a:lnTo>
                  <a:lnTo>
                    <a:pt x="2097862" y="144018"/>
                  </a:lnTo>
                  <a:lnTo>
                    <a:pt x="2099920" y="150190"/>
                  </a:lnTo>
                  <a:lnTo>
                    <a:pt x="2102663" y="155677"/>
                  </a:lnTo>
                  <a:lnTo>
                    <a:pt x="2099234" y="166649"/>
                  </a:lnTo>
                  <a:lnTo>
                    <a:pt x="2101977" y="191338"/>
                  </a:lnTo>
                  <a:lnTo>
                    <a:pt x="2097862" y="200939"/>
                  </a:lnTo>
                  <a:lnTo>
                    <a:pt x="2105406" y="213970"/>
                  </a:lnTo>
                  <a:lnTo>
                    <a:pt x="2108835" y="230429"/>
                  </a:lnTo>
                  <a:lnTo>
                    <a:pt x="2112264" y="265405"/>
                  </a:lnTo>
                  <a:lnTo>
                    <a:pt x="2123237" y="311353"/>
                  </a:lnTo>
                  <a:lnTo>
                    <a:pt x="2126666" y="329870"/>
                  </a:lnTo>
                  <a:lnTo>
                    <a:pt x="2126666" y="349758"/>
                  </a:lnTo>
                  <a:lnTo>
                    <a:pt x="2123237" y="369646"/>
                  </a:lnTo>
                  <a:lnTo>
                    <a:pt x="2117065" y="386105"/>
                  </a:lnTo>
                  <a:lnTo>
                    <a:pt x="2107463" y="395021"/>
                  </a:lnTo>
                  <a:lnTo>
                    <a:pt x="2094433" y="396392"/>
                  </a:lnTo>
                  <a:lnTo>
                    <a:pt x="2079346" y="392278"/>
                  </a:lnTo>
                  <a:lnTo>
                    <a:pt x="2065630" y="384734"/>
                  </a:lnTo>
                  <a:lnTo>
                    <a:pt x="2058772" y="375133"/>
                  </a:lnTo>
                  <a:lnTo>
                    <a:pt x="2023110" y="413537"/>
                  </a:lnTo>
                  <a:lnTo>
                    <a:pt x="2015566" y="414909"/>
                  </a:lnTo>
                  <a:lnTo>
                    <a:pt x="2012137" y="417652"/>
                  </a:lnTo>
                  <a:lnTo>
                    <a:pt x="2010766" y="421767"/>
                  </a:lnTo>
                  <a:lnTo>
                    <a:pt x="2006651" y="426568"/>
                  </a:lnTo>
                  <a:lnTo>
                    <a:pt x="1986763" y="438912"/>
                  </a:lnTo>
                  <a:lnTo>
                    <a:pt x="1968246" y="456057"/>
                  </a:lnTo>
                  <a:lnTo>
                    <a:pt x="1956587" y="462229"/>
                  </a:lnTo>
                  <a:lnTo>
                    <a:pt x="1912010" y="467030"/>
                  </a:lnTo>
                  <a:lnTo>
                    <a:pt x="1903781" y="473888"/>
                  </a:lnTo>
                  <a:lnTo>
                    <a:pt x="1914754" y="490347"/>
                  </a:lnTo>
                  <a:lnTo>
                    <a:pt x="1907210" y="510921"/>
                  </a:lnTo>
                  <a:lnTo>
                    <a:pt x="1904467" y="528752"/>
                  </a:lnTo>
                  <a:lnTo>
                    <a:pt x="1906524" y="545897"/>
                  </a:lnTo>
                  <a:lnTo>
                    <a:pt x="1914754" y="561670"/>
                  </a:lnTo>
                  <a:lnTo>
                    <a:pt x="1901723" y="582244"/>
                  </a:lnTo>
                  <a:lnTo>
                    <a:pt x="1901723" y="590474"/>
                  </a:lnTo>
                  <a:lnTo>
                    <a:pt x="1912010" y="593217"/>
                  </a:lnTo>
                  <a:lnTo>
                    <a:pt x="1917497" y="597332"/>
                  </a:lnTo>
                  <a:lnTo>
                    <a:pt x="1905152" y="622021"/>
                  </a:lnTo>
                  <a:lnTo>
                    <a:pt x="1907210" y="635051"/>
                  </a:lnTo>
                  <a:lnTo>
                    <a:pt x="1916811" y="656311"/>
                  </a:lnTo>
                  <a:lnTo>
                    <a:pt x="1922983" y="665912"/>
                  </a:lnTo>
                  <a:lnTo>
                    <a:pt x="1941500" y="675513"/>
                  </a:lnTo>
                  <a:lnTo>
                    <a:pt x="1942186" y="686486"/>
                  </a:lnTo>
                  <a:lnTo>
                    <a:pt x="1937385" y="697459"/>
                  </a:lnTo>
                  <a:lnTo>
                    <a:pt x="1931213" y="702259"/>
                  </a:lnTo>
                  <a:lnTo>
                    <a:pt x="1920926" y="703631"/>
                  </a:lnTo>
                  <a:lnTo>
                    <a:pt x="1914754" y="707060"/>
                  </a:lnTo>
                  <a:lnTo>
                    <a:pt x="1912696" y="713232"/>
                  </a:lnTo>
                  <a:lnTo>
                    <a:pt x="1914754" y="721462"/>
                  </a:lnTo>
                  <a:lnTo>
                    <a:pt x="1922297" y="731063"/>
                  </a:lnTo>
                  <a:lnTo>
                    <a:pt x="1929155" y="734492"/>
                  </a:lnTo>
                  <a:lnTo>
                    <a:pt x="1931213" y="737235"/>
                  </a:lnTo>
                  <a:lnTo>
                    <a:pt x="1923669" y="746836"/>
                  </a:lnTo>
                  <a:lnTo>
                    <a:pt x="1914068" y="754380"/>
                  </a:lnTo>
                  <a:lnTo>
                    <a:pt x="1894180" y="763981"/>
                  </a:lnTo>
                  <a:lnTo>
                    <a:pt x="1885264" y="772897"/>
                  </a:lnTo>
                  <a:lnTo>
                    <a:pt x="1887322" y="777011"/>
                  </a:lnTo>
                  <a:lnTo>
                    <a:pt x="1891436" y="783184"/>
                  </a:lnTo>
                  <a:lnTo>
                    <a:pt x="1892122" y="789356"/>
                  </a:lnTo>
                  <a:lnTo>
                    <a:pt x="1882521" y="792099"/>
                  </a:lnTo>
                  <a:lnTo>
                    <a:pt x="1877035" y="790727"/>
                  </a:lnTo>
                  <a:lnTo>
                    <a:pt x="1871548" y="787984"/>
                  </a:lnTo>
                  <a:lnTo>
                    <a:pt x="1868119" y="783869"/>
                  </a:lnTo>
                  <a:lnTo>
                    <a:pt x="1866062" y="778383"/>
                  </a:lnTo>
                  <a:lnTo>
                    <a:pt x="1861261" y="778383"/>
                  </a:lnTo>
                  <a:lnTo>
                    <a:pt x="1855775" y="796900"/>
                  </a:lnTo>
                  <a:lnTo>
                    <a:pt x="1851660" y="805815"/>
                  </a:lnTo>
                  <a:lnTo>
                    <a:pt x="1846859" y="811301"/>
                  </a:lnTo>
                  <a:lnTo>
                    <a:pt x="1842059" y="811301"/>
                  </a:lnTo>
                  <a:lnTo>
                    <a:pt x="1840687" y="807187"/>
                  </a:lnTo>
                  <a:lnTo>
                    <a:pt x="1837258" y="798271"/>
                  </a:lnTo>
                  <a:lnTo>
                    <a:pt x="1837258" y="807872"/>
                  </a:lnTo>
                  <a:lnTo>
                    <a:pt x="1836572" y="813359"/>
                  </a:lnTo>
                  <a:lnTo>
                    <a:pt x="1833829" y="815416"/>
                  </a:lnTo>
                  <a:lnTo>
                    <a:pt x="1826971" y="816788"/>
                  </a:lnTo>
                  <a:lnTo>
                    <a:pt x="1826971" y="821588"/>
                  </a:lnTo>
                  <a:lnTo>
                    <a:pt x="1827657" y="822960"/>
                  </a:lnTo>
                  <a:lnTo>
                    <a:pt x="1829714" y="822960"/>
                  </a:lnTo>
                  <a:lnTo>
                    <a:pt x="1831772" y="823646"/>
                  </a:lnTo>
                  <a:lnTo>
                    <a:pt x="1824914" y="827075"/>
                  </a:lnTo>
                  <a:lnTo>
                    <a:pt x="1822856" y="830504"/>
                  </a:lnTo>
                  <a:lnTo>
                    <a:pt x="1822171" y="836676"/>
                  </a:lnTo>
                  <a:lnTo>
                    <a:pt x="1827657" y="846963"/>
                  </a:lnTo>
                  <a:lnTo>
                    <a:pt x="1789252" y="879881"/>
                  </a:lnTo>
                  <a:lnTo>
                    <a:pt x="1778965" y="896341"/>
                  </a:lnTo>
                  <a:lnTo>
                    <a:pt x="1772793" y="921715"/>
                  </a:lnTo>
                  <a:lnTo>
                    <a:pt x="1757020" y="940232"/>
                  </a:lnTo>
                  <a:lnTo>
                    <a:pt x="1735760" y="950519"/>
                  </a:lnTo>
                  <a:lnTo>
                    <a:pt x="1709014" y="948461"/>
                  </a:lnTo>
                  <a:lnTo>
                    <a:pt x="1711071" y="944347"/>
                  </a:lnTo>
                  <a:lnTo>
                    <a:pt x="1703527" y="929945"/>
                  </a:lnTo>
                  <a:lnTo>
                    <a:pt x="1701470" y="911428"/>
                  </a:lnTo>
                  <a:lnTo>
                    <a:pt x="1697355" y="894283"/>
                  </a:lnTo>
                  <a:lnTo>
                    <a:pt x="1682267" y="887425"/>
                  </a:lnTo>
                  <a:lnTo>
                    <a:pt x="1682267" y="880567"/>
                  </a:lnTo>
                  <a:lnTo>
                    <a:pt x="1691869" y="881253"/>
                  </a:lnTo>
                  <a:lnTo>
                    <a:pt x="1704899" y="879196"/>
                  </a:lnTo>
                  <a:lnTo>
                    <a:pt x="1715872" y="875767"/>
                  </a:lnTo>
                  <a:lnTo>
                    <a:pt x="1720672" y="871652"/>
                  </a:lnTo>
                  <a:lnTo>
                    <a:pt x="1715872" y="862051"/>
                  </a:lnTo>
                  <a:lnTo>
                    <a:pt x="1705585" y="860679"/>
                  </a:lnTo>
                  <a:lnTo>
                    <a:pt x="1693926" y="863422"/>
                  </a:lnTo>
                  <a:lnTo>
                    <a:pt x="1686382" y="868223"/>
                  </a:lnTo>
                  <a:lnTo>
                    <a:pt x="1683639" y="862051"/>
                  </a:lnTo>
                  <a:lnTo>
                    <a:pt x="1682267" y="854507"/>
                  </a:lnTo>
                  <a:lnTo>
                    <a:pt x="1676781" y="854507"/>
                  </a:lnTo>
                  <a:lnTo>
                    <a:pt x="1676781" y="862051"/>
                  </a:lnTo>
                  <a:lnTo>
                    <a:pt x="1680210" y="866851"/>
                  </a:lnTo>
                  <a:lnTo>
                    <a:pt x="1682267" y="875081"/>
                  </a:lnTo>
                  <a:lnTo>
                    <a:pt x="1676781" y="875081"/>
                  </a:lnTo>
                  <a:lnTo>
                    <a:pt x="1665808" y="862051"/>
                  </a:lnTo>
                  <a:lnTo>
                    <a:pt x="1643863" y="848335"/>
                  </a:lnTo>
                  <a:lnTo>
                    <a:pt x="1620545" y="841477"/>
                  </a:lnTo>
                  <a:lnTo>
                    <a:pt x="1605458" y="849020"/>
                  </a:lnTo>
                  <a:lnTo>
                    <a:pt x="1593113" y="845591"/>
                  </a:lnTo>
                  <a:lnTo>
                    <a:pt x="1555394" y="844906"/>
                  </a:lnTo>
                  <a:lnTo>
                    <a:pt x="1547165" y="839419"/>
                  </a:lnTo>
                  <a:lnTo>
                    <a:pt x="1539621" y="838048"/>
                  </a:lnTo>
                  <a:lnTo>
                    <a:pt x="1489558" y="842848"/>
                  </a:lnTo>
                  <a:lnTo>
                    <a:pt x="1460068" y="836676"/>
                  </a:lnTo>
                  <a:lnTo>
                    <a:pt x="1429207" y="825703"/>
                  </a:lnTo>
                  <a:lnTo>
                    <a:pt x="1399032" y="820217"/>
                  </a:lnTo>
                  <a:lnTo>
                    <a:pt x="1372972" y="829818"/>
                  </a:lnTo>
                  <a:lnTo>
                    <a:pt x="1366799" y="828446"/>
                  </a:lnTo>
                  <a:lnTo>
                    <a:pt x="1352398" y="825017"/>
                  </a:lnTo>
                  <a:lnTo>
                    <a:pt x="1337310" y="817474"/>
                  </a:lnTo>
                  <a:lnTo>
                    <a:pt x="1327023" y="807187"/>
                  </a:lnTo>
                  <a:lnTo>
                    <a:pt x="1316050" y="800329"/>
                  </a:lnTo>
                  <a:lnTo>
                    <a:pt x="1281074" y="792785"/>
                  </a:lnTo>
                  <a:lnTo>
                    <a:pt x="1268730" y="792099"/>
                  </a:lnTo>
                  <a:lnTo>
                    <a:pt x="1243355" y="779755"/>
                  </a:lnTo>
                  <a:lnTo>
                    <a:pt x="1213180" y="758495"/>
                  </a:lnTo>
                  <a:lnTo>
                    <a:pt x="1184377" y="749579"/>
                  </a:lnTo>
                  <a:lnTo>
                    <a:pt x="1161059" y="772897"/>
                  </a:lnTo>
                  <a:lnTo>
                    <a:pt x="1156259" y="772897"/>
                  </a:lnTo>
                  <a:lnTo>
                    <a:pt x="1155573" y="768096"/>
                  </a:lnTo>
                  <a:lnTo>
                    <a:pt x="1100709" y="757809"/>
                  </a:lnTo>
                  <a:lnTo>
                    <a:pt x="1085621" y="749579"/>
                  </a:lnTo>
                  <a:lnTo>
                    <a:pt x="1076706" y="742721"/>
                  </a:lnTo>
                  <a:lnTo>
                    <a:pt x="1070534" y="741350"/>
                  </a:lnTo>
                  <a:lnTo>
                    <a:pt x="1067791" y="739292"/>
                  </a:lnTo>
                  <a:lnTo>
                    <a:pt x="1069162" y="727634"/>
                  </a:lnTo>
                  <a:lnTo>
                    <a:pt x="1071905" y="720090"/>
                  </a:lnTo>
                  <a:lnTo>
                    <a:pt x="1078078" y="713918"/>
                  </a:lnTo>
                  <a:lnTo>
                    <a:pt x="1084936" y="709803"/>
                  </a:lnTo>
                  <a:lnTo>
                    <a:pt x="1093165" y="708431"/>
                  </a:lnTo>
                  <a:lnTo>
                    <a:pt x="1080135" y="699516"/>
                  </a:lnTo>
                  <a:lnTo>
                    <a:pt x="1070534" y="694715"/>
                  </a:lnTo>
                  <a:lnTo>
                    <a:pt x="1013612" y="695401"/>
                  </a:lnTo>
                  <a:lnTo>
                    <a:pt x="1000582" y="698830"/>
                  </a:lnTo>
                  <a:lnTo>
                    <a:pt x="1001268" y="713918"/>
                  </a:lnTo>
                  <a:lnTo>
                    <a:pt x="986866" y="727634"/>
                  </a:lnTo>
                  <a:lnTo>
                    <a:pt x="977951" y="732434"/>
                  </a:lnTo>
                  <a:lnTo>
                    <a:pt x="967664" y="733806"/>
                  </a:lnTo>
                  <a:lnTo>
                    <a:pt x="972464" y="750951"/>
                  </a:lnTo>
                  <a:lnTo>
                    <a:pt x="966292" y="758495"/>
                  </a:lnTo>
                  <a:lnTo>
                    <a:pt x="953948" y="759866"/>
                  </a:lnTo>
                  <a:lnTo>
                    <a:pt x="940918" y="759181"/>
                  </a:lnTo>
                  <a:lnTo>
                    <a:pt x="931316" y="762610"/>
                  </a:lnTo>
                  <a:lnTo>
                    <a:pt x="908685" y="775640"/>
                  </a:lnTo>
                  <a:lnTo>
                    <a:pt x="897026" y="778383"/>
                  </a:lnTo>
                  <a:lnTo>
                    <a:pt x="877138" y="792785"/>
                  </a:lnTo>
                  <a:lnTo>
                    <a:pt x="856564" y="821588"/>
                  </a:lnTo>
                  <a:lnTo>
                    <a:pt x="833933" y="840791"/>
                  </a:lnTo>
                  <a:lnTo>
                    <a:pt x="808558" y="829818"/>
                  </a:lnTo>
                  <a:lnTo>
                    <a:pt x="781812" y="841477"/>
                  </a:lnTo>
                  <a:lnTo>
                    <a:pt x="768096" y="842848"/>
                  </a:lnTo>
                  <a:lnTo>
                    <a:pt x="755066" y="835990"/>
                  </a:lnTo>
                  <a:lnTo>
                    <a:pt x="758495" y="833933"/>
                  </a:lnTo>
                  <a:lnTo>
                    <a:pt x="758495" y="833247"/>
                  </a:lnTo>
                  <a:lnTo>
                    <a:pt x="759866" y="829818"/>
                  </a:lnTo>
                  <a:lnTo>
                    <a:pt x="735863" y="816788"/>
                  </a:lnTo>
                  <a:lnTo>
                    <a:pt x="720776" y="830504"/>
                  </a:lnTo>
                  <a:lnTo>
                    <a:pt x="716661" y="835990"/>
                  </a:lnTo>
                  <a:lnTo>
                    <a:pt x="711860" y="835990"/>
                  </a:lnTo>
                  <a:lnTo>
                    <a:pt x="705002" y="821588"/>
                  </a:lnTo>
                  <a:lnTo>
                    <a:pt x="698144" y="808558"/>
                  </a:lnTo>
                  <a:lnTo>
                    <a:pt x="688543" y="796900"/>
                  </a:lnTo>
                  <a:lnTo>
                    <a:pt x="691972" y="784555"/>
                  </a:lnTo>
                  <a:lnTo>
                    <a:pt x="681685" y="779755"/>
                  </a:lnTo>
                  <a:lnTo>
                    <a:pt x="674141" y="772897"/>
                  </a:lnTo>
                  <a:lnTo>
                    <a:pt x="669341" y="762610"/>
                  </a:lnTo>
                  <a:lnTo>
                    <a:pt x="667969" y="749579"/>
                  </a:lnTo>
                  <a:lnTo>
                    <a:pt x="633679" y="743407"/>
                  </a:lnTo>
                  <a:lnTo>
                    <a:pt x="624764" y="739978"/>
                  </a:lnTo>
                  <a:lnTo>
                    <a:pt x="617906" y="745465"/>
                  </a:lnTo>
                  <a:lnTo>
                    <a:pt x="609676" y="746836"/>
                  </a:lnTo>
                  <a:lnTo>
                    <a:pt x="602132" y="749579"/>
                  </a:lnTo>
                  <a:lnTo>
                    <a:pt x="595960" y="759181"/>
                  </a:lnTo>
                  <a:lnTo>
                    <a:pt x="580873" y="753008"/>
                  </a:lnTo>
                  <a:lnTo>
                    <a:pt x="561670" y="755066"/>
                  </a:lnTo>
                  <a:lnTo>
                    <a:pt x="544525" y="763981"/>
                  </a:lnTo>
                  <a:lnTo>
                    <a:pt x="530809" y="784555"/>
                  </a:lnTo>
                  <a:lnTo>
                    <a:pt x="499262" y="810616"/>
                  </a:lnTo>
                  <a:lnTo>
                    <a:pt x="488975" y="816788"/>
                  </a:lnTo>
                  <a:lnTo>
                    <a:pt x="497205" y="823646"/>
                  </a:lnTo>
                  <a:lnTo>
                    <a:pt x="502691" y="832561"/>
                  </a:lnTo>
                  <a:lnTo>
                    <a:pt x="502006" y="839419"/>
                  </a:lnTo>
                  <a:lnTo>
                    <a:pt x="486918" y="843534"/>
                  </a:lnTo>
                  <a:lnTo>
                    <a:pt x="484175" y="846963"/>
                  </a:lnTo>
                  <a:lnTo>
                    <a:pt x="484175" y="851764"/>
                  </a:lnTo>
                  <a:lnTo>
                    <a:pt x="486918" y="857936"/>
                  </a:lnTo>
                  <a:lnTo>
                    <a:pt x="491033" y="860679"/>
                  </a:lnTo>
                  <a:lnTo>
                    <a:pt x="502691" y="859993"/>
                  </a:lnTo>
                  <a:lnTo>
                    <a:pt x="508864" y="862051"/>
                  </a:lnTo>
                  <a:lnTo>
                    <a:pt x="417652" y="915543"/>
                  </a:lnTo>
                  <a:lnTo>
                    <a:pt x="346329" y="958063"/>
                  </a:lnTo>
                  <a:lnTo>
                    <a:pt x="320269" y="964235"/>
                  </a:lnTo>
                  <a:lnTo>
                    <a:pt x="290093" y="962177"/>
                  </a:lnTo>
                  <a:lnTo>
                    <a:pt x="259232" y="953948"/>
                  </a:lnTo>
                  <a:lnTo>
                    <a:pt x="179679" y="911428"/>
                  </a:lnTo>
                  <a:lnTo>
                    <a:pt x="165963" y="908685"/>
                  </a:lnTo>
                  <a:close/>
                  <a:moveTo>
                    <a:pt x="1460068" y="1217981"/>
                  </a:moveTo>
                  <a:lnTo>
                    <a:pt x="1463497" y="1231697"/>
                  </a:lnTo>
                  <a:lnTo>
                    <a:pt x="1454582" y="1240612"/>
                  </a:lnTo>
                  <a:lnTo>
                    <a:pt x="1388745" y="1263929"/>
                  </a:lnTo>
                  <a:lnTo>
                    <a:pt x="1372972" y="1262558"/>
                  </a:lnTo>
                  <a:lnTo>
                    <a:pt x="1348283" y="1248156"/>
                  </a:lnTo>
                  <a:lnTo>
                    <a:pt x="1301648" y="1210437"/>
                  </a:lnTo>
                  <a:lnTo>
                    <a:pt x="1292047" y="1198778"/>
                  </a:lnTo>
                  <a:lnTo>
                    <a:pt x="1285875" y="1186434"/>
                  </a:lnTo>
                  <a:lnTo>
                    <a:pt x="1298905" y="1186434"/>
                  </a:lnTo>
                  <a:lnTo>
                    <a:pt x="1340053" y="1162431"/>
                  </a:lnTo>
                  <a:lnTo>
                    <a:pt x="1358570" y="1155573"/>
                  </a:lnTo>
                  <a:lnTo>
                    <a:pt x="1379144" y="1155573"/>
                  </a:lnTo>
                  <a:lnTo>
                    <a:pt x="1436065" y="1173404"/>
                  </a:lnTo>
                  <a:lnTo>
                    <a:pt x="1447038" y="1180948"/>
                  </a:lnTo>
                  <a:lnTo>
                    <a:pt x="1458697" y="1192606"/>
                  </a:lnTo>
                  <a:lnTo>
                    <a:pt x="1464869" y="1205636"/>
                  </a:lnTo>
                  <a:lnTo>
                    <a:pt x="1460068" y="1217981"/>
                  </a:lnTo>
                  <a:close/>
                  <a:moveTo>
                    <a:pt x="822960" y="951205"/>
                  </a:moveTo>
                  <a:lnTo>
                    <a:pt x="807872" y="951890"/>
                  </a:lnTo>
                  <a:lnTo>
                    <a:pt x="803758" y="962177"/>
                  </a:lnTo>
                  <a:lnTo>
                    <a:pt x="808558" y="973150"/>
                  </a:lnTo>
                  <a:lnTo>
                    <a:pt x="822960" y="976579"/>
                  </a:lnTo>
                  <a:lnTo>
                    <a:pt x="822960" y="995096"/>
                  </a:lnTo>
                  <a:lnTo>
                    <a:pt x="810616" y="999211"/>
                  </a:lnTo>
                  <a:lnTo>
                    <a:pt x="808558" y="1012241"/>
                  </a:lnTo>
                  <a:lnTo>
                    <a:pt x="813359" y="1040359"/>
                  </a:lnTo>
                  <a:lnTo>
                    <a:pt x="818159" y="1050646"/>
                  </a:lnTo>
                  <a:lnTo>
                    <a:pt x="820217" y="1058189"/>
                  </a:lnTo>
                  <a:lnTo>
                    <a:pt x="818159" y="1065733"/>
                  </a:lnTo>
                  <a:lnTo>
                    <a:pt x="813359" y="1066419"/>
                  </a:lnTo>
                  <a:lnTo>
                    <a:pt x="801014" y="1058189"/>
                  </a:lnTo>
                  <a:lnTo>
                    <a:pt x="798957" y="1062304"/>
                  </a:lnTo>
                  <a:lnTo>
                    <a:pt x="793471" y="1069162"/>
                  </a:lnTo>
                  <a:lnTo>
                    <a:pt x="781126" y="1073963"/>
                  </a:lnTo>
                  <a:lnTo>
                    <a:pt x="757809" y="1078078"/>
                  </a:lnTo>
                  <a:lnTo>
                    <a:pt x="748894" y="1081507"/>
                  </a:lnTo>
                  <a:lnTo>
                    <a:pt x="731749" y="1097966"/>
                  </a:lnTo>
                  <a:lnTo>
                    <a:pt x="721462" y="1104138"/>
                  </a:lnTo>
                  <a:lnTo>
                    <a:pt x="718033" y="1095223"/>
                  </a:lnTo>
                  <a:lnTo>
                    <a:pt x="713232" y="1089050"/>
                  </a:lnTo>
                  <a:lnTo>
                    <a:pt x="702259" y="1078078"/>
                  </a:lnTo>
                  <a:lnTo>
                    <a:pt x="699516" y="1077392"/>
                  </a:lnTo>
                  <a:lnTo>
                    <a:pt x="694030" y="1078763"/>
                  </a:lnTo>
                  <a:lnTo>
                    <a:pt x="691972" y="1078078"/>
                  </a:lnTo>
                  <a:lnTo>
                    <a:pt x="691972" y="1075334"/>
                  </a:lnTo>
                  <a:lnTo>
                    <a:pt x="692658" y="1067791"/>
                  </a:lnTo>
                  <a:lnTo>
                    <a:pt x="691972" y="1065733"/>
                  </a:lnTo>
                  <a:lnTo>
                    <a:pt x="682371" y="1056132"/>
                  </a:lnTo>
                  <a:lnTo>
                    <a:pt x="677570" y="1053389"/>
                  </a:lnTo>
                  <a:lnTo>
                    <a:pt x="658368" y="1048588"/>
                  </a:lnTo>
                  <a:lnTo>
                    <a:pt x="642595" y="1047902"/>
                  </a:lnTo>
                  <a:lnTo>
                    <a:pt x="632993" y="1040359"/>
                  </a:lnTo>
                  <a:lnTo>
                    <a:pt x="629564" y="1014984"/>
                  </a:lnTo>
                  <a:lnTo>
                    <a:pt x="633679" y="990981"/>
                  </a:lnTo>
                  <a:lnTo>
                    <a:pt x="644652" y="966978"/>
                  </a:lnTo>
                  <a:lnTo>
                    <a:pt x="667969" y="932002"/>
                  </a:lnTo>
                  <a:lnTo>
                    <a:pt x="721462" y="887425"/>
                  </a:lnTo>
                  <a:lnTo>
                    <a:pt x="744093" y="898398"/>
                  </a:lnTo>
                  <a:lnTo>
                    <a:pt x="772897" y="901827"/>
                  </a:lnTo>
                  <a:lnTo>
                    <a:pt x="784555" y="905942"/>
                  </a:lnTo>
                  <a:lnTo>
                    <a:pt x="787298" y="912114"/>
                  </a:lnTo>
                  <a:lnTo>
                    <a:pt x="788670" y="921029"/>
                  </a:lnTo>
                  <a:lnTo>
                    <a:pt x="792785" y="928573"/>
                  </a:lnTo>
                  <a:lnTo>
                    <a:pt x="801014" y="932002"/>
                  </a:lnTo>
                  <a:lnTo>
                    <a:pt x="808558" y="934060"/>
                  </a:lnTo>
                  <a:lnTo>
                    <a:pt x="814730" y="938860"/>
                  </a:lnTo>
                  <a:lnTo>
                    <a:pt x="820217" y="945032"/>
                  </a:lnTo>
                  <a:lnTo>
                    <a:pt x="822960" y="951205"/>
                  </a:lnTo>
                  <a:close/>
                </a:path>
              </a:pathLst>
            </a:custGeom>
            <a:solidFill>
              <a:srgbClr val="DA4F33"/>
            </a:solidFill>
            <a:ln w="3429" cap="rnd">
              <a:solidFill>
                <a:srgbClr val="FFFFFF"/>
              </a:solidFill>
              <a:prstDash val="solid"/>
              <a:round/>
            </a:ln>
          </p:spPr>
          <p:txBody>
            <a:bodyPr rtlCol="0" anchor="ctr"/>
            <a:lstStyle/>
            <a:p>
              <a:endParaRPr lang="el-GR"/>
            </a:p>
          </p:txBody>
        </p:sp>
        <p:sp>
          <p:nvSpPr>
            <p:cNvPr id="11" name="Ελεύθερη σχεδίαση 10">
              <a:extLst>
                <a:ext uri="{FF2B5EF4-FFF2-40B4-BE49-F238E27FC236}">
                  <a16:creationId xmlns:a16="http://schemas.microsoft.com/office/drawing/2014/main" id="{000BF9DD-9E42-EADA-1E24-B779993ED37C}"/>
                </a:ext>
              </a:extLst>
            </p:cNvPr>
            <p:cNvSpPr/>
            <p:nvPr/>
          </p:nvSpPr>
          <p:spPr>
            <a:xfrm>
              <a:off x="11277527" y="1781085"/>
              <a:ext cx="283235" cy="299694"/>
            </a:xfrm>
            <a:custGeom>
              <a:avLst/>
              <a:gdLst>
                <a:gd name="connsiteX0" fmla="*/ 6858 w 283235"/>
                <a:gd name="connsiteY0" fmla="*/ 120015 h 299694"/>
                <a:gd name="connsiteX1" fmla="*/ 9601 w 283235"/>
                <a:gd name="connsiteY1" fmla="*/ 111100 h 299694"/>
                <a:gd name="connsiteX2" fmla="*/ 10287 w 283235"/>
                <a:gd name="connsiteY2" fmla="*/ 98755 h 299694"/>
                <a:gd name="connsiteX3" fmla="*/ 9601 w 283235"/>
                <a:gd name="connsiteY3" fmla="*/ 82982 h 299694"/>
                <a:gd name="connsiteX4" fmla="*/ 10287 w 283235"/>
                <a:gd name="connsiteY4" fmla="*/ 59665 h 299694"/>
                <a:gd name="connsiteX5" fmla="*/ 8915 w 283235"/>
                <a:gd name="connsiteY5" fmla="*/ 56921 h 299694"/>
                <a:gd name="connsiteX6" fmla="*/ 14402 w 283235"/>
                <a:gd name="connsiteY6" fmla="*/ 52807 h 299694"/>
                <a:gd name="connsiteX7" fmla="*/ 14402 w 283235"/>
                <a:gd name="connsiteY7" fmla="*/ 43891 h 299694"/>
                <a:gd name="connsiteX8" fmla="*/ 9601 w 283235"/>
                <a:gd name="connsiteY8" fmla="*/ 32233 h 299694"/>
                <a:gd name="connsiteX9" fmla="*/ 0 w 283235"/>
                <a:gd name="connsiteY9" fmla="*/ 13716 h 299694"/>
                <a:gd name="connsiteX10" fmla="*/ 4801 w 283235"/>
                <a:gd name="connsiteY10" fmla="*/ 7544 h 299694"/>
                <a:gd name="connsiteX11" fmla="*/ 0 w 283235"/>
                <a:gd name="connsiteY11" fmla="*/ 1372 h 299694"/>
                <a:gd name="connsiteX12" fmla="*/ 13716 w 283235"/>
                <a:gd name="connsiteY12" fmla="*/ 0 h 299694"/>
                <a:gd name="connsiteX13" fmla="*/ 26060 w 283235"/>
                <a:gd name="connsiteY13" fmla="*/ 15773 h 299694"/>
                <a:gd name="connsiteX14" fmla="*/ 43205 w 283235"/>
                <a:gd name="connsiteY14" fmla="*/ 52807 h 299694"/>
                <a:gd name="connsiteX15" fmla="*/ 52121 w 283235"/>
                <a:gd name="connsiteY15" fmla="*/ 63094 h 299694"/>
                <a:gd name="connsiteX16" fmla="*/ 66523 w 283235"/>
                <a:gd name="connsiteY16" fmla="*/ 76810 h 299694"/>
                <a:gd name="connsiteX17" fmla="*/ 82982 w 283235"/>
                <a:gd name="connsiteY17" fmla="*/ 85039 h 299694"/>
                <a:gd name="connsiteX18" fmla="*/ 96698 w 283235"/>
                <a:gd name="connsiteY18" fmla="*/ 77495 h 299694"/>
                <a:gd name="connsiteX19" fmla="*/ 103556 w 283235"/>
                <a:gd name="connsiteY19" fmla="*/ 81610 h 299694"/>
                <a:gd name="connsiteX20" fmla="*/ 125501 w 283235"/>
                <a:gd name="connsiteY20" fmla="*/ 89154 h 299694"/>
                <a:gd name="connsiteX21" fmla="*/ 133045 w 283235"/>
                <a:gd name="connsiteY21" fmla="*/ 90526 h 299694"/>
                <a:gd name="connsiteX22" fmla="*/ 137846 w 283235"/>
                <a:gd name="connsiteY22" fmla="*/ 94640 h 299694"/>
                <a:gd name="connsiteX23" fmla="*/ 145390 w 283235"/>
                <a:gd name="connsiteY23" fmla="*/ 115900 h 299694"/>
                <a:gd name="connsiteX24" fmla="*/ 149504 w 283235"/>
                <a:gd name="connsiteY24" fmla="*/ 122072 h 299694"/>
                <a:gd name="connsiteX25" fmla="*/ 170764 w 283235"/>
                <a:gd name="connsiteY25" fmla="*/ 122072 h 299694"/>
                <a:gd name="connsiteX26" fmla="*/ 193396 w 283235"/>
                <a:gd name="connsiteY26" fmla="*/ 148133 h 299694"/>
                <a:gd name="connsiteX27" fmla="*/ 231800 w 283235"/>
                <a:gd name="connsiteY27" fmla="*/ 204368 h 299694"/>
                <a:gd name="connsiteX28" fmla="*/ 276377 w 283235"/>
                <a:gd name="connsiteY28" fmla="*/ 249631 h 299694"/>
                <a:gd name="connsiteX29" fmla="*/ 283235 w 283235"/>
                <a:gd name="connsiteY29" fmla="*/ 274320 h 299694"/>
                <a:gd name="connsiteX30" fmla="*/ 260604 w 283235"/>
                <a:gd name="connsiteY30" fmla="*/ 292837 h 299694"/>
                <a:gd name="connsiteX31" fmla="*/ 230429 w 283235"/>
                <a:gd name="connsiteY31" fmla="*/ 299695 h 299694"/>
                <a:gd name="connsiteX32" fmla="*/ 217399 w 283235"/>
                <a:gd name="connsiteY32" fmla="*/ 296952 h 299694"/>
                <a:gd name="connsiteX33" fmla="*/ 211912 w 283235"/>
                <a:gd name="connsiteY33" fmla="*/ 283236 h 299694"/>
                <a:gd name="connsiteX34" fmla="*/ 207797 w 283235"/>
                <a:gd name="connsiteY34" fmla="*/ 266776 h 299694"/>
                <a:gd name="connsiteX35" fmla="*/ 197510 w 283235"/>
                <a:gd name="connsiteY35" fmla="*/ 257175 h 299694"/>
                <a:gd name="connsiteX36" fmla="*/ 185166 w 283235"/>
                <a:gd name="connsiteY36" fmla="*/ 250317 h 299694"/>
                <a:gd name="connsiteX37" fmla="*/ 174193 w 283235"/>
                <a:gd name="connsiteY37" fmla="*/ 242088 h 299694"/>
                <a:gd name="connsiteX38" fmla="*/ 154991 w 283235"/>
                <a:gd name="connsiteY38" fmla="*/ 213970 h 299694"/>
                <a:gd name="connsiteX39" fmla="*/ 141961 w 283235"/>
                <a:gd name="connsiteY39" fmla="*/ 185166 h 299694"/>
                <a:gd name="connsiteX40" fmla="*/ 124816 w 283235"/>
                <a:gd name="connsiteY40" fmla="*/ 160477 h 299694"/>
                <a:gd name="connsiteX41" fmla="*/ 96698 w 283235"/>
                <a:gd name="connsiteY41" fmla="*/ 147447 h 299694"/>
                <a:gd name="connsiteX42" fmla="*/ 39776 w 283235"/>
                <a:gd name="connsiteY42" fmla="*/ 137160 h 299694"/>
                <a:gd name="connsiteX43" fmla="*/ 19202 w 283235"/>
                <a:gd name="connsiteY43" fmla="*/ 128245 h 299694"/>
                <a:gd name="connsiteX44" fmla="*/ 6858 w 283235"/>
                <a:gd name="connsiteY44" fmla="*/ 120015 h 29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3235" h="299694">
                  <a:moveTo>
                    <a:pt x="6858" y="120015"/>
                  </a:moveTo>
                  <a:lnTo>
                    <a:pt x="9601" y="111100"/>
                  </a:lnTo>
                  <a:lnTo>
                    <a:pt x="10287" y="98755"/>
                  </a:lnTo>
                  <a:lnTo>
                    <a:pt x="9601" y="82982"/>
                  </a:lnTo>
                  <a:lnTo>
                    <a:pt x="10287" y="59665"/>
                  </a:lnTo>
                  <a:lnTo>
                    <a:pt x="8915" y="56921"/>
                  </a:lnTo>
                  <a:lnTo>
                    <a:pt x="14402" y="52807"/>
                  </a:lnTo>
                  <a:lnTo>
                    <a:pt x="14402" y="43891"/>
                  </a:lnTo>
                  <a:lnTo>
                    <a:pt x="9601" y="32233"/>
                  </a:lnTo>
                  <a:lnTo>
                    <a:pt x="0" y="13716"/>
                  </a:lnTo>
                  <a:lnTo>
                    <a:pt x="4801" y="7544"/>
                  </a:lnTo>
                  <a:lnTo>
                    <a:pt x="0" y="1372"/>
                  </a:lnTo>
                  <a:lnTo>
                    <a:pt x="13716" y="0"/>
                  </a:lnTo>
                  <a:lnTo>
                    <a:pt x="26060" y="15773"/>
                  </a:lnTo>
                  <a:lnTo>
                    <a:pt x="43205" y="52807"/>
                  </a:lnTo>
                  <a:lnTo>
                    <a:pt x="52121" y="63094"/>
                  </a:lnTo>
                  <a:lnTo>
                    <a:pt x="66523" y="76810"/>
                  </a:lnTo>
                  <a:lnTo>
                    <a:pt x="82982" y="85039"/>
                  </a:lnTo>
                  <a:lnTo>
                    <a:pt x="96698" y="77495"/>
                  </a:lnTo>
                  <a:lnTo>
                    <a:pt x="103556" y="81610"/>
                  </a:lnTo>
                  <a:lnTo>
                    <a:pt x="125501" y="89154"/>
                  </a:lnTo>
                  <a:lnTo>
                    <a:pt x="133045" y="90526"/>
                  </a:lnTo>
                  <a:lnTo>
                    <a:pt x="137846" y="94640"/>
                  </a:lnTo>
                  <a:lnTo>
                    <a:pt x="145390" y="115900"/>
                  </a:lnTo>
                  <a:lnTo>
                    <a:pt x="149504" y="122072"/>
                  </a:lnTo>
                  <a:lnTo>
                    <a:pt x="170764" y="122072"/>
                  </a:lnTo>
                  <a:lnTo>
                    <a:pt x="193396" y="148133"/>
                  </a:lnTo>
                  <a:lnTo>
                    <a:pt x="231800" y="204368"/>
                  </a:lnTo>
                  <a:lnTo>
                    <a:pt x="276377" y="249631"/>
                  </a:lnTo>
                  <a:lnTo>
                    <a:pt x="283235" y="274320"/>
                  </a:lnTo>
                  <a:lnTo>
                    <a:pt x="260604" y="292837"/>
                  </a:lnTo>
                  <a:lnTo>
                    <a:pt x="230429" y="299695"/>
                  </a:lnTo>
                  <a:lnTo>
                    <a:pt x="217399" y="296952"/>
                  </a:lnTo>
                  <a:lnTo>
                    <a:pt x="211912" y="283236"/>
                  </a:lnTo>
                  <a:lnTo>
                    <a:pt x="207797" y="266776"/>
                  </a:lnTo>
                  <a:lnTo>
                    <a:pt x="197510" y="257175"/>
                  </a:lnTo>
                  <a:lnTo>
                    <a:pt x="185166" y="250317"/>
                  </a:lnTo>
                  <a:lnTo>
                    <a:pt x="174193" y="242088"/>
                  </a:lnTo>
                  <a:lnTo>
                    <a:pt x="154991" y="213970"/>
                  </a:lnTo>
                  <a:lnTo>
                    <a:pt x="141961" y="185166"/>
                  </a:lnTo>
                  <a:lnTo>
                    <a:pt x="124816" y="160477"/>
                  </a:lnTo>
                  <a:lnTo>
                    <a:pt x="96698" y="147447"/>
                  </a:lnTo>
                  <a:lnTo>
                    <a:pt x="39776" y="137160"/>
                  </a:lnTo>
                  <a:lnTo>
                    <a:pt x="19202" y="128245"/>
                  </a:lnTo>
                  <a:lnTo>
                    <a:pt x="6858" y="120015"/>
                  </a:lnTo>
                  <a:close/>
                </a:path>
              </a:pathLst>
            </a:custGeom>
            <a:grpFill/>
            <a:ln w="3429" cap="rnd">
              <a:solidFill>
                <a:srgbClr val="FFFFFF"/>
              </a:solidFill>
              <a:prstDash val="solid"/>
              <a:round/>
            </a:ln>
          </p:spPr>
          <p:txBody>
            <a:bodyPr rtlCol="0" anchor="ctr"/>
            <a:lstStyle/>
            <a:p>
              <a:endParaRPr lang="el-GR"/>
            </a:p>
          </p:txBody>
        </p:sp>
        <p:sp>
          <p:nvSpPr>
            <p:cNvPr id="13" name="Ελεύθερη σχεδίαση 12">
              <a:extLst>
                <a:ext uri="{FF2B5EF4-FFF2-40B4-BE49-F238E27FC236}">
                  <a16:creationId xmlns:a16="http://schemas.microsoft.com/office/drawing/2014/main" id="{FBC33BC6-4EAF-334E-1AE5-A0AC657C0E1D}"/>
                </a:ext>
              </a:extLst>
            </p:cNvPr>
            <p:cNvSpPr/>
            <p:nvPr/>
          </p:nvSpPr>
          <p:spPr>
            <a:xfrm>
              <a:off x="9247559" y="2035517"/>
              <a:ext cx="2102662" cy="1112367"/>
            </a:xfrm>
            <a:custGeom>
              <a:avLst/>
              <a:gdLst>
                <a:gd name="connsiteX0" fmla="*/ 126873 w 2102662"/>
                <a:gd name="connsiteY0" fmla="*/ 339471 h 1112367"/>
                <a:gd name="connsiteX1" fmla="*/ 135788 w 2102662"/>
                <a:gd name="connsiteY1" fmla="*/ 348386 h 1112367"/>
                <a:gd name="connsiteX2" fmla="*/ 148819 w 2102662"/>
                <a:gd name="connsiteY2" fmla="*/ 347701 h 1112367"/>
                <a:gd name="connsiteX3" fmla="*/ 178308 w 2102662"/>
                <a:gd name="connsiteY3" fmla="*/ 337414 h 1112367"/>
                <a:gd name="connsiteX4" fmla="*/ 192024 w 2102662"/>
                <a:gd name="connsiteY4" fmla="*/ 329184 h 1112367"/>
                <a:gd name="connsiteX5" fmla="*/ 208483 w 2102662"/>
                <a:gd name="connsiteY5" fmla="*/ 306553 h 1112367"/>
                <a:gd name="connsiteX6" fmla="*/ 222885 w 2102662"/>
                <a:gd name="connsiteY6" fmla="*/ 296266 h 1112367"/>
                <a:gd name="connsiteX7" fmla="*/ 250317 w 2102662"/>
                <a:gd name="connsiteY7" fmla="*/ 285293 h 1112367"/>
                <a:gd name="connsiteX8" fmla="*/ 353873 w 2102662"/>
                <a:gd name="connsiteY8" fmla="*/ 299009 h 1112367"/>
                <a:gd name="connsiteX9" fmla="*/ 424510 w 2102662"/>
                <a:gd name="connsiteY9" fmla="*/ 318211 h 1112367"/>
                <a:gd name="connsiteX10" fmla="*/ 449885 w 2102662"/>
                <a:gd name="connsiteY10" fmla="*/ 319583 h 1112367"/>
                <a:gd name="connsiteX11" fmla="*/ 502691 w 2102662"/>
                <a:gd name="connsiteY11" fmla="*/ 307924 h 1112367"/>
                <a:gd name="connsiteX12" fmla="*/ 539725 w 2102662"/>
                <a:gd name="connsiteY12" fmla="*/ 313411 h 1112367"/>
                <a:gd name="connsiteX13" fmla="*/ 548640 w 2102662"/>
                <a:gd name="connsiteY13" fmla="*/ 305181 h 1112367"/>
                <a:gd name="connsiteX14" fmla="*/ 550697 w 2102662"/>
                <a:gd name="connsiteY14" fmla="*/ 292837 h 1112367"/>
                <a:gd name="connsiteX15" fmla="*/ 544525 w 2102662"/>
                <a:gd name="connsiteY15" fmla="*/ 266776 h 1112367"/>
                <a:gd name="connsiteX16" fmla="*/ 546583 w 2102662"/>
                <a:gd name="connsiteY16" fmla="*/ 254432 h 1112367"/>
                <a:gd name="connsiteX17" fmla="*/ 541782 w 2102662"/>
                <a:gd name="connsiteY17" fmla="*/ 241402 h 1112367"/>
                <a:gd name="connsiteX18" fmla="*/ 518465 w 2102662"/>
                <a:gd name="connsiteY18" fmla="*/ 227000 h 1112367"/>
                <a:gd name="connsiteX19" fmla="*/ 532867 w 2102662"/>
                <a:gd name="connsiteY19" fmla="*/ 216713 h 1112367"/>
                <a:gd name="connsiteX20" fmla="*/ 566471 w 2102662"/>
                <a:gd name="connsiteY20" fmla="*/ 184480 h 1112367"/>
                <a:gd name="connsiteX21" fmla="*/ 594589 w 2102662"/>
                <a:gd name="connsiteY21" fmla="*/ 168707 h 1112367"/>
                <a:gd name="connsiteX22" fmla="*/ 608990 w 2102662"/>
                <a:gd name="connsiteY22" fmla="*/ 143332 h 1112367"/>
                <a:gd name="connsiteX23" fmla="*/ 615163 w 2102662"/>
                <a:gd name="connsiteY23" fmla="*/ 119329 h 1112367"/>
                <a:gd name="connsiteX24" fmla="*/ 649453 w 2102662"/>
                <a:gd name="connsiteY24" fmla="*/ 84353 h 1112367"/>
                <a:gd name="connsiteX25" fmla="*/ 670712 w 2102662"/>
                <a:gd name="connsiteY25" fmla="*/ 50063 h 1112367"/>
                <a:gd name="connsiteX26" fmla="*/ 676885 w 2102662"/>
                <a:gd name="connsiteY26" fmla="*/ 26060 h 1112367"/>
                <a:gd name="connsiteX27" fmla="*/ 693344 w 2102662"/>
                <a:gd name="connsiteY27" fmla="*/ 6172 h 1112367"/>
                <a:gd name="connsiteX28" fmla="*/ 698830 w 2102662"/>
                <a:gd name="connsiteY28" fmla="*/ 19202 h 1112367"/>
                <a:gd name="connsiteX29" fmla="*/ 705688 w 2102662"/>
                <a:gd name="connsiteY29" fmla="*/ 8230 h 1112367"/>
                <a:gd name="connsiteX30" fmla="*/ 720090 w 2102662"/>
                <a:gd name="connsiteY30" fmla="*/ 0 h 1112367"/>
                <a:gd name="connsiteX31" fmla="*/ 756437 w 2102662"/>
                <a:gd name="connsiteY31" fmla="*/ 8915 h 1112367"/>
                <a:gd name="connsiteX32" fmla="*/ 754380 w 2102662"/>
                <a:gd name="connsiteY32" fmla="*/ 21260 h 1112367"/>
                <a:gd name="connsiteX33" fmla="*/ 747522 w 2102662"/>
                <a:gd name="connsiteY33" fmla="*/ 32233 h 1112367"/>
                <a:gd name="connsiteX34" fmla="*/ 750265 w 2102662"/>
                <a:gd name="connsiteY34" fmla="*/ 45949 h 1112367"/>
                <a:gd name="connsiteX35" fmla="*/ 747522 w 2102662"/>
                <a:gd name="connsiteY35" fmla="*/ 60350 h 1112367"/>
                <a:gd name="connsiteX36" fmla="*/ 753008 w 2102662"/>
                <a:gd name="connsiteY36" fmla="*/ 74066 h 1112367"/>
                <a:gd name="connsiteX37" fmla="*/ 765353 w 2102662"/>
                <a:gd name="connsiteY37" fmla="*/ 78181 h 1112367"/>
                <a:gd name="connsiteX38" fmla="*/ 779755 w 2102662"/>
                <a:gd name="connsiteY38" fmla="*/ 65837 h 1112367"/>
                <a:gd name="connsiteX39" fmla="*/ 794156 w 2102662"/>
                <a:gd name="connsiteY39" fmla="*/ 42520 h 1112367"/>
                <a:gd name="connsiteX40" fmla="*/ 806501 w 2102662"/>
                <a:gd name="connsiteY40" fmla="*/ 32233 h 1112367"/>
                <a:gd name="connsiteX41" fmla="*/ 835990 w 2102662"/>
                <a:gd name="connsiteY41" fmla="*/ 21946 h 1112367"/>
                <a:gd name="connsiteX42" fmla="*/ 859307 w 2102662"/>
                <a:gd name="connsiteY42" fmla="*/ 35662 h 1112367"/>
                <a:gd name="connsiteX43" fmla="*/ 864108 w 2102662"/>
                <a:gd name="connsiteY43" fmla="*/ 49378 h 1112367"/>
                <a:gd name="connsiteX44" fmla="*/ 862736 w 2102662"/>
                <a:gd name="connsiteY44" fmla="*/ 89154 h 1112367"/>
                <a:gd name="connsiteX45" fmla="*/ 870966 w 2102662"/>
                <a:gd name="connsiteY45" fmla="*/ 115900 h 1112367"/>
                <a:gd name="connsiteX46" fmla="*/ 892226 w 2102662"/>
                <a:gd name="connsiteY46" fmla="*/ 139903 h 1112367"/>
                <a:gd name="connsiteX47" fmla="*/ 939546 w 2102662"/>
                <a:gd name="connsiteY47" fmla="*/ 172822 h 1112367"/>
                <a:gd name="connsiteX48" fmla="*/ 955319 w 2102662"/>
                <a:gd name="connsiteY48" fmla="*/ 200939 h 1112367"/>
                <a:gd name="connsiteX49" fmla="*/ 976579 w 2102662"/>
                <a:gd name="connsiteY49" fmla="*/ 222199 h 1112367"/>
                <a:gd name="connsiteX50" fmla="*/ 1003325 w 2102662"/>
                <a:gd name="connsiteY50" fmla="*/ 231800 h 1112367"/>
                <a:gd name="connsiteX51" fmla="*/ 1059561 w 2102662"/>
                <a:gd name="connsiteY51" fmla="*/ 216027 h 1112367"/>
                <a:gd name="connsiteX52" fmla="*/ 1071905 w 2102662"/>
                <a:gd name="connsiteY52" fmla="*/ 218084 h 1112367"/>
                <a:gd name="connsiteX53" fmla="*/ 1082878 w 2102662"/>
                <a:gd name="connsiteY53" fmla="*/ 227686 h 1112367"/>
                <a:gd name="connsiteX54" fmla="*/ 1119226 w 2102662"/>
                <a:gd name="connsiteY54" fmla="*/ 221513 h 1112367"/>
                <a:gd name="connsiteX55" fmla="*/ 1126769 w 2102662"/>
                <a:gd name="connsiteY55" fmla="*/ 220142 h 1112367"/>
                <a:gd name="connsiteX56" fmla="*/ 1126769 w 2102662"/>
                <a:gd name="connsiteY56" fmla="*/ 220828 h 1112367"/>
                <a:gd name="connsiteX57" fmla="*/ 1136371 w 2102662"/>
                <a:gd name="connsiteY57" fmla="*/ 253746 h 1112367"/>
                <a:gd name="connsiteX58" fmla="*/ 1141171 w 2102662"/>
                <a:gd name="connsiteY58" fmla="*/ 265405 h 1112367"/>
                <a:gd name="connsiteX59" fmla="*/ 1148715 w 2102662"/>
                <a:gd name="connsiteY59" fmla="*/ 275006 h 1112367"/>
                <a:gd name="connsiteX60" fmla="*/ 1175461 w 2102662"/>
                <a:gd name="connsiteY60" fmla="*/ 298323 h 1112367"/>
                <a:gd name="connsiteX61" fmla="*/ 1191235 w 2102662"/>
                <a:gd name="connsiteY61" fmla="*/ 306553 h 1112367"/>
                <a:gd name="connsiteX62" fmla="*/ 1200836 w 2102662"/>
                <a:gd name="connsiteY62" fmla="*/ 316840 h 1112367"/>
                <a:gd name="connsiteX63" fmla="*/ 1218667 w 2102662"/>
                <a:gd name="connsiteY63" fmla="*/ 340843 h 1112367"/>
                <a:gd name="connsiteX64" fmla="*/ 1225525 w 2102662"/>
                <a:gd name="connsiteY64" fmla="*/ 352501 h 1112367"/>
                <a:gd name="connsiteX65" fmla="*/ 1231697 w 2102662"/>
                <a:gd name="connsiteY65" fmla="*/ 368275 h 1112367"/>
                <a:gd name="connsiteX66" fmla="*/ 1235812 w 2102662"/>
                <a:gd name="connsiteY66" fmla="*/ 386791 h 1112367"/>
                <a:gd name="connsiteX67" fmla="*/ 1237869 w 2102662"/>
                <a:gd name="connsiteY67" fmla="*/ 406679 h 1112367"/>
                <a:gd name="connsiteX68" fmla="*/ 1240612 w 2102662"/>
                <a:gd name="connsiteY68" fmla="*/ 421081 h 1112367"/>
                <a:gd name="connsiteX69" fmla="*/ 1261872 w 2102662"/>
                <a:gd name="connsiteY69" fmla="*/ 473202 h 1112367"/>
                <a:gd name="connsiteX70" fmla="*/ 1278331 w 2102662"/>
                <a:gd name="connsiteY70" fmla="*/ 527380 h 1112367"/>
                <a:gd name="connsiteX71" fmla="*/ 1288618 w 2102662"/>
                <a:gd name="connsiteY71" fmla="*/ 544525 h 1112367"/>
                <a:gd name="connsiteX72" fmla="*/ 1298219 w 2102662"/>
                <a:gd name="connsiteY72" fmla="*/ 554126 h 1112367"/>
                <a:gd name="connsiteX73" fmla="*/ 1334567 w 2102662"/>
                <a:gd name="connsiteY73" fmla="*/ 578815 h 1112367"/>
                <a:gd name="connsiteX74" fmla="*/ 1370914 w 2102662"/>
                <a:gd name="connsiteY74" fmla="*/ 593217 h 1112367"/>
                <a:gd name="connsiteX75" fmla="*/ 1397660 w 2102662"/>
                <a:gd name="connsiteY75" fmla="*/ 614477 h 1112367"/>
                <a:gd name="connsiteX76" fmla="*/ 1399718 w 2102662"/>
                <a:gd name="connsiteY76" fmla="*/ 616534 h 1112367"/>
                <a:gd name="connsiteX77" fmla="*/ 1403147 w 2102662"/>
                <a:gd name="connsiteY77" fmla="*/ 620649 h 1112367"/>
                <a:gd name="connsiteX78" fmla="*/ 1411376 w 2102662"/>
                <a:gd name="connsiteY78" fmla="*/ 648767 h 1112367"/>
                <a:gd name="connsiteX79" fmla="*/ 1419606 w 2102662"/>
                <a:gd name="connsiteY79" fmla="*/ 659740 h 1112367"/>
                <a:gd name="connsiteX80" fmla="*/ 1479956 w 2102662"/>
                <a:gd name="connsiteY80" fmla="*/ 728320 h 1112367"/>
                <a:gd name="connsiteX81" fmla="*/ 1488872 w 2102662"/>
                <a:gd name="connsiteY81" fmla="*/ 747522 h 1112367"/>
                <a:gd name="connsiteX82" fmla="*/ 1522476 w 2102662"/>
                <a:gd name="connsiteY82" fmla="*/ 779755 h 1112367"/>
                <a:gd name="connsiteX83" fmla="*/ 1537564 w 2102662"/>
                <a:gd name="connsiteY83" fmla="*/ 829132 h 1112367"/>
                <a:gd name="connsiteX84" fmla="*/ 1572539 w 2102662"/>
                <a:gd name="connsiteY84" fmla="*/ 898398 h 1112367"/>
                <a:gd name="connsiteX85" fmla="*/ 1573225 w 2102662"/>
                <a:gd name="connsiteY85" fmla="*/ 910057 h 1112367"/>
                <a:gd name="connsiteX86" fmla="*/ 1566367 w 2102662"/>
                <a:gd name="connsiteY86" fmla="*/ 914857 h 1112367"/>
                <a:gd name="connsiteX87" fmla="*/ 1543736 w 2102662"/>
                <a:gd name="connsiteY87" fmla="*/ 936117 h 1112367"/>
                <a:gd name="connsiteX88" fmla="*/ 1530020 w 2102662"/>
                <a:gd name="connsiteY88" fmla="*/ 940918 h 1112367"/>
                <a:gd name="connsiteX89" fmla="*/ 1503274 w 2102662"/>
                <a:gd name="connsiteY89" fmla="*/ 945032 h 1112367"/>
                <a:gd name="connsiteX90" fmla="*/ 1489558 w 2102662"/>
                <a:gd name="connsiteY90" fmla="*/ 949147 h 1112367"/>
                <a:gd name="connsiteX91" fmla="*/ 1479271 w 2102662"/>
                <a:gd name="connsiteY91" fmla="*/ 953948 h 1112367"/>
                <a:gd name="connsiteX92" fmla="*/ 1482700 w 2102662"/>
                <a:gd name="connsiteY92" fmla="*/ 956005 h 1112367"/>
                <a:gd name="connsiteX93" fmla="*/ 1485443 w 2102662"/>
                <a:gd name="connsiteY93" fmla="*/ 958063 h 1112367"/>
                <a:gd name="connsiteX94" fmla="*/ 1488872 w 2102662"/>
                <a:gd name="connsiteY94" fmla="*/ 959434 h 1112367"/>
                <a:gd name="connsiteX95" fmla="*/ 1493672 w 2102662"/>
                <a:gd name="connsiteY95" fmla="*/ 960120 h 1112367"/>
                <a:gd name="connsiteX96" fmla="*/ 1493672 w 2102662"/>
                <a:gd name="connsiteY96" fmla="*/ 966292 h 1112367"/>
                <a:gd name="connsiteX97" fmla="*/ 1487500 w 2102662"/>
                <a:gd name="connsiteY97" fmla="*/ 968350 h 1112367"/>
                <a:gd name="connsiteX98" fmla="*/ 1482014 w 2102662"/>
                <a:gd name="connsiteY98" fmla="*/ 971093 h 1112367"/>
                <a:gd name="connsiteX99" fmla="*/ 1477899 w 2102662"/>
                <a:gd name="connsiteY99" fmla="*/ 974522 h 1112367"/>
                <a:gd name="connsiteX100" fmla="*/ 1474470 w 2102662"/>
                <a:gd name="connsiteY100" fmla="*/ 978637 h 1112367"/>
                <a:gd name="connsiteX101" fmla="*/ 1466240 w 2102662"/>
                <a:gd name="connsiteY101" fmla="*/ 975208 h 1112367"/>
                <a:gd name="connsiteX102" fmla="*/ 1450467 w 2102662"/>
                <a:gd name="connsiteY102" fmla="*/ 976579 h 1112367"/>
                <a:gd name="connsiteX103" fmla="*/ 1434008 w 2102662"/>
                <a:gd name="connsiteY103" fmla="*/ 981380 h 1112367"/>
                <a:gd name="connsiteX104" fmla="*/ 1423721 w 2102662"/>
                <a:gd name="connsiteY104" fmla="*/ 987552 h 1112367"/>
                <a:gd name="connsiteX105" fmla="*/ 1412748 w 2102662"/>
                <a:gd name="connsiteY105" fmla="*/ 993038 h 1112367"/>
                <a:gd name="connsiteX106" fmla="*/ 1396289 w 2102662"/>
                <a:gd name="connsiteY106" fmla="*/ 992353 h 1112367"/>
                <a:gd name="connsiteX107" fmla="*/ 1368171 w 2102662"/>
                <a:gd name="connsiteY107" fmla="*/ 984809 h 1112367"/>
                <a:gd name="connsiteX108" fmla="*/ 1374343 w 2102662"/>
                <a:gd name="connsiteY108" fmla="*/ 971779 h 1112367"/>
                <a:gd name="connsiteX109" fmla="*/ 1382573 w 2102662"/>
                <a:gd name="connsiteY109" fmla="*/ 960120 h 1112367"/>
                <a:gd name="connsiteX110" fmla="*/ 1379144 w 2102662"/>
                <a:gd name="connsiteY110" fmla="*/ 947776 h 1112367"/>
                <a:gd name="connsiteX111" fmla="*/ 1388745 w 2102662"/>
                <a:gd name="connsiteY111" fmla="*/ 939546 h 1112367"/>
                <a:gd name="connsiteX112" fmla="*/ 1411376 w 2102662"/>
                <a:gd name="connsiteY112" fmla="*/ 929259 h 1112367"/>
                <a:gd name="connsiteX113" fmla="*/ 1411376 w 2102662"/>
                <a:gd name="connsiteY113" fmla="*/ 940232 h 1112367"/>
                <a:gd name="connsiteX114" fmla="*/ 1402461 w 2102662"/>
                <a:gd name="connsiteY114" fmla="*/ 978637 h 1112367"/>
                <a:gd name="connsiteX115" fmla="*/ 1452524 w 2102662"/>
                <a:gd name="connsiteY115" fmla="*/ 951205 h 1112367"/>
                <a:gd name="connsiteX116" fmla="*/ 1460068 w 2102662"/>
                <a:gd name="connsiteY116" fmla="*/ 940918 h 1112367"/>
                <a:gd name="connsiteX117" fmla="*/ 1455268 w 2102662"/>
                <a:gd name="connsiteY117" fmla="*/ 932002 h 1112367"/>
                <a:gd name="connsiteX118" fmla="*/ 1459382 w 2102662"/>
                <a:gd name="connsiteY118" fmla="*/ 929259 h 1112367"/>
                <a:gd name="connsiteX119" fmla="*/ 1465555 w 2102662"/>
                <a:gd name="connsiteY119" fmla="*/ 929945 h 1112367"/>
                <a:gd name="connsiteX120" fmla="*/ 1469669 w 2102662"/>
                <a:gd name="connsiteY120" fmla="*/ 932002 h 1112367"/>
                <a:gd name="connsiteX121" fmla="*/ 1471727 w 2102662"/>
                <a:gd name="connsiteY121" fmla="*/ 936117 h 1112367"/>
                <a:gd name="connsiteX122" fmla="*/ 1476527 w 2102662"/>
                <a:gd name="connsiteY122" fmla="*/ 930631 h 1112367"/>
                <a:gd name="connsiteX123" fmla="*/ 1482014 w 2102662"/>
                <a:gd name="connsiteY123" fmla="*/ 921029 h 1112367"/>
                <a:gd name="connsiteX124" fmla="*/ 1484071 w 2102662"/>
                <a:gd name="connsiteY124" fmla="*/ 910057 h 1112367"/>
                <a:gd name="connsiteX125" fmla="*/ 1480642 w 2102662"/>
                <a:gd name="connsiteY125" fmla="*/ 900455 h 1112367"/>
                <a:gd name="connsiteX126" fmla="*/ 1462811 w 2102662"/>
                <a:gd name="connsiteY126" fmla="*/ 869594 h 1112367"/>
                <a:gd name="connsiteX127" fmla="*/ 1455268 w 2102662"/>
                <a:gd name="connsiteY127" fmla="*/ 860679 h 1112367"/>
                <a:gd name="connsiteX128" fmla="*/ 1458011 w 2102662"/>
                <a:gd name="connsiteY128" fmla="*/ 845591 h 1112367"/>
                <a:gd name="connsiteX129" fmla="*/ 1450467 w 2102662"/>
                <a:gd name="connsiteY129" fmla="*/ 829132 h 1112367"/>
                <a:gd name="connsiteX130" fmla="*/ 1438123 w 2102662"/>
                <a:gd name="connsiteY130" fmla="*/ 814730 h 1112367"/>
                <a:gd name="connsiteX131" fmla="*/ 1426464 w 2102662"/>
                <a:gd name="connsiteY131" fmla="*/ 803758 h 1112367"/>
                <a:gd name="connsiteX132" fmla="*/ 1412748 w 2102662"/>
                <a:gd name="connsiteY132" fmla="*/ 794156 h 1112367"/>
                <a:gd name="connsiteX133" fmla="*/ 1400404 w 2102662"/>
                <a:gd name="connsiteY133" fmla="*/ 789356 h 1112367"/>
                <a:gd name="connsiteX134" fmla="*/ 1345540 w 2102662"/>
                <a:gd name="connsiteY134" fmla="*/ 784555 h 1112367"/>
                <a:gd name="connsiteX135" fmla="*/ 1345540 w 2102662"/>
                <a:gd name="connsiteY135" fmla="*/ 781812 h 1112367"/>
                <a:gd name="connsiteX136" fmla="*/ 1346225 w 2102662"/>
                <a:gd name="connsiteY136" fmla="*/ 777697 h 1112367"/>
                <a:gd name="connsiteX137" fmla="*/ 1344168 w 2102662"/>
                <a:gd name="connsiteY137" fmla="*/ 772897 h 1112367"/>
                <a:gd name="connsiteX138" fmla="*/ 1340739 w 2102662"/>
                <a:gd name="connsiteY138" fmla="*/ 767410 h 1112367"/>
                <a:gd name="connsiteX139" fmla="*/ 1333881 w 2102662"/>
                <a:gd name="connsiteY139" fmla="*/ 753008 h 1112367"/>
                <a:gd name="connsiteX140" fmla="*/ 1329766 w 2102662"/>
                <a:gd name="connsiteY140" fmla="*/ 748894 h 1112367"/>
                <a:gd name="connsiteX141" fmla="*/ 1324966 w 2102662"/>
                <a:gd name="connsiteY141" fmla="*/ 747522 h 1112367"/>
                <a:gd name="connsiteX142" fmla="*/ 1305763 w 2102662"/>
                <a:gd name="connsiteY142" fmla="*/ 748894 h 1112367"/>
                <a:gd name="connsiteX143" fmla="*/ 1289990 w 2102662"/>
                <a:gd name="connsiteY143" fmla="*/ 744779 h 1112367"/>
                <a:gd name="connsiteX144" fmla="*/ 1285875 w 2102662"/>
                <a:gd name="connsiteY144" fmla="*/ 745465 h 1112367"/>
                <a:gd name="connsiteX145" fmla="*/ 1291361 w 2102662"/>
                <a:gd name="connsiteY145" fmla="*/ 754380 h 1112367"/>
                <a:gd name="connsiteX146" fmla="*/ 1291361 w 2102662"/>
                <a:gd name="connsiteY146" fmla="*/ 760552 h 1112367"/>
                <a:gd name="connsiteX147" fmla="*/ 1283818 w 2102662"/>
                <a:gd name="connsiteY147" fmla="*/ 768096 h 1112367"/>
                <a:gd name="connsiteX148" fmla="*/ 1281074 w 2102662"/>
                <a:gd name="connsiteY148" fmla="*/ 778383 h 1112367"/>
                <a:gd name="connsiteX149" fmla="*/ 1283132 w 2102662"/>
                <a:gd name="connsiteY149" fmla="*/ 789356 h 1112367"/>
                <a:gd name="connsiteX150" fmla="*/ 1291361 w 2102662"/>
                <a:gd name="connsiteY150" fmla="*/ 797585 h 1112367"/>
                <a:gd name="connsiteX151" fmla="*/ 1274216 w 2102662"/>
                <a:gd name="connsiteY151" fmla="*/ 801700 h 1112367"/>
                <a:gd name="connsiteX152" fmla="*/ 1246784 w 2102662"/>
                <a:gd name="connsiteY152" fmla="*/ 805129 h 1112367"/>
                <a:gd name="connsiteX153" fmla="*/ 1220038 w 2102662"/>
                <a:gd name="connsiteY153" fmla="*/ 811301 h 1112367"/>
                <a:gd name="connsiteX154" fmla="*/ 1209065 w 2102662"/>
                <a:gd name="connsiteY154" fmla="*/ 826389 h 1112367"/>
                <a:gd name="connsiteX155" fmla="*/ 1207694 w 2102662"/>
                <a:gd name="connsiteY155" fmla="*/ 861365 h 1112367"/>
                <a:gd name="connsiteX156" fmla="*/ 1209065 w 2102662"/>
                <a:gd name="connsiteY156" fmla="*/ 872338 h 1112367"/>
                <a:gd name="connsiteX157" fmla="*/ 1228268 w 2102662"/>
                <a:gd name="connsiteY157" fmla="*/ 929259 h 1112367"/>
                <a:gd name="connsiteX158" fmla="*/ 1233068 w 2102662"/>
                <a:gd name="connsiteY158" fmla="*/ 929259 h 1112367"/>
                <a:gd name="connsiteX159" fmla="*/ 1238555 w 2102662"/>
                <a:gd name="connsiteY159" fmla="*/ 918972 h 1112367"/>
                <a:gd name="connsiteX160" fmla="*/ 1247470 w 2102662"/>
                <a:gd name="connsiteY160" fmla="*/ 910057 h 1112367"/>
                <a:gd name="connsiteX161" fmla="*/ 1244727 w 2102662"/>
                <a:gd name="connsiteY161" fmla="*/ 900455 h 1112367"/>
                <a:gd name="connsiteX162" fmla="*/ 1248156 w 2102662"/>
                <a:gd name="connsiteY162" fmla="*/ 899770 h 1112367"/>
                <a:gd name="connsiteX163" fmla="*/ 1253642 w 2102662"/>
                <a:gd name="connsiteY163" fmla="*/ 905942 h 1112367"/>
                <a:gd name="connsiteX164" fmla="*/ 1257071 w 2102662"/>
                <a:gd name="connsiteY164" fmla="*/ 916229 h 1112367"/>
                <a:gd name="connsiteX165" fmla="*/ 1261872 w 2102662"/>
                <a:gd name="connsiteY165" fmla="*/ 910057 h 1112367"/>
                <a:gd name="connsiteX166" fmla="*/ 1268730 w 2102662"/>
                <a:gd name="connsiteY166" fmla="*/ 925144 h 1112367"/>
                <a:gd name="connsiteX167" fmla="*/ 1270787 w 2102662"/>
                <a:gd name="connsiteY167" fmla="*/ 942975 h 1112367"/>
                <a:gd name="connsiteX168" fmla="*/ 1275588 w 2102662"/>
                <a:gd name="connsiteY168" fmla="*/ 960120 h 1112367"/>
                <a:gd name="connsiteX169" fmla="*/ 1286561 w 2102662"/>
                <a:gd name="connsiteY169" fmla="*/ 972464 h 1112367"/>
                <a:gd name="connsiteX170" fmla="*/ 1285875 w 2102662"/>
                <a:gd name="connsiteY170" fmla="*/ 967664 h 1112367"/>
                <a:gd name="connsiteX171" fmla="*/ 1287247 w 2102662"/>
                <a:gd name="connsiteY171" fmla="*/ 966978 h 1112367"/>
                <a:gd name="connsiteX172" fmla="*/ 1288618 w 2102662"/>
                <a:gd name="connsiteY172" fmla="*/ 966978 h 1112367"/>
                <a:gd name="connsiteX173" fmla="*/ 1291361 w 2102662"/>
                <a:gd name="connsiteY173" fmla="*/ 966292 h 1112367"/>
                <a:gd name="connsiteX174" fmla="*/ 1287932 w 2102662"/>
                <a:gd name="connsiteY174" fmla="*/ 960120 h 1112367"/>
                <a:gd name="connsiteX175" fmla="*/ 1286561 w 2102662"/>
                <a:gd name="connsiteY175" fmla="*/ 953948 h 1112367"/>
                <a:gd name="connsiteX176" fmla="*/ 1303706 w 2102662"/>
                <a:gd name="connsiteY176" fmla="*/ 965606 h 1112367"/>
                <a:gd name="connsiteX177" fmla="*/ 1312621 w 2102662"/>
                <a:gd name="connsiteY177" fmla="*/ 980694 h 1112367"/>
                <a:gd name="connsiteX178" fmla="*/ 1318793 w 2102662"/>
                <a:gd name="connsiteY178" fmla="*/ 996467 h 1112367"/>
                <a:gd name="connsiteX179" fmla="*/ 1329766 w 2102662"/>
                <a:gd name="connsiteY179" fmla="*/ 1010183 h 1112367"/>
                <a:gd name="connsiteX180" fmla="*/ 1325651 w 2102662"/>
                <a:gd name="connsiteY180" fmla="*/ 1021156 h 1112367"/>
                <a:gd name="connsiteX181" fmla="*/ 1326337 w 2102662"/>
                <a:gd name="connsiteY181" fmla="*/ 1023899 h 1112367"/>
                <a:gd name="connsiteX182" fmla="*/ 1329766 w 2102662"/>
                <a:gd name="connsiteY182" fmla="*/ 1028700 h 1112367"/>
                <a:gd name="connsiteX183" fmla="*/ 1307821 w 2102662"/>
                <a:gd name="connsiteY183" fmla="*/ 1041730 h 1112367"/>
                <a:gd name="connsiteX184" fmla="*/ 1302334 w 2102662"/>
                <a:gd name="connsiteY184" fmla="*/ 1050646 h 1112367"/>
                <a:gd name="connsiteX185" fmla="*/ 1305763 w 2102662"/>
                <a:gd name="connsiteY185" fmla="*/ 1065047 h 1112367"/>
                <a:gd name="connsiteX186" fmla="*/ 1342111 w 2102662"/>
                <a:gd name="connsiteY186" fmla="*/ 1043102 h 1112367"/>
                <a:gd name="connsiteX187" fmla="*/ 1361313 w 2102662"/>
                <a:gd name="connsiteY187" fmla="*/ 1036930 h 1112367"/>
                <a:gd name="connsiteX188" fmla="*/ 1382573 w 2102662"/>
                <a:gd name="connsiteY188" fmla="*/ 1034872 h 1112367"/>
                <a:gd name="connsiteX189" fmla="*/ 1382573 w 2102662"/>
                <a:gd name="connsiteY189" fmla="*/ 1040359 h 1112367"/>
                <a:gd name="connsiteX190" fmla="*/ 1377086 w 2102662"/>
                <a:gd name="connsiteY190" fmla="*/ 1047217 h 1112367"/>
                <a:gd name="connsiteX191" fmla="*/ 1353769 w 2102662"/>
                <a:gd name="connsiteY191" fmla="*/ 1059561 h 1112367"/>
                <a:gd name="connsiteX192" fmla="*/ 1347597 w 2102662"/>
                <a:gd name="connsiteY192" fmla="*/ 1065733 h 1112367"/>
                <a:gd name="connsiteX193" fmla="*/ 1344854 w 2102662"/>
                <a:gd name="connsiteY193" fmla="*/ 1071905 h 1112367"/>
                <a:gd name="connsiteX194" fmla="*/ 1339367 w 2102662"/>
                <a:gd name="connsiteY194" fmla="*/ 1090422 h 1112367"/>
                <a:gd name="connsiteX195" fmla="*/ 1336624 w 2102662"/>
                <a:gd name="connsiteY195" fmla="*/ 1097280 h 1112367"/>
                <a:gd name="connsiteX196" fmla="*/ 1331138 w 2102662"/>
                <a:gd name="connsiteY196" fmla="*/ 1103452 h 1112367"/>
                <a:gd name="connsiteX197" fmla="*/ 1329080 w 2102662"/>
                <a:gd name="connsiteY197" fmla="*/ 1106881 h 1112367"/>
                <a:gd name="connsiteX198" fmla="*/ 1327023 w 2102662"/>
                <a:gd name="connsiteY198" fmla="*/ 1105510 h 1112367"/>
                <a:gd name="connsiteX199" fmla="*/ 1322222 w 2102662"/>
                <a:gd name="connsiteY199" fmla="*/ 1103452 h 1112367"/>
                <a:gd name="connsiteX200" fmla="*/ 1307135 w 2102662"/>
                <a:gd name="connsiteY200" fmla="*/ 1096594 h 1112367"/>
                <a:gd name="connsiteX201" fmla="*/ 1279703 w 2102662"/>
                <a:gd name="connsiteY201" fmla="*/ 1109624 h 1112367"/>
                <a:gd name="connsiteX202" fmla="*/ 1239241 w 2102662"/>
                <a:gd name="connsiteY202" fmla="*/ 1112368 h 1112367"/>
                <a:gd name="connsiteX203" fmla="*/ 1217981 w 2102662"/>
                <a:gd name="connsiteY203" fmla="*/ 1091108 h 1112367"/>
                <a:gd name="connsiteX204" fmla="*/ 1206322 w 2102662"/>
                <a:gd name="connsiteY204" fmla="*/ 1086993 h 1112367"/>
                <a:gd name="connsiteX205" fmla="*/ 1180948 w 2102662"/>
                <a:gd name="connsiteY205" fmla="*/ 1089736 h 1112367"/>
                <a:gd name="connsiteX206" fmla="*/ 1142543 w 2102662"/>
                <a:gd name="connsiteY206" fmla="*/ 1078078 h 1112367"/>
                <a:gd name="connsiteX207" fmla="*/ 1130198 w 2102662"/>
                <a:gd name="connsiteY207" fmla="*/ 1078763 h 1112367"/>
                <a:gd name="connsiteX208" fmla="*/ 1085621 w 2102662"/>
                <a:gd name="connsiteY208" fmla="*/ 1048588 h 1112367"/>
                <a:gd name="connsiteX209" fmla="*/ 1071220 w 2102662"/>
                <a:gd name="connsiteY209" fmla="*/ 1043788 h 1112367"/>
                <a:gd name="connsiteX210" fmla="*/ 1017727 w 2102662"/>
                <a:gd name="connsiteY210" fmla="*/ 1049274 h 1112367"/>
                <a:gd name="connsiteX211" fmla="*/ 990295 w 2102662"/>
                <a:gd name="connsiteY211" fmla="*/ 1047217 h 1112367"/>
                <a:gd name="connsiteX212" fmla="*/ 978637 w 2102662"/>
                <a:gd name="connsiteY212" fmla="*/ 1040359 h 1112367"/>
                <a:gd name="connsiteX213" fmla="*/ 973836 w 2102662"/>
                <a:gd name="connsiteY213" fmla="*/ 1027328 h 1112367"/>
                <a:gd name="connsiteX214" fmla="*/ 971093 w 2102662"/>
                <a:gd name="connsiteY214" fmla="*/ 986866 h 1112367"/>
                <a:gd name="connsiteX215" fmla="*/ 974522 w 2102662"/>
                <a:gd name="connsiteY215" fmla="*/ 964921 h 1112367"/>
                <a:gd name="connsiteX216" fmla="*/ 928573 w 2102662"/>
                <a:gd name="connsiteY216" fmla="*/ 969721 h 1112367"/>
                <a:gd name="connsiteX217" fmla="*/ 917600 w 2102662"/>
                <a:gd name="connsiteY217" fmla="*/ 960806 h 1112367"/>
                <a:gd name="connsiteX218" fmla="*/ 912114 w 2102662"/>
                <a:gd name="connsiteY218" fmla="*/ 919658 h 1112367"/>
                <a:gd name="connsiteX219" fmla="*/ 901141 w 2102662"/>
                <a:gd name="connsiteY219" fmla="*/ 910742 h 1112367"/>
                <a:gd name="connsiteX220" fmla="*/ 876452 w 2102662"/>
                <a:gd name="connsiteY220" fmla="*/ 894283 h 1112367"/>
                <a:gd name="connsiteX221" fmla="*/ 827075 w 2102662"/>
                <a:gd name="connsiteY221" fmla="*/ 875767 h 1112367"/>
                <a:gd name="connsiteX222" fmla="*/ 792785 w 2102662"/>
                <a:gd name="connsiteY222" fmla="*/ 855193 h 1112367"/>
                <a:gd name="connsiteX223" fmla="*/ 730377 w 2102662"/>
                <a:gd name="connsiteY223" fmla="*/ 927202 h 1112367"/>
                <a:gd name="connsiteX224" fmla="*/ 709117 w 2102662"/>
                <a:gd name="connsiteY224" fmla="*/ 977951 h 1112367"/>
                <a:gd name="connsiteX225" fmla="*/ 694030 w 2102662"/>
                <a:gd name="connsiteY225" fmla="*/ 990981 h 1112367"/>
                <a:gd name="connsiteX226" fmla="*/ 667969 w 2102662"/>
                <a:gd name="connsiteY226" fmla="*/ 996467 h 1112367"/>
                <a:gd name="connsiteX227" fmla="*/ 654253 w 2102662"/>
                <a:gd name="connsiteY227" fmla="*/ 1004011 h 1112367"/>
                <a:gd name="connsiteX228" fmla="*/ 635737 w 2102662"/>
                <a:gd name="connsiteY228" fmla="*/ 1025957 h 1112367"/>
                <a:gd name="connsiteX229" fmla="*/ 605561 w 2102662"/>
                <a:gd name="connsiteY229" fmla="*/ 1041044 h 1112367"/>
                <a:gd name="connsiteX230" fmla="*/ 579501 w 2102662"/>
                <a:gd name="connsiteY230" fmla="*/ 1046531 h 1112367"/>
                <a:gd name="connsiteX231" fmla="*/ 567157 w 2102662"/>
                <a:gd name="connsiteY231" fmla="*/ 1044473 h 1112367"/>
                <a:gd name="connsiteX232" fmla="*/ 564413 w 2102662"/>
                <a:gd name="connsiteY232" fmla="*/ 1032129 h 1112367"/>
                <a:gd name="connsiteX233" fmla="*/ 569214 w 2102662"/>
                <a:gd name="connsiteY233" fmla="*/ 1020470 h 1112367"/>
                <a:gd name="connsiteX234" fmla="*/ 565785 w 2102662"/>
                <a:gd name="connsiteY234" fmla="*/ 995096 h 1112367"/>
                <a:gd name="connsiteX235" fmla="*/ 555498 w 2102662"/>
                <a:gd name="connsiteY235" fmla="*/ 980694 h 1112367"/>
                <a:gd name="connsiteX236" fmla="*/ 532181 w 2102662"/>
                <a:gd name="connsiteY236" fmla="*/ 971779 h 1112367"/>
                <a:gd name="connsiteX237" fmla="*/ 507492 w 2102662"/>
                <a:gd name="connsiteY237" fmla="*/ 953262 h 1112367"/>
                <a:gd name="connsiteX238" fmla="*/ 495148 w 2102662"/>
                <a:gd name="connsiteY238" fmla="*/ 953948 h 1112367"/>
                <a:gd name="connsiteX239" fmla="*/ 454685 w 2102662"/>
                <a:gd name="connsiteY239" fmla="*/ 982066 h 1112367"/>
                <a:gd name="connsiteX240" fmla="*/ 441655 w 2102662"/>
                <a:gd name="connsiteY240" fmla="*/ 987552 h 1112367"/>
                <a:gd name="connsiteX241" fmla="*/ 429311 w 2102662"/>
                <a:gd name="connsiteY241" fmla="*/ 985495 h 1112367"/>
                <a:gd name="connsiteX242" fmla="*/ 418338 w 2102662"/>
                <a:gd name="connsiteY242" fmla="*/ 976579 h 1112367"/>
                <a:gd name="connsiteX243" fmla="*/ 412852 w 2102662"/>
                <a:gd name="connsiteY243" fmla="*/ 962863 h 1112367"/>
                <a:gd name="connsiteX244" fmla="*/ 419710 w 2102662"/>
                <a:gd name="connsiteY244" fmla="*/ 938860 h 1112367"/>
                <a:gd name="connsiteX245" fmla="*/ 414223 w 2102662"/>
                <a:gd name="connsiteY245" fmla="*/ 925830 h 1112367"/>
                <a:gd name="connsiteX246" fmla="*/ 391592 w 2102662"/>
                <a:gd name="connsiteY246" fmla="*/ 912114 h 1112367"/>
                <a:gd name="connsiteX247" fmla="*/ 387477 w 2102662"/>
                <a:gd name="connsiteY247" fmla="*/ 874395 h 1112367"/>
                <a:gd name="connsiteX248" fmla="*/ 381991 w 2102662"/>
                <a:gd name="connsiteY248" fmla="*/ 861365 h 1112367"/>
                <a:gd name="connsiteX249" fmla="*/ 371018 w 2102662"/>
                <a:gd name="connsiteY249" fmla="*/ 851764 h 1112367"/>
                <a:gd name="connsiteX250" fmla="*/ 310667 w 2102662"/>
                <a:gd name="connsiteY250" fmla="*/ 867537 h 1112367"/>
                <a:gd name="connsiteX251" fmla="*/ 296951 w 2102662"/>
                <a:gd name="connsiteY251" fmla="*/ 877824 h 1112367"/>
                <a:gd name="connsiteX252" fmla="*/ 292151 w 2102662"/>
                <a:gd name="connsiteY252" fmla="*/ 889483 h 1112367"/>
                <a:gd name="connsiteX253" fmla="*/ 280492 w 2102662"/>
                <a:gd name="connsiteY253" fmla="*/ 899770 h 1112367"/>
                <a:gd name="connsiteX254" fmla="*/ 258547 w 2102662"/>
                <a:gd name="connsiteY254" fmla="*/ 881253 h 1112367"/>
                <a:gd name="connsiteX255" fmla="*/ 245516 w 2102662"/>
                <a:gd name="connsiteY255" fmla="*/ 884682 h 1112367"/>
                <a:gd name="connsiteX256" fmla="*/ 220142 w 2102662"/>
                <a:gd name="connsiteY256" fmla="*/ 903199 h 1112367"/>
                <a:gd name="connsiteX257" fmla="*/ 186538 w 2102662"/>
                <a:gd name="connsiteY257" fmla="*/ 937489 h 1112367"/>
                <a:gd name="connsiteX258" fmla="*/ 177622 w 2102662"/>
                <a:gd name="connsiteY258" fmla="*/ 933374 h 1112367"/>
                <a:gd name="connsiteX259" fmla="*/ 159106 w 2102662"/>
                <a:gd name="connsiteY259" fmla="*/ 905942 h 1112367"/>
                <a:gd name="connsiteX260" fmla="*/ 156362 w 2102662"/>
                <a:gd name="connsiteY260" fmla="*/ 890854 h 1112367"/>
                <a:gd name="connsiteX261" fmla="*/ 193396 w 2102662"/>
                <a:gd name="connsiteY261" fmla="*/ 819531 h 1112367"/>
                <a:gd name="connsiteX262" fmla="*/ 182423 w 2102662"/>
                <a:gd name="connsiteY262" fmla="*/ 792785 h 1112367"/>
                <a:gd name="connsiteX263" fmla="*/ 165964 w 2102662"/>
                <a:gd name="connsiteY263" fmla="*/ 772897 h 1112367"/>
                <a:gd name="connsiteX264" fmla="*/ 152933 w 2102662"/>
                <a:gd name="connsiteY264" fmla="*/ 775640 h 1112367"/>
                <a:gd name="connsiteX265" fmla="*/ 115900 w 2102662"/>
                <a:gd name="connsiteY265" fmla="*/ 770153 h 1112367"/>
                <a:gd name="connsiteX266" fmla="*/ 91211 w 2102662"/>
                <a:gd name="connsiteY266" fmla="*/ 751637 h 1112367"/>
                <a:gd name="connsiteX267" fmla="*/ 80924 w 2102662"/>
                <a:gd name="connsiteY267" fmla="*/ 720090 h 1112367"/>
                <a:gd name="connsiteX268" fmla="*/ 48006 w 2102662"/>
                <a:gd name="connsiteY268" fmla="*/ 692658 h 1112367"/>
                <a:gd name="connsiteX269" fmla="*/ 42520 w 2102662"/>
                <a:gd name="connsiteY269" fmla="*/ 676885 h 1112367"/>
                <a:gd name="connsiteX270" fmla="*/ 45263 w 2102662"/>
                <a:gd name="connsiteY270" fmla="*/ 661797 h 1112367"/>
                <a:gd name="connsiteX271" fmla="*/ 40462 w 2102662"/>
                <a:gd name="connsiteY271" fmla="*/ 646024 h 1112367"/>
                <a:gd name="connsiteX272" fmla="*/ 29489 w 2102662"/>
                <a:gd name="connsiteY272" fmla="*/ 632308 h 1112367"/>
                <a:gd name="connsiteX273" fmla="*/ 31547 w 2102662"/>
                <a:gd name="connsiteY273" fmla="*/ 619963 h 1112367"/>
                <a:gd name="connsiteX274" fmla="*/ 41148 w 2102662"/>
                <a:gd name="connsiteY274" fmla="*/ 608990 h 1112367"/>
                <a:gd name="connsiteX275" fmla="*/ 34976 w 2102662"/>
                <a:gd name="connsiteY275" fmla="*/ 582930 h 1112367"/>
                <a:gd name="connsiteX276" fmla="*/ 39091 w 2102662"/>
                <a:gd name="connsiteY276" fmla="*/ 558927 h 1112367"/>
                <a:gd name="connsiteX277" fmla="*/ 30861 w 2102662"/>
                <a:gd name="connsiteY277" fmla="*/ 545211 h 1112367"/>
                <a:gd name="connsiteX278" fmla="*/ 19202 w 2102662"/>
                <a:gd name="connsiteY278" fmla="*/ 541096 h 1112367"/>
                <a:gd name="connsiteX279" fmla="*/ 8915 w 2102662"/>
                <a:gd name="connsiteY279" fmla="*/ 526694 h 1112367"/>
                <a:gd name="connsiteX280" fmla="*/ 7544 w 2102662"/>
                <a:gd name="connsiteY280" fmla="*/ 501320 h 1112367"/>
                <a:gd name="connsiteX281" fmla="*/ 0 w 2102662"/>
                <a:gd name="connsiteY281" fmla="*/ 472516 h 1112367"/>
                <a:gd name="connsiteX282" fmla="*/ 8915 w 2102662"/>
                <a:gd name="connsiteY282" fmla="*/ 461543 h 1112367"/>
                <a:gd name="connsiteX283" fmla="*/ 22631 w 2102662"/>
                <a:gd name="connsiteY283" fmla="*/ 454000 h 1112367"/>
                <a:gd name="connsiteX284" fmla="*/ 50749 w 2102662"/>
                <a:gd name="connsiteY284" fmla="*/ 455371 h 1112367"/>
                <a:gd name="connsiteX285" fmla="*/ 61722 w 2102662"/>
                <a:gd name="connsiteY285" fmla="*/ 464972 h 1112367"/>
                <a:gd name="connsiteX286" fmla="*/ 74066 w 2102662"/>
                <a:gd name="connsiteY286" fmla="*/ 464287 h 1112367"/>
                <a:gd name="connsiteX287" fmla="*/ 73381 w 2102662"/>
                <a:gd name="connsiteY287" fmla="*/ 438912 h 1112367"/>
                <a:gd name="connsiteX288" fmla="*/ 61722 w 2102662"/>
                <a:gd name="connsiteY288" fmla="*/ 384734 h 1112367"/>
                <a:gd name="connsiteX289" fmla="*/ 66523 w 2102662"/>
                <a:gd name="connsiteY289" fmla="*/ 372389 h 1112367"/>
                <a:gd name="connsiteX290" fmla="*/ 73381 w 2102662"/>
                <a:gd name="connsiteY290" fmla="*/ 358673 h 1112367"/>
                <a:gd name="connsiteX291" fmla="*/ 87097 w 2102662"/>
                <a:gd name="connsiteY291" fmla="*/ 351130 h 1112367"/>
                <a:gd name="connsiteX292" fmla="*/ 94640 w 2102662"/>
                <a:gd name="connsiteY292" fmla="*/ 339471 h 1112367"/>
                <a:gd name="connsiteX293" fmla="*/ 107671 w 2102662"/>
                <a:gd name="connsiteY293" fmla="*/ 333985 h 1112367"/>
                <a:gd name="connsiteX294" fmla="*/ 126873 w 2102662"/>
                <a:gd name="connsiteY294" fmla="*/ 339471 h 1112367"/>
                <a:gd name="connsiteX295" fmla="*/ 1639062 w 2102662"/>
                <a:gd name="connsiteY295" fmla="*/ 940918 h 1112367"/>
                <a:gd name="connsiteX296" fmla="*/ 1630832 w 2102662"/>
                <a:gd name="connsiteY296" fmla="*/ 938174 h 1112367"/>
                <a:gd name="connsiteX297" fmla="*/ 1623289 w 2102662"/>
                <a:gd name="connsiteY297" fmla="*/ 937489 h 1112367"/>
                <a:gd name="connsiteX298" fmla="*/ 1616431 w 2102662"/>
                <a:gd name="connsiteY298" fmla="*/ 938174 h 1112367"/>
                <a:gd name="connsiteX299" fmla="*/ 1609573 w 2102662"/>
                <a:gd name="connsiteY299" fmla="*/ 940918 h 1112367"/>
                <a:gd name="connsiteX300" fmla="*/ 1612316 w 2102662"/>
                <a:gd name="connsiteY300" fmla="*/ 925144 h 1112367"/>
                <a:gd name="connsiteX301" fmla="*/ 1620545 w 2102662"/>
                <a:gd name="connsiteY301" fmla="*/ 918972 h 1112367"/>
                <a:gd name="connsiteX302" fmla="*/ 1629461 w 2102662"/>
                <a:gd name="connsiteY302" fmla="*/ 916915 h 1112367"/>
                <a:gd name="connsiteX303" fmla="*/ 1633576 w 2102662"/>
                <a:gd name="connsiteY303" fmla="*/ 913486 h 1112367"/>
                <a:gd name="connsiteX304" fmla="*/ 1637005 w 2102662"/>
                <a:gd name="connsiteY304" fmla="*/ 903884 h 1112367"/>
                <a:gd name="connsiteX305" fmla="*/ 1644548 w 2102662"/>
                <a:gd name="connsiteY305" fmla="*/ 892912 h 1112367"/>
                <a:gd name="connsiteX306" fmla="*/ 1654150 w 2102662"/>
                <a:gd name="connsiteY306" fmla="*/ 883996 h 1112367"/>
                <a:gd name="connsiteX307" fmla="*/ 1663065 w 2102662"/>
                <a:gd name="connsiteY307" fmla="*/ 879196 h 1112367"/>
                <a:gd name="connsiteX308" fmla="*/ 1674038 w 2102662"/>
                <a:gd name="connsiteY308" fmla="*/ 886054 h 1112367"/>
                <a:gd name="connsiteX309" fmla="*/ 1686382 w 2102662"/>
                <a:gd name="connsiteY309" fmla="*/ 897026 h 1112367"/>
                <a:gd name="connsiteX310" fmla="*/ 1692554 w 2102662"/>
                <a:gd name="connsiteY310" fmla="*/ 911428 h 1112367"/>
                <a:gd name="connsiteX311" fmla="*/ 1687068 w 2102662"/>
                <a:gd name="connsiteY311" fmla="*/ 929259 h 1112367"/>
                <a:gd name="connsiteX312" fmla="*/ 1676095 w 2102662"/>
                <a:gd name="connsiteY312" fmla="*/ 920344 h 1112367"/>
                <a:gd name="connsiteX313" fmla="*/ 1665808 w 2102662"/>
                <a:gd name="connsiteY313" fmla="*/ 929945 h 1112367"/>
                <a:gd name="connsiteX314" fmla="*/ 1655521 w 2102662"/>
                <a:gd name="connsiteY314" fmla="*/ 953948 h 1112367"/>
                <a:gd name="connsiteX315" fmla="*/ 1650721 w 2102662"/>
                <a:gd name="connsiteY315" fmla="*/ 952576 h 1112367"/>
                <a:gd name="connsiteX316" fmla="*/ 1644548 w 2102662"/>
                <a:gd name="connsiteY316" fmla="*/ 944347 h 1112367"/>
                <a:gd name="connsiteX317" fmla="*/ 1639062 w 2102662"/>
                <a:gd name="connsiteY317" fmla="*/ 940918 h 1112367"/>
                <a:gd name="connsiteX318" fmla="*/ 1802968 w 2102662"/>
                <a:gd name="connsiteY318" fmla="*/ 966292 h 1112367"/>
                <a:gd name="connsiteX319" fmla="*/ 1796110 w 2102662"/>
                <a:gd name="connsiteY319" fmla="*/ 961492 h 1112367"/>
                <a:gd name="connsiteX320" fmla="*/ 1773479 w 2102662"/>
                <a:gd name="connsiteY320" fmla="*/ 939546 h 1112367"/>
                <a:gd name="connsiteX321" fmla="*/ 1769364 w 2102662"/>
                <a:gd name="connsiteY321" fmla="*/ 932002 h 1112367"/>
                <a:gd name="connsiteX322" fmla="*/ 1766621 w 2102662"/>
                <a:gd name="connsiteY322" fmla="*/ 919658 h 1112367"/>
                <a:gd name="connsiteX323" fmla="*/ 1745361 w 2102662"/>
                <a:gd name="connsiteY323" fmla="*/ 884682 h 1112367"/>
                <a:gd name="connsiteX324" fmla="*/ 1754962 w 2102662"/>
                <a:gd name="connsiteY324" fmla="*/ 879196 h 1112367"/>
                <a:gd name="connsiteX325" fmla="*/ 1755648 w 2102662"/>
                <a:gd name="connsiteY325" fmla="*/ 883996 h 1112367"/>
                <a:gd name="connsiteX326" fmla="*/ 1757705 w 2102662"/>
                <a:gd name="connsiteY326" fmla="*/ 884682 h 1112367"/>
                <a:gd name="connsiteX327" fmla="*/ 1760449 w 2102662"/>
                <a:gd name="connsiteY327" fmla="*/ 884682 h 1112367"/>
                <a:gd name="connsiteX328" fmla="*/ 1764563 w 2102662"/>
                <a:gd name="connsiteY328" fmla="*/ 884682 h 1112367"/>
                <a:gd name="connsiteX329" fmla="*/ 1781023 w 2102662"/>
                <a:gd name="connsiteY329" fmla="*/ 903199 h 1112367"/>
                <a:gd name="connsiteX330" fmla="*/ 1800225 w 2102662"/>
                <a:gd name="connsiteY330" fmla="*/ 919658 h 1112367"/>
                <a:gd name="connsiteX331" fmla="*/ 1822171 w 2102662"/>
                <a:gd name="connsiteY331" fmla="*/ 932688 h 1112367"/>
                <a:gd name="connsiteX332" fmla="*/ 1846174 w 2102662"/>
                <a:gd name="connsiteY332" fmla="*/ 940918 h 1112367"/>
                <a:gd name="connsiteX333" fmla="*/ 1843430 w 2102662"/>
                <a:gd name="connsiteY333" fmla="*/ 953948 h 1112367"/>
                <a:gd name="connsiteX334" fmla="*/ 1857146 w 2102662"/>
                <a:gd name="connsiteY334" fmla="*/ 956691 h 1112367"/>
                <a:gd name="connsiteX335" fmla="*/ 1875663 w 2102662"/>
                <a:gd name="connsiteY335" fmla="*/ 956005 h 1112367"/>
                <a:gd name="connsiteX336" fmla="*/ 1890065 w 2102662"/>
                <a:gd name="connsiteY336" fmla="*/ 960120 h 1112367"/>
                <a:gd name="connsiteX337" fmla="*/ 1890065 w 2102662"/>
                <a:gd name="connsiteY337" fmla="*/ 966292 h 1112367"/>
                <a:gd name="connsiteX338" fmla="*/ 1866748 w 2102662"/>
                <a:gd name="connsiteY338" fmla="*/ 990981 h 1112367"/>
                <a:gd name="connsiteX339" fmla="*/ 1853717 w 2102662"/>
                <a:gd name="connsiteY339" fmla="*/ 1000582 h 1112367"/>
                <a:gd name="connsiteX340" fmla="*/ 1836572 w 2102662"/>
                <a:gd name="connsiteY340" fmla="*/ 1003325 h 1112367"/>
                <a:gd name="connsiteX341" fmla="*/ 1829714 w 2102662"/>
                <a:gd name="connsiteY341" fmla="*/ 1001268 h 1112367"/>
                <a:gd name="connsiteX342" fmla="*/ 1819427 w 2102662"/>
                <a:gd name="connsiteY342" fmla="*/ 992353 h 1112367"/>
                <a:gd name="connsiteX343" fmla="*/ 1800911 w 2102662"/>
                <a:gd name="connsiteY343" fmla="*/ 988924 h 1112367"/>
                <a:gd name="connsiteX344" fmla="*/ 1794739 w 2102662"/>
                <a:gd name="connsiteY344" fmla="*/ 984809 h 1112367"/>
                <a:gd name="connsiteX345" fmla="*/ 1795424 w 2102662"/>
                <a:gd name="connsiteY345" fmla="*/ 978637 h 1112367"/>
                <a:gd name="connsiteX346" fmla="*/ 1802968 w 2102662"/>
                <a:gd name="connsiteY346" fmla="*/ 972464 h 1112367"/>
                <a:gd name="connsiteX347" fmla="*/ 1802968 w 2102662"/>
                <a:gd name="connsiteY347" fmla="*/ 966292 h 1112367"/>
                <a:gd name="connsiteX348" fmla="*/ 1991563 w 2102662"/>
                <a:gd name="connsiteY348" fmla="*/ 872338 h 1112367"/>
                <a:gd name="connsiteX349" fmla="*/ 1980590 w 2102662"/>
                <a:gd name="connsiteY349" fmla="*/ 900455 h 1112367"/>
                <a:gd name="connsiteX350" fmla="*/ 1962760 w 2102662"/>
                <a:gd name="connsiteY350" fmla="*/ 926516 h 1112367"/>
                <a:gd name="connsiteX351" fmla="*/ 1940814 w 2102662"/>
                <a:gd name="connsiteY351" fmla="*/ 942975 h 1112367"/>
                <a:gd name="connsiteX352" fmla="*/ 1918868 w 2102662"/>
                <a:gd name="connsiteY352" fmla="*/ 940918 h 1112367"/>
                <a:gd name="connsiteX353" fmla="*/ 1928470 w 2102662"/>
                <a:gd name="connsiteY353" fmla="*/ 927887 h 1112367"/>
                <a:gd name="connsiteX354" fmla="*/ 1938071 w 2102662"/>
                <a:gd name="connsiteY354" fmla="*/ 919658 h 1112367"/>
                <a:gd name="connsiteX355" fmla="*/ 1946300 w 2102662"/>
                <a:gd name="connsiteY355" fmla="*/ 910057 h 1112367"/>
                <a:gd name="connsiteX356" fmla="*/ 1957959 w 2102662"/>
                <a:gd name="connsiteY356" fmla="*/ 875767 h 1112367"/>
                <a:gd name="connsiteX357" fmla="*/ 1993621 w 2102662"/>
                <a:gd name="connsiteY357" fmla="*/ 818845 h 1112367"/>
                <a:gd name="connsiteX358" fmla="*/ 2005965 w 2102662"/>
                <a:gd name="connsiteY358" fmla="*/ 810616 h 1112367"/>
                <a:gd name="connsiteX359" fmla="*/ 2004593 w 2102662"/>
                <a:gd name="connsiteY359" fmla="*/ 814045 h 1112367"/>
                <a:gd name="connsiteX360" fmla="*/ 2004593 w 2102662"/>
                <a:gd name="connsiteY360" fmla="*/ 816788 h 1112367"/>
                <a:gd name="connsiteX361" fmla="*/ 2003222 w 2102662"/>
                <a:gd name="connsiteY361" fmla="*/ 820217 h 1112367"/>
                <a:gd name="connsiteX362" fmla="*/ 2001164 w 2102662"/>
                <a:gd name="connsiteY362" fmla="*/ 823646 h 1112367"/>
                <a:gd name="connsiteX363" fmla="*/ 2016252 w 2102662"/>
                <a:gd name="connsiteY363" fmla="*/ 826389 h 1112367"/>
                <a:gd name="connsiteX364" fmla="*/ 2012823 w 2102662"/>
                <a:gd name="connsiteY364" fmla="*/ 844906 h 1112367"/>
                <a:gd name="connsiteX365" fmla="*/ 2000479 w 2102662"/>
                <a:gd name="connsiteY365" fmla="*/ 865480 h 1112367"/>
                <a:gd name="connsiteX366" fmla="*/ 1991563 w 2102662"/>
                <a:gd name="connsiteY366" fmla="*/ 872338 h 1112367"/>
                <a:gd name="connsiteX367" fmla="*/ 2093062 w 2102662"/>
                <a:gd name="connsiteY367" fmla="*/ 753008 h 1112367"/>
                <a:gd name="connsiteX368" fmla="*/ 2099920 w 2102662"/>
                <a:gd name="connsiteY368" fmla="*/ 756437 h 1112367"/>
                <a:gd name="connsiteX369" fmla="*/ 2102663 w 2102662"/>
                <a:gd name="connsiteY369" fmla="*/ 759181 h 1112367"/>
                <a:gd name="connsiteX370" fmla="*/ 2101977 w 2102662"/>
                <a:gd name="connsiteY370" fmla="*/ 773582 h 1112367"/>
                <a:gd name="connsiteX371" fmla="*/ 2093747 w 2102662"/>
                <a:gd name="connsiteY371" fmla="*/ 796214 h 1112367"/>
                <a:gd name="connsiteX372" fmla="*/ 2080717 w 2102662"/>
                <a:gd name="connsiteY372" fmla="*/ 803758 h 1112367"/>
                <a:gd name="connsiteX373" fmla="*/ 2073859 w 2102662"/>
                <a:gd name="connsiteY373" fmla="*/ 796214 h 1112367"/>
                <a:gd name="connsiteX374" fmla="*/ 2074545 w 2102662"/>
                <a:gd name="connsiteY374" fmla="*/ 789356 h 1112367"/>
                <a:gd name="connsiteX375" fmla="*/ 2077974 w 2102662"/>
                <a:gd name="connsiteY375" fmla="*/ 787298 h 1112367"/>
                <a:gd name="connsiteX376" fmla="*/ 2075231 w 2102662"/>
                <a:gd name="connsiteY376" fmla="*/ 783869 h 1112367"/>
                <a:gd name="connsiteX377" fmla="*/ 2068373 w 2102662"/>
                <a:gd name="connsiteY377" fmla="*/ 779755 h 1112367"/>
                <a:gd name="connsiteX378" fmla="*/ 2064944 w 2102662"/>
                <a:gd name="connsiteY378" fmla="*/ 772897 h 1112367"/>
                <a:gd name="connsiteX379" fmla="*/ 2067687 w 2102662"/>
                <a:gd name="connsiteY379" fmla="*/ 763295 h 1112367"/>
                <a:gd name="connsiteX380" fmla="*/ 2071802 w 2102662"/>
                <a:gd name="connsiteY380" fmla="*/ 753694 h 1112367"/>
                <a:gd name="connsiteX381" fmla="*/ 2077288 w 2102662"/>
                <a:gd name="connsiteY381" fmla="*/ 744779 h 1112367"/>
                <a:gd name="connsiteX382" fmla="*/ 2083460 w 2102662"/>
                <a:gd name="connsiteY382" fmla="*/ 743407 h 1112367"/>
                <a:gd name="connsiteX383" fmla="*/ 2084832 w 2102662"/>
                <a:gd name="connsiteY383" fmla="*/ 752323 h 1112367"/>
                <a:gd name="connsiteX384" fmla="*/ 2084832 w 2102662"/>
                <a:gd name="connsiteY384" fmla="*/ 759181 h 1112367"/>
                <a:gd name="connsiteX385" fmla="*/ 2088261 w 2102662"/>
                <a:gd name="connsiteY385" fmla="*/ 756437 h 1112367"/>
                <a:gd name="connsiteX386" fmla="*/ 2093062 w 2102662"/>
                <a:gd name="connsiteY386" fmla="*/ 753008 h 111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2102662" h="1112367">
                  <a:moveTo>
                    <a:pt x="126873" y="339471"/>
                  </a:moveTo>
                  <a:lnTo>
                    <a:pt x="135788" y="348386"/>
                  </a:lnTo>
                  <a:lnTo>
                    <a:pt x="148819" y="347701"/>
                  </a:lnTo>
                  <a:lnTo>
                    <a:pt x="178308" y="337414"/>
                  </a:lnTo>
                  <a:lnTo>
                    <a:pt x="192024" y="329184"/>
                  </a:lnTo>
                  <a:lnTo>
                    <a:pt x="208483" y="306553"/>
                  </a:lnTo>
                  <a:lnTo>
                    <a:pt x="222885" y="296266"/>
                  </a:lnTo>
                  <a:lnTo>
                    <a:pt x="250317" y="285293"/>
                  </a:lnTo>
                  <a:lnTo>
                    <a:pt x="353873" y="299009"/>
                  </a:lnTo>
                  <a:lnTo>
                    <a:pt x="424510" y="318211"/>
                  </a:lnTo>
                  <a:lnTo>
                    <a:pt x="449885" y="319583"/>
                  </a:lnTo>
                  <a:lnTo>
                    <a:pt x="502691" y="307924"/>
                  </a:lnTo>
                  <a:lnTo>
                    <a:pt x="539725" y="313411"/>
                  </a:lnTo>
                  <a:lnTo>
                    <a:pt x="548640" y="305181"/>
                  </a:lnTo>
                  <a:lnTo>
                    <a:pt x="550697" y="292837"/>
                  </a:lnTo>
                  <a:lnTo>
                    <a:pt x="544525" y="266776"/>
                  </a:lnTo>
                  <a:lnTo>
                    <a:pt x="546583" y="254432"/>
                  </a:lnTo>
                  <a:lnTo>
                    <a:pt x="541782" y="241402"/>
                  </a:lnTo>
                  <a:lnTo>
                    <a:pt x="518465" y="227000"/>
                  </a:lnTo>
                  <a:lnTo>
                    <a:pt x="532867" y="216713"/>
                  </a:lnTo>
                  <a:lnTo>
                    <a:pt x="566471" y="184480"/>
                  </a:lnTo>
                  <a:lnTo>
                    <a:pt x="594589" y="168707"/>
                  </a:lnTo>
                  <a:lnTo>
                    <a:pt x="608990" y="143332"/>
                  </a:lnTo>
                  <a:lnTo>
                    <a:pt x="615163" y="119329"/>
                  </a:lnTo>
                  <a:lnTo>
                    <a:pt x="649453" y="84353"/>
                  </a:lnTo>
                  <a:lnTo>
                    <a:pt x="670712" y="50063"/>
                  </a:lnTo>
                  <a:lnTo>
                    <a:pt x="676885" y="26060"/>
                  </a:lnTo>
                  <a:lnTo>
                    <a:pt x="693344" y="6172"/>
                  </a:lnTo>
                  <a:lnTo>
                    <a:pt x="698830" y="19202"/>
                  </a:lnTo>
                  <a:lnTo>
                    <a:pt x="705688" y="8230"/>
                  </a:lnTo>
                  <a:lnTo>
                    <a:pt x="720090" y="0"/>
                  </a:lnTo>
                  <a:lnTo>
                    <a:pt x="756437" y="8915"/>
                  </a:lnTo>
                  <a:lnTo>
                    <a:pt x="754380" y="21260"/>
                  </a:lnTo>
                  <a:lnTo>
                    <a:pt x="747522" y="32233"/>
                  </a:lnTo>
                  <a:lnTo>
                    <a:pt x="750265" y="45949"/>
                  </a:lnTo>
                  <a:lnTo>
                    <a:pt x="747522" y="60350"/>
                  </a:lnTo>
                  <a:lnTo>
                    <a:pt x="753008" y="74066"/>
                  </a:lnTo>
                  <a:lnTo>
                    <a:pt x="765353" y="78181"/>
                  </a:lnTo>
                  <a:lnTo>
                    <a:pt x="779755" y="65837"/>
                  </a:lnTo>
                  <a:lnTo>
                    <a:pt x="794156" y="42520"/>
                  </a:lnTo>
                  <a:lnTo>
                    <a:pt x="806501" y="32233"/>
                  </a:lnTo>
                  <a:lnTo>
                    <a:pt x="835990" y="21946"/>
                  </a:lnTo>
                  <a:lnTo>
                    <a:pt x="859307" y="35662"/>
                  </a:lnTo>
                  <a:lnTo>
                    <a:pt x="864108" y="49378"/>
                  </a:lnTo>
                  <a:lnTo>
                    <a:pt x="862736" y="89154"/>
                  </a:lnTo>
                  <a:lnTo>
                    <a:pt x="870966" y="115900"/>
                  </a:lnTo>
                  <a:lnTo>
                    <a:pt x="892226" y="139903"/>
                  </a:lnTo>
                  <a:lnTo>
                    <a:pt x="939546" y="172822"/>
                  </a:lnTo>
                  <a:lnTo>
                    <a:pt x="955319" y="200939"/>
                  </a:lnTo>
                  <a:lnTo>
                    <a:pt x="976579" y="222199"/>
                  </a:lnTo>
                  <a:lnTo>
                    <a:pt x="1003325" y="231800"/>
                  </a:lnTo>
                  <a:lnTo>
                    <a:pt x="1059561" y="216027"/>
                  </a:lnTo>
                  <a:lnTo>
                    <a:pt x="1071905" y="218084"/>
                  </a:lnTo>
                  <a:lnTo>
                    <a:pt x="1082878" y="227686"/>
                  </a:lnTo>
                  <a:lnTo>
                    <a:pt x="1119226" y="221513"/>
                  </a:lnTo>
                  <a:lnTo>
                    <a:pt x="1126769" y="220142"/>
                  </a:lnTo>
                  <a:lnTo>
                    <a:pt x="1126769" y="220828"/>
                  </a:lnTo>
                  <a:lnTo>
                    <a:pt x="1136371" y="253746"/>
                  </a:lnTo>
                  <a:lnTo>
                    <a:pt x="1141171" y="265405"/>
                  </a:lnTo>
                  <a:lnTo>
                    <a:pt x="1148715" y="275006"/>
                  </a:lnTo>
                  <a:lnTo>
                    <a:pt x="1175461" y="298323"/>
                  </a:lnTo>
                  <a:lnTo>
                    <a:pt x="1191235" y="306553"/>
                  </a:lnTo>
                  <a:lnTo>
                    <a:pt x="1200836" y="316840"/>
                  </a:lnTo>
                  <a:lnTo>
                    <a:pt x="1218667" y="340843"/>
                  </a:lnTo>
                  <a:lnTo>
                    <a:pt x="1225525" y="352501"/>
                  </a:lnTo>
                  <a:lnTo>
                    <a:pt x="1231697" y="368275"/>
                  </a:lnTo>
                  <a:lnTo>
                    <a:pt x="1235812" y="386791"/>
                  </a:lnTo>
                  <a:lnTo>
                    <a:pt x="1237869" y="406679"/>
                  </a:lnTo>
                  <a:lnTo>
                    <a:pt x="1240612" y="421081"/>
                  </a:lnTo>
                  <a:lnTo>
                    <a:pt x="1261872" y="473202"/>
                  </a:lnTo>
                  <a:lnTo>
                    <a:pt x="1278331" y="527380"/>
                  </a:lnTo>
                  <a:lnTo>
                    <a:pt x="1288618" y="544525"/>
                  </a:lnTo>
                  <a:lnTo>
                    <a:pt x="1298219" y="554126"/>
                  </a:lnTo>
                  <a:lnTo>
                    <a:pt x="1334567" y="578815"/>
                  </a:lnTo>
                  <a:lnTo>
                    <a:pt x="1370914" y="593217"/>
                  </a:lnTo>
                  <a:lnTo>
                    <a:pt x="1397660" y="614477"/>
                  </a:lnTo>
                  <a:lnTo>
                    <a:pt x="1399718" y="616534"/>
                  </a:lnTo>
                  <a:lnTo>
                    <a:pt x="1403147" y="620649"/>
                  </a:lnTo>
                  <a:lnTo>
                    <a:pt x="1411376" y="648767"/>
                  </a:lnTo>
                  <a:lnTo>
                    <a:pt x="1419606" y="659740"/>
                  </a:lnTo>
                  <a:lnTo>
                    <a:pt x="1479956" y="728320"/>
                  </a:lnTo>
                  <a:lnTo>
                    <a:pt x="1488872" y="747522"/>
                  </a:lnTo>
                  <a:lnTo>
                    <a:pt x="1522476" y="779755"/>
                  </a:lnTo>
                  <a:lnTo>
                    <a:pt x="1537564" y="829132"/>
                  </a:lnTo>
                  <a:lnTo>
                    <a:pt x="1572539" y="898398"/>
                  </a:lnTo>
                  <a:lnTo>
                    <a:pt x="1573225" y="910057"/>
                  </a:lnTo>
                  <a:lnTo>
                    <a:pt x="1566367" y="914857"/>
                  </a:lnTo>
                  <a:lnTo>
                    <a:pt x="1543736" y="936117"/>
                  </a:lnTo>
                  <a:lnTo>
                    <a:pt x="1530020" y="940918"/>
                  </a:lnTo>
                  <a:lnTo>
                    <a:pt x="1503274" y="945032"/>
                  </a:lnTo>
                  <a:lnTo>
                    <a:pt x="1489558" y="949147"/>
                  </a:lnTo>
                  <a:lnTo>
                    <a:pt x="1479271" y="953948"/>
                  </a:lnTo>
                  <a:lnTo>
                    <a:pt x="1482700" y="956005"/>
                  </a:lnTo>
                  <a:lnTo>
                    <a:pt x="1485443" y="958063"/>
                  </a:lnTo>
                  <a:lnTo>
                    <a:pt x="1488872" y="959434"/>
                  </a:lnTo>
                  <a:lnTo>
                    <a:pt x="1493672" y="960120"/>
                  </a:lnTo>
                  <a:lnTo>
                    <a:pt x="1493672" y="966292"/>
                  </a:lnTo>
                  <a:lnTo>
                    <a:pt x="1487500" y="968350"/>
                  </a:lnTo>
                  <a:lnTo>
                    <a:pt x="1482014" y="971093"/>
                  </a:lnTo>
                  <a:lnTo>
                    <a:pt x="1477899" y="974522"/>
                  </a:lnTo>
                  <a:lnTo>
                    <a:pt x="1474470" y="978637"/>
                  </a:lnTo>
                  <a:lnTo>
                    <a:pt x="1466240" y="975208"/>
                  </a:lnTo>
                  <a:lnTo>
                    <a:pt x="1450467" y="976579"/>
                  </a:lnTo>
                  <a:lnTo>
                    <a:pt x="1434008" y="981380"/>
                  </a:lnTo>
                  <a:lnTo>
                    <a:pt x="1423721" y="987552"/>
                  </a:lnTo>
                  <a:lnTo>
                    <a:pt x="1412748" y="993038"/>
                  </a:lnTo>
                  <a:lnTo>
                    <a:pt x="1396289" y="992353"/>
                  </a:lnTo>
                  <a:lnTo>
                    <a:pt x="1368171" y="984809"/>
                  </a:lnTo>
                  <a:lnTo>
                    <a:pt x="1374343" y="971779"/>
                  </a:lnTo>
                  <a:lnTo>
                    <a:pt x="1382573" y="960120"/>
                  </a:lnTo>
                  <a:lnTo>
                    <a:pt x="1379144" y="947776"/>
                  </a:lnTo>
                  <a:lnTo>
                    <a:pt x="1388745" y="939546"/>
                  </a:lnTo>
                  <a:lnTo>
                    <a:pt x="1411376" y="929259"/>
                  </a:lnTo>
                  <a:lnTo>
                    <a:pt x="1411376" y="940232"/>
                  </a:lnTo>
                  <a:lnTo>
                    <a:pt x="1402461" y="978637"/>
                  </a:lnTo>
                  <a:lnTo>
                    <a:pt x="1452524" y="951205"/>
                  </a:lnTo>
                  <a:lnTo>
                    <a:pt x="1460068" y="940918"/>
                  </a:lnTo>
                  <a:lnTo>
                    <a:pt x="1455268" y="932002"/>
                  </a:lnTo>
                  <a:lnTo>
                    <a:pt x="1459382" y="929259"/>
                  </a:lnTo>
                  <a:lnTo>
                    <a:pt x="1465555" y="929945"/>
                  </a:lnTo>
                  <a:lnTo>
                    <a:pt x="1469669" y="932002"/>
                  </a:lnTo>
                  <a:lnTo>
                    <a:pt x="1471727" y="936117"/>
                  </a:lnTo>
                  <a:lnTo>
                    <a:pt x="1476527" y="930631"/>
                  </a:lnTo>
                  <a:lnTo>
                    <a:pt x="1482014" y="921029"/>
                  </a:lnTo>
                  <a:lnTo>
                    <a:pt x="1484071" y="910057"/>
                  </a:lnTo>
                  <a:lnTo>
                    <a:pt x="1480642" y="900455"/>
                  </a:lnTo>
                  <a:lnTo>
                    <a:pt x="1462811" y="869594"/>
                  </a:lnTo>
                  <a:lnTo>
                    <a:pt x="1455268" y="860679"/>
                  </a:lnTo>
                  <a:lnTo>
                    <a:pt x="1458011" y="845591"/>
                  </a:lnTo>
                  <a:lnTo>
                    <a:pt x="1450467" y="829132"/>
                  </a:lnTo>
                  <a:lnTo>
                    <a:pt x="1438123" y="814730"/>
                  </a:lnTo>
                  <a:lnTo>
                    <a:pt x="1426464" y="803758"/>
                  </a:lnTo>
                  <a:lnTo>
                    <a:pt x="1412748" y="794156"/>
                  </a:lnTo>
                  <a:lnTo>
                    <a:pt x="1400404" y="789356"/>
                  </a:lnTo>
                  <a:lnTo>
                    <a:pt x="1345540" y="784555"/>
                  </a:lnTo>
                  <a:lnTo>
                    <a:pt x="1345540" y="781812"/>
                  </a:lnTo>
                  <a:lnTo>
                    <a:pt x="1346225" y="777697"/>
                  </a:lnTo>
                  <a:lnTo>
                    <a:pt x="1344168" y="772897"/>
                  </a:lnTo>
                  <a:lnTo>
                    <a:pt x="1340739" y="767410"/>
                  </a:lnTo>
                  <a:lnTo>
                    <a:pt x="1333881" y="753008"/>
                  </a:lnTo>
                  <a:lnTo>
                    <a:pt x="1329766" y="748894"/>
                  </a:lnTo>
                  <a:lnTo>
                    <a:pt x="1324966" y="747522"/>
                  </a:lnTo>
                  <a:lnTo>
                    <a:pt x="1305763" y="748894"/>
                  </a:lnTo>
                  <a:lnTo>
                    <a:pt x="1289990" y="744779"/>
                  </a:lnTo>
                  <a:lnTo>
                    <a:pt x="1285875" y="745465"/>
                  </a:lnTo>
                  <a:lnTo>
                    <a:pt x="1291361" y="754380"/>
                  </a:lnTo>
                  <a:lnTo>
                    <a:pt x="1291361" y="760552"/>
                  </a:lnTo>
                  <a:lnTo>
                    <a:pt x="1283818" y="768096"/>
                  </a:lnTo>
                  <a:lnTo>
                    <a:pt x="1281074" y="778383"/>
                  </a:lnTo>
                  <a:lnTo>
                    <a:pt x="1283132" y="789356"/>
                  </a:lnTo>
                  <a:lnTo>
                    <a:pt x="1291361" y="797585"/>
                  </a:lnTo>
                  <a:lnTo>
                    <a:pt x="1274216" y="801700"/>
                  </a:lnTo>
                  <a:lnTo>
                    <a:pt x="1246784" y="805129"/>
                  </a:lnTo>
                  <a:lnTo>
                    <a:pt x="1220038" y="811301"/>
                  </a:lnTo>
                  <a:lnTo>
                    <a:pt x="1209065" y="826389"/>
                  </a:lnTo>
                  <a:lnTo>
                    <a:pt x="1207694" y="861365"/>
                  </a:lnTo>
                  <a:lnTo>
                    <a:pt x="1209065" y="872338"/>
                  </a:lnTo>
                  <a:lnTo>
                    <a:pt x="1228268" y="929259"/>
                  </a:lnTo>
                  <a:lnTo>
                    <a:pt x="1233068" y="929259"/>
                  </a:lnTo>
                  <a:lnTo>
                    <a:pt x="1238555" y="918972"/>
                  </a:lnTo>
                  <a:lnTo>
                    <a:pt x="1247470" y="910057"/>
                  </a:lnTo>
                  <a:lnTo>
                    <a:pt x="1244727" y="900455"/>
                  </a:lnTo>
                  <a:lnTo>
                    <a:pt x="1248156" y="899770"/>
                  </a:lnTo>
                  <a:lnTo>
                    <a:pt x="1253642" y="905942"/>
                  </a:lnTo>
                  <a:lnTo>
                    <a:pt x="1257071" y="916229"/>
                  </a:lnTo>
                  <a:lnTo>
                    <a:pt x="1261872" y="910057"/>
                  </a:lnTo>
                  <a:lnTo>
                    <a:pt x="1268730" y="925144"/>
                  </a:lnTo>
                  <a:lnTo>
                    <a:pt x="1270787" y="942975"/>
                  </a:lnTo>
                  <a:lnTo>
                    <a:pt x="1275588" y="960120"/>
                  </a:lnTo>
                  <a:lnTo>
                    <a:pt x="1286561" y="972464"/>
                  </a:lnTo>
                  <a:lnTo>
                    <a:pt x="1285875" y="967664"/>
                  </a:lnTo>
                  <a:lnTo>
                    <a:pt x="1287247" y="966978"/>
                  </a:lnTo>
                  <a:lnTo>
                    <a:pt x="1288618" y="966978"/>
                  </a:lnTo>
                  <a:lnTo>
                    <a:pt x="1291361" y="966292"/>
                  </a:lnTo>
                  <a:lnTo>
                    <a:pt x="1287932" y="960120"/>
                  </a:lnTo>
                  <a:lnTo>
                    <a:pt x="1286561" y="953948"/>
                  </a:lnTo>
                  <a:lnTo>
                    <a:pt x="1303706" y="965606"/>
                  </a:lnTo>
                  <a:lnTo>
                    <a:pt x="1312621" y="980694"/>
                  </a:lnTo>
                  <a:lnTo>
                    <a:pt x="1318793" y="996467"/>
                  </a:lnTo>
                  <a:lnTo>
                    <a:pt x="1329766" y="1010183"/>
                  </a:lnTo>
                  <a:lnTo>
                    <a:pt x="1325651" y="1021156"/>
                  </a:lnTo>
                  <a:lnTo>
                    <a:pt x="1326337" y="1023899"/>
                  </a:lnTo>
                  <a:lnTo>
                    <a:pt x="1329766" y="1028700"/>
                  </a:lnTo>
                  <a:lnTo>
                    <a:pt x="1307821" y="1041730"/>
                  </a:lnTo>
                  <a:lnTo>
                    <a:pt x="1302334" y="1050646"/>
                  </a:lnTo>
                  <a:lnTo>
                    <a:pt x="1305763" y="1065047"/>
                  </a:lnTo>
                  <a:lnTo>
                    <a:pt x="1342111" y="1043102"/>
                  </a:lnTo>
                  <a:lnTo>
                    <a:pt x="1361313" y="1036930"/>
                  </a:lnTo>
                  <a:lnTo>
                    <a:pt x="1382573" y="1034872"/>
                  </a:lnTo>
                  <a:lnTo>
                    <a:pt x="1382573" y="1040359"/>
                  </a:lnTo>
                  <a:lnTo>
                    <a:pt x="1377086" y="1047217"/>
                  </a:lnTo>
                  <a:lnTo>
                    <a:pt x="1353769" y="1059561"/>
                  </a:lnTo>
                  <a:lnTo>
                    <a:pt x="1347597" y="1065733"/>
                  </a:lnTo>
                  <a:lnTo>
                    <a:pt x="1344854" y="1071905"/>
                  </a:lnTo>
                  <a:lnTo>
                    <a:pt x="1339367" y="1090422"/>
                  </a:lnTo>
                  <a:lnTo>
                    <a:pt x="1336624" y="1097280"/>
                  </a:lnTo>
                  <a:lnTo>
                    <a:pt x="1331138" y="1103452"/>
                  </a:lnTo>
                  <a:lnTo>
                    <a:pt x="1329080" y="1106881"/>
                  </a:lnTo>
                  <a:lnTo>
                    <a:pt x="1327023" y="1105510"/>
                  </a:lnTo>
                  <a:lnTo>
                    <a:pt x="1322222" y="1103452"/>
                  </a:lnTo>
                  <a:lnTo>
                    <a:pt x="1307135" y="1096594"/>
                  </a:lnTo>
                  <a:lnTo>
                    <a:pt x="1279703" y="1109624"/>
                  </a:lnTo>
                  <a:lnTo>
                    <a:pt x="1239241" y="1112368"/>
                  </a:lnTo>
                  <a:lnTo>
                    <a:pt x="1217981" y="1091108"/>
                  </a:lnTo>
                  <a:lnTo>
                    <a:pt x="1206322" y="1086993"/>
                  </a:lnTo>
                  <a:lnTo>
                    <a:pt x="1180948" y="1089736"/>
                  </a:lnTo>
                  <a:lnTo>
                    <a:pt x="1142543" y="1078078"/>
                  </a:lnTo>
                  <a:lnTo>
                    <a:pt x="1130198" y="1078763"/>
                  </a:lnTo>
                  <a:lnTo>
                    <a:pt x="1085621" y="1048588"/>
                  </a:lnTo>
                  <a:lnTo>
                    <a:pt x="1071220" y="1043788"/>
                  </a:lnTo>
                  <a:lnTo>
                    <a:pt x="1017727" y="1049274"/>
                  </a:lnTo>
                  <a:lnTo>
                    <a:pt x="990295" y="1047217"/>
                  </a:lnTo>
                  <a:lnTo>
                    <a:pt x="978637" y="1040359"/>
                  </a:lnTo>
                  <a:lnTo>
                    <a:pt x="973836" y="1027328"/>
                  </a:lnTo>
                  <a:lnTo>
                    <a:pt x="971093" y="986866"/>
                  </a:lnTo>
                  <a:lnTo>
                    <a:pt x="974522" y="964921"/>
                  </a:lnTo>
                  <a:lnTo>
                    <a:pt x="928573" y="969721"/>
                  </a:lnTo>
                  <a:lnTo>
                    <a:pt x="917600" y="960806"/>
                  </a:lnTo>
                  <a:lnTo>
                    <a:pt x="912114" y="919658"/>
                  </a:lnTo>
                  <a:lnTo>
                    <a:pt x="901141" y="910742"/>
                  </a:lnTo>
                  <a:lnTo>
                    <a:pt x="876452" y="894283"/>
                  </a:lnTo>
                  <a:lnTo>
                    <a:pt x="827075" y="875767"/>
                  </a:lnTo>
                  <a:lnTo>
                    <a:pt x="792785" y="855193"/>
                  </a:lnTo>
                  <a:lnTo>
                    <a:pt x="730377" y="927202"/>
                  </a:lnTo>
                  <a:lnTo>
                    <a:pt x="709117" y="977951"/>
                  </a:lnTo>
                  <a:lnTo>
                    <a:pt x="694030" y="990981"/>
                  </a:lnTo>
                  <a:lnTo>
                    <a:pt x="667969" y="996467"/>
                  </a:lnTo>
                  <a:lnTo>
                    <a:pt x="654253" y="1004011"/>
                  </a:lnTo>
                  <a:lnTo>
                    <a:pt x="635737" y="1025957"/>
                  </a:lnTo>
                  <a:lnTo>
                    <a:pt x="605561" y="1041044"/>
                  </a:lnTo>
                  <a:lnTo>
                    <a:pt x="579501" y="1046531"/>
                  </a:lnTo>
                  <a:lnTo>
                    <a:pt x="567157" y="1044473"/>
                  </a:lnTo>
                  <a:lnTo>
                    <a:pt x="564413" y="1032129"/>
                  </a:lnTo>
                  <a:lnTo>
                    <a:pt x="569214" y="1020470"/>
                  </a:lnTo>
                  <a:lnTo>
                    <a:pt x="565785" y="995096"/>
                  </a:lnTo>
                  <a:lnTo>
                    <a:pt x="555498" y="980694"/>
                  </a:lnTo>
                  <a:lnTo>
                    <a:pt x="532181" y="971779"/>
                  </a:lnTo>
                  <a:lnTo>
                    <a:pt x="507492" y="953262"/>
                  </a:lnTo>
                  <a:lnTo>
                    <a:pt x="495148" y="953948"/>
                  </a:lnTo>
                  <a:lnTo>
                    <a:pt x="454685" y="982066"/>
                  </a:lnTo>
                  <a:lnTo>
                    <a:pt x="441655" y="987552"/>
                  </a:lnTo>
                  <a:lnTo>
                    <a:pt x="429311" y="985495"/>
                  </a:lnTo>
                  <a:lnTo>
                    <a:pt x="418338" y="976579"/>
                  </a:lnTo>
                  <a:lnTo>
                    <a:pt x="412852" y="962863"/>
                  </a:lnTo>
                  <a:lnTo>
                    <a:pt x="419710" y="938860"/>
                  </a:lnTo>
                  <a:lnTo>
                    <a:pt x="414223" y="925830"/>
                  </a:lnTo>
                  <a:lnTo>
                    <a:pt x="391592" y="912114"/>
                  </a:lnTo>
                  <a:lnTo>
                    <a:pt x="387477" y="874395"/>
                  </a:lnTo>
                  <a:lnTo>
                    <a:pt x="381991" y="861365"/>
                  </a:lnTo>
                  <a:lnTo>
                    <a:pt x="371018" y="851764"/>
                  </a:lnTo>
                  <a:lnTo>
                    <a:pt x="310667" y="867537"/>
                  </a:lnTo>
                  <a:lnTo>
                    <a:pt x="296951" y="877824"/>
                  </a:lnTo>
                  <a:lnTo>
                    <a:pt x="292151" y="889483"/>
                  </a:lnTo>
                  <a:lnTo>
                    <a:pt x="280492" y="899770"/>
                  </a:lnTo>
                  <a:lnTo>
                    <a:pt x="258547" y="881253"/>
                  </a:lnTo>
                  <a:lnTo>
                    <a:pt x="245516" y="884682"/>
                  </a:lnTo>
                  <a:lnTo>
                    <a:pt x="220142" y="903199"/>
                  </a:lnTo>
                  <a:lnTo>
                    <a:pt x="186538" y="937489"/>
                  </a:lnTo>
                  <a:lnTo>
                    <a:pt x="177622" y="933374"/>
                  </a:lnTo>
                  <a:lnTo>
                    <a:pt x="159106" y="905942"/>
                  </a:lnTo>
                  <a:lnTo>
                    <a:pt x="156362" y="890854"/>
                  </a:lnTo>
                  <a:lnTo>
                    <a:pt x="193396" y="819531"/>
                  </a:lnTo>
                  <a:lnTo>
                    <a:pt x="182423" y="792785"/>
                  </a:lnTo>
                  <a:lnTo>
                    <a:pt x="165964" y="772897"/>
                  </a:lnTo>
                  <a:lnTo>
                    <a:pt x="152933" y="775640"/>
                  </a:lnTo>
                  <a:lnTo>
                    <a:pt x="115900" y="770153"/>
                  </a:lnTo>
                  <a:lnTo>
                    <a:pt x="91211" y="751637"/>
                  </a:lnTo>
                  <a:lnTo>
                    <a:pt x="80924" y="720090"/>
                  </a:lnTo>
                  <a:lnTo>
                    <a:pt x="48006" y="692658"/>
                  </a:lnTo>
                  <a:lnTo>
                    <a:pt x="42520" y="676885"/>
                  </a:lnTo>
                  <a:lnTo>
                    <a:pt x="45263" y="661797"/>
                  </a:lnTo>
                  <a:lnTo>
                    <a:pt x="40462" y="646024"/>
                  </a:lnTo>
                  <a:lnTo>
                    <a:pt x="29489" y="632308"/>
                  </a:lnTo>
                  <a:lnTo>
                    <a:pt x="31547" y="619963"/>
                  </a:lnTo>
                  <a:lnTo>
                    <a:pt x="41148" y="608990"/>
                  </a:lnTo>
                  <a:lnTo>
                    <a:pt x="34976" y="582930"/>
                  </a:lnTo>
                  <a:lnTo>
                    <a:pt x="39091" y="558927"/>
                  </a:lnTo>
                  <a:lnTo>
                    <a:pt x="30861" y="545211"/>
                  </a:lnTo>
                  <a:lnTo>
                    <a:pt x="19202" y="541096"/>
                  </a:lnTo>
                  <a:lnTo>
                    <a:pt x="8915" y="526694"/>
                  </a:lnTo>
                  <a:lnTo>
                    <a:pt x="7544" y="501320"/>
                  </a:lnTo>
                  <a:lnTo>
                    <a:pt x="0" y="472516"/>
                  </a:lnTo>
                  <a:lnTo>
                    <a:pt x="8915" y="461543"/>
                  </a:lnTo>
                  <a:lnTo>
                    <a:pt x="22631" y="454000"/>
                  </a:lnTo>
                  <a:lnTo>
                    <a:pt x="50749" y="455371"/>
                  </a:lnTo>
                  <a:lnTo>
                    <a:pt x="61722" y="464972"/>
                  </a:lnTo>
                  <a:lnTo>
                    <a:pt x="74066" y="464287"/>
                  </a:lnTo>
                  <a:lnTo>
                    <a:pt x="73381" y="438912"/>
                  </a:lnTo>
                  <a:lnTo>
                    <a:pt x="61722" y="384734"/>
                  </a:lnTo>
                  <a:lnTo>
                    <a:pt x="66523" y="372389"/>
                  </a:lnTo>
                  <a:lnTo>
                    <a:pt x="73381" y="358673"/>
                  </a:lnTo>
                  <a:lnTo>
                    <a:pt x="87097" y="351130"/>
                  </a:lnTo>
                  <a:lnTo>
                    <a:pt x="94640" y="339471"/>
                  </a:lnTo>
                  <a:lnTo>
                    <a:pt x="107671" y="333985"/>
                  </a:lnTo>
                  <a:lnTo>
                    <a:pt x="126873" y="339471"/>
                  </a:lnTo>
                  <a:close/>
                  <a:moveTo>
                    <a:pt x="1639062" y="940918"/>
                  </a:moveTo>
                  <a:lnTo>
                    <a:pt x="1630832" y="938174"/>
                  </a:lnTo>
                  <a:lnTo>
                    <a:pt x="1623289" y="937489"/>
                  </a:lnTo>
                  <a:lnTo>
                    <a:pt x="1616431" y="938174"/>
                  </a:lnTo>
                  <a:lnTo>
                    <a:pt x="1609573" y="940918"/>
                  </a:lnTo>
                  <a:lnTo>
                    <a:pt x="1612316" y="925144"/>
                  </a:lnTo>
                  <a:lnTo>
                    <a:pt x="1620545" y="918972"/>
                  </a:lnTo>
                  <a:lnTo>
                    <a:pt x="1629461" y="916915"/>
                  </a:lnTo>
                  <a:lnTo>
                    <a:pt x="1633576" y="913486"/>
                  </a:lnTo>
                  <a:lnTo>
                    <a:pt x="1637005" y="903884"/>
                  </a:lnTo>
                  <a:lnTo>
                    <a:pt x="1644548" y="892912"/>
                  </a:lnTo>
                  <a:lnTo>
                    <a:pt x="1654150" y="883996"/>
                  </a:lnTo>
                  <a:lnTo>
                    <a:pt x="1663065" y="879196"/>
                  </a:lnTo>
                  <a:lnTo>
                    <a:pt x="1674038" y="886054"/>
                  </a:lnTo>
                  <a:lnTo>
                    <a:pt x="1686382" y="897026"/>
                  </a:lnTo>
                  <a:lnTo>
                    <a:pt x="1692554" y="911428"/>
                  </a:lnTo>
                  <a:lnTo>
                    <a:pt x="1687068" y="929259"/>
                  </a:lnTo>
                  <a:lnTo>
                    <a:pt x="1676095" y="920344"/>
                  </a:lnTo>
                  <a:lnTo>
                    <a:pt x="1665808" y="929945"/>
                  </a:lnTo>
                  <a:lnTo>
                    <a:pt x="1655521" y="953948"/>
                  </a:lnTo>
                  <a:lnTo>
                    <a:pt x="1650721" y="952576"/>
                  </a:lnTo>
                  <a:lnTo>
                    <a:pt x="1644548" y="944347"/>
                  </a:lnTo>
                  <a:lnTo>
                    <a:pt x="1639062" y="940918"/>
                  </a:lnTo>
                  <a:close/>
                  <a:moveTo>
                    <a:pt x="1802968" y="966292"/>
                  </a:moveTo>
                  <a:lnTo>
                    <a:pt x="1796110" y="961492"/>
                  </a:lnTo>
                  <a:lnTo>
                    <a:pt x="1773479" y="939546"/>
                  </a:lnTo>
                  <a:lnTo>
                    <a:pt x="1769364" y="932002"/>
                  </a:lnTo>
                  <a:lnTo>
                    <a:pt x="1766621" y="919658"/>
                  </a:lnTo>
                  <a:lnTo>
                    <a:pt x="1745361" y="884682"/>
                  </a:lnTo>
                  <a:lnTo>
                    <a:pt x="1754962" y="879196"/>
                  </a:lnTo>
                  <a:lnTo>
                    <a:pt x="1755648" y="883996"/>
                  </a:lnTo>
                  <a:lnTo>
                    <a:pt x="1757705" y="884682"/>
                  </a:lnTo>
                  <a:lnTo>
                    <a:pt x="1760449" y="884682"/>
                  </a:lnTo>
                  <a:lnTo>
                    <a:pt x="1764563" y="884682"/>
                  </a:lnTo>
                  <a:lnTo>
                    <a:pt x="1781023" y="903199"/>
                  </a:lnTo>
                  <a:lnTo>
                    <a:pt x="1800225" y="919658"/>
                  </a:lnTo>
                  <a:lnTo>
                    <a:pt x="1822171" y="932688"/>
                  </a:lnTo>
                  <a:lnTo>
                    <a:pt x="1846174" y="940918"/>
                  </a:lnTo>
                  <a:lnTo>
                    <a:pt x="1843430" y="953948"/>
                  </a:lnTo>
                  <a:lnTo>
                    <a:pt x="1857146" y="956691"/>
                  </a:lnTo>
                  <a:lnTo>
                    <a:pt x="1875663" y="956005"/>
                  </a:lnTo>
                  <a:lnTo>
                    <a:pt x="1890065" y="960120"/>
                  </a:lnTo>
                  <a:lnTo>
                    <a:pt x="1890065" y="966292"/>
                  </a:lnTo>
                  <a:lnTo>
                    <a:pt x="1866748" y="990981"/>
                  </a:lnTo>
                  <a:lnTo>
                    <a:pt x="1853717" y="1000582"/>
                  </a:lnTo>
                  <a:lnTo>
                    <a:pt x="1836572" y="1003325"/>
                  </a:lnTo>
                  <a:lnTo>
                    <a:pt x="1829714" y="1001268"/>
                  </a:lnTo>
                  <a:lnTo>
                    <a:pt x="1819427" y="992353"/>
                  </a:lnTo>
                  <a:lnTo>
                    <a:pt x="1800911" y="988924"/>
                  </a:lnTo>
                  <a:lnTo>
                    <a:pt x="1794739" y="984809"/>
                  </a:lnTo>
                  <a:lnTo>
                    <a:pt x="1795424" y="978637"/>
                  </a:lnTo>
                  <a:lnTo>
                    <a:pt x="1802968" y="972464"/>
                  </a:lnTo>
                  <a:lnTo>
                    <a:pt x="1802968" y="966292"/>
                  </a:lnTo>
                  <a:close/>
                  <a:moveTo>
                    <a:pt x="1991563" y="872338"/>
                  </a:moveTo>
                  <a:lnTo>
                    <a:pt x="1980590" y="900455"/>
                  </a:lnTo>
                  <a:lnTo>
                    <a:pt x="1962760" y="926516"/>
                  </a:lnTo>
                  <a:lnTo>
                    <a:pt x="1940814" y="942975"/>
                  </a:lnTo>
                  <a:lnTo>
                    <a:pt x="1918868" y="940918"/>
                  </a:lnTo>
                  <a:lnTo>
                    <a:pt x="1928470" y="927887"/>
                  </a:lnTo>
                  <a:lnTo>
                    <a:pt x="1938071" y="919658"/>
                  </a:lnTo>
                  <a:lnTo>
                    <a:pt x="1946300" y="910057"/>
                  </a:lnTo>
                  <a:lnTo>
                    <a:pt x="1957959" y="875767"/>
                  </a:lnTo>
                  <a:lnTo>
                    <a:pt x="1993621" y="818845"/>
                  </a:lnTo>
                  <a:lnTo>
                    <a:pt x="2005965" y="810616"/>
                  </a:lnTo>
                  <a:lnTo>
                    <a:pt x="2004593" y="814045"/>
                  </a:lnTo>
                  <a:lnTo>
                    <a:pt x="2004593" y="816788"/>
                  </a:lnTo>
                  <a:lnTo>
                    <a:pt x="2003222" y="820217"/>
                  </a:lnTo>
                  <a:lnTo>
                    <a:pt x="2001164" y="823646"/>
                  </a:lnTo>
                  <a:lnTo>
                    <a:pt x="2016252" y="826389"/>
                  </a:lnTo>
                  <a:lnTo>
                    <a:pt x="2012823" y="844906"/>
                  </a:lnTo>
                  <a:lnTo>
                    <a:pt x="2000479" y="865480"/>
                  </a:lnTo>
                  <a:lnTo>
                    <a:pt x="1991563" y="872338"/>
                  </a:lnTo>
                  <a:close/>
                  <a:moveTo>
                    <a:pt x="2093062" y="753008"/>
                  </a:moveTo>
                  <a:lnTo>
                    <a:pt x="2099920" y="756437"/>
                  </a:lnTo>
                  <a:lnTo>
                    <a:pt x="2102663" y="759181"/>
                  </a:lnTo>
                  <a:lnTo>
                    <a:pt x="2101977" y="773582"/>
                  </a:lnTo>
                  <a:lnTo>
                    <a:pt x="2093747" y="796214"/>
                  </a:lnTo>
                  <a:lnTo>
                    <a:pt x="2080717" y="803758"/>
                  </a:lnTo>
                  <a:lnTo>
                    <a:pt x="2073859" y="796214"/>
                  </a:lnTo>
                  <a:lnTo>
                    <a:pt x="2074545" y="789356"/>
                  </a:lnTo>
                  <a:lnTo>
                    <a:pt x="2077974" y="787298"/>
                  </a:lnTo>
                  <a:lnTo>
                    <a:pt x="2075231" y="783869"/>
                  </a:lnTo>
                  <a:lnTo>
                    <a:pt x="2068373" y="779755"/>
                  </a:lnTo>
                  <a:lnTo>
                    <a:pt x="2064944" y="772897"/>
                  </a:lnTo>
                  <a:lnTo>
                    <a:pt x="2067687" y="763295"/>
                  </a:lnTo>
                  <a:lnTo>
                    <a:pt x="2071802" y="753694"/>
                  </a:lnTo>
                  <a:lnTo>
                    <a:pt x="2077288" y="744779"/>
                  </a:lnTo>
                  <a:lnTo>
                    <a:pt x="2083460" y="743407"/>
                  </a:lnTo>
                  <a:lnTo>
                    <a:pt x="2084832" y="752323"/>
                  </a:lnTo>
                  <a:lnTo>
                    <a:pt x="2084832" y="759181"/>
                  </a:lnTo>
                  <a:lnTo>
                    <a:pt x="2088261" y="756437"/>
                  </a:lnTo>
                  <a:lnTo>
                    <a:pt x="2093062" y="753008"/>
                  </a:lnTo>
                  <a:close/>
                </a:path>
              </a:pathLst>
            </a:custGeom>
            <a:solidFill>
              <a:srgbClr val="DA4F33"/>
            </a:solidFill>
            <a:ln w="3429" cap="rnd">
              <a:solidFill>
                <a:srgbClr val="FFFFFF"/>
              </a:solidFill>
              <a:prstDash val="solid"/>
              <a:round/>
            </a:ln>
          </p:spPr>
          <p:txBody>
            <a:bodyPr rtlCol="0" anchor="ctr"/>
            <a:lstStyle/>
            <a:p>
              <a:endParaRPr lang="el-GR"/>
            </a:p>
          </p:txBody>
        </p:sp>
        <p:sp>
          <p:nvSpPr>
            <p:cNvPr id="14" name="Ελεύθερη σχεδίαση 13">
              <a:extLst>
                <a:ext uri="{FF2B5EF4-FFF2-40B4-BE49-F238E27FC236}">
                  <a16:creationId xmlns:a16="http://schemas.microsoft.com/office/drawing/2014/main" id="{BF3EFCD2-B958-7CEE-98D9-93DFFF356AD0}"/>
                </a:ext>
              </a:extLst>
            </p:cNvPr>
            <p:cNvSpPr/>
            <p:nvPr/>
          </p:nvSpPr>
          <p:spPr>
            <a:xfrm>
              <a:off x="9425181" y="2887280"/>
              <a:ext cx="2339949" cy="1157630"/>
            </a:xfrm>
            <a:custGeom>
              <a:avLst/>
              <a:gdLst>
                <a:gd name="connsiteX0" fmla="*/ 0 w 2339949"/>
                <a:gd name="connsiteY0" fmla="*/ 81610 h 1157630"/>
                <a:gd name="connsiteX1" fmla="*/ 8915 w 2339949"/>
                <a:gd name="connsiteY1" fmla="*/ 85725 h 1157630"/>
                <a:gd name="connsiteX2" fmla="*/ 42520 w 2339949"/>
                <a:gd name="connsiteY2" fmla="*/ 51435 h 1157630"/>
                <a:gd name="connsiteX3" fmla="*/ 67894 w 2339949"/>
                <a:gd name="connsiteY3" fmla="*/ 32918 h 1157630"/>
                <a:gd name="connsiteX4" fmla="*/ 80924 w 2339949"/>
                <a:gd name="connsiteY4" fmla="*/ 29489 h 1157630"/>
                <a:gd name="connsiteX5" fmla="*/ 102870 w 2339949"/>
                <a:gd name="connsiteY5" fmla="*/ 48006 h 1157630"/>
                <a:gd name="connsiteX6" fmla="*/ 114529 w 2339949"/>
                <a:gd name="connsiteY6" fmla="*/ 37719 h 1157630"/>
                <a:gd name="connsiteX7" fmla="*/ 119329 w 2339949"/>
                <a:gd name="connsiteY7" fmla="*/ 26060 h 1157630"/>
                <a:gd name="connsiteX8" fmla="*/ 133045 w 2339949"/>
                <a:gd name="connsiteY8" fmla="*/ 15773 h 1157630"/>
                <a:gd name="connsiteX9" fmla="*/ 193396 w 2339949"/>
                <a:gd name="connsiteY9" fmla="*/ 0 h 1157630"/>
                <a:gd name="connsiteX10" fmla="*/ 204369 w 2339949"/>
                <a:gd name="connsiteY10" fmla="*/ 9601 h 1157630"/>
                <a:gd name="connsiteX11" fmla="*/ 209855 w 2339949"/>
                <a:gd name="connsiteY11" fmla="*/ 22631 h 1157630"/>
                <a:gd name="connsiteX12" fmla="*/ 213970 w 2339949"/>
                <a:gd name="connsiteY12" fmla="*/ 60350 h 1157630"/>
                <a:gd name="connsiteX13" fmla="*/ 236601 w 2339949"/>
                <a:gd name="connsiteY13" fmla="*/ 74066 h 1157630"/>
                <a:gd name="connsiteX14" fmla="*/ 242088 w 2339949"/>
                <a:gd name="connsiteY14" fmla="*/ 87096 h 1157630"/>
                <a:gd name="connsiteX15" fmla="*/ 235230 w 2339949"/>
                <a:gd name="connsiteY15" fmla="*/ 111099 h 1157630"/>
                <a:gd name="connsiteX16" fmla="*/ 240716 w 2339949"/>
                <a:gd name="connsiteY16" fmla="*/ 124815 h 1157630"/>
                <a:gd name="connsiteX17" fmla="*/ 251689 w 2339949"/>
                <a:gd name="connsiteY17" fmla="*/ 133731 h 1157630"/>
                <a:gd name="connsiteX18" fmla="*/ 264033 w 2339949"/>
                <a:gd name="connsiteY18" fmla="*/ 135788 h 1157630"/>
                <a:gd name="connsiteX19" fmla="*/ 277063 w 2339949"/>
                <a:gd name="connsiteY19" fmla="*/ 130302 h 1157630"/>
                <a:gd name="connsiteX20" fmla="*/ 317526 w 2339949"/>
                <a:gd name="connsiteY20" fmla="*/ 102184 h 1157630"/>
                <a:gd name="connsiteX21" fmla="*/ 329870 w 2339949"/>
                <a:gd name="connsiteY21" fmla="*/ 101498 h 1157630"/>
                <a:gd name="connsiteX22" fmla="*/ 354559 w 2339949"/>
                <a:gd name="connsiteY22" fmla="*/ 120015 h 1157630"/>
                <a:gd name="connsiteX23" fmla="*/ 377876 w 2339949"/>
                <a:gd name="connsiteY23" fmla="*/ 128930 h 1157630"/>
                <a:gd name="connsiteX24" fmla="*/ 388163 w 2339949"/>
                <a:gd name="connsiteY24" fmla="*/ 143332 h 1157630"/>
                <a:gd name="connsiteX25" fmla="*/ 391592 w 2339949"/>
                <a:gd name="connsiteY25" fmla="*/ 168707 h 1157630"/>
                <a:gd name="connsiteX26" fmla="*/ 386791 w 2339949"/>
                <a:gd name="connsiteY26" fmla="*/ 180365 h 1157630"/>
                <a:gd name="connsiteX27" fmla="*/ 389535 w 2339949"/>
                <a:gd name="connsiteY27" fmla="*/ 192710 h 1157630"/>
                <a:gd name="connsiteX28" fmla="*/ 401879 w 2339949"/>
                <a:gd name="connsiteY28" fmla="*/ 194767 h 1157630"/>
                <a:gd name="connsiteX29" fmla="*/ 427939 w 2339949"/>
                <a:gd name="connsiteY29" fmla="*/ 189281 h 1157630"/>
                <a:gd name="connsiteX30" fmla="*/ 458115 w 2339949"/>
                <a:gd name="connsiteY30" fmla="*/ 174193 h 1157630"/>
                <a:gd name="connsiteX31" fmla="*/ 476631 w 2339949"/>
                <a:gd name="connsiteY31" fmla="*/ 152247 h 1157630"/>
                <a:gd name="connsiteX32" fmla="*/ 490347 w 2339949"/>
                <a:gd name="connsiteY32" fmla="*/ 144704 h 1157630"/>
                <a:gd name="connsiteX33" fmla="*/ 516408 w 2339949"/>
                <a:gd name="connsiteY33" fmla="*/ 139217 h 1157630"/>
                <a:gd name="connsiteX34" fmla="*/ 531495 w 2339949"/>
                <a:gd name="connsiteY34" fmla="*/ 126187 h 1157630"/>
                <a:gd name="connsiteX35" fmla="*/ 552755 w 2339949"/>
                <a:gd name="connsiteY35" fmla="*/ 75438 h 1157630"/>
                <a:gd name="connsiteX36" fmla="*/ 615163 w 2339949"/>
                <a:gd name="connsiteY36" fmla="*/ 3429 h 1157630"/>
                <a:gd name="connsiteX37" fmla="*/ 649453 w 2339949"/>
                <a:gd name="connsiteY37" fmla="*/ 24003 h 1157630"/>
                <a:gd name="connsiteX38" fmla="*/ 698830 w 2339949"/>
                <a:gd name="connsiteY38" fmla="*/ 42519 h 1157630"/>
                <a:gd name="connsiteX39" fmla="*/ 723519 w 2339949"/>
                <a:gd name="connsiteY39" fmla="*/ 58979 h 1157630"/>
                <a:gd name="connsiteX40" fmla="*/ 734492 w 2339949"/>
                <a:gd name="connsiteY40" fmla="*/ 67894 h 1157630"/>
                <a:gd name="connsiteX41" fmla="*/ 739978 w 2339949"/>
                <a:gd name="connsiteY41" fmla="*/ 109042 h 1157630"/>
                <a:gd name="connsiteX42" fmla="*/ 750951 w 2339949"/>
                <a:gd name="connsiteY42" fmla="*/ 117957 h 1157630"/>
                <a:gd name="connsiteX43" fmla="*/ 796900 w 2339949"/>
                <a:gd name="connsiteY43" fmla="*/ 113157 h 1157630"/>
                <a:gd name="connsiteX44" fmla="*/ 793471 w 2339949"/>
                <a:gd name="connsiteY44" fmla="*/ 135102 h 1157630"/>
                <a:gd name="connsiteX45" fmla="*/ 796214 w 2339949"/>
                <a:gd name="connsiteY45" fmla="*/ 175565 h 1157630"/>
                <a:gd name="connsiteX46" fmla="*/ 801015 w 2339949"/>
                <a:gd name="connsiteY46" fmla="*/ 188595 h 1157630"/>
                <a:gd name="connsiteX47" fmla="*/ 812673 w 2339949"/>
                <a:gd name="connsiteY47" fmla="*/ 195453 h 1157630"/>
                <a:gd name="connsiteX48" fmla="*/ 840105 w 2339949"/>
                <a:gd name="connsiteY48" fmla="*/ 197510 h 1157630"/>
                <a:gd name="connsiteX49" fmla="*/ 893598 w 2339949"/>
                <a:gd name="connsiteY49" fmla="*/ 192024 h 1157630"/>
                <a:gd name="connsiteX50" fmla="*/ 907999 w 2339949"/>
                <a:gd name="connsiteY50" fmla="*/ 196824 h 1157630"/>
                <a:gd name="connsiteX51" fmla="*/ 952576 w 2339949"/>
                <a:gd name="connsiteY51" fmla="*/ 227000 h 1157630"/>
                <a:gd name="connsiteX52" fmla="*/ 964921 w 2339949"/>
                <a:gd name="connsiteY52" fmla="*/ 226314 h 1157630"/>
                <a:gd name="connsiteX53" fmla="*/ 1003326 w 2339949"/>
                <a:gd name="connsiteY53" fmla="*/ 237972 h 1157630"/>
                <a:gd name="connsiteX54" fmla="*/ 1028700 w 2339949"/>
                <a:gd name="connsiteY54" fmla="*/ 235229 h 1157630"/>
                <a:gd name="connsiteX55" fmla="*/ 1040359 w 2339949"/>
                <a:gd name="connsiteY55" fmla="*/ 239344 h 1157630"/>
                <a:gd name="connsiteX56" fmla="*/ 1061619 w 2339949"/>
                <a:gd name="connsiteY56" fmla="*/ 260604 h 1157630"/>
                <a:gd name="connsiteX57" fmla="*/ 1102081 w 2339949"/>
                <a:gd name="connsiteY57" fmla="*/ 257861 h 1157630"/>
                <a:gd name="connsiteX58" fmla="*/ 1129513 w 2339949"/>
                <a:gd name="connsiteY58" fmla="*/ 244830 h 1157630"/>
                <a:gd name="connsiteX59" fmla="*/ 1144600 w 2339949"/>
                <a:gd name="connsiteY59" fmla="*/ 251688 h 1157630"/>
                <a:gd name="connsiteX60" fmla="*/ 1149401 w 2339949"/>
                <a:gd name="connsiteY60" fmla="*/ 253746 h 1157630"/>
                <a:gd name="connsiteX61" fmla="*/ 1151458 w 2339949"/>
                <a:gd name="connsiteY61" fmla="*/ 255117 h 1157630"/>
                <a:gd name="connsiteX62" fmla="*/ 1148029 w 2339949"/>
                <a:gd name="connsiteY62" fmla="*/ 258546 h 1157630"/>
                <a:gd name="connsiteX63" fmla="*/ 1142543 w 2339949"/>
                <a:gd name="connsiteY63" fmla="*/ 262661 h 1157630"/>
                <a:gd name="connsiteX64" fmla="*/ 1138428 w 2339949"/>
                <a:gd name="connsiteY64" fmla="*/ 264033 h 1157630"/>
                <a:gd name="connsiteX65" fmla="*/ 1128141 w 2339949"/>
                <a:gd name="connsiteY65" fmla="*/ 261975 h 1157630"/>
                <a:gd name="connsiteX66" fmla="*/ 1122655 w 2339949"/>
                <a:gd name="connsiteY66" fmla="*/ 262661 h 1157630"/>
                <a:gd name="connsiteX67" fmla="*/ 1118540 w 2339949"/>
                <a:gd name="connsiteY67" fmla="*/ 267462 h 1157630"/>
                <a:gd name="connsiteX68" fmla="*/ 1114425 w 2339949"/>
                <a:gd name="connsiteY68" fmla="*/ 269519 h 1157630"/>
                <a:gd name="connsiteX69" fmla="*/ 1108939 w 2339949"/>
                <a:gd name="connsiteY69" fmla="*/ 269519 h 1157630"/>
                <a:gd name="connsiteX70" fmla="*/ 1111682 w 2339949"/>
                <a:gd name="connsiteY70" fmla="*/ 279120 h 1157630"/>
                <a:gd name="connsiteX71" fmla="*/ 1113739 w 2339949"/>
                <a:gd name="connsiteY71" fmla="*/ 282549 h 1157630"/>
                <a:gd name="connsiteX72" fmla="*/ 1103452 w 2339949"/>
                <a:gd name="connsiteY72" fmla="*/ 283921 h 1157630"/>
                <a:gd name="connsiteX73" fmla="*/ 1089051 w 2339949"/>
                <a:gd name="connsiteY73" fmla="*/ 292151 h 1157630"/>
                <a:gd name="connsiteX74" fmla="*/ 1082193 w 2339949"/>
                <a:gd name="connsiteY74" fmla="*/ 294208 h 1157630"/>
                <a:gd name="connsiteX75" fmla="*/ 1073277 w 2339949"/>
                <a:gd name="connsiteY75" fmla="*/ 292836 h 1157630"/>
                <a:gd name="connsiteX76" fmla="*/ 1064362 w 2339949"/>
                <a:gd name="connsiteY76" fmla="*/ 288722 h 1157630"/>
                <a:gd name="connsiteX77" fmla="*/ 1054761 w 2339949"/>
                <a:gd name="connsiteY77" fmla="*/ 286664 h 1157630"/>
                <a:gd name="connsiteX78" fmla="*/ 1045845 w 2339949"/>
                <a:gd name="connsiteY78" fmla="*/ 288036 h 1157630"/>
                <a:gd name="connsiteX79" fmla="*/ 1042416 w 2339949"/>
                <a:gd name="connsiteY79" fmla="*/ 294894 h 1157630"/>
                <a:gd name="connsiteX80" fmla="*/ 1038301 w 2339949"/>
                <a:gd name="connsiteY80" fmla="*/ 315468 h 1157630"/>
                <a:gd name="connsiteX81" fmla="*/ 1033501 w 2339949"/>
                <a:gd name="connsiteY81" fmla="*/ 319583 h 1157630"/>
                <a:gd name="connsiteX82" fmla="*/ 1016356 w 2339949"/>
                <a:gd name="connsiteY82" fmla="*/ 320268 h 1157630"/>
                <a:gd name="connsiteX83" fmla="*/ 1010184 w 2339949"/>
                <a:gd name="connsiteY83" fmla="*/ 323697 h 1157630"/>
                <a:gd name="connsiteX84" fmla="*/ 1006755 w 2339949"/>
                <a:gd name="connsiteY84" fmla="*/ 331927 h 1157630"/>
                <a:gd name="connsiteX85" fmla="*/ 997153 w 2339949"/>
                <a:gd name="connsiteY85" fmla="*/ 331927 h 1157630"/>
                <a:gd name="connsiteX86" fmla="*/ 980694 w 2339949"/>
                <a:gd name="connsiteY86" fmla="*/ 336042 h 1157630"/>
                <a:gd name="connsiteX87" fmla="*/ 965607 w 2339949"/>
                <a:gd name="connsiteY87" fmla="*/ 337413 h 1157630"/>
                <a:gd name="connsiteX88" fmla="*/ 958749 w 2339949"/>
                <a:gd name="connsiteY88" fmla="*/ 328498 h 1157630"/>
                <a:gd name="connsiteX89" fmla="*/ 955320 w 2339949"/>
                <a:gd name="connsiteY89" fmla="*/ 321640 h 1157630"/>
                <a:gd name="connsiteX90" fmla="*/ 947776 w 2339949"/>
                <a:gd name="connsiteY90" fmla="*/ 323697 h 1157630"/>
                <a:gd name="connsiteX91" fmla="*/ 934746 w 2339949"/>
                <a:gd name="connsiteY91" fmla="*/ 331927 h 1157630"/>
                <a:gd name="connsiteX92" fmla="*/ 928573 w 2339949"/>
                <a:gd name="connsiteY92" fmla="*/ 329870 h 1157630"/>
                <a:gd name="connsiteX93" fmla="*/ 916915 w 2339949"/>
                <a:gd name="connsiteY93" fmla="*/ 321640 h 1157630"/>
                <a:gd name="connsiteX94" fmla="*/ 912800 w 2339949"/>
                <a:gd name="connsiteY94" fmla="*/ 319583 h 1157630"/>
                <a:gd name="connsiteX95" fmla="*/ 911428 w 2339949"/>
                <a:gd name="connsiteY95" fmla="*/ 317525 h 1157630"/>
                <a:gd name="connsiteX96" fmla="*/ 886740 w 2339949"/>
                <a:gd name="connsiteY96" fmla="*/ 299009 h 1157630"/>
                <a:gd name="connsiteX97" fmla="*/ 881253 w 2339949"/>
                <a:gd name="connsiteY97" fmla="*/ 300380 h 1157630"/>
                <a:gd name="connsiteX98" fmla="*/ 868223 w 2339949"/>
                <a:gd name="connsiteY98" fmla="*/ 309981 h 1157630"/>
                <a:gd name="connsiteX99" fmla="*/ 864108 w 2339949"/>
                <a:gd name="connsiteY99" fmla="*/ 314096 h 1157630"/>
                <a:gd name="connsiteX100" fmla="*/ 858622 w 2339949"/>
                <a:gd name="connsiteY100" fmla="*/ 318211 h 1157630"/>
                <a:gd name="connsiteX101" fmla="*/ 850392 w 2339949"/>
                <a:gd name="connsiteY101" fmla="*/ 319583 h 1157630"/>
                <a:gd name="connsiteX102" fmla="*/ 843534 w 2339949"/>
                <a:gd name="connsiteY102" fmla="*/ 320268 h 1157630"/>
                <a:gd name="connsiteX103" fmla="*/ 838048 w 2339949"/>
                <a:gd name="connsiteY103" fmla="*/ 321640 h 1157630"/>
                <a:gd name="connsiteX104" fmla="*/ 833247 w 2339949"/>
                <a:gd name="connsiteY104" fmla="*/ 325755 h 1157630"/>
                <a:gd name="connsiteX105" fmla="*/ 828447 w 2339949"/>
                <a:gd name="connsiteY105" fmla="*/ 331927 h 1157630"/>
                <a:gd name="connsiteX106" fmla="*/ 825703 w 2339949"/>
                <a:gd name="connsiteY106" fmla="*/ 329870 h 1157630"/>
                <a:gd name="connsiteX107" fmla="*/ 818845 w 2339949"/>
                <a:gd name="connsiteY107" fmla="*/ 325069 h 1157630"/>
                <a:gd name="connsiteX108" fmla="*/ 818845 w 2339949"/>
                <a:gd name="connsiteY108" fmla="*/ 350444 h 1157630"/>
                <a:gd name="connsiteX109" fmla="*/ 852450 w 2339949"/>
                <a:gd name="connsiteY109" fmla="*/ 344271 h 1157630"/>
                <a:gd name="connsiteX110" fmla="*/ 852450 w 2339949"/>
                <a:gd name="connsiteY110" fmla="*/ 350444 h 1157630"/>
                <a:gd name="connsiteX111" fmla="*/ 839419 w 2339949"/>
                <a:gd name="connsiteY111" fmla="*/ 359359 h 1157630"/>
                <a:gd name="connsiteX112" fmla="*/ 846277 w 2339949"/>
                <a:gd name="connsiteY112" fmla="*/ 369646 h 1157630"/>
                <a:gd name="connsiteX113" fmla="*/ 859993 w 2339949"/>
                <a:gd name="connsiteY113" fmla="*/ 373761 h 1157630"/>
                <a:gd name="connsiteX114" fmla="*/ 866851 w 2339949"/>
                <a:gd name="connsiteY114" fmla="*/ 362788 h 1157630"/>
                <a:gd name="connsiteX115" fmla="*/ 871652 w 2339949"/>
                <a:gd name="connsiteY115" fmla="*/ 362788 h 1157630"/>
                <a:gd name="connsiteX116" fmla="*/ 866851 w 2339949"/>
                <a:gd name="connsiteY116" fmla="*/ 375132 h 1157630"/>
                <a:gd name="connsiteX117" fmla="*/ 877824 w 2339949"/>
                <a:gd name="connsiteY117" fmla="*/ 375132 h 1157630"/>
                <a:gd name="connsiteX118" fmla="*/ 886740 w 2339949"/>
                <a:gd name="connsiteY118" fmla="*/ 371703 h 1157630"/>
                <a:gd name="connsiteX119" fmla="*/ 894969 w 2339949"/>
                <a:gd name="connsiteY119" fmla="*/ 371018 h 1157630"/>
                <a:gd name="connsiteX120" fmla="*/ 900456 w 2339949"/>
                <a:gd name="connsiteY120" fmla="*/ 375132 h 1157630"/>
                <a:gd name="connsiteX121" fmla="*/ 935431 w 2339949"/>
                <a:gd name="connsiteY121" fmla="*/ 357302 h 1157630"/>
                <a:gd name="connsiteX122" fmla="*/ 944347 w 2339949"/>
                <a:gd name="connsiteY122" fmla="*/ 356616 h 1157630"/>
                <a:gd name="connsiteX123" fmla="*/ 961492 w 2339949"/>
                <a:gd name="connsiteY123" fmla="*/ 384734 h 1157630"/>
                <a:gd name="connsiteX124" fmla="*/ 975894 w 2339949"/>
                <a:gd name="connsiteY124" fmla="*/ 403250 h 1157630"/>
                <a:gd name="connsiteX125" fmla="*/ 984123 w 2339949"/>
                <a:gd name="connsiteY125" fmla="*/ 408051 h 1157630"/>
                <a:gd name="connsiteX126" fmla="*/ 990981 w 2339949"/>
                <a:gd name="connsiteY126" fmla="*/ 416280 h 1157630"/>
                <a:gd name="connsiteX127" fmla="*/ 997153 w 2339949"/>
                <a:gd name="connsiteY127" fmla="*/ 419024 h 1157630"/>
                <a:gd name="connsiteX128" fmla="*/ 1003326 w 2339949"/>
                <a:gd name="connsiteY128" fmla="*/ 418338 h 1157630"/>
                <a:gd name="connsiteX129" fmla="*/ 1017042 w 2339949"/>
                <a:gd name="connsiteY129" fmla="*/ 413537 h 1157630"/>
                <a:gd name="connsiteX130" fmla="*/ 1023900 w 2339949"/>
                <a:gd name="connsiteY130" fmla="*/ 412166 h 1157630"/>
                <a:gd name="connsiteX131" fmla="*/ 1033501 w 2339949"/>
                <a:gd name="connsiteY131" fmla="*/ 415595 h 1157630"/>
                <a:gd name="connsiteX132" fmla="*/ 1045159 w 2339949"/>
                <a:gd name="connsiteY132" fmla="*/ 422453 h 1157630"/>
                <a:gd name="connsiteX133" fmla="*/ 1054761 w 2339949"/>
                <a:gd name="connsiteY133" fmla="*/ 432740 h 1157630"/>
                <a:gd name="connsiteX134" fmla="*/ 1060247 w 2339949"/>
                <a:gd name="connsiteY134" fmla="*/ 443027 h 1157630"/>
                <a:gd name="connsiteX135" fmla="*/ 1074649 w 2339949"/>
                <a:gd name="connsiteY135" fmla="*/ 428625 h 1157630"/>
                <a:gd name="connsiteX136" fmla="*/ 1082193 w 2339949"/>
                <a:gd name="connsiteY136" fmla="*/ 425196 h 1157630"/>
                <a:gd name="connsiteX137" fmla="*/ 1093851 w 2339949"/>
                <a:gd name="connsiteY137" fmla="*/ 424510 h 1157630"/>
                <a:gd name="connsiteX138" fmla="*/ 1101395 w 2339949"/>
                <a:gd name="connsiteY138" fmla="*/ 427939 h 1157630"/>
                <a:gd name="connsiteX139" fmla="*/ 1115111 w 2339949"/>
                <a:gd name="connsiteY139" fmla="*/ 440283 h 1157630"/>
                <a:gd name="connsiteX140" fmla="*/ 1125398 w 2339949"/>
                <a:gd name="connsiteY140" fmla="*/ 443027 h 1157630"/>
                <a:gd name="connsiteX141" fmla="*/ 1165174 w 2339949"/>
                <a:gd name="connsiteY141" fmla="*/ 443712 h 1157630"/>
                <a:gd name="connsiteX142" fmla="*/ 1183005 w 2339949"/>
                <a:gd name="connsiteY142" fmla="*/ 450570 h 1157630"/>
                <a:gd name="connsiteX143" fmla="*/ 1195350 w 2339949"/>
                <a:gd name="connsiteY143" fmla="*/ 467715 h 1157630"/>
                <a:gd name="connsiteX144" fmla="*/ 1217295 w 2339949"/>
                <a:gd name="connsiteY144" fmla="*/ 539039 h 1157630"/>
                <a:gd name="connsiteX145" fmla="*/ 1227582 w 2339949"/>
                <a:gd name="connsiteY145" fmla="*/ 548640 h 1157630"/>
                <a:gd name="connsiteX146" fmla="*/ 1240612 w 2339949"/>
                <a:gd name="connsiteY146" fmla="*/ 550012 h 1157630"/>
                <a:gd name="connsiteX147" fmla="*/ 1247470 w 2339949"/>
                <a:gd name="connsiteY147" fmla="*/ 547268 h 1157630"/>
                <a:gd name="connsiteX148" fmla="*/ 1255700 w 2339949"/>
                <a:gd name="connsiteY148" fmla="*/ 539039 h 1157630"/>
                <a:gd name="connsiteX149" fmla="*/ 1263930 w 2339949"/>
                <a:gd name="connsiteY149" fmla="*/ 534924 h 1157630"/>
                <a:gd name="connsiteX150" fmla="*/ 1272845 w 2339949"/>
                <a:gd name="connsiteY150" fmla="*/ 536296 h 1157630"/>
                <a:gd name="connsiteX151" fmla="*/ 1282446 w 2339949"/>
                <a:gd name="connsiteY151" fmla="*/ 534924 h 1157630"/>
                <a:gd name="connsiteX152" fmla="*/ 1292047 w 2339949"/>
                <a:gd name="connsiteY152" fmla="*/ 523265 h 1157630"/>
                <a:gd name="connsiteX153" fmla="*/ 1278331 w 2339949"/>
                <a:gd name="connsiteY153" fmla="*/ 514350 h 1157630"/>
                <a:gd name="connsiteX154" fmla="*/ 1272159 w 2339949"/>
                <a:gd name="connsiteY154" fmla="*/ 511607 h 1157630"/>
                <a:gd name="connsiteX155" fmla="*/ 1285189 w 2339949"/>
                <a:gd name="connsiteY155" fmla="*/ 505434 h 1157630"/>
                <a:gd name="connsiteX156" fmla="*/ 1298220 w 2339949"/>
                <a:gd name="connsiteY156" fmla="*/ 508863 h 1157630"/>
                <a:gd name="connsiteX157" fmla="*/ 1320851 w 2339949"/>
                <a:gd name="connsiteY157" fmla="*/ 523265 h 1157630"/>
                <a:gd name="connsiteX158" fmla="*/ 1332510 w 2339949"/>
                <a:gd name="connsiteY158" fmla="*/ 527380 h 1157630"/>
                <a:gd name="connsiteX159" fmla="*/ 1355827 w 2339949"/>
                <a:gd name="connsiteY159" fmla="*/ 530809 h 1157630"/>
                <a:gd name="connsiteX160" fmla="*/ 1369543 w 2339949"/>
                <a:gd name="connsiteY160" fmla="*/ 535610 h 1157630"/>
                <a:gd name="connsiteX161" fmla="*/ 1379830 w 2339949"/>
                <a:gd name="connsiteY161" fmla="*/ 544525 h 1157630"/>
                <a:gd name="connsiteX162" fmla="*/ 1387374 w 2339949"/>
                <a:gd name="connsiteY162" fmla="*/ 556184 h 1157630"/>
                <a:gd name="connsiteX163" fmla="*/ 1390117 w 2339949"/>
                <a:gd name="connsiteY163" fmla="*/ 568528 h 1157630"/>
                <a:gd name="connsiteX164" fmla="*/ 1388745 w 2339949"/>
                <a:gd name="connsiteY164" fmla="*/ 579501 h 1157630"/>
                <a:gd name="connsiteX165" fmla="*/ 1379830 w 2339949"/>
                <a:gd name="connsiteY165" fmla="*/ 588416 h 1157630"/>
                <a:gd name="connsiteX166" fmla="*/ 1369543 w 2339949"/>
                <a:gd name="connsiteY166" fmla="*/ 593217 h 1157630"/>
                <a:gd name="connsiteX167" fmla="*/ 1360627 w 2339949"/>
                <a:gd name="connsiteY167" fmla="*/ 602132 h 1157630"/>
                <a:gd name="connsiteX168" fmla="*/ 1354455 w 2339949"/>
                <a:gd name="connsiteY168" fmla="*/ 622706 h 1157630"/>
                <a:gd name="connsiteX169" fmla="*/ 1361999 w 2339949"/>
                <a:gd name="connsiteY169" fmla="*/ 611734 h 1157630"/>
                <a:gd name="connsiteX170" fmla="*/ 1370229 w 2339949"/>
                <a:gd name="connsiteY170" fmla="*/ 611734 h 1157630"/>
                <a:gd name="connsiteX171" fmla="*/ 1379144 w 2339949"/>
                <a:gd name="connsiteY171" fmla="*/ 617220 h 1157630"/>
                <a:gd name="connsiteX172" fmla="*/ 1386002 w 2339949"/>
                <a:gd name="connsiteY172" fmla="*/ 626135 h 1157630"/>
                <a:gd name="connsiteX173" fmla="*/ 1393546 w 2339949"/>
                <a:gd name="connsiteY173" fmla="*/ 632308 h 1157630"/>
                <a:gd name="connsiteX174" fmla="*/ 1412748 w 2339949"/>
                <a:gd name="connsiteY174" fmla="*/ 637108 h 1157630"/>
                <a:gd name="connsiteX175" fmla="*/ 1422349 w 2339949"/>
                <a:gd name="connsiteY175" fmla="*/ 641223 h 1157630"/>
                <a:gd name="connsiteX176" fmla="*/ 1422349 w 2339949"/>
                <a:gd name="connsiteY176" fmla="*/ 647395 h 1157630"/>
                <a:gd name="connsiteX177" fmla="*/ 1416177 w 2339949"/>
                <a:gd name="connsiteY177" fmla="*/ 650138 h 1157630"/>
                <a:gd name="connsiteX178" fmla="*/ 1400404 w 2339949"/>
                <a:gd name="connsiteY178" fmla="*/ 650138 h 1157630"/>
                <a:gd name="connsiteX179" fmla="*/ 1393546 w 2339949"/>
                <a:gd name="connsiteY179" fmla="*/ 653567 h 1157630"/>
                <a:gd name="connsiteX180" fmla="*/ 1387374 w 2339949"/>
                <a:gd name="connsiteY180" fmla="*/ 659740 h 1157630"/>
                <a:gd name="connsiteX181" fmla="*/ 1386002 w 2339949"/>
                <a:gd name="connsiteY181" fmla="*/ 665912 h 1157630"/>
                <a:gd name="connsiteX182" fmla="*/ 1389431 w 2339949"/>
                <a:gd name="connsiteY182" fmla="*/ 670027 h 1157630"/>
                <a:gd name="connsiteX183" fmla="*/ 1400404 w 2339949"/>
                <a:gd name="connsiteY183" fmla="*/ 671398 h 1157630"/>
                <a:gd name="connsiteX184" fmla="*/ 1448410 w 2339949"/>
                <a:gd name="connsiteY184" fmla="*/ 669341 h 1157630"/>
                <a:gd name="connsiteX185" fmla="*/ 1519733 w 2339949"/>
                <a:gd name="connsiteY185" fmla="*/ 681685 h 1157630"/>
                <a:gd name="connsiteX186" fmla="*/ 1528648 w 2339949"/>
                <a:gd name="connsiteY186" fmla="*/ 674827 h 1157630"/>
                <a:gd name="connsiteX187" fmla="*/ 1536192 w 2339949"/>
                <a:gd name="connsiteY187" fmla="*/ 663169 h 1157630"/>
                <a:gd name="connsiteX188" fmla="*/ 1553337 w 2339949"/>
                <a:gd name="connsiteY188" fmla="*/ 672084 h 1157630"/>
                <a:gd name="connsiteX189" fmla="*/ 1577340 w 2339949"/>
                <a:gd name="connsiteY189" fmla="*/ 696773 h 1157630"/>
                <a:gd name="connsiteX190" fmla="*/ 1562938 w 2339949"/>
                <a:gd name="connsiteY190" fmla="*/ 706374 h 1157630"/>
                <a:gd name="connsiteX191" fmla="*/ 1557452 w 2339949"/>
                <a:gd name="connsiteY191" fmla="*/ 708431 h 1157630"/>
                <a:gd name="connsiteX192" fmla="*/ 1557452 w 2339949"/>
                <a:gd name="connsiteY192" fmla="*/ 715289 h 1157630"/>
                <a:gd name="connsiteX193" fmla="*/ 1566367 w 2339949"/>
                <a:gd name="connsiteY193" fmla="*/ 717347 h 1157630"/>
                <a:gd name="connsiteX194" fmla="*/ 1573911 w 2339949"/>
                <a:gd name="connsiteY194" fmla="*/ 721462 h 1157630"/>
                <a:gd name="connsiteX195" fmla="*/ 1576654 w 2339949"/>
                <a:gd name="connsiteY195" fmla="*/ 726948 h 1157630"/>
                <a:gd name="connsiteX196" fmla="*/ 1572540 w 2339949"/>
                <a:gd name="connsiteY196" fmla="*/ 733806 h 1157630"/>
                <a:gd name="connsiteX197" fmla="*/ 1572540 w 2339949"/>
                <a:gd name="connsiteY197" fmla="*/ 739978 h 1157630"/>
                <a:gd name="connsiteX198" fmla="*/ 1593799 w 2339949"/>
                <a:gd name="connsiteY198" fmla="*/ 750951 h 1157630"/>
                <a:gd name="connsiteX199" fmla="*/ 1628089 w 2339949"/>
                <a:gd name="connsiteY199" fmla="*/ 802386 h 1157630"/>
                <a:gd name="connsiteX200" fmla="*/ 1654150 w 2339949"/>
                <a:gd name="connsiteY200" fmla="*/ 820217 h 1157630"/>
                <a:gd name="connsiteX201" fmla="*/ 1664437 w 2339949"/>
                <a:gd name="connsiteY201" fmla="*/ 820903 h 1157630"/>
                <a:gd name="connsiteX202" fmla="*/ 1693926 w 2339949"/>
                <a:gd name="connsiteY202" fmla="*/ 816102 h 1157630"/>
                <a:gd name="connsiteX203" fmla="*/ 1691183 w 2339949"/>
                <a:gd name="connsiteY203" fmla="*/ 820903 h 1157630"/>
                <a:gd name="connsiteX204" fmla="*/ 1671981 w 2339949"/>
                <a:gd name="connsiteY204" fmla="*/ 829818 h 1157630"/>
                <a:gd name="connsiteX205" fmla="*/ 1632204 w 2339949"/>
                <a:gd name="connsiteY205" fmla="*/ 842162 h 1157630"/>
                <a:gd name="connsiteX206" fmla="*/ 1608201 w 2339949"/>
                <a:gd name="connsiteY206" fmla="*/ 864794 h 1157630"/>
                <a:gd name="connsiteX207" fmla="*/ 1593799 w 2339949"/>
                <a:gd name="connsiteY207" fmla="*/ 888797 h 1157630"/>
                <a:gd name="connsiteX208" fmla="*/ 1587627 w 2339949"/>
                <a:gd name="connsiteY208" fmla="*/ 973836 h 1157630"/>
                <a:gd name="connsiteX209" fmla="*/ 1568425 w 2339949"/>
                <a:gd name="connsiteY209" fmla="*/ 995096 h 1157630"/>
                <a:gd name="connsiteX210" fmla="*/ 1543050 w 2339949"/>
                <a:gd name="connsiteY210" fmla="*/ 1012241 h 1157630"/>
                <a:gd name="connsiteX211" fmla="*/ 1530706 w 2339949"/>
                <a:gd name="connsiteY211" fmla="*/ 1010183 h 1157630"/>
                <a:gd name="connsiteX212" fmla="*/ 1520419 w 2339949"/>
                <a:gd name="connsiteY212" fmla="*/ 1001268 h 1157630"/>
                <a:gd name="connsiteX213" fmla="*/ 1496416 w 2339949"/>
                <a:gd name="connsiteY213" fmla="*/ 996467 h 1157630"/>
                <a:gd name="connsiteX214" fmla="*/ 1485443 w 2339949"/>
                <a:gd name="connsiteY214" fmla="*/ 989609 h 1157630"/>
                <a:gd name="connsiteX215" fmla="*/ 1458011 w 2339949"/>
                <a:gd name="connsiteY215" fmla="*/ 950519 h 1157630"/>
                <a:gd name="connsiteX216" fmla="*/ 1447038 w 2339949"/>
                <a:gd name="connsiteY216" fmla="*/ 943661 h 1157630"/>
                <a:gd name="connsiteX217" fmla="*/ 1434008 w 2339949"/>
                <a:gd name="connsiteY217" fmla="*/ 946404 h 1157630"/>
                <a:gd name="connsiteX218" fmla="*/ 1421664 w 2339949"/>
                <a:gd name="connsiteY218" fmla="*/ 944347 h 1157630"/>
                <a:gd name="connsiteX219" fmla="*/ 1411377 w 2339949"/>
                <a:gd name="connsiteY219" fmla="*/ 934745 h 1157630"/>
                <a:gd name="connsiteX220" fmla="*/ 1413434 w 2339949"/>
                <a:gd name="connsiteY220" fmla="*/ 923087 h 1157630"/>
                <a:gd name="connsiteX221" fmla="*/ 1420292 w 2339949"/>
                <a:gd name="connsiteY221" fmla="*/ 912114 h 1157630"/>
                <a:gd name="connsiteX222" fmla="*/ 1413434 w 2339949"/>
                <a:gd name="connsiteY222" fmla="*/ 895655 h 1157630"/>
                <a:gd name="connsiteX223" fmla="*/ 1402461 w 2339949"/>
                <a:gd name="connsiteY223" fmla="*/ 888797 h 1157630"/>
                <a:gd name="connsiteX224" fmla="*/ 1376401 w 2339949"/>
                <a:gd name="connsiteY224" fmla="*/ 896341 h 1157630"/>
                <a:gd name="connsiteX225" fmla="*/ 1362685 w 2339949"/>
                <a:gd name="connsiteY225" fmla="*/ 903884 h 1157630"/>
                <a:gd name="connsiteX226" fmla="*/ 1353084 w 2339949"/>
                <a:gd name="connsiteY226" fmla="*/ 914857 h 1157630"/>
                <a:gd name="connsiteX227" fmla="*/ 1347597 w 2339949"/>
                <a:gd name="connsiteY227" fmla="*/ 955319 h 1157630"/>
                <a:gd name="connsiteX228" fmla="*/ 1338682 w 2339949"/>
                <a:gd name="connsiteY228" fmla="*/ 966292 h 1157630"/>
                <a:gd name="connsiteX229" fmla="*/ 1314679 w 2339949"/>
                <a:gd name="connsiteY229" fmla="*/ 961492 h 1157630"/>
                <a:gd name="connsiteX230" fmla="*/ 1274902 w 2339949"/>
                <a:gd name="connsiteY230" fmla="*/ 961492 h 1157630"/>
                <a:gd name="connsiteX231" fmla="*/ 1305763 w 2339949"/>
                <a:gd name="connsiteY231" fmla="*/ 971093 h 1157630"/>
                <a:gd name="connsiteX232" fmla="*/ 1307135 w 2339949"/>
                <a:gd name="connsiteY232" fmla="*/ 977265 h 1157630"/>
                <a:gd name="connsiteX233" fmla="*/ 1303706 w 2339949"/>
                <a:gd name="connsiteY233" fmla="*/ 978637 h 1157630"/>
                <a:gd name="connsiteX234" fmla="*/ 1255014 w 2339949"/>
                <a:gd name="connsiteY234" fmla="*/ 972464 h 1157630"/>
                <a:gd name="connsiteX235" fmla="*/ 1244041 w 2339949"/>
                <a:gd name="connsiteY235" fmla="*/ 967664 h 1157630"/>
                <a:gd name="connsiteX236" fmla="*/ 1258443 w 2339949"/>
                <a:gd name="connsiteY236" fmla="*/ 955319 h 1157630"/>
                <a:gd name="connsiteX237" fmla="*/ 1239927 w 2339949"/>
                <a:gd name="connsiteY237" fmla="*/ 935431 h 1157630"/>
                <a:gd name="connsiteX238" fmla="*/ 1231011 w 2339949"/>
                <a:gd name="connsiteY238" fmla="*/ 934060 h 1157630"/>
                <a:gd name="connsiteX239" fmla="*/ 1208380 w 2339949"/>
                <a:gd name="connsiteY239" fmla="*/ 956005 h 1157630"/>
                <a:gd name="connsiteX240" fmla="*/ 1200836 w 2339949"/>
                <a:gd name="connsiteY240" fmla="*/ 958063 h 1157630"/>
                <a:gd name="connsiteX241" fmla="*/ 1176147 w 2339949"/>
                <a:gd name="connsiteY241" fmla="*/ 955319 h 1157630"/>
                <a:gd name="connsiteX242" fmla="*/ 1176147 w 2339949"/>
                <a:gd name="connsiteY242" fmla="*/ 949147 h 1157630"/>
                <a:gd name="connsiteX243" fmla="*/ 1190549 w 2339949"/>
                <a:gd name="connsiteY243" fmla="*/ 949147 h 1157630"/>
                <a:gd name="connsiteX244" fmla="*/ 1180948 w 2339949"/>
                <a:gd name="connsiteY244" fmla="*/ 935431 h 1157630"/>
                <a:gd name="connsiteX245" fmla="*/ 1171347 w 2339949"/>
                <a:gd name="connsiteY245" fmla="*/ 927887 h 1157630"/>
                <a:gd name="connsiteX246" fmla="*/ 1161060 w 2339949"/>
                <a:gd name="connsiteY246" fmla="*/ 925144 h 1157630"/>
                <a:gd name="connsiteX247" fmla="*/ 1119912 w 2339949"/>
                <a:gd name="connsiteY247" fmla="*/ 920344 h 1157630"/>
                <a:gd name="connsiteX248" fmla="*/ 1106881 w 2339949"/>
                <a:gd name="connsiteY248" fmla="*/ 923087 h 1157630"/>
                <a:gd name="connsiteX249" fmla="*/ 1098652 w 2339949"/>
                <a:gd name="connsiteY249" fmla="*/ 936803 h 1157630"/>
                <a:gd name="connsiteX250" fmla="*/ 1108253 w 2339949"/>
                <a:gd name="connsiteY250" fmla="*/ 933374 h 1157630"/>
                <a:gd name="connsiteX251" fmla="*/ 1118540 w 2339949"/>
                <a:gd name="connsiteY251" fmla="*/ 934060 h 1157630"/>
                <a:gd name="connsiteX252" fmla="*/ 1127455 w 2339949"/>
                <a:gd name="connsiteY252" fmla="*/ 939546 h 1157630"/>
                <a:gd name="connsiteX253" fmla="*/ 1132256 w 2339949"/>
                <a:gd name="connsiteY253" fmla="*/ 949147 h 1157630"/>
                <a:gd name="connsiteX254" fmla="*/ 1119912 w 2339949"/>
                <a:gd name="connsiteY254" fmla="*/ 949147 h 1157630"/>
                <a:gd name="connsiteX255" fmla="*/ 1099338 w 2339949"/>
                <a:gd name="connsiteY255" fmla="*/ 945032 h 1157630"/>
                <a:gd name="connsiteX256" fmla="*/ 1089051 w 2339949"/>
                <a:gd name="connsiteY256" fmla="*/ 949147 h 1157630"/>
                <a:gd name="connsiteX257" fmla="*/ 1079449 w 2339949"/>
                <a:gd name="connsiteY257" fmla="*/ 905942 h 1157630"/>
                <a:gd name="connsiteX258" fmla="*/ 1074649 w 2339949"/>
                <a:gd name="connsiteY258" fmla="*/ 905942 h 1157630"/>
                <a:gd name="connsiteX259" fmla="*/ 1069848 w 2339949"/>
                <a:gd name="connsiteY259" fmla="*/ 918972 h 1157630"/>
                <a:gd name="connsiteX260" fmla="*/ 1068477 w 2339949"/>
                <a:gd name="connsiteY260" fmla="*/ 914857 h 1157630"/>
                <a:gd name="connsiteX261" fmla="*/ 1066419 w 2339949"/>
                <a:gd name="connsiteY261" fmla="*/ 910057 h 1157630"/>
                <a:gd name="connsiteX262" fmla="*/ 1065048 w 2339949"/>
                <a:gd name="connsiteY262" fmla="*/ 905942 h 1157630"/>
                <a:gd name="connsiteX263" fmla="*/ 1052703 w 2339949"/>
                <a:gd name="connsiteY263" fmla="*/ 910057 h 1157630"/>
                <a:gd name="connsiteX264" fmla="*/ 1026643 w 2339949"/>
                <a:gd name="connsiteY264" fmla="*/ 913486 h 1157630"/>
                <a:gd name="connsiteX265" fmla="*/ 1017042 w 2339949"/>
                <a:gd name="connsiteY265" fmla="*/ 918972 h 1157630"/>
                <a:gd name="connsiteX266" fmla="*/ 988238 w 2339949"/>
                <a:gd name="connsiteY266" fmla="*/ 899770 h 1157630"/>
                <a:gd name="connsiteX267" fmla="*/ 993724 w 2339949"/>
                <a:gd name="connsiteY267" fmla="*/ 890854 h 1157630"/>
                <a:gd name="connsiteX268" fmla="*/ 1006755 w 2339949"/>
                <a:gd name="connsiteY268" fmla="*/ 879881 h 1157630"/>
                <a:gd name="connsiteX269" fmla="*/ 1012241 w 2339949"/>
                <a:gd name="connsiteY269" fmla="*/ 869594 h 1157630"/>
                <a:gd name="connsiteX270" fmla="*/ 998525 w 2339949"/>
                <a:gd name="connsiteY270" fmla="*/ 863422 h 1157630"/>
                <a:gd name="connsiteX271" fmla="*/ 971779 w 2339949"/>
                <a:gd name="connsiteY271" fmla="*/ 855878 h 1157630"/>
                <a:gd name="connsiteX272" fmla="*/ 956005 w 2339949"/>
                <a:gd name="connsiteY272" fmla="*/ 844220 h 1157630"/>
                <a:gd name="connsiteX273" fmla="*/ 944347 w 2339949"/>
                <a:gd name="connsiteY273" fmla="*/ 840791 h 1157630"/>
                <a:gd name="connsiteX274" fmla="*/ 939546 w 2339949"/>
                <a:gd name="connsiteY274" fmla="*/ 838048 h 1157630"/>
                <a:gd name="connsiteX275" fmla="*/ 936117 w 2339949"/>
                <a:gd name="connsiteY275" fmla="*/ 833247 h 1157630"/>
                <a:gd name="connsiteX276" fmla="*/ 925144 w 2339949"/>
                <a:gd name="connsiteY276" fmla="*/ 814045 h 1157630"/>
                <a:gd name="connsiteX277" fmla="*/ 931317 w 2339949"/>
                <a:gd name="connsiteY277" fmla="*/ 798271 h 1157630"/>
                <a:gd name="connsiteX278" fmla="*/ 921030 w 2339949"/>
                <a:gd name="connsiteY278" fmla="*/ 779755 h 1157630"/>
                <a:gd name="connsiteX279" fmla="*/ 904570 w 2339949"/>
                <a:gd name="connsiteY279" fmla="*/ 772211 h 1157630"/>
                <a:gd name="connsiteX280" fmla="*/ 890854 w 2339949"/>
                <a:gd name="connsiteY280" fmla="*/ 788670 h 1157630"/>
                <a:gd name="connsiteX281" fmla="*/ 903199 w 2339949"/>
                <a:gd name="connsiteY281" fmla="*/ 790727 h 1157630"/>
                <a:gd name="connsiteX282" fmla="*/ 904570 w 2339949"/>
                <a:gd name="connsiteY282" fmla="*/ 797585 h 1157630"/>
                <a:gd name="connsiteX283" fmla="*/ 897712 w 2339949"/>
                <a:gd name="connsiteY283" fmla="*/ 802386 h 1157630"/>
                <a:gd name="connsiteX284" fmla="*/ 888797 w 2339949"/>
                <a:gd name="connsiteY284" fmla="*/ 798271 h 1157630"/>
                <a:gd name="connsiteX285" fmla="*/ 880567 w 2339949"/>
                <a:gd name="connsiteY285" fmla="*/ 795528 h 1157630"/>
                <a:gd name="connsiteX286" fmla="*/ 872338 w 2339949"/>
                <a:gd name="connsiteY286" fmla="*/ 803072 h 1157630"/>
                <a:gd name="connsiteX287" fmla="*/ 866166 w 2339949"/>
                <a:gd name="connsiteY287" fmla="*/ 813359 h 1157630"/>
                <a:gd name="connsiteX288" fmla="*/ 862737 w 2339949"/>
                <a:gd name="connsiteY288" fmla="*/ 820217 h 1157630"/>
                <a:gd name="connsiteX289" fmla="*/ 862737 w 2339949"/>
                <a:gd name="connsiteY289" fmla="*/ 825703 h 1157630"/>
                <a:gd name="connsiteX290" fmla="*/ 866166 w 2339949"/>
                <a:gd name="connsiteY290" fmla="*/ 827761 h 1157630"/>
                <a:gd name="connsiteX291" fmla="*/ 868223 w 2339949"/>
                <a:gd name="connsiteY291" fmla="*/ 829818 h 1157630"/>
                <a:gd name="connsiteX292" fmla="*/ 870966 w 2339949"/>
                <a:gd name="connsiteY292" fmla="*/ 831190 h 1157630"/>
                <a:gd name="connsiteX293" fmla="*/ 876453 w 2339949"/>
                <a:gd name="connsiteY293" fmla="*/ 832561 h 1157630"/>
                <a:gd name="connsiteX294" fmla="*/ 876453 w 2339949"/>
                <a:gd name="connsiteY294" fmla="*/ 838048 h 1157630"/>
                <a:gd name="connsiteX295" fmla="*/ 870966 w 2339949"/>
                <a:gd name="connsiteY295" fmla="*/ 841477 h 1157630"/>
                <a:gd name="connsiteX296" fmla="*/ 870280 w 2339949"/>
                <a:gd name="connsiteY296" fmla="*/ 843534 h 1157630"/>
                <a:gd name="connsiteX297" fmla="*/ 871652 w 2339949"/>
                <a:gd name="connsiteY297" fmla="*/ 845591 h 1157630"/>
                <a:gd name="connsiteX298" fmla="*/ 871652 w 2339949"/>
                <a:gd name="connsiteY298" fmla="*/ 851078 h 1157630"/>
                <a:gd name="connsiteX299" fmla="*/ 864108 w 2339949"/>
                <a:gd name="connsiteY299" fmla="*/ 859307 h 1157630"/>
                <a:gd name="connsiteX300" fmla="*/ 855193 w 2339949"/>
                <a:gd name="connsiteY300" fmla="*/ 862051 h 1157630"/>
                <a:gd name="connsiteX301" fmla="*/ 845592 w 2339949"/>
                <a:gd name="connsiteY301" fmla="*/ 859307 h 1157630"/>
                <a:gd name="connsiteX302" fmla="*/ 833247 w 2339949"/>
                <a:gd name="connsiteY302" fmla="*/ 851078 h 1157630"/>
                <a:gd name="connsiteX303" fmla="*/ 833247 w 2339949"/>
                <a:gd name="connsiteY303" fmla="*/ 848335 h 1157630"/>
                <a:gd name="connsiteX304" fmla="*/ 825018 w 2339949"/>
                <a:gd name="connsiteY304" fmla="*/ 832561 h 1157630"/>
                <a:gd name="connsiteX305" fmla="*/ 823646 w 2339949"/>
                <a:gd name="connsiteY305" fmla="*/ 832561 h 1157630"/>
                <a:gd name="connsiteX306" fmla="*/ 821589 w 2339949"/>
                <a:gd name="connsiteY306" fmla="*/ 827075 h 1157630"/>
                <a:gd name="connsiteX307" fmla="*/ 819531 w 2339949"/>
                <a:gd name="connsiteY307" fmla="*/ 825017 h 1157630"/>
                <a:gd name="connsiteX308" fmla="*/ 821589 w 2339949"/>
                <a:gd name="connsiteY308" fmla="*/ 822960 h 1157630"/>
                <a:gd name="connsiteX309" fmla="*/ 828447 w 2339949"/>
                <a:gd name="connsiteY309" fmla="*/ 820217 h 1157630"/>
                <a:gd name="connsiteX310" fmla="*/ 818845 w 2339949"/>
                <a:gd name="connsiteY310" fmla="*/ 800329 h 1157630"/>
                <a:gd name="connsiteX311" fmla="*/ 785241 w 2339949"/>
                <a:gd name="connsiteY311" fmla="*/ 758495 h 1157630"/>
                <a:gd name="connsiteX312" fmla="*/ 779069 w 2339949"/>
                <a:gd name="connsiteY312" fmla="*/ 744093 h 1157630"/>
                <a:gd name="connsiteX313" fmla="*/ 775640 w 2339949"/>
                <a:gd name="connsiteY313" fmla="*/ 739978 h 1157630"/>
                <a:gd name="connsiteX314" fmla="*/ 772211 w 2339949"/>
                <a:gd name="connsiteY314" fmla="*/ 737921 h 1157630"/>
                <a:gd name="connsiteX315" fmla="*/ 764667 w 2339949"/>
                <a:gd name="connsiteY315" fmla="*/ 735863 h 1157630"/>
                <a:gd name="connsiteX316" fmla="*/ 731749 w 2339949"/>
                <a:gd name="connsiteY316" fmla="*/ 715289 h 1157630"/>
                <a:gd name="connsiteX317" fmla="*/ 733120 w 2339949"/>
                <a:gd name="connsiteY317" fmla="*/ 724891 h 1157630"/>
                <a:gd name="connsiteX318" fmla="*/ 735864 w 2339949"/>
                <a:gd name="connsiteY318" fmla="*/ 740664 h 1157630"/>
                <a:gd name="connsiteX319" fmla="*/ 736549 w 2339949"/>
                <a:gd name="connsiteY319" fmla="*/ 749579 h 1157630"/>
                <a:gd name="connsiteX320" fmla="*/ 717347 w 2339949"/>
                <a:gd name="connsiteY320" fmla="*/ 764667 h 1157630"/>
                <a:gd name="connsiteX321" fmla="*/ 712546 w 2339949"/>
                <a:gd name="connsiteY321" fmla="*/ 770839 h 1157630"/>
                <a:gd name="connsiteX322" fmla="*/ 717347 w 2339949"/>
                <a:gd name="connsiteY322" fmla="*/ 777697 h 1157630"/>
                <a:gd name="connsiteX323" fmla="*/ 720776 w 2339949"/>
                <a:gd name="connsiteY323" fmla="*/ 781126 h 1157630"/>
                <a:gd name="connsiteX324" fmla="*/ 723519 w 2339949"/>
                <a:gd name="connsiteY324" fmla="*/ 781126 h 1157630"/>
                <a:gd name="connsiteX325" fmla="*/ 726948 w 2339949"/>
                <a:gd name="connsiteY325" fmla="*/ 777011 h 1157630"/>
                <a:gd name="connsiteX326" fmla="*/ 729691 w 2339949"/>
                <a:gd name="connsiteY326" fmla="*/ 785241 h 1157630"/>
                <a:gd name="connsiteX327" fmla="*/ 728320 w 2339949"/>
                <a:gd name="connsiteY327" fmla="*/ 792099 h 1157630"/>
                <a:gd name="connsiteX328" fmla="*/ 723519 w 2339949"/>
                <a:gd name="connsiteY328" fmla="*/ 797585 h 1157630"/>
                <a:gd name="connsiteX329" fmla="*/ 717347 w 2339949"/>
                <a:gd name="connsiteY329" fmla="*/ 801014 h 1157630"/>
                <a:gd name="connsiteX330" fmla="*/ 722148 w 2339949"/>
                <a:gd name="connsiteY330" fmla="*/ 807187 h 1157630"/>
                <a:gd name="connsiteX331" fmla="*/ 718719 w 2339949"/>
                <a:gd name="connsiteY331" fmla="*/ 814730 h 1157630"/>
                <a:gd name="connsiteX332" fmla="*/ 707746 w 2339949"/>
                <a:gd name="connsiteY332" fmla="*/ 815416 h 1157630"/>
                <a:gd name="connsiteX333" fmla="*/ 694716 w 2339949"/>
                <a:gd name="connsiteY333" fmla="*/ 810616 h 1157630"/>
                <a:gd name="connsiteX334" fmla="*/ 676199 w 2339949"/>
                <a:gd name="connsiteY334" fmla="*/ 807187 h 1157630"/>
                <a:gd name="connsiteX335" fmla="*/ 649453 w 2339949"/>
                <a:gd name="connsiteY335" fmla="*/ 810616 h 1157630"/>
                <a:gd name="connsiteX336" fmla="*/ 646024 w 2339949"/>
                <a:gd name="connsiteY336" fmla="*/ 805815 h 1157630"/>
                <a:gd name="connsiteX337" fmla="*/ 636423 w 2339949"/>
                <a:gd name="connsiteY337" fmla="*/ 800329 h 1157630"/>
                <a:gd name="connsiteX338" fmla="*/ 626821 w 2339949"/>
                <a:gd name="connsiteY338" fmla="*/ 798271 h 1157630"/>
                <a:gd name="connsiteX339" fmla="*/ 620649 w 2339949"/>
                <a:gd name="connsiteY339" fmla="*/ 801014 h 1157630"/>
                <a:gd name="connsiteX340" fmla="*/ 615849 w 2339949"/>
                <a:gd name="connsiteY340" fmla="*/ 801014 h 1157630"/>
                <a:gd name="connsiteX341" fmla="*/ 607619 w 2339949"/>
                <a:gd name="connsiteY341" fmla="*/ 798957 h 1157630"/>
                <a:gd name="connsiteX342" fmla="*/ 596646 w 2339949"/>
                <a:gd name="connsiteY342" fmla="*/ 805815 h 1157630"/>
                <a:gd name="connsiteX343" fmla="*/ 587045 w 2339949"/>
                <a:gd name="connsiteY343" fmla="*/ 817474 h 1157630"/>
                <a:gd name="connsiteX344" fmla="*/ 582244 w 2339949"/>
                <a:gd name="connsiteY344" fmla="*/ 832561 h 1157630"/>
                <a:gd name="connsiteX345" fmla="*/ 576758 w 2339949"/>
                <a:gd name="connsiteY345" fmla="*/ 826389 h 1157630"/>
                <a:gd name="connsiteX346" fmla="*/ 572643 w 2339949"/>
                <a:gd name="connsiteY346" fmla="*/ 814045 h 1157630"/>
                <a:gd name="connsiteX347" fmla="*/ 567843 w 2339949"/>
                <a:gd name="connsiteY347" fmla="*/ 807187 h 1157630"/>
                <a:gd name="connsiteX348" fmla="*/ 561670 w 2339949"/>
                <a:gd name="connsiteY348" fmla="*/ 804443 h 1157630"/>
                <a:gd name="connsiteX349" fmla="*/ 555498 w 2339949"/>
                <a:gd name="connsiteY349" fmla="*/ 805815 h 1157630"/>
                <a:gd name="connsiteX350" fmla="*/ 551383 w 2339949"/>
                <a:gd name="connsiteY350" fmla="*/ 804443 h 1157630"/>
                <a:gd name="connsiteX351" fmla="*/ 552755 w 2339949"/>
                <a:gd name="connsiteY351" fmla="*/ 795528 h 1157630"/>
                <a:gd name="connsiteX352" fmla="*/ 542468 w 2339949"/>
                <a:gd name="connsiteY352" fmla="*/ 787984 h 1157630"/>
                <a:gd name="connsiteX353" fmla="*/ 519837 w 2339949"/>
                <a:gd name="connsiteY353" fmla="*/ 781126 h 1157630"/>
                <a:gd name="connsiteX354" fmla="*/ 483489 w 2339949"/>
                <a:gd name="connsiteY354" fmla="*/ 764667 h 1157630"/>
                <a:gd name="connsiteX355" fmla="*/ 469773 w 2339949"/>
                <a:gd name="connsiteY355" fmla="*/ 763981 h 1157630"/>
                <a:gd name="connsiteX356" fmla="*/ 456743 w 2339949"/>
                <a:gd name="connsiteY356" fmla="*/ 770839 h 1157630"/>
                <a:gd name="connsiteX357" fmla="*/ 440284 w 2339949"/>
                <a:gd name="connsiteY357" fmla="*/ 753694 h 1157630"/>
                <a:gd name="connsiteX358" fmla="*/ 419024 w 2339949"/>
                <a:gd name="connsiteY358" fmla="*/ 753008 h 1157630"/>
                <a:gd name="connsiteX359" fmla="*/ 399136 w 2339949"/>
                <a:gd name="connsiteY359" fmla="*/ 760552 h 1157630"/>
                <a:gd name="connsiteX360" fmla="*/ 370332 w 2339949"/>
                <a:gd name="connsiteY360" fmla="*/ 781812 h 1157630"/>
                <a:gd name="connsiteX361" fmla="*/ 364160 w 2339949"/>
                <a:gd name="connsiteY361" fmla="*/ 783184 h 1157630"/>
                <a:gd name="connsiteX362" fmla="*/ 353187 w 2339949"/>
                <a:gd name="connsiteY362" fmla="*/ 783184 h 1157630"/>
                <a:gd name="connsiteX363" fmla="*/ 347701 w 2339949"/>
                <a:gd name="connsiteY363" fmla="*/ 780440 h 1157630"/>
                <a:gd name="connsiteX364" fmla="*/ 344272 w 2339949"/>
                <a:gd name="connsiteY364" fmla="*/ 774268 h 1157630"/>
                <a:gd name="connsiteX365" fmla="*/ 349072 w 2339949"/>
                <a:gd name="connsiteY365" fmla="*/ 759181 h 1157630"/>
                <a:gd name="connsiteX366" fmla="*/ 347015 w 2339949"/>
                <a:gd name="connsiteY366" fmla="*/ 741350 h 1157630"/>
                <a:gd name="connsiteX367" fmla="*/ 361417 w 2339949"/>
                <a:gd name="connsiteY367" fmla="*/ 714604 h 1157630"/>
                <a:gd name="connsiteX368" fmla="*/ 390220 w 2339949"/>
                <a:gd name="connsiteY368" fmla="*/ 689915 h 1157630"/>
                <a:gd name="connsiteX369" fmla="*/ 416281 w 2339949"/>
                <a:gd name="connsiteY369" fmla="*/ 683743 h 1157630"/>
                <a:gd name="connsiteX370" fmla="*/ 429997 w 2339949"/>
                <a:gd name="connsiteY370" fmla="*/ 676199 h 1157630"/>
                <a:gd name="connsiteX371" fmla="*/ 436855 w 2339949"/>
                <a:gd name="connsiteY371" fmla="*/ 665226 h 1157630"/>
                <a:gd name="connsiteX372" fmla="*/ 434112 w 2339949"/>
                <a:gd name="connsiteY372" fmla="*/ 637794 h 1157630"/>
                <a:gd name="connsiteX373" fmla="*/ 445770 w 2339949"/>
                <a:gd name="connsiteY373" fmla="*/ 612419 h 1157630"/>
                <a:gd name="connsiteX374" fmla="*/ 424510 w 2339949"/>
                <a:gd name="connsiteY374" fmla="*/ 589102 h 1157630"/>
                <a:gd name="connsiteX375" fmla="*/ 424510 w 2339949"/>
                <a:gd name="connsiteY375" fmla="*/ 576758 h 1157630"/>
                <a:gd name="connsiteX376" fmla="*/ 433426 w 2339949"/>
                <a:gd name="connsiteY376" fmla="*/ 566471 h 1157630"/>
                <a:gd name="connsiteX377" fmla="*/ 430683 w 2339949"/>
                <a:gd name="connsiteY377" fmla="*/ 538353 h 1157630"/>
                <a:gd name="connsiteX378" fmla="*/ 439598 w 2339949"/>
                <a:gd name="connsiteY378" fmla="*/ 515036 h 1157630"/>
                <a:gd name="connsiteX379" fmla="*/ 436855 w 2339949"/>
                <a:gd name="connsiteY379" fmla="*/ 490347 h 1157630"/>
                <a:gd name="connsiteX380" fmla="*/ 447828 w 2339949"/>
                <a:gd name="connsiteY380" fmla="*/ 467030 h 1157630"/>
                <a:gd name="connsiteX381" fmla="*/ 447828 w 2339949"/>
                <a:gd name="connsiteY381" fmla="*/ 454685 h 1157630"/>
                <a:gd name="connsiteX382" fmla="*/ 420396 w 2339949"/>
                <a:gd name="connsiteY382" fmla="*/ 438226 h 1157630"/>
                <a:gd name="connsiteX383" fmla="*/ 419710 w 2339949"/>
                <a:gd name="connsiteY383" fmla="*/ 430682 h 1157630"/>
                <a:gd name="connsiteX384" fmla="*/ 389535 w 2339949"/>
                <a:gd name="connsiteY384" fmla="*/ 443027 h 1157630"/>
                <a:gd name="connsiteX385" fmla="*/ 377876 w 2339949"/>
                <a:gd name="connsiteY385" fmla="*/ 453314 h 1157630"/>
                <a:gd name="connsiteX386" fmla="*/ 351130 w 2339949"/>
                <a:gd name="connsiteY386" fmla="*/ 466344 h 1157630"/>
                <a:gd name="connsiteX387" fmla="*/ 314097 w 2339949"/>
                <a:gd name="connsiteY387" fmla="*/ 462915 h 1157630"/>
                <a:gd name="connsiteX388" fmla="*/ 309982 w 2339949"/>
                <a:gd name="connsiteY388" fmla="*/ 474573 h 1157630"/>
                <a:gd name="connsiteX389" fmla="*/ 310668 w 2339949"/>
                <a:gd name="connsiteY389" fmla="*/ 499262 h 1157630"/>
                <a:gd name="connsiteX390" fmla="*/ 284607 w 2339949"/>
                <a:gd name="connsiteY390" fmla="*/ 519836 h 1157630"/>
                <a:gd name="connsiteX391" fmla="*/ 269520 w 2339949"/>
                <a:gd name="connsiteY391" fmla="*/ 522579 h 1157630"/>
                <a:gd name="connsiteX392" fmla="*/ 271577 w 2339949"/>
                <a:gd name="connsiteY392" fmla="*/ 510235 h 1157630"/>
                <a:gd name="connsiteX393" fmla="*/ 263347 w 2339949"/>
                <a:gd name="connsiteY393" fmla="*/ 497205 h 1157630"/>
                <a:gd name="connsiteX394" fmla="*/ 225628 w 2339949"/>
                <a:gd name="connsiteY394" fmla="*/ 503377 h 1157630"/>
                <a:gd name="connsiteX395" fmla="*/ 200940 w 2339949"/>
                <a:gd name="connsiteY395" fmla="*/ 502005 h 1157630"/>
                <a:gd name="connsiteX396" fmla="*/ 177622 w 2339949"/>
                <a:gd name="connsiteY396" fmla="*/ 491033 h 1157630"/>
                <a:gd name="connsiteX397" fmla="*/ 139218 w 2339949"/>
                <a:gd name="connsiteY397" fmla="*/ 464972 h 1157630"/>
                <a:gd name="connsiteX398" fmla="*/ 128930 w 2339949"/>
                <a:gd name="connsiteY398" fmla="*/ 453314 h 1157630"/>
                <a:gd name="connsiteX399" fmla="*/ 117958 w 2339949"/>
                <a:gd name="connsiteY399" fmla="*/ 427253 h 1157630"/>
                <a:gd name="connsiteX400" fmla="*/ 117958 w 2339949"/>
                <a:gd name="connsiteY400" fmla="*/ 414909 h 1157630"/>
                <a:gd name="connsiteX401" fmla="*/ 122758 w 2339949"/>
                <a:gd name="connsiteY401" fmla="*/ 400507 h 1157630"/>
                <a:gd name="connsiteX402" fmla="*/ 134417 w 2339949"/>
                <a:gd name="connsiteY402" fmla="*/ 390220 h 1157630"/>
                <a:gd name="connsiteX403" fmla="*/ 174879 w 2339949"/>
                <a:gd name="connsiteY403" fmla="*/ 369646 h 1157630"/>
                <a:gd name="connsiteX404" fmla="*/ 174879 w 2339949"/>
                <a:gd name="connsiteY404" fmla="*/ 356616 h 1157630"/>
                <a:gd name="connsiteX405" fmla="*/ 151562 w 2339949"/>
                <a:gd name="connsiteY405" fmla="*/ 345643 h 1157630"/>
                <a:gd name="connsiteX406" fmla="*/ 113157 w 2339949"/>
                <a:gd name="connsiteY406" fmla="*/ 337413 h 1157630"/>
                <a:gd name="connsiteX407" fmla="*/ 102184 w 2339949"/>
                <a:gd name="connsiteY407" fmla="*/ 328498 h 1157630"/>
                <a:gd name="connsiteX408" fmla="*/ 89840 w 2339949"/>
                <a:gd name="connsiteY408" fmla="*/ 326441 h 1157630"/>
                <a:gd name="connsiteX409" fmla="*/ 78867 w 2339949"/>
                <a:gd name="connsiteY409" fmla="*/ 317525 h 1157630"/>
                <a:gd name="connsiteX410" fmla="*/ 76124 w 2339949"/>
                <a:gd name="connsiteY410" fmla="*/ 304495 h 1157630"/>
                <a:gd name="connsiteX411" fmla="*/ 80239 w 2339949"/>
                <a:gd name="connsiteY411" fmla="*/ 280492 h 1157630"/>
                <a:gd name="connsiteX412" fmla="*/ 74752 w 2339949"/>
                <a:gd name="connsiteY412" fmla="*/ 264719 h 1157630"/>
                <a:gd name="connsiteX413" fmla="*/ 4801 w 2339949"/>
                <a:gd name="connsiteY413" fmla="*/ 221513 h 1157630"/>
                <a:gd name="connsiteX414" fmla="*/ 1372 w 2339949"/>
                <a:gd name="connsiteY414" fmla="*/ 208483 h 1157630"/>
                <a:gd name="connsiteX415" fmla="*/ 19888 w 2339949"/>
                <a:gd name="connsiteY415" fmla="*/ 174193 h 1157630"/>
                <a:gd name="connsiteX416" fmla="*/ 19202 w 2339949"/>
                <a:gd name="connsiteY416" fmla="*/ 161849 h 1157630"/>
                <a:gd name="connsiteX417" fmla="*/ 23317 w 2339949"/>
                <a:gd name="connsiteY417" fmla="*/ 150190 h 1157630"/>
                <a:gd name="connsiteX418" fmla="*/ 18517 w 2339949"/>
                <a:gd name="connsiteY418" fmla="*/ 137160 h 1157630"/>
                <a:gd name="connsiteX419" fmla="*/ 0 w 2339949"/>
                <a:gd name="connsiteY419" fmla="*/ 111785 h 1157630"/>
                <a:gd name="connsiteX420" fmla="*/ 0 w 2339949"/>
                <a:gd name="connsiteY420" fmla="*/ 81610 h 1157630"/>
                <a:gd name="connsiteX421" fmla="*/ 2335149 w 2339949"/>
                <a:gd name="connsiteY421" fmla="*/ 393649 h 1157630"/>
                <a:gd name="connsiteX422" fmla="*/ 2336521 w 2339949"/>
                <a:gd name="connsiteY422" fmla="*/ 396392 h 1157630"/>
                <a:gd name="connsiteX423" fmla="*/ 2337892 w 2339949"/>
                <a:gd name="connsiteY423" fmla="*/ 398450 h 1157630"/>
                <a:gd name="connsiteX424" fmla="*/ 2339264 w 2339949"/>
                <a:gd name="connsiteY424" fmla="*/ 402564 h 1157630"/>
                <a:gd name="connsiteX425" fmla="*/ 2339950 w 2339949"/>
                <a:gd name="connsiteY425" fmla="*/ 409422 h 1157630"/>
                <a:gd name="connsiteX426" fmla="*/ 2339264 w 2339949"/>
                <a:gd name="connsiteY426" fmla="*/ 416966 h 1157630"/>
                <a:gd name="connsiteX427" fmla="*/ 2337207 w 2339949"/>
                <a:gd name="connsiteY427" fmla="*/ 417652 h 1157630"/>
                <a:gd name="connsiteX428" fmla="*/ 2334463 w 2339949"/>
                <a:gd name="connsiteY428" fmla="*/ 416966 h 1157630"/>
                <a:gd name="connsiteX429" fmla="*/ 2330349 w 2339949"/>
                <a:gd name="connsiteY429" fmla="*/ 419024 h 1157630"/>
                <a:gd name="connsiteX430" fmla="*/ 2326234 w 2339949"/>
                <a:gd name="connsiteY430" fmla="*/ 425196 h 1157630"/>
                <a:gd name="connsiteX431" fmla="*/ 2321433 w 2339949"/>
                <a:gd name="connsiteY431" fmla="*/ 430682 h 1157630"/>
                <a:gd name="connsiteX432" fmla="*/ 2316633 w 2339949"/>
                <a:gd name="connsiteY432" fmla="*/ 431368 h 1157630"/>
                <a:gd name="connsiteX433" fmla="*/ 2311146 w 2339949"/>
                <a:gd name="connsiteY433" fmla="*/ 424510 h 1157630"/>
                <a:gd name="connsiteX434" fmla="*/ 2306346 w 2339949"/>
                <a:gd name="connsiteY434" fmla="*/ 424510 h 1157630"/>
                <a:gd name="connsiteX435" fmla="*/ 2298802 w 2339949"/>
                <a:gd name="connsiteY435" fmla="*/ 430682 h 1157630"/>
                <a:gd name="connsiteX436" fmla="*/ 2290572 w 2339949"/>
                <a:gd name="connsiteY436" fmla="*/ 427253 h 1157630"/>
                <a:gd name="connsiteX437" fmla="*/ 2284400 w 2339949"/>
                <a:gd name="connsiteY437" fmla="*/ 418338 h 1157630"/>
                <a:gd name="connsiteX438" fmla="*/ 2281657 w 2339949"/>
                <a:gd name="connsiteY438" fmla="*/ 409422 h 1157630"/>
                <a:gd name="connsiteX439" fmla="*/ 2277542 w 2339949"/>
                <a:gd name="connsiteY439" fmla="*/ 410108 h 1157630"/>
                <a:gd name="connsiteX440" fmla="*/ 2268627 w 2339949"/>
                <a:gd name="connsiteY440" fmla="*/ 414223 h 1157630"/>
                <a:gd name="connsiteX441" fmla="*/ 2259711 w 2339949"/>
                <a:gd name="connsiteY441" fmla="*/ 422453 h 1157630"/>
                <a:gd name="connsiteX442" fmla="*/ 2257654 w 2339949"/>
                <a:gd name="connsiteY442" fmla="*/ 436854 h 1157630"/>
                <a:gd name="connsiteX443" fmla="*/ 2233651 w 2339949"/>
                <a:gd name="connsiteY443" fmla="*/ 405993 h 1157630"/>
                <a:gd name="connsiteX444" fmla="*/ 2262454 w 2339949"/>
                <a:gd name="connsiteY444" fmla="*/ 393649 h 1157630"/>
                <a:gd name="connsiteX445" fmla="*/ 2255596 w 2339949"/>
                <a:gd name="connsiteY445" fmla="*/ 367589 h 1157630"/>
                <a:gd name="connsiteX446" fmla="*/ 2250796 w 2339949"/>
                <a:gd name="connsiteY446" fmla="*/ 361416 h 1157630"/>
                <a:gd name="connsiteX447" fmla="*/ 2243252 w 2339949"/>
                <a:gd name="connsiteY447" fmla="*/ 368960 h 1157630"/>
                <a:gd name="connsiteX448" fmla="*/ 2239137 w 2339949"/>
                <a:gd name="connsiteY448" fmla="*/ 368960 h 1157630"/>
                <a:gd name="connsiteX449" fmla="*/ 2236394 w 2339949"/>
                <a:gd name="connsiteY449" fmla="*/ 359359 h 1157630"/>
                <a:gd name="connsiteX450" fmla="*/ 2230908 w 2339949"/>
                <a:gd name="connsiteY450" fmla="*/ 355930 h 1157630"/>
                <a:gd name="connsiteX451" fmla="*/ 2222678 w 2339949"/>
                <a:gd name="connsiteY451" fmla="*/ 357987 h 1157630"/>
                <a:gd name="connsiteX452" fmla="*/ 2214448 w 2339949"/>
                <a:gd name="connsiteY452" fmla="*/ 362788 h 1157630"/>
                <a:gd name="connsiteX453" fmla="*/ 2214448 w 2339949"/>
                <a:gd name="connsiteY453" fmla="*/ 353187 h 1157630"/>
                <a:gd name="connsiteX454" fmla="*/ 2198675 w 2339949"/>
                <a:gd name="connsiteY454" fmla="*/ 345643 h 1157630"/>
                <a:gd name="connsiteX455" fmla="*/ 2195246 w 2339949"/>
                <a:gd name="connsiteY455" fmla="*/ 331927 h 1157630"/>
                <a:gd name="connsiteX456" fmla="*/ 2192503 w 2339949"/>
                <a:gd name="connsiteY456" fmla="*/ 333984 h 1157630"/>
                <a:gd name="connsiteX457" fmla="*/ 2190445 w 2339949"/>
                <a:gd name="connsiteY457" fmla="*/ 338099 h 1157630"/>
                <a:gd name="connsiteX458" fmla="*/ 2184959 w 2339949"/>
                <a:gd name="connsiteY458" fmla="*/ 329870 h 1157630"/>
                <a:gd name="connsiteX459" fmla="*/ 2178787 w 2339949"/>
                <a:gd name="connsiteY459" fmla="*/ 325755 h 1157630"/>
                <a:gd name="connsiteX460" fmla="*/ 2171929 w 2339949"/>
                <a:gd name="connsiteY460" fmla="*/ 326441 h 1157630"/>
                <a:gd name="connsiteX461" fmla="*/ 2165757 w 2339949"/>
                <a:gd name="connsiteY461" fmla="*/ 331927 h 1157630"/>
                <a:gd name="connsiteX462" fmla="*/ 2165071 w 2339949"/>
                <a:gd name="connsiteY462" fmla="*/ 323012 h 1157630"/>
                <a:gd name="connsiteX463" fmla="*/ 2167814 w 2339949"/>
                <a:gd name="connsiteY463" fmla="*/ 314782 h 1157630"/>
                <a:gd name="connsiteX464" fmla="*/ 2172615 w 2339949"/>
                <a:gd name="connsiteY464" fmla="*/ 309296 h 1157630"/>
                <a:gd name="connsiteX465" fmla="*/ 2178101 w 2339949"/>
                <a:gd name="connsiteY465" fmla="*/ 306552 h 1157630"/>
                <a:gd name="connsiteX466" fmla="*/ 2184273 w 2339949"/>
                <a:gd name="connsiteY466" fmla="*/ 302438 h 1157630"/>
                <a:gd name="connsiteX467" fmla="*/ 2184273 w 2339949"/>
                <a:gd name="connsiteY467" fmla="*/ 292151 h 1157630"/>
                <a:gd name="connsiteX468" fmla="*/ 2180844 w 2339949"/>
                <a:gd name="connsiteY468" fmla="*/ 275691 h 1157630"/>
                <a:gd name="connsiteX469" fmla="*/ 2180844 w 2339949"/>
                <a:gd name="connsiteY469" fmla="*/ 262661 h 1157630"/>
                <a:gd name="connsiteX470" fmla="*/ 2183587 w 2339949"/>
                <a:gd name="connsiteY470" fmla="*/ 251003 h 1157630"/>
                <a:gd name="connsiteX471" fmla="*/ 2190445 w 2339949"/>
                <a:gd name="connsiteY471" fmla="*/ 242773 h 1157630"/>
                <a:gd name="connsiteX472" fmla="*/ 2204847 w 2339949"/>
                <a:gd name="connsiteY472" fmla="*/ 238658 h 1157630"/>
                <a:gd name="connsiteX473" fmla="*/ 2253539 w 2339949"/>
                <a:gd name="connsiteY473" fmla="*/ 272262 h 1157630"/>
                <a:gd name="connsiteX474" fmla="*/ 2262454 w 2339949"/>
                <a:gd name="connsiteY474" fmla="*/ 282549 h 1157630"/>
                <a:gd name="connsiteX475" fmla="*/ 2264512 w 2339949"/>
                <a:gd name="connsiteY475" fmla="*/ 291465 h 1157630"/>
                <a:gd name="connsiteX476" fmla="*/ 2261769 w 2339949"/>
                <a:gd name="connsiteY476" fmla="*/ 313410 h 1157630"/>
                <a:gd name="connsiteX477" fmla="*/ 2262454 w 2339949"/>
                <a:gd name="connsiteY477" fmla="*/ 325069 h 1157630"/>
                <a:gd name="connsiteX478" fmla="*/ 2265883 w 2339949"/>
                <a:gd name="connsiteY478" fmla="*/ 334670 h 1157630"/>
                <a:gd name="connsiteX479" fmla="*/ 2269998 w 2339949"/>
                <a:gd name="connsiteY479" fmla="*/ 338785 h 1157630"/>
                <a:gd name="connsiteX480" fmla="*/ 2281657 w 2339949"/>
                <a:gd name="connsiteY480" fmla="*/ 344271 h 1157630"/>
                <a:gd name="connsiteX481" fmla="*/ 2311146 w 2339949"/>
                <a:gd name="connsiteY481" fmla="*/ 364845 h 1157630"/>
                <a:gd name="connsiteX482" fmla="*/ 2325548 w 2339949"/>
                <a:gd name="connsiteY482" fmla="*/ 378561 h 1157630"/>
                <a:gd name="connsiteX483" fmla="*/ 2335149 w 2339949"/>
                <a:gd name="connsiteY483" fmla="*/ 393649 h 1157630"/>
                <a:gd name="connsiteX484" fmla="*/ 2272741 w 2339949"/>
                <a:gd name="connsiteY484" fmla="*/ 979322 h 1157630"/>
                <a:gd name="connsiteX485" fmla="*/ 2266569 w 2339949"/>
                <a:gd name="connsiteY485" fmla="*/ 1023899 h 1157630"/>
                <a:gd name="connsiteX486" fmla="*/ 2267255 w 2339949"/>
                <a:gd name="connsiteY486" fmla="*/ 1046531 h 1157630"/>
                <a:gd name="connsiteX487" fmla="*/ 2277542 w 2339949"/>
                <a:gd name="connsiteY487" fmla="*/ 1066419 h 1157630"/>
                <a:gd name="connsiteX488" fmla="*/ 2271370 w 2339949"/>
                <a:gd name="connsiteY488" fmla="*/ 1078763 h 1157630"/>
                <a:gd name="connsiteX489" fmla="*/ 2263826 w 2339949"/>
                <a:gd name="connsiteY489" fmla="*/ 1117854 h 1157630"/>
                <a:gd name="connsiteX490" fmla="*/ 2257654 w 2339949"/>
                <a:gd name="connsiteY490" fmla="*/ 1132942 h 1157630"/>
                <a:gd name="connsiteX491" fmla="*/ 2247367 w 2339949"/>
                <a:gd name="connsiteY491" fmla="*/ 1141857 h 1157630"/>
                <a:gd name="connsiteX492" fmla="*/ 2232965 w 2339949"/>
                <a:gd name="connsiteY492" fmla="*/ 1149401 h 1157630"/>
                <a:gd name="connsiteX493" fmla="*/ 2217192 w 2339949"/>
                <a:gd name="connsiteY493" fmla="*/ 1155573 h 1157630"/>
                <a:gd name="connsiteX494" fmla="*/ 2202104 w 2339949"/>
                <a:gd name="connsiteY494" fmla="*/ 1157630 h 1157630"/>
                <a:gd name="connsiteX495" fmla="*/ 2194560 w 2339949"/>
                <a:gd name="connsiteY495" fmla="*/ 1155573 h 1157630"/>
                <a:gd name="connsiteX496" fmla="*/ 2191817 w 2339949"/>
                <a:gd name="connsiteY496" fmla="*/ 1150087 h 1157630"/>
                <a:gd name="connsiteX497" fmla="*/ 2190445 w 2339949"/>
                <a:gd name="connsiteY497" fmla="*/ 1139800 h 1157630"/>
                <a:gd name="connsiteX498" fmla="*/ 2173986 w 2339949"/>
                <a:gd name="connsiteY498" fmla="*/ 1112368 h 1157630"/>
                <a:gd name="connsiteX499" fmla="*/ 2171243 w 2339949"/>
                <a:gd name="connsiteY499" fmla="*/ 1111682 h 1157630"/>
                <a:gd name="connsiteX500" fmla="*/ 2160956 w 2339949"/>
                <a:gd name="connsiteY500" fmla="*/ 1102766 h 1157630"/>
                <a:gd name="connsiteX501" fmla="*/ 2142439 w 2339949"/>
                <a:gd name="connsiteY501" fmla="*/ 1111682 h 1157630"/>
                <a:gd name="connsiteX502" fmla="*/ 2130781 w 2339949"/>
                <a:gd name="connsiteY502" fmla="*/ 1125398 h 1157630"/>
                <a:gd name="connsiteX503" fmla="*/ 2141754 w 2339949"/>
                <a:gd name="connsiteY503" fmla="*/ 1132942 h 1157630"/>
                <a:gd name="connsiteX504" fmla="*/ 2141754 w 2339949"/>
                <a:gd name="connsiteY504" fmla="*/ 1139800 h 1157630"/>
                <a:gd name="connsiteX505" fmla="*/ 2130781 w 2339949"/>
                <a:gd name="connsiteY505" fmla="*/ 1148715 h 1157630"/>
                <a:gd name="connsiteX506" fmla="*/ 2120494 w 2339949"/>
                <a:gd name="connsiteY506" fmla="*/ 1147343 h 1157630"/>
                <a:gd name="connsiteX507" fmla="*/ 2110207 w 2339949"/>
                <a:gd name="connsiteY507" fmla="*/ 1139800 h 1157630"/>
                <a:gd name="connsiteX508" fmla="*/ 2097177 w 2339949"/>
                <a:gd name="connsiteY508" fmla="*/ 1124712 h 1157630"/>
                <a:gd name="connsiteX509" fmla="*/ 2093748 w 2339949"/>
                <a:gd name="connsiteY509" fmla="*/ 1119226 h 1157630"/>
                <a:gd name="connsiteX510" fmla="*/ 2088947 w 2339949"/>
                <a:gd name="connsiteY510" fmla="*/ 1108253 h 1157630"/>
                <a:gd name="connsiteX511" fmla="*/ 2084146 w 2339949"/>
                <a:gd name="connsiteY511" fmla="*/ 1101395 h 1157630"/>
                <a:gd name="connsiteX512" fmla="*/ 2079346 w 2339949"/>
                <a:gd name="connsiteY512" fmla="*/ 1095908 h 1157630"/>
                <a:gd name="connsiteX513" fmla="*/ 2079346 w 2339949"/>
                <a:gd name="connsiteY513" fmla="*/ 1090422 h 1157630"/>
                <a:gd name="connsiteX514" fmla="*/ 2088947 w 2339949"/>
                <a:gd name="connsiteY514" fmla="*/ 1084250 h 1157630"/>
                <a:gd name="connsiteX515" fmla="*/ 2080032 w 2339949"/>
                <a:gd name="connsiteY515" fmla="*/ 1063676 h 1157630"/>
                <a:gd name="connsiteX516" fmla="*/ 2073859 w 2339949"/>
                <a:gd name="connsiteY516" fmla="*/ 1057504 h 1157630"/>
                <a:gd name="connsiteX517" fmla="*/ 2064258 w 2339949"/>
                <a:gd name="connsiteY517" fmla="*/ 1059561 h 1157630"/>
                <a:gd name="connsiteX518" fmla="*/ 2060143 w 2339949"/>
                <a:gd name="connsiteY518" fmla="*/ 1045159 h 1157630"/>
                <a:gd name="connsiteX519" fmla="*/ 2047799 w 2339949"/>
                <a:gd name="connsiteY519" fmla="*/ 1036930 h 1157630"/>
                <a:gd name="connsiteX520" fmla="*/ 2033397 w 2339949"/>
                <a:gd name="connsiteY520" fmla="*/ 1035558 h 1157630"/>
                <a:gd name="connsiteX521" fmla="*/ 2021739 w 2339949"/>
                <a:gd name="connsiteY521" fmla="*/ 1041044 h 1157630"/>
                <a:gd name="connsiteX522" fmla="*/ 2011452 w 2339949"/>
                <a:gd name="connsiteY522" fmla="*/ 1035558 h 1157630"/>
                <a:gd name="connsiteX523" fmla="*/ 2008023 w 2339949"/>
                <a:gd name="connsiteY523" fmla="*/ 1036244 h 1157630"/>
                <a:gd name="connsiteX524" fmla="*/ 2001850 w 2339949"/>
                <a:gd name="connsiteY524" fmla="*/ 1041044 h 1157630"/>
                <a:gd name="connsiteX525" fmla="*/ 2001850 w 2339949"/>
                <a:gd name="connsiteY525" fmla="*/ 1036930 h 1157630"/>
                <a:gd name="connsiteX526" fmla="*/ 2002536 w 2339949"/>
                <a:gd name="connsiteY526" fmla="*/ 1035558 h 1157630"/>
                <a:gd name="connsiteX527" fmla="*/ 2003908 w 2339949"/>
                <a:gd name="connsiteY527" fmla="*/ 1034872 h 1157630"/>
                <a:gd name="connsiteX528" fmla="*/ 2006651 w 2339949"/>
                <a:gd name="connsiteY528" fmla="*/ 1034186 h 1157630"/>
                <a:gd name="connsiteX529" fmla="*/ 2006651 w 2339949"/>
                <a:gd name="connsiteY529" fmla="*/ 1010869 h 1157630"/>
                <a:gd name="connsiteX530" fmla="*/ 2001165 w 2339949"/>
                <a:gd name="connsiteY530" fmla="*/ 1005383 h 1157630"/>
                <a:gd name="connsiteX531" fmla="*/ 1989506 w 2339949"/>
                <a:gd name="connsiteY531" fmla="*/ 1008126 h 1157630"/>
                <a:gd name="connsiteX532" fmla="*/ 1987449 w 2339949"/>
                <a:gd name="connsiteY532" fmla="*/ 1001268 h 1157630"/>
                <a:gd name="connsiteX533" fmla="*/ 1990192 w 2339949"/>
                <a:gd name="connsiteY533" fmla="*/ 995096 h 1157630"/>
                <a:gd name="connsiteX534" fmla="*/ 2003222 w 2339949"/>
                <a:gd name="connsiteY534" fmla="*/ 981380 h 1157630"/>
                <a:gd name="connsiteX535" fmla="*/ 2006651 w 2339949"/>
                <a:gd name="connsiteY535" fmla="*/ 973150 h 1157630"/>
                <a:gd name="connsiteX536" fmla="*/ 2005279 w 2339949"/>
                <a:gd name="connsiteY536" fmla="*/ 962177 h 1157630"/>
                <a:gd name="connsiteX537" fmla="*/ 1994992 w 2339949"/>
                <a:gd name="connsiteY537" fmla="*/ 949833 h 1157630"/>
                <a:gd name="connsiteX538" fmla="*/ 1988820 w 2339949"/>
                <a:gd name="connsiteY538" fmla="*/ 926516 h 1157630"/>
                <a:gd name="connsiteX539" fmla="*/ 1979905 w 2339949"/>
                <a:gd name="connsiteY539" fmla="*/ 918972 h 1157630"/>
                <a:gd name="connsiteX540" fmla="*/ 1968932 w 2339949"/>
                <a:gd name="connsiteY540" fmla="*/ 916229 h 1157630"/>
                <a:gd name="connsiteX541" fmla="*/ 1958645 w 2339949"/>
                <a:gd name="connsiteY541" fmla="*/ 918972 h 1157630"/>
                <a:gd name="connsiteX542" fmla="*/ 1963446 w 2339949"/>
                <a:gd name="connsiteY542" fmla="*/ 931316 h 1157630"/>
                <a:gd name="connsiteX543" fmla="*/ 1946986 w 2339949"/>
                <a:gd name="connsiteY543" fmla="*/ 927202 h 1157630"/>
                <a:gd name="connsiteX544" fmla="*/ 1950415 w 2339949"/>
                <a:gd name="connsiteY544" fmla="*/ 910742 h 1157630"/>
                <a:gd name="connsiteX545" fmla="*/ 1962760 w 2339949"/>
                <a:gd name="connsiteY545" fmla="*/ 892226 h 1157630"/>
                <a:gd name="connsiteX546" fmla="*/ 1973047 w 2339949"/>
                <a:gd name="connsiteY546" fmla="*/ 881939 h 1157630"/>
                <a:gd name="connsiteX547" fmla="*/ 1966189 w 2339949"/>
                <a:gd name="connsiteY547" fmla="*/ 870280 h 1157630"/>
                <a:gd name="connsiteX548" fmla="*/ 1960702 w 2339949"/>
                <a:gd name="connsiteY548" fmla="*/ 870280 h 1157630"/>
                <a:gd name="connsiteX549" fmla="*/ 1955216 w 2339949"/>
                <a:gd name="connsiteY549" fmla="*/ 876452 h 1157630"/>
                <a:gd name="connsiteX550" fmla="*/ 1949044 w 2339949"/>
                <a:gd name="connsiteY550" fmla="*/ 881939 h 1157630"/>
                <a:gd name="connsiteX551" fmla="*/ 1947672 w 2339949"/>
                <a:gd name="connsiteY551" fmla="*/ 884682 h 1157630"/>
                <a:gd name="connsiteX552" fmla="*/ 1947672 w 2339949"/>
                <a:gd name="connsiteY552" fmla="*/ 888797 h 1157630"/>
                <a:gd name="connsiteX553" fmla="*/ 1946986 w 2339949"/>
                <a:gd name="connsiteY553" fmla="*/ 892912 h 1157630"/>
                <a:gd name="connsiteX554" fmla="*/ 1941500 w 2339949"/>
                <a:gd name="connsiteY554" fmla="*/ 894283 h 1157630"/>
                <a:gd name="connsiteX555" fmla="*/ 1935328 w 2339949"/>
                <a:gd name="connsiteY555" fmla="*/ 892226 h 1157630"/>
                <a:gd name="connsiteX556" fmla="*/ 1935328 w 2339949"/>
                <a:gd name="connsiteY556" fmla="*/ 888797 h 1157630"/>
                <a:gd name="connsiteX557" fmla="*/ 1937385 w 2339949"/>
                <a:gd name="connsiteY557" fmla="*/ 883996 h 1157630"/>
                <a:gd name="connsiteX558" fmla="*/ 1939443 w 2339949"/>
                <a:gd name="connsiteY558" fmla="*/ 881939 h 1157630"/>
                <a:gd name="connsiteX559" fmla="*/ 1939443 w 2339949"/>
                <a:gd name="connsiteY559" fmla="*/ 875081 h 1157630"/>
                <a:gd name="connsiteX560" fmla="*/ 1929156 w 2339949"/>
                <a:gd name="connsiteY560" fmla="*/ 875081 h 1157630"/>
                <a:gd name="connsiteX561" fmla="*/ 1944243 w 2339949"/>
                <a:gd name="connsiteY561" fmla="*/ 844906 h 1157630"/>
                <a:gd name="connsiteX562" fmla="*/ 1929841 w 2339949"/>
                <a:gd name="connsiteY562" fmla="*/ 836676 h 1157630"/>
                <a:gd name="connsiteX563" fmla="*/ 1914068 w 2339949"/>
                <a:gd name="connsiteY563" fmla="*/ 830504 h 1157630"/>
                <a:gd name="connsiteX564" fmla="*/ 1896923 w 2339949"/>
                <a:gd name="connsiteY564" fmla="*/ 827075 h 1157630"/>
                <a:gd name="connsiteX565" fmla="*/ 1876349 w 2339949"/>
                <a:gd name="connsiteY565" fmla="*/ 825703 h 1157630"/>
                <a:gd name="connsiteX566" fmla="*/ 1893494 w 2339949"/>
                <a:gd name="connsiteY566" fmla="*/ 820217 h 1157630"/>
                <a:gd name="connsiteX567" fmla="*/ 1900352 w 2339949"/>
                <a:gd name="connsiteY567" fmla="*/ 816102 h 1157630"/>
                <a:gd name="connsiteX568" fmla="*/ 1905153 w 2339949"/>
                <a:gd name="connsiteY568" fmla="*/ 807187 h 1157630"/>
                <a:gd name="connsiteX569" fmla="*/ 1899666 w 2339949"/>
                <a:gd name="connsiteY569" fmla="*/ 798957 h 1157630"/>
                <a:gd name="connsiteX570" fmla="*/ 1898295 w 2339949"/>
                <a:gd name="connsiteY570" fmla="*/ 791413 h 1157630"/>
                <a:gd name="connsiteX571" fmla="*/ 1898980 w 2339949"/>
                <a:gd name="connsiteY571" fmla="*/ 785241 h 1157630"/>
                <a:gd name="connsiteX572" fmla="*/ 1900352 w 2339949"/>
                <a:gd name="connsiteY572" fmla="*/ 783184 h 1157630"/>
                <a:gd name="connsiteX573" fmla="*/ 1892808 w 2339949"/>
                <a:gd name="connsiteY573" fmla="*/ 768096 h 1157630"/>
                <a:gd name="connsiteX574" fmla="*/ 1888008 w 2339949"/>
                <a:gd name="connsiteY574" fmla="*/ 761924 h 1157630"/>
                <a:gd name="connsiteX575" fmla="*/ 1885950 w 2339949"/>
                <a:gd name="connsiteY575" fmla="*/ 767410 h 1157630"/>
                <a:gd name="connsiteX576" fmla="*/ 1844802 w 2339949"/>
                <a:gd name="connsiteY576" fmla="*/ 764667 h 1157630"/>
                <a:gd name="connsiteX577" fmla="*/ 1796796 w 2339949"/>
                <a:gd name="connsiteY577" fmla="*/ 770839 h 1157630"/>
                <a:gd name="connsiteX578" fmla="*/ 1782394 w 2339949"/>
                <a:gd name="connsiteY578" fmla="*/ 768782 h 1157630"/>
                <a:gd name="connsiteX579" fmla="*/ 1758391 w 2339949"/>
                <a:gd name="connsiteY579" fmla="*/ 759866 h 1157630"/>
                <a:gd name="connsiteX580" fmla="*/ 1748104 w 2339949"/>
                <a:gd name="connsiteY580" fmla="*/ 758495 h 1157630"/>
                <a:gd name="connsiteX581" fmla="*/ 1734388 w 2339949"/>
                <a:gd name="connsiteY581" fmla="*/ 759866 h 1157630"/>
                <a:gd name="connsiteX582" fmla="*/ 1713129 w 2339949"/>
                <a:gd name="connsiteY582" fmla="*/ 764667 h 1157630"/>
                <a:gd name="connsiteX583" fmla="*/ 1702842 w 2339949"/>
                <a:gd name="connsiteY583" fmla="*/ 764667 h 1157630"/>
                <a:gd name="connsiteX584" fmla="*/ 1654150 w 2339949"/>
                <a:gd name="connsiteY584" fmla="*/ 752323 h 1157630"/>
                <a:gd name="connsiteX585" fmla="*/ 1643177 w 2339949"/>
                <a:gd name="connsiteY585" fmla="*/ 753008 h 1157630"/>
                <a:gd name="connsiteX586" fmla="*/ 1621231 w 2339949"/>
                <a:gd name="connsiteY586" fmla="*/ 759866 h 1157630"/>
                <a:gd name="connsiteX587" fmla="*/ 1610944 w 2339949"/>
                <a:gd name="connsiteY587" fmla="*/ 758495 h 1157630"/>
                <a:gd name="connsiteX588" fmla="*/ 1603401 w 2339949"/>
                <a:gd name="connsiteY588" fmla="*/ 749579 h 1157630"/>
                <a:gd name="connsiteX589" fmla="*/ 1586941 w 2339949"/>
                <a:gd name="connsiteY589" fmla="*/ 708431 h 1157630"/>
                <a:gd name="connsiteX590" fmla="*/ 1584198 w 2339949"/>
                <a:gd name="connsiteY590" fmla="*/ 711860 h 1157630"/>
                <a:gd name="connsiteX591" fmla="*/ 1581455 w 2339949"/>
                <a:gd name="connsiteY591" fmla="*/ 715289 h 1157630"/>
                <a:gd name="connsiteX592" fmla="*/ 1578026 w 2339949"/>
                <a:gd name="connsiteY592" fmla="*/ 715975 h 1157630"/>
                <a:gd name="connsiteX593" fmla="*/ 1572540 w 2339949"/>
                <a:gd name="connsiteY593" fmla="*/ 715289 h 1157630"/>
                <a:gd name="connsiteX594" fmla="*/ 1579398 w 2339949"/>
                <a:gd name="connsiteY594" fmla="*/ 701573 h 1157630"/>
                <a:gd name="connsiteX595" fmla="*/ 1592428 w 2339949"/>
                <a:gd name="connsiteY595" fmla="*/ 687172 h 1157630"/>
                <a:gd name="connsiteX596" fmla="*/ 1601343 w 2339949"/>
                <a:gd name="connsiteY596" fmla="*/ 672770 h 1157630"/>
                <a:gd name="connsiteX597" fmla="*/ 1596543 w 2339949"/>
                <a:gd name="connsiteY597" fmla="*/ 659740 h 1157630"/>
                <a:gd name="connsiteX598" fmla="*/ 1596543 w 2339949"/>
                <a:gd name="connsiteY598" fmla="*/ 653567 h 1157630"/>
                <a:gd name="connsiteX599" fmla="*/ 1601343 w 2339949"/>
                <a:gd name="connsiteY599" fmla="*/ 653567 h 1157630"/>
                <a:gd name="connsiteX600" fmla="*/ 1601343 w 2339949"/>
                <a:gd name="connsiteY600" fmla="*/ 647395 h 1157630"/>
                <a:gd name="connsiteX601" fmla="*/ 1586256 w 2339949"/>
                <a:gd name="connsiteY601" fmla="*/ 621335 h 1157630"/>
                <a:gd name="connsiteX602" fmla="*/ 1576654 w 2339949"/>
                <a:gd name="connsiteY602" fmla="*/ 608990 h 1157630"/>
                <a:gd name="connsiteX603" fmla="*/ 1564996 w 2339949"/>
                <a:gd name="connsiteY603" fmla="*/ 604190 h 1157630"/>
                <a:gd name="connsiteX604" fmla="*/ 1534135 w 2339949"/>
                <a:gd name="connsiteY604" fmla="*/ 599389 h 1157630"/>
                <a:gd name="connsiteX605" fmla="*/ 1519047 w 2339949"/>
                <a:gd name="connsiteY605" fmla="*/ 593217 h 1157630"/>
                <a:gd name="connsiteX606" fmla="*/ 1509446 w 2339949"/>
                <a:gd name="connsiteY606" fmla="*/ 585673 h 1157630"/>
                <a:gd name="connsiteX607" fmla="*/ 1507389 w 2339949"/>
                <a:gd name="connsiteY607" fmla="*/ 578815 h 1157630"/>
                <a:gd name="connsiteX608" fmla="*/ 1506703 w 2339949"/>
                <a:gd name="connsiteY608" fmla="*/ 563042 h 1157630"/>
                <a:gd name="connsiteX609" fmla="*/ 1504645 w 2339949"/>
                <a:gd name="connsiteY609" fmla="*/ 555498 h 1157630"/>
                <a:gd name="connsiteX610" fmla="*/ 1488186 w 2339949"/>
                <a:gd name="connsiteY610" fmla="*/ 541782 h 1157630"/>
                <a:gd name="connsiteX611" fmla="*/ 1485443 w 2339949"/>
                <a:gd name="connsiteY611" fmla="*/ 539039 h 1157630"/>
                <a:gd name="connsiteX612" fmla="*/ 1482700 w 2339949"/>
                <a:gd name="connsiteY612" fmla="*/ 536296 h 1157630"/>
                <a:gd name="connsiteX613" fmla="*/ 1477899 w 2339949"/>
                <a:gd name="connsiteY613" fmla="*/ 534924 h 1157630"/>
                <a:gd name="connsiteX614" fmla="*/ 1473099 w 2339949"/>
                <a:gd name="connsiteY614" fmla="*/ 530809 h 1157630"/>
                <a:gd name="connsiteX615" fmla="*/ 1471041 w 2339949"/>
                <a:gd name="connsiteY615" fmla="*/ 520522 h 1157630"/>
                <a:gd name="connsiteX616" fmla="*/ 1467612 w 2339949"/>
                <a:gd name="connsiteY616" fmla="*/ 514350 h 1157630"/>
                <a:gd name="connsiteX617" fmla="*/ 1461440 w 2339949"/>
                <a:gd name="connsiteY617" fmla="*/ 508178 h 1157630"/>
                <a:gd name="connsiteX618" fmla="*/ 1440180 w 2339949"/>
                <a:gd name="connsiteY618" fmla="*/ 494462 h 1157630"/>
                <a:gd name="connsiteX619" fmla="*/ 1422349 w 2339949"/>
                <a:gd name="connsiteY619" fmla="*/ 486232 h 1157630"/>
                <a:gd name="connsiteX620" fmla="*/ 1402461 w 2339949"/>
                <a:gd name="connsiteY620" fmla="*/ 464972 h 1157630"/>
                <a:gd name="connsiteX621" fmla="*/ 1395603 w 2339949"/>
                <a:gd name="connsiteY621" fmla="*/ 461543 h 1157630"/>
                <a:gd name="connsiteX622" fmla="*/ 1391488 w 2339949"/>
                <a:gd name="connsiteY622" fmla="*/ 458114 h 1157630"/>
                <a:gd name="connsiteX623" fmla="*/ 1384630 w 2339949"/>
                <a:gd name="connsiteY623" fmla="*/ 440283 h 1157630"/>
                <a:gd name="connsiteX624" fmla="*/ 1381201 w 2339949"/>
                <a:gd name="connsiteY624" fmla="*/ 436854 h 1157630"/>
                <a:gd name="connsiteX625" fmla="*/ 1365428 w 2339949"/>
                <a:gd name="connsiteY625" fmla="*/ 427939 h 1157630"/>
                <a:gd name="connsiteX626" fmla="*/ 1296162 w 2339949"/>
                <a:gd name="connsiteY626" fmla="*/ 375818 h 1157630"/>
                <a:gd name="connsiteX627" fmla="*/ 1272159 w 2339949"/>
                <a:gd name="connsiteY627" fmla="*/ 362788 h 1157630"/>
                <a:gd name="connsiteX628" fmla="*/ 1255014 w 2339949"/>
                <a:gd name="connsiteY628" fmla="*/ 356616 h 1157630"/>
                <a:gd name="connsiteX629" fmla="*/ 1246099 w 2339949"/>
                <a:gd name="connsiteY629" fmla="*/ 355930 h 1157630"/>
                <a:gd name="connsiteX630" fmla="*/ 1233754 w 2339949"/>
                <a:gd name="connsiteY630" fmla="*/ 356616 h 1157630"/>
                <a:gd name="connsiteX631" fmla="*/ 1212495 w 2339949"/>
                <a:gd name="connsiteY631" fmla="*/ 361416 h 1157630"/>
                <a:gd name="connsiteX632" fmla="*/ 1202208 w 2339949"/>
                <a:gd name="connsiteY632" fmla="*/ 360731 h 1157630"/>
                <a:gd name="connsiteX633" fmla="*/ 1193292 w 2339949"/>
                <a:gd name="connsiteY633" fmla="*/ 353187 h 1157630"/>
                <a:gd name="connsiteX634" fmla="*/ 1179576 w 2339949"/>
                <a:gd name="connsiteY634" fmla="*/ 335356 h 1157630"/>
                <a:gd name="connsiteX635" fmla="*/ 1174090 w 2339949"/>
                <a:gd name="connsiteY635" fmla="*/ 332613 h 1157630"/>
                <a:gd name="connsiteX636" fmla="*/ 1164489 w 2339949"/>
                <a:gd name="connsiteY636" fmla="*/ 331927 h 1157630"/>
                <a:gd name="connsiteX637" fmla="*/ 1152830 w 2339949"/>
                <a:gd name="connsiteY637" fmla="*/ 329870 h 1157630"/>
                <a:gd name="connsiteX638" fmla="*/ 1141857 w 2339949"/>
                <a:gd name="connsiteY638" fmla="*/ 325069 h 1157630"/>
                <a:gd name="connsiteX639" fmla="*/ 1132256 w 2339949"/>
                <a:gd name="connsiteY639" fmla="*/ 322326 h 1157630"/>
                <a:gd name="connsiteX640" fmla="*/ 1122655 w 2339949"/>
                <a:gd name="connsiteY640" fmla="*/ 325069 h 1157630"/>
                <a:gd name="connsiteX641" fmla="*/ 1122655 w 2339949"/>
                <a:gd name="connsiteY641" fmla="*/ 331927 h 1157630"/>
                <a:gd name="connsiteX642" fmla="*/ 1132942 w 2339949"/>
                <a:gd name="connsiteY642" fmla="*/ 332613 h 1157630"/>
                <a:gd name="connsiteX643" fmla="*/ 1142543 w 2339949"/>
                <a:gd name="connsiteY643" fmla="*/ 336042 h 1157630"/>
                <a:gd name="connsiteX644" fmla="*/ 1148029 w 2339949"/>
                <a:gd name="connsiteY644" fmla="*/ 344271 h 1157630"/>
                <a:gd name="connsiteX645" fmla="*/ 1147344 w 2339949"/>
                <a:gd name="connsiteY645" fmla="*/ 356616 h 1157630"/>
                <a:gd name="connsiteX646" fmla="*/ 1140486 w 2339949"/>
                <a:gd name="connsiteY646" fmla="*/ 362102 h 1157630"/>
                <a:gd name="connsiteX647" fmla="*/ 1129513 w 2339949"/>
                <a:gd name="connsiteY647" fmla="*/ 365531 h 1157630"/>
                <a:gd name="connsiteX648" fmla="*/ 1052017 w 2339949"/>
                <a:gd name="connsiteY648" fmla="*/ 373075 h 1157630"/>
                <a:gd name="connsiteX649" fmla="*/ 1036244 w 2339949"/>
                <a:gd name="connsiteY649" fmla="*/ 381990 h 1157630"/>
                <a:gd name="connsiteX650" fmla="*/ 1035558 w 2339949"/>
                <a:gd name="connsiteY650" fmla="*/ 371703 h 1157630"/>
                <a:gd name="connsiteX651" fmla="*/ 1036244 w 2339949"/>
                <a:gd name="connsiteY651" fmla="*/ 361416 h 1157630"/>
                <a:gd name="connsiteX652" fmla="*/ 1038987 w 2339949"/>
                <a:gd name="connsiteY652" fmla="*/ 353187 h 1157630"/>
                <a:gd name="connsiteX653" fmla="*/ 1043102 w 2339949"/>
                <a:gd name="connsiteY653" fmla="*/ 350444 h 1157630"/>
                <a:gd name="connsiteX654" fmla="*/ 1049274 w 2339949"/>
                <a:gd name="connsiteY654" fmla="*/ 347015 h 1157630"/>
                <a:gd name="connsiteX655" fmla="*/ 1065733 w 2339949"/>
                <a:gd name="connsiteY655" fmla="*/ 334670 h 1157630"/>
                <a:gd name="connsiteX656" fmla="*/ 1072591 w 2339949"/>
                <a:gd name="connsiteY656" fmla="*/ 331927 h 1157630"/>
                <a:gd name="connsiteX657" fmla="*/ 1088365 w 2339949"/>
                <a:gd name="connsiteY657" fmla="*/ 328498 h 1157630"/>
                <a:gd name="connsiteX658" fmla="*/ 1120597 w 2339949"/>
                <a:gd name="connsiteY658" fmla="*/ 310667 h 1157630"/>
                <a:gd name="connsiteX659" fmla="*/ 1141857 w 2339949"/>
                <a:gd name="connsiteY659" fmla="*/ 305181 h 1157630"/>
                <a:gd name="connsiteX660" fmla="*/ 1161745 w 2339949"/>
                <a:gd name="connsiteY660" fmla="*/ 294208 h 1157630"/>
                <a:gd name="connsiteX661" fmla="*/ 1178890 w 2339949"/>
                <a:gd name="connsiteY661" fmla="*/ 288036 h 1157630"/>
                <a:gd name="connsiteX662" fmla="*/ 1181634 w 2339949"/>
                <a:gd name="connsiteY662" fmla="*/ 285293 h 1157630"/>
                <a:gd name="connsiteX663" fmla="*/ 1184377 w 2339949"/>
                <a:gd name="connsiteY663" fmla="*/ 272948 h 1157630"/>
                <a:gd name="connsiteX664" fmla="*/ 1185748 w 2339949"/>
                <a:gd name="connsiteY664" fmla="*/ 269519 h 1157630"/>
                <a:gd name="connsiteX665" fmla="*/ 1193978 w 2339949"/>
                <a:gd name="connsiteY665" fmla="*/ 266776 h 1157630"/>
                <a:gd name="connsiteX666" fmla="*/ 1208380 w 2339949"/>
                <a:gd name="connsiteY666" fmla="*/ 266776 h 1157630"/>
                <a:gd name="connsiteX667" fmla="*/ 1214552 w 2339949"/>
                <a:gd name="connsiteY667" fmla="*/ 262661 h 1157630"/>
                <a:gd name="connsiteX668" fmla="*/ 1220038 w 2339949"/>
                <a:gd name="connsiteY668" fmla="*/ 255803 h 1157630"/>
                <a:gd name="connsiteX669" fmla="*/ 1222096 w 2339949"/>
                <a:gd name="connsiteY669" fmla="*/ 246888 h 1157630"/>
                <a:gd name="connsiteX670" fmla="*/ 1222096 w 2339949"/>
                <a:gd name="connsiteY670" fmla="*/ 238658 h 1157630"/>
                <a:gd name="connsiteX671" fmla="*/ 1220038 w 2339949"/>
                <a:gd name="connsiteY671" fmla="*/ 232486 h 1157630"/>
                <a:gd name="connsiteX672" fmla="*/ 1230325 w 2339949"/>
                <a:gd name="connsiteY672" fmla="*/ 229057 h 1157630"/>
                <a:gd name="connsiteX673" fmla="*/ 1243356 w 2339949"/>
                <a:gd name="connsiteY673" fmla="*/ 216027 h 1157630"/>
                <a:gd name="connsiteX674" fmla="*/ 1250899 w 2339949"/>
                <a:gd name="connsiteY674" fmla="*/ 213284 h 1157630"/>
                <a:gd name="connsiteX675" fmla="*/ 1294105 w 2339949"/>
                <a:gd name="connsiteY675" fmla="*/ 213284 h 1157630"/>
                <a:gd name="connsiteX676" fmla="*/ 1309192 w 2339949"/>
                <a:gd name="connsiteY676" fmla="*/ 208483 h 1157630"/>
                <a:gd name="connsiteX677" fmla="*/ 1346226 w 2339949"/>
                <a:gd name="connsiteY677" fmla="*/ 186537 h 1157630"/>
                <a:gd name="connsiteX678" fmla="*/ 1364742 w 2339949"/>
                <a:gd name="connsiteY678" fmla="*/ 183108 h 1157630"/>
                <a:gd name="connsiteX679" fmla="*/ 1371600 w 2339949"/>
                <a:gd name="connsiteY679" fmla="*/ 187223 h 1157630"/>
                <a:gd name="connsiteX680" fmla="*/ 1381887 w 2339949"/>
                <a:gd name="connsiteY680" fmla="*/ 198882 h 1157630"/>
                <a:gd name="connsiteX681" fmla="*/ 1386002 w 2339949"/>
                <a:gd name="connsiteY681" fmla="*/ 201625 h 1157630"/>
                <a:gd name="connsiteX682" fmla="*/ 1395603 w 2339949"/>
                <a:gd name="connsiteY682" fmla="*/ 202997 h 1157630"/>
                <a:gd name="connsiteX683" fmla="*/ 1405890 w 2339949"/>
                <a:gd name="connsiteY683" fmla="*/ 206426 h 1157630"/>
                <a:gd name="connsiteX684" fmla="*/ 1415491 w 2339949"/>
                <a:gd name="connsiteY684" fmla="*/ 211912 h 1157630"/>
                <a:gd name="connsiteX685" fmla="*/ 1422349 w 2339949"/>
                <a:gd name="connsiteY685" fmla="*/ 220142 h 1157630"/>
                <a:gd name="connsiteX686" fmla="*/ 1417549 w 2339949"/>
                <a:gd name="connsiteY686" fmla="*/ 237287 h 1157630"/>
                <a:gd name="connsiteX687" fmla="*/ 1424407 w 2339949"/>
                <a:gd name="connsiteY687" fmla="*/ 251003 h 1157630"/>
                <a:gd name="connsiteX688" fmla="*/ 1438809 w 2339949"/>
                <a:gd name="connsiteY688" fmla="*/ 259918 h 1157630"/>
                <a:gd name="connsiteX689" fmla="*/ 1453896 w 2339949"/>
                <a:gd name="connsiteY689" fmla="*/ 262661 h 1157630"/>
                <a:gd name="connsiteX690" fmla="*/ 1453896 w 2339949"/>
                <a:gd name="connsiteY690" fmla="*/ 272262 h 1157630"/>
                <a:gd name="connsiteX691" fmla="*/ 1465555 w 2339949"/>
                <a:gd name="connsiteY691" fmla="*/ 313410 h 1157630"/>
                <a:gd name="connsiteX692" fmla="*/ 1471041 w 2339949"/>
                <a:gd name="connsiteY692" fmla="*/ 325069 h 1157630"/>
                <a:gd name="connsiteX693" fmla="*/ 1471041 w 2339949"/>
                <a:gd name="connsiteY693" fmla="*/ 335356 h 1157630"/>
                <a:gd name="connsiteX694" fmla="*/ 1479271 w 2339949"/>
                <a:gd name="connsiteY694" fmla="*/ 352501 h 1157630"/>
                <a:gd name="connsiteX695" fmla="*/ 1492301 w 2339949"/>
                <a:gd name="connsiteY695" fmla="*/ 368274 h 1157630"/>
                <a:gd name="connsiteX696" fmla="*/ 1523162 w 2339949"/>
                <a:gd name="connsiteY696" fmla="*/ 381990 h 1157630"/>
                <a:gd name="connsiteX697" fmla="*/ 1554023 w 2339949"/>
                <a:gd name="connsiteY697" fmla="*/ 408051 h 1157630"/>
                <a:gd name="connsiteX698" fmla="*/ 1572540 w 2339949"/>
                <a:gd name="connsiteY698" fmla="*/ 412166 h 1157630"/>
                <a:gd name="connsiteX699" fmla="*/ 1572540 w 2339949"/>
                <a:gd name="connsiteY699" fmla="*/ 419024 h 1157630"/>
                <a:gd name="connsiteX700" fmla="*/ 1570482 w 2339949"/>
                <a:gd name="connsiteY700" fmla="*/ 425882 h 1157630"/>
                <a:gd name="connsiteX701" fmla="*/ 1572540 w 2339949"/>
                <a:gd name="connsiteY701" fmla="*/ 429311 h 1157630"/>
                <a:gd name="connsiteX702" fmla="*/ 1576654 w 2339949"/>
                <a:gd name="connsiteY702" fmla="*/ 429311 h 1157630"/>
                <a:gd name="connsiteX703" fmla="*/ 1582141 w 2339949"/>
                <a:gd name="connsiteY703" fmla="*/ 424510 h 1157630"/>
                <a:gd name="connsiteX704" fmla="*/ 1590370 w 2339949"/>
                <a:gd name="connsiteY704" fmla="*/ 434111 h 1157630"/>
                <a:gd name="connsiteX705" fmla="*/ 1610944 w 2339949"/>
                <a:gd name="connsiteY705" fmla="*/ 437540 h 1157630"/>
                <a:gd name="connsiteX706" fmla="*/ 1620546 w 2339949"/>
                <a:gd name="connsiteY706" fmla="*/ 443027 h 1157630"/>
                <a:gd name="connsiteX707" fmla="*/ 1627404 w 2339949"/>
                <a:gd name="connsiteY707" fmla="*/ 438226 h 1157630"/>
                <a:gd name="connsiteX708" fmla="*/ 1634947 w 2339949"/>
                <a:gd name="connsiteY708" fmla="*/ 443027 h 1157630"/>
                <a:gd name="connsiteX709" fmla="*/ 1648663 w 2339949"/>
                <a:gd name="connsiteY709" fmla="*/ 434111 h 1157630"/>
                <a:gd name="connsiteX710" fmla="*/ 1663065 w 2339949"/>
                <a:gd name="connsiteY710" fmla="*/ 436854 h 1157630"/>
                <a:gd name="connsiteX711" fmla="*/ 1674038 w 2339949"/>
                <a:gd name="connsiteY711" fmla="*/ 448513 h 1157630"/>
                <a:gd name="connsiteX712" fmla="*/ 1678839 w 2339949"/>
                <a:gd name="connsiteY712" fmla="*/ 464972 h 1157630"/>
                <a:gd name="connsiteX713" fmla="*/ 1685011 w 2339949"/>
                <a:gd name="connsiteY713" fmla="*/ 475945 h 1157630"/>
                <a:gd name="connsiteX714" fmla="*/ 1698727 w 2339949"/>
                <a:gd name="connsiteY714" fmla="*/ 485546 h 1157630"/>
                <a:gd name="connsiteX715" fmla="*/ 1726845 w 2339949"/>
                <a:gd name="connsiteY715" fmla="*/ 498576 h 1157630"/>
                <a:gd name="connsiteX716" fmla="*/ 1757706 w 2339949"/>
                <a:gd name="connsiteY716" fmla="*/ 508863 h 1157630"/>
                <a:gd name="connsiteX717" fmla="*/ 1791996 w 2339949"/>
                <a:gd name="connsiteY717" fmla="*/ 511607 h 1157630"/>
                <a:gd name="connsiteX718" fmla="*/ 1807083 w 2339949"/>
                <a:gd name="connsiteY718" fmla="*/ 515036 h 1157630"/>
                <a:gd name="connsiteX719" fmla="*/ 1821485 w 2339949"/>
                <a:gd name="connsiteY719" fmla="*/ 520522 h 1157630"/>
                <a:gd name="connsiteX720" fmla="*/ 1834515 w 2339949"/>
                <a:gd name="connsiteY720" fmla="*/ 519836 h 1157630"/>
                <a:gd name="connsiteX721" fmla="*/ 1847545 w 2339949"/>
                <a:gd name="connsiteY721" fmla="*/ 505434 h 1157630"/>
                <a:gd name="connsiteX722" fmla="*/ 1862633 w 2339949"/>
                <a:gd name="connsiteY722" fmla="*/ 512978 h 1157630"/>
                <a:gd name="connsiteX723" fmla="*/ 1878406 w 2339949"/>
                <a:gd name="connsiteY723" fmla="*/ 512978 h 1157630"/>
                <a:gd name="connsiteX724" fmla="*/ 1894866 w 2339949"/>
                <a:gd name="connsiteY724" fmla="*/ 510921 h 1157630"/>
                <a:gd name="connsiteX725" fmla="*/ 1909953 w 2339949"/>
                <a:gd name="connsiteY725" fmla="*/ 511607 h 1157630"/>
                <a:gd name="connsiteX726" fmla="*/ 1954530 w 2339949"/>
                <a:gd name="connsiteY726" fmla="*/ 527380 h 1157630"/>
                <a:gd name="connsiteX727" fmla="*/ 1968246 w 2339949"/>
                <a:gd name="connsiteY727" fmla="*/ 535610 h 1157630"/>
                <a:gd name="connsiteX728" fmla="*/ 1960702 w 2339949"/>
                <a:gd name="connsiteY728" fmla="*/ 538353 h 1157630"/>
                <a:gd name="connsiteX729" fmla="*/ 1953159 w 2339949"/>
                <a:gd name="connsiteY729" fmla="*/ 543839 h 1157630"/>
                <a:gd name="connsiteX730" fmla="*/ 1946986 w 2339949"/>
                <a:gd name="connsiteY730" fmla="*/ 551383 h 1157630"/>
                <a:gd name="connsiteX731" fmla="*/ 1944243 w 2339949"/>
                <a:gd name="connsiteY731" fmla="*/ 560984 h 1157630"/>
                <a:gd name="connsiteX732" fmla="*/ 1943557 w 2339949"/>
                <a:gd name="connsiteY732" fmla="*/ 576072 h 1157630"/>
                <a:gd name="connsiteX733" fmla="*/ 1947672 w 2339949"/>
                <a:gd name="connsiteY733" fmla="*/ 584302 h 1157630"/>
                <a:gd name="connsiteX734" fmla="*/ 2010766 w 2339949"/>
                <a:gd name="connsiteY734" fmla="*/ 637794 h 1157630"/>
                <a:gd name="connsiteX735" fmla="*/ 2021739 w 2339949"/>
                <a:gd name="connsiteY735" fmla="*/ 653567 h 1157630"/>
                <a:gd name="connsiteX736" fmla="*/ 2003908 w 2339949"/>
                <a:gd name="connsiteY736" fmla="*/ 667283 h 1157630"/>
                <a:gd name="connsiteX737" fmla="*/ 1990878 w 2339949"/>
                <a:gd name="connsiteY737" fmla="*/ 696773 h 1157630"/>
                <a:gd name="connsiteX738" fmla="*/ 1988134 w 2339949"/>
                <a:gd name="connsiteY738" fmla="*/ 727634 h 1157630"/>
                <a:gd name="connsiteX739" fmla="*/ 2001850 w 2339949"/>
                <a:gd name="connsiteY739" fmla="*/ 746836 h 1157630"/>
                <a:gd name="connsiteX740" fmla="*/ 2001850 w 2339949"/>
                <a:gd name="connsiteY740" fmla="*/ 752323 h 1157630"/>
                <a:gd name="connsiteX741" fmla="*/ 1988820 w 2339949"/>
                <a:gd name="connsiteY741" fmla="*/ 756437 h 1157630"/>
                <a:gd name="connsiteX742" fmla="*/ 1990878 w 2339949"/>
                <a:gd name="connsiteY742" fmla="*/ 764667 h 1157630"/>
                <a:gd name="connsiteX743" fmla="*/ 2006651 w 2339949"/>
                <a:gd name="connsiteY743" fmla="*/ 783184 h 1157630"/>
                <a:gd name="connsiteX744" fmla="*/ 2008023 w 2339949"/>
                <a:gd name="connsiteY744" fmla="*/ 794156 h 1157630"/>
                <a:gd name="connsiteX745" fmla="*/ 2008708 w 2339949"/>
                <a:gd name="connsiteY745" fmla="*/ 808558 h 1157630"/>
                <a:gd name="connsiteX746" fmla="*/ 2009394 w 2339949"/>
                <a:gd name="connsiteY746" fmla="*/ 820217 h 1157630"/>
                <a:gd name="connsiteX747" fmla="*/ 2026539 w 2339949"/>
                <a:gd name="connsiteY747" fmla="*/ 841477 h 1157630"/>
                <a:gd name="connsiteX748" fmla="*/ 2027911 w 2339949"/>
                <a:gd name="connsiteY748" fmla="*/ 850392 h 1157630"/>
                <a:gd name="connsiteX749" fmla="*/ 2031340 w 2339949"/>
                <a:gd name="connsiteY749" fmla="*/ 855193 h 1157630"/>
                <a:gd name="connsiteX750" fmla="*/ 2034769 w 2339949"/>
                <a:gd name="connsiteY750" fmla="*/ 857936 h 1157630"/>
                <a:gd name="connsiteX751" fmla="*/ 2036140 w 2339949"/>
                <a:gd name="connsiteY751" fmla="*/ 859993 h 1157630"/>
                <a:gd name="connsiteX752" fmla="*/ 2035455 w 2339949"/>
                <a:gd name="connsiteY752" fmla="*/ 875767 h 1157630"/>
                <a:gd name="connsiteX753" fmla="*/ 2036140 w 2339949"/>
                <a:gd name="connsiteY753" fmla="*/ 883996 h 1157630"/>
                <a:gd name="connsiteX754" fmla="*/ 2040255 w 2339949"/>
                <a:gd name="connsiteY754" fmla="*/ 890168 h 1157630"/>
                <a:gd name="connsiteX755" fmla="*/ 2032711 w 2339949"/>
                <a:gd name="connsiteY755" fmla="*/ 901827 h 1157630"/>
                <a:gd name="connsiteX756" fmla="*/ 2031340 w 2339949"/>
                <a:gd name="connsiteY756" fmla="*/ 905942 h 1157630"/>
                <a:gd name="connsiteX757" fmla="*/ 2036140 w 2339949"/>
                <a:gd name="connsiteY757" fmla="*/ 917600 h 1157630"/>
                <a:gd name="connsiteX758" fmla="*/ 2045056 w 2339949"/>
                <a:gd name="connsiteY758" fmla="*/ 928573 h 1157630"/>
                <a:gd name="connsiteX759" fmla="*/ 2064258 w 2339949"/>
                <a:gd name="connsiteY759" fmla="*/ 942975 h 1157630"/>
                <a:gd name="connsiteX760" fmla="*/ 2088947 w 2339949"/>
                <a:gd name="connsiteY760" fmla="*/ 955319 h 1157630"/>
                <a:gd name="connsiteX761" fmla="*/ 2091004 w 2339949"/>
                <a:gd name="connsiteY761" fmla="*/ 960806 h 1157630"/>
                <a:gd name="connsiteX762" fmla="*/ 2093062 w 2339949"/>
                <a:gd name="connsiteY762" fmla="*/ 969035 h 1157630"/>
                <a:gd name="connsiteX763" fmla="*/ 2096491 w 2339949"/>
                <a:gd name="connsiteY763" fmla="*/ 976579 h 1157630"/>
                <a:gd name="connsiteX764" fmla="*/ 2101291 w 2339949"/>
                <a:gd name="connsiteY764" fmla="*/ 979322 h 1157630"/>
                <a:gd name="connsiteX765" fmla="*/ 2125294 w 2339949"/>
                <a:gd name="connsiteY765" fmla="*/ 974522 h 1157630"/>
                <a:gd name="connsiteX766" fmla="*/ 2134896 w 2339949"/>
                <a:gd name="connsiteY766" fmla="*/ 975208 h 1157630"/>
                <a:gd name="connsiteX767" fmla="*/ 2154784 w 2339949"/>
                <a:gd name="connsiteY767" fmla="*/ 990295 h 1157630"/>
                <a:gd name="connsiteX768" fmla="*/ 2182902 w 2339949"/>
                <a:gd name="connsiteY768" fmla="*/ 993038 h 1157630"/>
                <a:gd name="connsiteX769" fmla="*/ 2195246 w 2339949"/>
                <a:gd name="connsiteY769" fmla="*/ 997839 h 1157630"/>
                <a:gd name="connsiteX770" fmla="*/ 2208276 w 2339949"/>
                <a:gd name="connsiteY770" fmla="*/ 990981 h 1157630"/>
                <a:gd name="connsiteX771" fmla="*/ 2272741 w 2339949"/>
                <a:gd name="connsiteY771" fmla="*/ 979322 h 115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Lst>
              <a:rect l="l" t="t" r="r" b="b"/>
              <a:pathLst>
                <a:path w="2339949" h="1157630">
                  <a:moveTo>
                    <a:pt x="0" y="81610"/>
                  </a:moveTo>
                  <a:lnTo>
                    <a:pt x="8915" y="85725"/>
                  </a:lnTo>
                  <a:lnTo>
                    <a:pt x="42520" y="51435"/>
                  </a:lnTo>
                  <a:lnTo>
                    <a:pt x="67894" y="32918"/>
                  </a:lnTo>
                  <a:lnTo>
                    <a:pt x="80924" y="29489"/>
                  </a:lnTo>
                  <a:lnTo>
                    <a:pt x="102870" y="48006"/>
                  </a:lnTo>
                  <a:lnTo>
                    <a:pt x="114529" y="37719"/>
                  </a:lnTo>
                  <a:lnTo>
                    <a:pt x="119329" y="26060"/>
                  </a:lnTo>
                  <a:lnTo>
                    <a:pt x="133045" y="15773"/>
                  </a:lnTo>
                  <a:lnTo>
                    <a:pt x="193396" y="0"/>
                  </a:lnTo>
                  <a:lnTo>
                    <a:pt x="204369" y="9601"/>
                  </a:lnTo>
                  <a:lnTo>
                    <a:pt x="209855" y="22631"/>
                  </a:lnTo>
                  <a:lnTo>
                    <a:pt x="213970" y="60350"/>
                  </a:lnTo>
                  <a:lnTo>
                    <a:pt x="236601" y="74066"/>
                  </a:lnTo>
                  <a:lnTo>
                    <a:pt x="242088" y="87096"/>
                  </a:lnTo>
                  <a:lnTo>
                    <a:pt x="235230" y="111099"/>
                  </a:lnTo>
                  <a:lnTo>
                    <a:pt x="240716" y="124815"/>
                  </a:lnTo>
                  <a:lnTo>
                    <a:pt x="251689" y="133731"/>
                  </a:lnTo>
                  <a:lnTo>
                    <a:pt x="264033" y="135788"/>
                  </a:lnTo>
                  <a:lnTo>
                    <a:pt x="277063" y="130302"/>
                  </a:lnTo>
                  <a:lnTo>
                    <a:pt x="317526" y="102184"/>
                  </a:lnTo>
                  <a:lnTo>
                    <a:pt x="329870" y="101498"/>
                  </a:lnTo>
                  <a:lnTo>
                    <a:pt x="354559" y="120015"/>
                  </a:lnTo>
                  <a:lnTo>
                    <a:pt x="377876" y="128930"/>
                  </a:lnTo>
                  <a:lnTo>
                    <a:pt x="388163" y="143332"/>
                  </a:lnTo>
                  <a:lnTo>
                    <a:pt x="391592" y="168707"/>
                  </a:lnTo>
                  <a:lnTo>
                    <a:pt x="386791" y="180365"/>
                  </a:lnTo>
                  <a:lnTo>
                    <a:pt x="389535" y="192710"/>
                  </a:lnTo>
                  <a:lnTo>
                    <a:pt x="401879" y="194767"/>
                  </a:lnTo>
                  <a:lnTo>
                    <a:pt x="427939" y="189281"/>
                  </a:lnTo>
                  <a:lnTo>
                    <a:pt x="458115" y="174193"/>
                  </a:lnTo>
                  <a:lnTo>
                    <a:pt x="476631" y="152247"/>
                  </a:lnTo>
                  <a:lnTo>
                    <a:pt x="490347" y="144704"/>
                  </a:lnTo>
                  <a:lnTo>
                    <a:pt x="516408" y="139217"/>
                  </a:lnTo>
                  <a:lnTo>
                    <a:pt x="531495" y="126187"/>
                  </a:lnTo>
                  <a:lnTo>
                    <a:pt x="552755" y="75438"/>
                  </a:lnTo>
                  <a:lnTo>
                    <a:pt x="615163" y="3429"/>
                  </a:lnTo>
                  <a:lnTo>
                    <a:pt x="649453" y="24003"/>
                  </a:lnTo>
                  <a:lnTo>
                    <a:pt x="698830" y="42519"/>
                  </a:lnTo>
                  <a:lnTo>
                    <a:pt x="723519" y="58979"/>
                  </a:lnTo>
                  <a:lnTo>
                    <a:pt x="734492" y="67894"/>
                  </a:lnTo>
                  <a:lnTo>
                    <a:pt x="739978" y="109042"/>
                  </a:lnTo>
                  <a:lnTo>
                    <a:pt x="750951" y="117957"/>
                  </a:lnTo>
                  <a:lnTo>
                    <a:pt x="796900" y="113157"/>
                  </a:lnTo>
                  <a:lnTo>
                    <a:pt x="793471" y="135102"/>
                  </a:lnTo>
                  <a:lnTo>
                    <a:pt x="796214" y="175565"/>
                  </a:lnTo>
                  <a:lnTo>
                    <a:pt x="801015" y="188595"/>
                  </a:lnTo>
                  <a:lnTo>
                    <a:pt x="812673" y="195453"/>
                  </a:lnTo>
                  <a:lnTo>
                    <a:pt x="840105" y="197510"/>
                  </a:lnTo>
                  <a:lnTo>
                    <a:pt x="893598" y="192024"/>
                  </a:lnTo>
                  <a:lnTo>
                    <a:pt x="907999" y="196824"/>
                  </a:lnTo>
                  <a:lnTo>
                    <a:pt x="952576" y="227000"/>
                  </a:lnTo>
                  <a:lnTo>
                    <a:pt x="964921" y="226314"/>
                  </a:lnTo>
                  <a:lnTo>
                    <a:pt x="1003326" y="237972"/>
                  </a:lnTo>
                  <a:lnTo>
                    <a:pt x="1028700" y="235229"/>
                  </a:lnTo>
                  <a:lnTo>
                    <a:pt x="1040359" y="239344"/>
                  </a:lnTo>
                  <a:lnTo>
                    <a:pt x="1061619" y="260604"/>
                  </a:lnTo>
                  <a:lnTo>
                    <a:pt x="1102081" y="257861"/>
                  </a:lnTo>
                  <a:lnTo>
                    <a:pt x="1129513" y="244830"/>
                  </a:lnTo>
                  <a:lnTo>
                    <a:pt x="1144600" y="251688"/>
                  </a:lnTo>
                  <a:lnTo>
                    <a:pt x="1149401" y="253746"/>
                  </a:lnTo>
                  <a:lnTo>
                    <a:pt x="1151458" y="255117"/>
                  </a:lnTo>
                  <a:lnTo>
                    <a:pt x="1148029" y="258546"/>
                  </a:lnTo>
                  <a:lnTo>
                    <a:pt x="1142543" y="262661"/>
                  </a:lnTo>
                  <a:lnTo>
                    <a:pt x="1138428" y="264033"/>
                  </a:lnTo>
                  <a:lnTo>
                    <a:pt x="1128141" y="261975"/>
                  </a:lnTo>
                  <a:lnTo>
                    <a:pt x="1122655" y="262661"/>
                  </a:lnTo>
                  <a:lnTo>
                    <a:pt x="1118540" y="267462"/>
                  </a:lnTo>
                  <a:lnTo>
                    <a:pt x="1114425" y="269519"/>
                  </a:lnTo>
                  <a:lnTo>
                    <a:pt x="1108939" y="269519"/>
                  </a:lnTo>
                  <a:lnTo>
                    <a:pt x="1111682" y="279120"/>
                  </a:lnTo>
                  <a:lnTo>
                    <a:pt x="1113739" y="282549"/>
                  </a:lnTo>
                  <a:lnTo>
                    <a:pt x="1103452" y="283921"/>
                  </a:lnTo>
                  <a:lnTo>
                    <a:pt x="1089051" y="292151"/>
                  </a:lnTo>
                  <a:lnTo>
                    <a:pt x="1082193" y="294208"/>
                  </a:lnTo>
                  <a:lnTo>
                    <a:pt x="1073277" y="292836"/>
                  </a:lnTo>
                  <a:lnTo>
                    <a:pt x="1064362" y="288722"/>
                  </a:lnTo>
                  <a:lnTo>
                    <a:pt x="1054761" y="286664"/>
                  </a:lnTo>
                  <a:lnTo>
                    <a:pt x="1045845" y="288036"/>
                  </a:lnTo>
                  <a:lnTo>
                    <a:pt x="1042416" y="294894"/>
                  </a:lnTo>
                  <a:lnTo>
                    <a:pt x="1038301" y="315468"/>
                  </a:lnTo>
                  <a:lnTo>
                    <a:pt x="1033501" y="319583"/>
                  </a:lnTo>
                  <a:lnTo>
                    <a:pt x="1016356" y="320268"/>
                  </a:lnTo>
                  <a:lnTo>
                    <a:pt x="1010184" y="323697"/>
                  </a:lnTo>
                  <a:lnTo>
                    <a:pt x="1006755" y="331927"/>
                  </a:lnTo>
                  <a:lnTo>
                    <a:pt x="997153" y="331927"/>
                  </a:lnTo>
                  <a:lnTo>
                    <a:pt x="980694" y="336042"/>
                  </a:lnTo>
                  <a:lnTo>
                    <a:pt x="965607" y="337413"/>
                  </a:lnTo>
                  <a:lnTo>
                    <a:pt x="958749" y="328498"/>
                  </a:lnTo>
                  <a:lnTo>
                    <a:pt x="955320" y="321640"/>
                  </a:lnTo>
                  <a:lnTo>
                    <a:pt x="947776" y="323697"/>
                  </a:lnTo>
                  <a:lnTo>
                    <a:pt x="934746" y="331927"/>
                  </a:lnTo>
                  <a:lnTo>
                    <a:pt x="928573" y="329870"/>
                  </a:lnTo>
                  <a:lnTo>
                    <a:pt x="916915" y="321640"/>
                  </a:lnTo>
                  <a:lnTo>
                    <a:pt x="912800" y="319583"/>
                  </a:lnTo>
                  <a:lnTo>
                    <a:pt x="911428" y="317525"/>
                  </a:lnTo>
                  <a:lnTo>
                    <a:pt x="886740" y="299009"/>
                  </a:lnTo>
                  <a:lnTo>
                    <a:pt x="881253" y="300380"/>
                  </a:lnTo>
                  <a:lnTo>
                    <a:pt x="868223" y="309981"/>
                  </a:lnTo>
                  <a:lnTo>
                    <a:pt x="864108" y="314096"/>
                  </a:lnTo>
                  <a:lnTo>
                    <a:pt x="858622" y="318211"/>
                  </a:lnTo>
                  <a:lnTo>
                    <a:pt x="850392" y="319583"/>
                  </a:lnTo>
                  <a:lnTo>
                    <a:pt x="843534" y="320268"/>
                  </a:lnTo>
                  <a:lnTo>
                    <a:pt x="838048" y="321640"/>
                  </a:lnTo>
                  <a:lnTo>
                    <a:pt x="833247" y="325755"/>
                  </a:lnTo>
                  <a:lnTo>
                    <a:pt x="828447" y="331927"/>
                  </a:lnTo>
                  <a:lnTo>
                    <a:pt x="825703" y="329870"/>
                  </a:lnTo>
                  <a:lnTo>
                    <a:pt x="818845" y="325069"/>
                  </a:lnTo>
                  <a:lnTo>
                    <a:pt x="818845" y="350444"/>
                  </a:lnTo>
                  <a:lnTo>
                    <a:pt x="852450" y="344271"/>
                  </a:lnTo>
                  <a:lnTo>
                    <a:pt x="852450" y="350444"/>
                  </a:lnTo>
                  <a:lnTo>
                    <a:pt x="839419" y="359359"/>
                  </a:lnTo>
                  <a:lnTo>
                    <a:pt x="846277" y="369646"/>
                  </a:lnTo>
                  <a:lnTo>
                    <a:pt x="859993" y="373761"/>
                  </a:lnTo>
                  <a:lnTo>
                    <a:pt x="866851" y="362788"/>
                  </a:lnTo>
                  <a:lnTo>
                    <a:pt x="871652" y="362788"/>
                  </a:lnTo>
                  <a:lnTo>
                    <a:pt x="866851" y="375132"/>
                  </a:lnTo>
                  <a:lnTo>
                    <a:pt x="877824" y="375132"/>
                  </a:lnTo>
                  <a:lnTo>
                    <a:pt x="886740" y="371703"/>
                  </a:lnTo>
                  <a:lnTo>
                    <a:pt x="894969" y="371018"/>
                  </a:lnTo>
                  <a:lnTo>
                    <a:pt x="900456" y="375132"/>
                  </a:lnTo>
                  <a:lnTo>
                    <a:pt x="935431" y="357302"/>
                  </a:lnTo>
                  <a:lnTo>
                    <a:pt x="944347" y="356616"/>
                  </a:lnTo>
                  <a:lnTo>
                    <a:pt x="961492" y="384734"/>
                  </a:lnTo>
                  <a:lnTo>
                    <a:pt x="975894" y="403250"/>
                  </a:lnTo>
                  <a:lnTo>
                    <a:pt x="984123" y="408051"/>
                  </a:lnTo>
                  <a:lnTo>
                    <a:pt x="990981" y="416280"/>
                  </a:lnTo>
                  <a:lnTo>
                    <a:pt x="997153" y="419024"/>
                  </a:lnTo>
                  <a:lnTo>
                    <a:pt x="1003326" y="418338"/>
                  </a:lnTo>
                  <a:lnTo>
                    <a:pt x="1017042" y="413537"/>
                  </a:lnTo>
                  <a:lnTo>
                    <a:pt x="1023900" y="412166"/>
                  </a:lnTo>
                  <a:lnTo>
                    <a:pt x="1033501" y="415595"/>
                  </a:lnTo>
                  <a:lnTo>
                    <a:pt x="1045159" y="422453"/>
                  </a:lnTo>
                  <a:lnTo>
                    <a:pt x="1054761" y="432740"/>
                  </a:lnTo>
                  <a:lnTo>
                    <a:pt x="1060247" y="443027"/>
                  </a:lnTo>
                  <a:lnTo>
                    <a:pt x="1074649" y="428625"/>
                  </a:lnTo>
                  <a:lnTo>
                    <a:pt x="1082193" y="425196"/>
                  </a:lnTo>
                  <a:lnTo>
                    <a:pt x="1093851" y="424510"/>
                  </a:lnTo>
                  <a:lnTo>
                    <a:pt x="1101395" y="427939"/>
                  </a:lnTo>
                  <a:lnTo>
                    <a:pt x="1115111" y="440283"/>
                  </a:lnTo>
                  <a:lnTo>
                    <a:pt x="1125398" y="443027"/>
                  </a:lnTo>
                  <a:lnTo>
                    <a:pt x="1165174" y="443712"/>
                  </a:lnTo>
                  <a:lnTo>
                    <a:pt x="1183005" y="450570"/>
                  </a:lnTo>
                  <a:lnTo>
                    <a:pt x="1195350" y="467715"/>
                  </a:lnTo>
                  <a:lnTo>
                    <a:pt x="1217295" y="539039"/>
                  </a:lnTo>
                  <a:lnTo>
                    <a:pt x="1227582" y="548640"/>
                  </a:lnTo>
                  <a:lnTo>
                    <a:pt x="1240612" y="550012"/>
                  </a:lnTo>
                  <a:lnTo>
                    <a:pt x="1247470" y="547268"/>
                  </a:lnTo>
                  <a:lnTo>
                    <a:pt x="1255700" y="539039"/>
                  </a:lnTo>
                  <a:lnTo>
                    <a:pt x="1263930" y="534924"/>
                  </a:lnTo>
                  <a:lnTo>
                    <a:pt x="1272845" y="536296"/>
                  </a:lnTo>
                  <a:lnTo>
                    <a:pt x="1282446" y="534924"/>
                  </a:lnTo>
                  <a:lnTo>
                    <a:pt x="1292047" y="523265"/>
                  </a:lnTo>
                  <a:lnTo>
                    <a:pt x="1278331" y="514350"/>
                  </a:lnTo>
                  <a:lnTo>
                    <a:pt x="1272159" y="511607"/>
                  </a:lnTo>
                  <a:lnTo>
                    <a:pt x="1285189" y="505434"/>
                  </a:lnTo>
                  <a:lnTo>
                    <a:pt x="1298220" y="508863"/>
                  </a:lnTo>
                  <a:lnTo>
                    <a:pt x="1320851" y="523265"/>
                  </a:lnTo>
                  <a:lnTo>
                    <a:pt x="1332510" y="527380"/>
                  </a:lnTo>
                  <a:lnTo>
                    <a:pt x="1355827" y="530809"/>
                  </a:lnTo>
                  <a:lnTo>
                    <a:pt x="1369543" y="535610"/>
                  </a:lnTo>
                  <a:lnTo>
                    <a:pt x="1379830" y="544525"/>
                  </a:lnTo>
                  <a:lnTo>
                    <a:pt x="1387374" y="556184"/>
                  </a:lnTo>
                  <a:lnTo>
                    <a:pt x="1390117" y="568528"/>
                  </a:lnTo>
                  <a:lnTo>
                    <a:pt x="1388745" y="579501"/>
                  </a:lnTo>
                  <a:lnTo>
                    <a:pt x="1379830" y="588416"/>
                  </a:lnTo>
                  <a:lnTo>
                    <a:pt x="1369543" y="593217"/>
                  </a:lnTo>
                  <a:lnTo>
                    <a:pt x="1360627" y="602132"/>
                  </a:lnTo>
                  <a:lnTo>
                    <a:pt x="1354455" y="622706"/>
                  </a:lnTo>
                  <a:lnTo>
                    <a:pt x="1361999" y="611734"/>
                  </a:lnTo>
                  <a:lnTo>
                    <a:pt x="1370229" y="611734"/>
                  </a:lnTo>
                  <a:lnTo>
                    <a:pt x="1379144" y="617220"/>
                  </a:lnTo>
                  <a:lnTo>
                    <a:pt x="1386002" y="626135"/>
                  </a:lnTo>
                  <a:lnTo>
                    <a:pt x="1393546" y="632308"/>
                  </a:lnTo>
                  <a:lnTo>
                    <a:pt x="1412748" y="637108"/>
                  </a:lnTo>
                  <a:lnTo>
                    <a:pt x="1422349" y="641223"/>
                  </a:lnTo>
                  <a:lnTo>
                    <a:pt x="1422349" y="647395"/>
                  </a:lnTo>
                  <a:lnTo>
                    <a:pt x="1416177" y="650138"/>
                  </a:lnTo>
                  <a:lnTo>
                    <a:pt x="1400404" y="650138"/>
                  </a:lnTo>
                  <a:lnTo>
                    <a:pt x="1393546" y="653567"/>
                  </a:lnTo>
                  <a:lnTo>
                    <a:pt x="1387374" y="659740"/>
                  </a:lnTo>
                  <a:lnTo>
                    <a:pt x="1386002" y="665912"/>
                  </a:lnTo>
                  <a:lnTo>
                    <a:pt x="1389431" y="670027"/>
                  </a:lnTo>
                  <a:lnTo>
                    <a:pt x="1400404" y="671398"/>
                  </a:lnTo>
                  <a:lnTo>
                    <a:pt x="1448410" y="669341"/>
                  </a:lnTo>
                  <a:lnTo>
                    <a:pt x="1519733" y="681685"/>
                  </a:lnTo>
                  <a:lnTo>
                    <a:pt x="1528648" y="674827"/>
                  </a:lnTo>
                  <a:lnTo>
                    <a:pt x="1536192" y="663169"/>
                  </a:lnTo>
                  <a:lnTo>
                    <a:pt x="1553337" y="672084"/>
                  </a:lnTo>
                  <a:lnTo>
                    <a:pt x="1577340" y="696773"/>
                  </a:lnTo>
                  <a:lnTo>
                    <a:pt x="1562938" y="706374"/>
                  </a:lnTo>
                  <a:lnTo>
                    <a:pt x="1557452" y="708431"/>
                  </a:lnTo>
                  <a:lnTo>
                    <a:pt x="1557452" y="715289"/>
                  </a:lnTo>
                  <a:lnTo>
                    <a:pt x="1566367" y="717347"/>
                  </a:lnTo>
                  <a:lnTo>
                    <a:pt x="1573911" y="721462"/>
                  </a:lnTo>
                  <a:lnTo>
                    <a:pt x="1576654" y="726948"/>
                  </a:lnTo>
                  <a:lnTo>
                    <a:pt x="1572540" y="733806"/>
                  </a:lnTo>
                  <a:lnTo>
                    <a:pt x="1572540" y="739978"/>
                  </a:lnTo>
                  <a:lnTo>
                    <a:pt x="1593799" y="750951"/>
                  </a:lnTo>
                  <a:lnTo>
                    <a:pt x="1628089" y="802386"/>
                  </a:lnTo>
                  <a:lnTo>
                    <a:pt x="1654150" y="820217"/>
                  </a:lnTo>
                  <a:lnTo>
                    <a:pt x="1664437" y="820903"/>
                  </a:lnTo>
                  <a:lnTo>
                    <a:pt x="1693926" y="816102"/>
                  </a:lnTo>
                  <a:lnTo>
                    <a:pt x="1691183" y="820903"/>
                  </a:lnTo>
                  <a:lnTo>
                    <a:pt x="1671981" y="829818"/>
                  </a:lnTo>
                  <a:lnTo>
                    <a:pt x="1632204" y="842162"/>
                  </a:lnTo>
                  <a:lnTo>
                    <a:pt x="1608201" y="864794"/>
                  </a:lnTo>
                  <a:lnTo>
                    <a:pt x="1593799" y="888797"/>
                  </a:lnTo>
                  <a:lnTo>
                    <a:pt x="1587627" y="973836"/>
                  </a:lnTo>
                  <a:lnTo>
                    <a:pt x="1568425" y="995096"/>
                  </a:lnTo>
                  <a:lnTo>
                    <a:pt x="1543050" y="1012241"/>
                  </a:lnTo>
                  <a:lnTo>
                    <a:pt x="1530706" y="1010183"/>
                  </a:lnTo>
                  <a:lnTo>
                    <a:pt x="1520419" y="1001268"/>
                  </a:lnTo>
                  <a:lnTo>
                    <a:pt x="1496416" y="996467"/>
                  </a:lnTo>
                  <a:lnTo>
                    <a:pt x="1485443" y="989609"/>
                  </a:lnTo>
                  <a:lnTo>
                    <a:pt x="1458011" y="950519"/>
                  </a:lnTo>
                  <a:lnTo>
                    <a:pt x="1447038" y="943661"/>
                  </a:lnTo>
                  <a:lnTo>
                    <a:pt x="1434008" y="946404"/>
                  </a:lnTo>
                  <a:lnTo>
                    <a:pt x="1421664" y="944347"/>
                  </a:lnTo>
                  <a:lnTo>
                    <a:pt x="1411377" y="934745"/>
                  </a:lnTo>
                  <a:lnTo>
                    <a:pt x="1413434" y="923087"/>
                  </a:lnTo>
                  <a:lnTo>
                    <a:pt x="1420292" y="912114"/>
                  </a:lnTo>
                  <a:lnTo>
                    <a:pt x="1413434" y="895655"/>
                  </a:lnTo>
                  <a:lnTo>
                    <a:pt x="1402461" y="888797"/>
                  </a:lnTo>
                  <a:lnTo>
                    <a:pt x="1376401" y="896341"/>
                  </a:lnTo>
                  <a:lnTo>
                    <a:pt x="1362685" y="903884"/>
                  </a:lnTo>
                  <a:lnTo>
                    <a:pt x="1353084" y="914857"/>
                  </a:lnTo>
                  <a:lnTo>
                    <a:pt x="1347597" y="955319"/>
                  </a:lnTo>
                  <a:lnTo>
                    <a:pt x="1338682" y="966292"/>
                  </a:lnTo>
                  <a:lnTo>
                    <a:pt x="1314679" y="961492"/>
                  </a:lnTo>
                  <a:lnTo>
                    <a:pt x="1274902" y="961492"/>
                  </a:lnTo>
                  <a:lnTo>
                    <a:pt x="1305763" y="971093"/>
                  </a:lnTo>
                  <a:lnTo>
                    <a:pt x="1307135" y="977265"/>
                  </a:lnTo>
                  <a:lnTo>
                    <a:pt x="1303706" y="978637"/>
                  </a:lnTo>
                  <a:lnTo>
                    <a:pt x="1255014" y="972464"/>
                  </a:lnTo>
                  <a:lnTo>
                    <a:pt x="1244041" y="967664"/>
                  </a:lnTo>
                  <a:lnTo>
                    <a:pt x="1258443" y="955319"/>
                  </a:lnTo>
                  <a:lnTo>
                    <a:pt x="1239927" y="935431"/>
                  </a:lnTo>
                  <a:lnTo>
                    <a:pt x="1231011" y="934060"/>
                  </a:lnTo>
                  <a:lnTo>
                    <a:pt x="1208380" y="956005"/>
                  </a:lnTo>
                  <a:lnTo>
                    <a:pt x="1200836" y="958063"/>
                  </a:lnTo>
                  <a:lnTo>
                    <a:pt x="1176147" y="955319"/>
                  </a:lnTo>
                  <a:lnTo>
                    <a:pt x="1176147" y="949147"/>
                  </a:lnTo>
                  <a:lnTo>
                    <a:pt x="1190549" y="949147"/>
                  </a:lnTo>
                  <a:lnTo>
                    <a:pt x="1180948" y="935431"/>
                  </a:lnTo>
                  <a:lnTo>
                    <a:pt x="1171347" y="927887"/>
                  </a:lnTo>
                  <a:lnTo>
                    <a:pt x="1161060" y="925144"/>
                  </a:lnTo>
                  <a:lnTo>
                    <a:pt x="1119912" y="920344"/>
                  </a:lnTo>
                  <a:lnTo>
                    <a:pt x="1106881" y="923087"/>
                  </a:lnTo>
                  <a:lnTo>
                    <a:pt x="1098652" y="936803"/>
                  </a:lnTo>
                  <a:lnTo>
                    <a:pt x="1108253" y="933374"/>
                  </a:lnTo>
                  <a:lnTo>
                    <a:pt x="1118540" y="934060"/>
                  </a:lnTo>
                  <a:lnTo>
                    <a:pt x="1127455" y="939546"/>
                  </a:lnTo>
                  <a:lnTo>
                    <a:pt x="1132256" y="949147"/>
                  </a:lnTo>
                  <a:lnTo>
                    <a:pt x="1119912" y="949147"/>
                  </a:lnTo>
                  <a:lnTo>
                    <a:pt x="1099338" y="945032"/>
                  </a:lnTo>
                  <a:lnTo>
                    <a:pt x="1089051" y="949147"/>
                  </a:lnTo>
                  <a:lnTo>
                    <a:pt x="1079449" y="905942"/>
                  </a:lnTo>
                  <a:lnTo>
                    <a:pt x="1074649" y="905942"/>
                  </a:lnTo>
                  <a:lnTo>
                    <a:pt x="1069848" y="918972"/>
                  </a:lnTo>
                  <a:lnTo>
                    <a:pt x="1068477" y="914857"/>
                  </a:lnTo>
                  <a:lnTo>
                    <a:pt x="1066419" y="910057"/>
                  </a:lnTo>
                  <a:lnTo>
                    <a:pt x="1065048" y="905942"/>
                  </a:lnTo>
                  <a:lnTo>
                    <a:pt x="1052703" y="910057"/>
                  </a:lnTo>
                  <a:lnTo>
                    <a:pt x="1026643" y="913486"/>
                  </a:lnTo>
                  <a:lnTo>
                    <a:pt x="1017042" y="918972"/>
                  </a:lnTo>
                  <a:lnTo>
                    <a:pt x="988238" y="899770"/>
                  </a:lnTo>
                  <a:lnTo>
                    <a:pt x="993724" y="890854"/>
                  </a:lnTo>
                  <a:lnTo>
                    <a:pt x="1006755" y="879881"/>
                  </a:lnTo>
                  <a:lnTo>
                    <a:pt x="1012241" y="869594"/>
                  </a:lnTo>
                  <a:lnTo>
                    <a:pt x="998525" y="863422"/>
                  </a:lnTo>
                  <a:lnTo>
                    <a:pt x="971779" y="855878"/>
                  </a:lnTo>
                  <a:lnTo>
                    <a:pt x="956005" y="844220"/>
                  </a:lnTo>
                  <a:lnTo>
                    <a:pt x="944347" y="840791"/>
                  </a:lnTo>
                  <a:lnTo>
                    <a:pt x="939546" y="838048"/>
                  </a:lnTo>
                  <a:lnTo>
                    <a:pt x="936117" y="833247"/>
                  </a:lnTo>
                  <a:lnTo>
                    <a:pt x="925144" y="814045"/>
                  </a:lnTo>
                  <a:lnTo>
                    <a:pt x="931317" y="798271"/>
                  </a:lnTo>
                  <a:lnTo>
                    <a:pt x="921030" y="779755"/>
                  </a:lnTo>
                  <a:lnTo>
                    <a:pt x="904570" y="772211"/>
                  </a:lnTo>
                  <a:lnTo>
                    <a:pt x="890854" y="788670"/>
                  </a:lnTo>
                  <a:lnTo>
                    <a:pt x="903199" y="790727"/>
                  </a:lnTo>
                  <a:lnTo>
                    <a:pt x="904570" y="797585"/>
                  </a:lnTo>
                  <a:lnTo>
                    <a:pt x="897712" y="802386"/>
                  </a:lnTo>
                  <a:lnTo>
                    <a:pt x="888797" y="798271"/>
                  </a:lnTo>
                  <a:lnTo>
                    <a:pt x="880567" y="795528"/>
                  </a:lnTo>
                  <a:lnTo>
                    <a:pt x="872338" y="803072"/>
                  </a:lnTo>
                  <a:lnTo>
                    <a:pt x="866166" y="813359"/>
                  </a:lnTo>
                  <a:lnTo>
                    <a:pt x="862737" y="820217"/>
                  </a:lnTo>
                  <a:lnTo>
                    <a:pt x="862737" y="825703"/>
                  </a:lnTo>
                  <a:lnTo>
                    <a:pt x="866166" y="827761"/>
                  </a:lnTo>
                  <a:lnTo>
                    <a:pt x="868223" y="829818"/>
                  </a:lnTo>
                  <a:lnTo>
                    <a:pt x="870966" y="831190"/>
                  </a:lnTo>
                  <a:lnTo>
                    <a:pt x="876453" y="832561"/>
                  </a:lnTo>
                  <a:lnTo>
                    <a:pt x="876453" y="838048"/>
                  </a:lnTo>
                  <a:lnTo>
                    <a:pt x="870966" y="841477"/>
                  </a:lnTo>
                  <a:lnTo>
                    <a:pt x="870280" y="843534"/>
                  </a:lnTo>
                  <a:lnTo>
                    <a:pt x="871652" y="845591"/>
                  </a:lnTo>
                  <a:lnTo>
                    <a:pt x="871652" y="851078"/>
                  </a:lnTo>
                  <a:lnTo>
                    <a:pt x="864108" y="859307"/>
                  </a:lnTo>
                  <a:lnTo>
                    <a:pt x="855193" y="862051"/>
                  </a:lnTo>
                  <a:lnTo>
                    <a:pt x="845592" y="859307"/>
                  </a:lnTo>
                  <a:lnTo>
                    <a:pt x="833247" y="851078"/>
                  </a:lnTo>
                  <a:lnTo>
                    <a:pt x="833247" y="848335"/>
                  </a:lnTo>
                  <a:lnTo>
                    <a:pt x="825018" y="832561"/>
                  </a:lnTo>
                  <a:lnTo>
                    <a:pt x="823646" y="832561"/>
                  </a:lnTo>
                  <a:lnTo>
                    <a:pt x="821589" y="827075"/>
                  </a:lnTo>
                  <a:lnTo>
                    <a:pt x="819531" y="825017"/>
                  </a:lnTo>
                  <a:lnTo>
                    <a:pt x="821589" y="822960"/>
                  </a:lnTo>
                  <a:lnTo>
                    <a:pt x="828447" y="820217"/>
                  </a:lnTo>
                  <a:lnTo>
                    <a:pt x="818845" y="800329"/>
                  </a:lnTo>
                  <a:lnTo>
                    <a:pt x="785241" y="758495"/>
                  </a:lnTo>
                  <a:lnTo>
                    <a:pt x="779069" y="744093"/>
                  </a:lnTo>
                  <a:lnTo>
                    <a:pt x="775640" y="739978"/>
                  </a:lnTo>
                  <a:lnTo>
                    <a:pt x="772211" y="737921"/>
                  </a:lnTo>
                  <a:lnTo>
                    <a:pt x="764667" y="735863"/>
                  </a:lnTo>
                  <a:lnTo>
                    <a:pt x="731749" y="715289"/>
                  </a:lnTo>
                  <a:lnTo>
                    <a:pt x="733120" y="724891"/>
                  </a:lnTo>
                  <a:lnTo>
                    <a:pt x="735864" y="740664"/>
                  </a:lnTo>
                  <a:lnTo>
                    <a:pt x="736549" y="749579"/>
                  </a:lnTo>
                  <a:lnTo>
                    <a:pt x="717347" y="764667"/>
                  </a:lnTo>
                  <a:lnTo>
                    <a:pt x="712546" y="770839"/>
                  </a:lnTo>
                  <a:lnTo>
                    <a:pt x="717347" y="777697"/>
                  </a:lnTo>
                  <a:lnTo>
                    <a:pt x="720776" y="781126"/>
                  </a:lnTo>
                  <a:lnTo>
                    <a:pt x="723519" y="781126"/>
                  </a:lnTo>
                  <a:lnTo>
                    <a:pt x="726948" y="777011"/>
                  </a:lnTo>
                  <a:lnTo>
                    <a:pt x="729691" y="785241"/>
                  </a:lnTo>
                  <a:lnTo>
                    <a:pt x="728320" y="792099"/>
                  </a:lnTo>
                  <a:lnTo>
                    <a:pt x="723519" y="797585"/>
                  </a:lnTo>
                  <a:lnTo>
                    <a:pt x="717347" y="801014"/>
                  </a:lnTo>
                  <a:lnTo>
                    <a:pt x="722148" y="807187"/>
                  </a:lnTo>
                  <a:lnTo>
                    <a:pt x="718719" y="814730"/>
                  </a:lnTo>
                  <a:lnTo>
                    <a:pt x="707746" y="815416"/>
                  </a:lnTo>
                  <a:lnTo>
                    <a:pt x="694716" y="810616"/>
                  </a:lnTo>
                  <a:lnTo>
                    <a:pt x="676199" y="807187"/>
                  </a:lnTo>
                  <a:lnTo>
                    <a:pt x="649453" y="810616"/>
                  </a:lnTo>
                  <a:lnTo>
                    <a:pt x="646024" y="805815"/>
                  </a:lnTo>
                  <a:lnTo>
                    <a:pt x="636423" y="800329"/>
                  </a:lnTo>
                  <a:lnTo>
                    <a:pt x="626821" y="798271"/>
                  </a:lnTo>
                  <a:lnTo>
                    <a:pt x="620649" y="801014"/>
                  </a:lnTo>
                  <a:lnTo>
                    <a:pt x="615849" y="801014"/>
                  </a:lnTo>
                  <a:lnTo>
                    <a:pt x="607619" y="798957"/>
                  </a:lnTo>
                  <a:lnTo>
                    <a:pt x="596646" y="805815"/>
                  </a:lnTo>
                  <a:lnTo>
                    <a:pt x="587045" y="817474"/>
                  </a:lnTo>
                  <a:lnTo>
                    <a:pt x="582244" y="832561"/>
                  </a:lnTo>
                  <a:lnTo>
                    <a:pt x="576758" y="826389"/>
                  </a:lnTo>
                  <a:lnTo>
                    <a:pt x="572643" y="814045"/>
                  </a:lnTo>
                  <a:lnTo>
                    <a:pt x="567843" y="807187"/>
                  </a:lnTo>
                  <a:lnTo>
                    <a:pt x="561670" y="804443"/>
                  </a:lnTo>
                  <a:lnTo>
                    <a:pt x="555498" y="805815"/>
                  </a:lnTo>
                  <a:lnTo>
                    <a:pt x="551383" y="804443"/>
                  </a:lnTo>
                  <a:lnTo>
                    <a:pt x="552755" y="795528"/>
                  </a:lnTo>
                  <a:lnTo>
                    <a:pt x="542468" y="787984"/>
                  </a:lnTo>
                  <a:lnTo>
                    <a:pt x="519837" y="781126"/>
                  </a:lnTo>
                  <a:lnTo>
                    <a:pt x="483489" y="764667"/>
                  </a:lnTo>
                  <a:lnTo>
                    <a:pt x="469773" y="763981"/>
                  </a:lnTo>
                  <a:lnTo>
                    <a:pt x="456743" y="770839"/>
                  </a:lnTo>
                  <a:lnTo>
                    <a:pt x="440284" y="753694"/>
                  </a:lnTo>
                  <a:lnTo>
                    <a:pt x="419024" y="753008"/>
                  </a:lnTo>
                  <a:lnTo>
                    <a:pt x="399136" y="760552"/>
                  </a:lnTo>
                  <a:lnTo>
                    <a:pt x="370332" y="781812"/>
                  </a:lnTo>
                  <a:lnTo>
                    <a:pt x="364160" y="783184"/>
                  </a:lnTo>
                  <a:lnTo>
                    <a:pt x="353187" y="783184"/>
                  </a:lnTo>
                  <a:lnTo>
                    <a:pt x="347701" y="780440"/>
                  </a:lnTo>
                  <a:lnTo>
                    <a:pt x="344272" y="774268"/>
                  </a:lnTo>
                  <a:lnTo>
                    <a:pt x="349072" y="759181"/>
                  </a:lnTo>
                  <a:lnTo>
                    <a:pt x="347015" y="741350"/>
                  </a:lnTo>
                  <a:lnTo>
                    <a:pt x="361417" y="714604"/>
                  </a:lnTo>
                  <a:lnTo>
                    <a:pt x="390220" y="689915"/>
                  </a:lnTo>
                  <a:lnTo>
                    <a:pt x="416281" y="683743"/>
                  </a:lnTo>
                  <a:lnTo>
                    <a:pt x="429997" y="676199"/>
                  </a:lnTo>
                  <a:lnTo>
                    <a:pt x="436855" y="665226"/>
                  </a:lnTo>
                  <a:lnTo>
                    <a:pt x="434112" y="637794"/>
                  </a:lnTo>
                  <a:lnTo>
                    <a:pt x="445770" y="612419"/>
                  </a:lnTo>
                  <a:lnTo>
                    <a:pt x="424510" y="589102"/>
                  </a:lnTo>
                  <a:lnTo>
                    <a:pt x="424510" y="576758"/>
                  </a:lnTo>
                  <a:lnTo>
                    <a:pt x="433426" y="566471"/>
                  </a:lnTo>
                  <a:lnTo>
                    <a:pt x="430683" y="538353"/>
                  </a:lnTo>
                  <a:lnTo>
                    <a:pt x="439598" y="515036"/>
                  </a:lnTo>
                  <a:lnTo>
                    <a:pt x="436855" y="490347"/>
                  </a:lnTo>
                  <a:lnTo>
                    <a:pt x="447828" y="467030"/>
                  </a:lnTo>
                  <a:lnTo>
                    <a:pt x="447828" y="454685"/>
                  </a:lnTo>
                  <a:lnTo>
                    <a:pt x="420396" y="438226"/>
                  </a:lnTo>
                  <a:lnTo>
                    <a:pt x="419710" y="430682"/>
                  </a:lnTo>
                  <a:lnTo>
                    <a:pt x="389535" y="443027"/>
                  </a:lnTo>
                  <a:lnTo>
                    <a:pt x="377876" y="453314"/>
                  </a:lnTo>
                  <a:lnTo>
                    <a:pt x="351130" y="466344"/>
                  </a:lnTo>
                  <a:lnTo>
                    <a:pt x="314097" y="462915"/>
                  </a:lnTo>
                  <a:lnTo>
                    <a:pt x="309982" y="474573"/>
                  </a:lnTo>
                  <a:lnTo>
                    <a:pt x="310668" y="499262"/>
                  </a:lnTo>
                  <a:lnTo>
                    <a:pt x="284607" y="519836"/>
                  </a:lnTo>
                  <a:lnTo>
                    <a:pt x="269520" y="522579"/>
                  </a:lnTo>
                  <a:lnTo>
                    <a:pt x="271577" y="510235"/>
                  </a:lnTo>
                  <a:lnTo>
                    <a:pt x="263347" y="497205"/>
                  </a:lnTo>
                  <a:lnTo>
                    <a:pt x="225628" y="503377"/>
                  </a:lnTo>
                  <a:lnTo>
                    <a:pt x="200940" y="502005"/>
                  </a:lnTo>
                  <a:lnTo>
                    <a:pt x="177622" y="491033"/>
                  </a:lnTo>
                  <a:lnTo>
                    <a:pt x="139218" y="464972"/>
                  </a:lnTo>
                  <a:lnTo>
                    <a:pt x="128930" y="453314"/>
                  </a:lnTo>
                  <a:lnTo>
                    <a:pt x="117958" y="427253"/>
                  </a:lnTo>
                  <a:lnTo>
                    <a:pt x="117958" y="414909"/>
                  </a:lnTo>
                  <a:lnTo>
                    <a:pt x="122758" y="400507"/>
                  </a:lnTo>
                  <a:lnTo>
                    <a:pt x="134417" y="390220"/>
                  </a:lnTo>
                  <a:lnTo>
                    <a:pt x="174879" y="369646"/>
                  </a:lnTo>
                  <a:lnTo>
                    <a:pt x="174879" y="356616"/>
                  </a:lnTo>
                  <a:lnTo>
                    <a:pt x="151562" y="345643"/>
                  </a:lnTo>
                  <a:lnTo>
                    <a:pt x="113157" y="337413"/>
                  </a:lnTo>
                  <a:lnTo>
                    <a:pt x="102184" y="328498"/>
                  </a:lnTo>
                  <a:lnTo>
                    <a:pt x="89840" y="326441"/>
                  </a:lnTo>
                  <a:lnTo>
                    <a:pt x="78867" y="317525"/>
                  </a:lnTo>
                  <a:lnTo>
                    <a:pt x="76124" y="304495"/>
                  </a:lnTo>
                  <a:lnTo>
                    <a:pt x="80239" y="280492"/>
                  </a:lnTo>
                  <a:lnTo>
                    <a:pt x="74752" y="264719"/>
                  </a:lnTo>
                  <a:lnTo>
                    <a:pt x="4801" y="221513"/>
                  </a:lnTo>
                  <a:lnTo>
                    <a:pt x="1372" y="208483"/>
                  </a:lnTo>
                  <a:lnTo>
                    <a:pt x="19888" y="174193"/>
                  </a:lnTo>
                  <a:lnTo>
                    <a:pt x="19202" y="161849"/>
                  </a:lnTo>
                  <a:lnTo>
                    <a:pt x="23317" y="150190"/>
                  </a:lnTo>
                  <a:lnTo>
                    <a:pt x="18517" y="137160"/>
                  </a:lnTo>
                  <a:lnTo>
                    <a:pt x="0" y="111785"/>
                  </a:lnTo>
                  <a:lnTo>
                    <a:pt x="0" y="81610"/>
                  </a:lnTo>
                  <a:close/>
                  <a:moveTo>
                    <a:pt x="2335149" y="393649"/>
                  </a:moveTo>
                  <a:lnTo>
                    <a:pt x="2336521" y="396392"/>
                  </a:lnTo>
                  <a:lnTo>
                    <a:pt x="2337892" y="398450"/>
                  </a:lnTo>
                  <a:lnTo>
                    <a:pt x="2339264" y="402564"/>
                  </a:lnTo>
                  <a:lnTo>
                    <a:pt x="2339950" y="409422"/>
                  </a:lnTo>
                  <a:lnTo>
                    <a:pt x="2339264" y="416966"/>
                  </a:lnTo>
                  <a:lnTo>
                    <a:pt x="2337207" y="417652"/>
                  </a:lnTo>
                  <a:lnTo>
                    <a:pt x="2334463" y="416966"/>
                  </a:lnTo>
                  <a:lnTo>
                    <a:pt x="2330349" y="419024"/>
                  </a:lnTo>
                  <a:lnTo>
                    <a:pt x="2326234" y="425196"/>
                  </a:lnTo>
                  <a:lnTo>
                    <a:pt x="2321433" y="430682"/>
                  </a:lnTo>
                  <a:lnTo>
                    <a:pt x="2316633" y="431368"/>
                  </a:lnTo>
                  <a:lnTo>
                    <a:pt x="2311146" y="424510"/>
                  </a:lnTo>
                  <a:lnTo>
                    <a:pt x="2306346" y="424510"/>
                  </a:lnTo>
                  <a:lnTo>
                    <a:pt x="2298802" y="430682"/>
                  </a:lnTo>
                  <a:lnTo>
                    <a:pt x="2290572" y="427253"/>
                  </a:lnTo>
                  <a:lnTo>
                    <a:pt x="2284400" y="418338"/>
                  </a:lnTo>
                  <a:lnTo>
                    <a:pt x="2281657" y="409422"/>
                  </a:lnTo>
                  <a:lnTo>
                    <a:pt x="2277542" y="410108"/>
                  </a:lnTo>
                  <a:lnTo>
                    <a:pt x="2268627" y="414223"/>
                  </a:lnTo>
                  <a:lnTo>
                    <a:pt x="2259711" y="422453"/>
                  </a:lnTo>
                  <a:lnTo>
                    <a:pt x="2257654" y="436854"/>
                  </a:lnTo>
                  <a:lnTo>
                    <a:pt x="2233651" y="405993"/>
                  </a:lnTo>
                  <a:lnTo>
                    <a:pt x="2262454" y="393649"/>
                  </a:lnTo>
                  <a:lnTo>
                    <a:pt x="2255596" y="367589"/>
                  </a:lnTo>
                  <a:lnTo>
                    <a:pt x="2250796" y="361416"/>
                  </a:lnTo>
                  <a:lnTo>
                    <a:pt x="2243252" y="368960"/>
                  </a:lnTo>
                  <a:lnTo>
                    <a:pt x="2239137" y="368960"/>
                  </a:lnTo>
                  <a:lnTo>
                    <a:pt x="2236394" y="359359"/>
                  </a:lnTo>
                  <a:lnTo>
                    <a:pt x="2230908" y="355930"/>
                  </a:lnTo>
                  <a:lnTo>
                    <a:pt x="2222678" y="357987"/>
                  </a:lnTo>
                  <a:lnTo>
                    <a:pt x="2214448" y="362788"/>
                  </a:lnTo>
                  <a:lnTo>
                    <a:pt x="2214448" y="353187"/>
                  </a:lnTo>
                  <a:lnTo>
                    <a:pt x="2198675" y="345643"/>
                  </a:lnTo>
                  <a:lnTo>
                    <a:pt x="2195246" y="331927"/>
                  </a:lnTo>
                  <a:lnTo>
                    <a:pt x="2192503" y="333984"/>
                  </a:lnTo>
                  <a:lnTo>
                    <a:pt x="2190445" y="338099"/>
                  </a:lnTo>
                  <a:lnTo>
                    <a:pt x="2184959" y="329870"/>
                  </a:lnTo>
                  <a:lnTo>
                    <a:pt x="2178787" y="325755"/>
                  </a:lnTo>
                  <a:lnTo>
                    <a:pt x="2171929" y="326441"/>
                  </a:lnTo>
                  <a:lnTo>
                    <a:pt x="2165757" y="331927"/>
                  </a:lnTo>
                  <a:lnTo>
                    <a:pt x="2165071" y="323012"/>
                  </a:lnTo>
                  <a:lnTo>
                    <a:pt x="2167814" y="314782"/>
                  </a:lnTo>
                  <a:lnTo>
                    <a:pt x="2172615" y="309296"/>
                  </a:lnTo>
                  <a:lnTo>
                    <a:pt x="2178101" y="306552"/>
                  </a:lnTo>
                  <a:lnTo>
                    <a:pt x="2184273" y="302438"/>
                  </a:lnTo>
                  <a:lnTo>
                    <a:pt x="2184273" y="292151"/>
                  </a:lnTo>
                  <a:lnTo>
                    <a:pt x="2180844" y="275691"/>
                  </a:lnTo>
                  <a:lnTo>
                    <a:pt x="2180844" y="262661"/>
                  </a:lnTo>
                  <a:lnTo>
                    <a:pt x="2183587" y="251003"/>
                  </a:lnTo>
                  <a:lnTo>
                    <a:pt x="2190445" y="242773"/>
                  </a:lnTo>
                  <a:lnTo>
                    <a:pt x="2204847" y="238658"/>
                  </a:lnTo>
                  <a:lnTo>
                    <a:pt x="2253539" y="272262"/>
                  </a:lnTo>
                  <a:lnTo>
                    <a:pt x="2262454" y="282549"/>
                  </a:lnTo>
                  <a:lnTo>
                    <a:pt x="2264512" y="291465"/>
                  </a:lnTo>
                  <a:lnTo>
                    <a:pt x="2261769" y="313410"/>
                  </a:lnTo>
                  <a:lnTo>
                    <a:pt x="2262454" y="325069"/>
                  </a:lnTo>
                  <a:lnTo>
                    <a:pt x="2265883" y="334670"/>
                  </a:lnTo>
                  <a:lnTo>
                    <a:pt x="2269998" y="338785"/>
                  </a:lnTo>
                  <a:lnTo>
                    <a:pt x="2281657" y="344271"/>
                  </a:lnTo>
                  <a:lnTo>
                    <a:pt x="2311146" y="364845"/>
                  </a:lnTo>
                  <a:lnTo>
                    <a:pt x="2325548" y="378561"/>
                  </a:lnTo>
                  <a:lnTo>
                    <a:pt x="2335149" y="393649"/>
                  </a:lnTo>
                  <a:close/>
                  <a:moveTo>
                    <a:pt x="2272741" y="979322"/>
                  </a:moveTo>
                  <a:lnTo>
                    <a:pt x="2266569" y="1023899"/>
                  </a:lnTo>
                  <a:lnTo>
                    <a:pt x="2267255" y="1046531"/>
                  </a:lnTo>
                  <a:lnTo>
                    <a:pt x="2277542" y="1066419"/>
                  </a:lnTo>
                  <a:lnTo>
                    <a:pt x="2271370" y="1078763"/>
                  </a:lnTo>
                  <a:lnTo>
                    <a:pt x="2263826" y="1117854"/>
                  </a:lnTo>
                  <a:lnTo>
                    <a:pt x="2257654" y="1132942"/>
                  </a:lnTo>
                  <a:lnTo>
                    <a:pt x="2247367" y="1141857"/>
                  </a:lnTo>
                  <a:lnTo>
                    <a:pt x="2232965" y="1149401"/>
                  </a:lnTo>
                  <a:lnTo>
                    <a:pt x="2217192" y="1155573"/>
                  </a:lnTo>
                  <a:lnTo>
                    <a:pt x="2202104" y="1157630"/>
                  </a:lnTo>
                  <a:lnTo>
                    <a:pt x="2194560" y="1155573"/>
                  </a:lnTo>
                  <a:lnTo>
                    <a:pt x="2191817" y="1150087"/>
                  </a:lnTo>
                  <a:lnTo>
                    <a:pt x="2190445" y="1139800"/>
                  </a:lnTo>
                  <a:lnTo>
                    <a:pt x="2173986" y="1112368"/>
                  </a:lnTo>
                  <a:lnTo>
                    <a:pt x="2171243" y="1111682"/>
                  </a:lnTo>
                  <a:lnTo>
                    <a:pt x="2160956" y="1102766"/>
                  </a:lnTo>
                  <a:lnTo>
                    <a:pt x="2142439" y="1111682"/>
                  </a:lnTo>
                  <a:lnTo>
                    <a:pt x="2130781" y="1125398"/>
                  </a:lnTo>
                  <a:lnTo>
                    <a:pt x="2141754" y="1132942"/>
                  </a:lnTo>
                  <a:lnTo>
                    <a:pt x="2141754" y="1139800"/>
                  </a:lnTo>
                  <a:lnTo>
                    <a:pt x="2130781" y="1148715"/>
                  </a:lnTo>
                  <a:lnTo>
                    <a:pt x="2120494" y="1147343"/>
                  </a:lnTo>
                  <a:lnTo>
                    <a:pt x="2110207" y="1139800"/>
                  </a:lnTo>
                  <a:lnTo>
                    <a:pt x="2097177" y="1124712"/>
                  </a:lnTo>
                  <a:lnTo>
                    <a:pt x="2093748" y="1119226"/>
                  </a:lnTo>
                  <a:lnTo>
                    <a:pt x="2088947" y="1108253"/>
                  </a:lnTo>
                  <a:lnTo>
                    <a:pt x="2084146" y="1101395"/>
                  </a:lnTo>
                  <a:lnTo>
                    <a:pt x="2079346" y="1095908"/>
                  </a:lnTo>
                  <a:lnTo>
                    <a:pt x="2079346" y="1090422"/>
                  </a:lnTo>
                  <a:lnTo>
                    <a:pt x="2088947" y="1084250"/>
                  </a:lnTo>
                  <a:lnTo>
                    <a:pt x="2080032" y="1063676"/>
                  </a:lnTo>
                  <a:lnTo>
                    <a:pt x="2073859" y="1057504"/>
                  </a:lnTo>
                  <a:lnTo>
                    <a:pt x="2064258" y="1059561"/>
                  </a:lnTo>
                  <a:lnTo>
                    <a:pt x="2060143" y="1045159"/>
                  </a:lnTo>
                  <a:lnTo>
                    <a:pt x="2047799" y="1036930"/>
                  </a:lnTo>
                  <a:lnTo>
                    <a:pt x="2033397" y="1035558"/>
                  </a:lnTo>
                  <a:lnTo>
                    <a:pt x="2021739" y="1041044"/>
                  </a:lnTo>
                  <a:lnTo>
                    <a:pt x="2011452" y="1035558"/>
                  </a:lnTo>
                  <a:lnTo>
                    <a:pt x="2008023" y="1036244"/>
                  </a:lnTo>
                  <a:lnTo>
                    <a:pt x="2001850" y="1041044"/>
                  </a:lnTo>
                  <a:lnTo>
                    <a:pt x="2001850" y="1036930"/>
                  </a:lnTo>
                  <a:lnTo>
                    <a:pt x="2002536" y="1035558"/>
                  </a:lnTo>
                  <a:lnTo>
                    <a:pt x="2003908" y="1034872"/>
                  </a:lnTo>
                  <a:lnTo>
                    <a:pt x="2006651" y="1034186"/>
                  </a:lnTo>
                  <a:lnTo>
                    <a:pt x="2006651" y="1010869"/>
                  </a:lnTo>
                  <a:lnTo>
                    <a:pt x="2001165" y="1005383"/>
                  </a:lnTo>
                  <a:lnTo>
                    <a:pt x="1989506" y="1008126"/>
                  </a:lnTo>
                  <a:lnTo>
                    <a:pt x="1987449" y="1001268"/>
                  </a:lnTo>
                  <a:lnTo>
                    <a:pt x="1990192" y="995096"/>
                  </a:lnTo>
                  <a:lnTo>
                    <a:pt x="2003222" y="981380"/>
                  </a:lnTo>
                  <a:lnTo>
                    <a:pt x="2006651" y="973150"/>
                  </a:lnTo>
                  <a:lnTo>
                    <a:pt x="2005279" y="962177"/>
                  </a:lnTo>
                  <a:lnTo>
                    <a:pt x="1994992" y="949833"/>
                  </a:lnTo>
                  <a:lnTo>
                    <a:pt x="1988820" y="926516"/>
                  </a:lnTo>
                  <a:lnTo>
                    <a:pt x="1979905" y="918972"/>
                  </a:lnTo>
                  <a:lnTo>
                    <a:pt x="1968932" y="916229"/>
                  </a:lnTo>
                  <a:lnTo>
                    <a:pt x="1958645" y="918972"/>
                  </a:lnTo>
                  <a:lnTo>
                    <a:pt x="1963446" y="931316"/>
                  </a:lnTo>
                  <a:lnTo>
                    <a:pt x="1946986" y="927202"/>
                  </a:lnTo>
                  <a:lnTo>
                    <a:pt x="1950415" y="910742"/>
                  </a:lnTo>
                  <a:lnTo>
                    <a:pt x="1962760" y="892226"/>
                  </a:lnTo>
                  <a:lnTo>
                    <a:pt x="1973047" y="881939"/>
                  </a:lnTo>
                  <a:lnTo>
                    <a:pt x="1966189" y="870280"/>
                  </a:lnTo>
                  <a:lnTo>
                    <a:pt x="1960702" y="870280"/>
                  </a:lnTo>
                  <a:lnTo>
                    <a:pt x="1955216" y="876452"/>
                  </a:lnTo>
                  <a:lnTo>
                    <a:pt x="1949044" y="881939"/>
                  </a:lnTo>
                  <a:lnTo>
                    <a:pt x="1947672" y="884682"/>
                  </a:lnTo>
                  <a:lnTo>
                    <a:pt x="1947672" y="888797"/>
                  </a:lnTo>
                  <a:lnTo>
                    <a:pt x="1946986" y="892912"/>
                  </a:lnTo>
                  <a:lnTo>
                    <a:pt x="1941500" y="894283"/>
                  </a:lnTo>
                  <a:lnTo>
                    <a:pt x="1935328" y="892226"/>
                  </a:lnTo>
                  <a:lnTo>
                    <a:pt x="1935328" y="888797"/>
                  </a:lnTo>
                  <a:lnTo>
                    <a:pt x="1937385" y="883996"/>
                  </a:lnTo>
                  <a:lnTo>
                    <a:pt x="1939443" y="881939"/>
                  </a:lnTo>
                  <a:lnTo>
                    <a:pt x="1939443" y="875081"/>
                  </a:lnTo>
                  <a:lnTo>
                    <a:pt x="1929156" y="875081"/>
                  </a:lnTo>
                  <a:lnTo>
                    <a:pt x="1944243" y="844906"/>
                  </a:lnTo>
                  <a:lnTo>
                    <a:pt x="1929841" y="836676"/>
                  </a:lnTo>
                  <a:lnTo>
                    <a:pt x="1914068" y="830504"/>
                  </a:lnTo>
                  <a:lnTo>
                    <a:pt x="1896923" y="827075"/>
                  </a:lnTo>
                  <a:lnTo>
                    <a:pt x="1876349" y="825703"/>
                  </a:lnTo>
                  <a:lnTo>
                    <a:pt x="1893494" y="820217"/>
                  </a:lnTo>
                  <a:lnTo>
                    <a:pt x="1900352" y="816102"/>
                  </a:lnTo>
                  <a:lnTo>
                    <a:pt x="1905153" y="807187"/>
                  </a:lnTo>
                  <a:lnTo>
                    <a:pt x="1899666" y="798957"/>
                  </a:lnTo>
                  <a:lnTo>
                    <a:pt x="1898295" y="791413"/>
                  </a:lnTo>
                  <a:lnTo>
                    <a:pt x="1898980" y="785241"/>
                  </a:lnTo>
                  <a:lnTo>
                    <a:pt x="1900352" y="783184"/>
                  </a:lnTo>
                  <a:lnTo>
                    <a:pt x="1892808" y="768096"/>
                  </a:lnTo>
                  <a:lnTo>
                    <a:pt x="1888008" y="761924"/>
                  </a:lnTo>
                  <a:lnTo>
                    <a:pt x="1885950" y="767410"/>
                  </a:lnTo>
                  <a:lnTo>
                    <a:pt x="1844802" y="764667"/>
                  </a:lnTo>
                  <a:lnTo>
                    <a:pt x="1796796" y="770839"/>
                  </a:lnTo>
                  <a:lnTo>
                    <a:pt x="1782394" y="768782"/>
                  </a:lnTo>
                  <a:lnTo>
                    <a:pt x="1758391" y="759866"/>
                  </a:lnTo>
                  <a:lnTo>
                    <a:pt x="1748104" y="758495"/>
                  </a:lnTo>
                  <a:lnTo>
                    <a:pt x="1734388" y="759866"/>
                  </a:lnTo>
                  <a:lnTo>
                    <a:pt x="1713129" y="764667"/>
                  </a:lnTo>
                  <a:lnTo>
                    <a:pt x="1702842" y="764667"/>
                  </a:lnTo>
                  <a:lnTo>
                    <a:pt x="1654150" y="752323"/>
                  </a:lnTo>
                  <a:lnTo>
                    <a:pt x="1643177" y="753008"/>
                  </a:lnTo>
                  <a:lnTo>
                    <a:pt x="1621231" y="759866"/>
                  </a:lnTo>
                  <a:lnTo>
                    <a:pt x="1610944" y="758495"/>
                  </a:lnTo>
                  <a:lnTo>
                    <a:pt x="1603401" y="749579"/>
                  </a:lnTo>
                  <a:lnTo>
                    <a:pt x="1586941" y="708431"/>
                  </a:lnTo>
                  <a:lnTo>
                    <a:pt x="1584198" y="711860"/>
                  </a:lnTo>
                  <a:lnTo>
                    <a:pt x="1581455" y="715289"/>
                  </a:lnTo>
                  <a:lnTo>
                    <a:pt x="1578026" y="715975"/>
                  </a:lnTo>
                  <a:lnTo>
                    <a:pt x="1572540" y="715289"/>
                  </a:lnTo>
                  <a:lnTo>
                    <a:pt x="1579398" y="701573"/>
                  </a:lnTo>
                  <a:lnTo>
                    <a:pt x="1592428" y="687172"/>
                  </a:lnTo>
                  <a:lnTo>
                    <a:pt x="1601343" y="672770"/>
                  </a:lnTo>
                  <a:lnTo>
                    <a:pt x="1596543" y="659740"/>
                  </a:lnTo>
                  <a:lnTo>
                    <a:pt x="1596543" y="653567"/>
                  </a:lnTo>
                  <a:lnTo>
                    <a:pt x="1601343" y="653567"/>
                  </a:lnTo>
                  <a:lnTo>
                    <a:pt x="1601343" y="647395"/>
                  </a:lnTo>
                  <a:lnTo>
                    <a:pt x="1586256" y="621335"/>
                  </a:lnTo>
                  <a:lnTo>
                    <a:pt x="1576654" y="608990"/>
                  </a:lnTo>
                  <a:lnTo>
                    <a:pt x="1564996" y="604190"/>
                  </a:lnTo>
                  <a:lnTo>
                    <a:pt x="1534135" y="599389"/>
                  </a:lnTo>
                  <a:lnTo>
                    <a:pt x="1519047" y="593217"/>
                  </a:lnTo>
                  <a:lnTo>
                    <a:pt x="1509446" y="585673"/>
                  </a:lnTo>
                  <a:lnTo>
                    <a:pt x="1507389" y="578815"/>
                  </a:lnTo>
                  <a:lnTo>
                    <a:pt x="1506703" y="563042"/>
                  </a:lnTo>
                  <a:lnTo>
                    <a:pt x="1504645" y="555498"/>
                  </a:lnTo>
                  <a:lnTo>
                    <a:pt x="1488186" y="541782"/>
                  </a:lnTo>
                  <a:lnTo>
                    <a:pt x="1485443" y="539039"/>
                  </a:lnTo>
                  <a:lnTo>
                    <a:pt x="1482700" y="536296"/>
                  </a:lnTo>
                  <a:lnTo>
                    <a:pt x="1477899" y="534924"/>
                  </a:lnTo>
                  <a:lnTo>
                    <a:pt x="1473099" y="530809"/>
                  </a:lnTo>
                  <a:lnTo>
                    <a:pt x="1471041" y="520522"/>
                  </a:lnTo>
                  <a:lnTo>
                    <a:pt x="1467612" y="514350"/>
                  </a:lnTo>
                  <a:lnTo>
                    <a:pt x="1461440" y="508178"/>
                  </a:lnTo>
                  <a:lnTo>
                    <a:pt x="1440180" y="494462"/>
                  </a:lnTo>
                  <a:lnTo>
                    <a:pt x="1422349" y="486232"/>
                  </a:lnTo>
                  <a:lnTo>
                    <a:pt x="1402461" y="464972"/>
                  </a:lnTo>
                  <a:lnTo>
                    <a:pt x="1395603" y="461543"/>
                  </a:lnTo>
                  <a:lnTo>
                    <a:pt x="1391488" y="458114"/>
                  </a:lnTo>
                  <a:lnTo>
                    <a:pt x="1384630" y="440283"/>
                  </a:lnTo>
                  <a:lnTo>
                    <a:pt x="1381201" y="436854"/>
                  </a:lnTo>
                  <a:lnTo>
                    <a:pt x="1365428" y="427939"/>
                  </a:lnTo>
                  <a:lnTo>
                    <a:pt x="1296162" y="375818"/>
                  </a:lnTo>
                  <a:lnTo>
                    <a:pt x="1272159" y="362788"/>
                  </a:lnTo>
                  <a:lnTo>
                    <a:pt x="1255014" y="356616"/>
                  </a:lnTo>
                  <a:lnTo>
                    <a:pt x="1246099" y="355930"/>
                  </a:lnTo>
                  <a:lnTo>
                    <a:pt x="1233754" y="356616"/>
                  </a:lnTo>
                  <a:lnTo>
                    <a:pt x="1212495" y="361416"/>
                  </a:lnTo>
                  <a:lnTo>
                    <a:pt x="1202208" y="360731"/>
                  </a:lnTo>
                  <a:lnTo>
                    <a:pt x="1193292" y="353187"/>
                  </a:lnTo>
                  <a:lnTo>
                    <a:pt x="1179576" y="335356"/>
                  </a:lnTo>
                  <a:lnTo>
                    <a:pt x="1174090" y="332613"/>
                  </a:lnTo>
                  <a:lnTo>
                    <a:pt x="1164489" y="331927"/>
                  </a:lnTo>
                  <a:lnTo>
                    <a:pt x="1152830" y="329870"/>
                  </a:lnTo>
                  <a:lnTo>
                    <a:pt x="1141857" y="325069"/>
                  </a:lnTo>
                  <a:lnTo>
                    <a:pt x="1132256" y="322326"/>
                  </a:lnTo>
                  <a:lnTo>
                    <a:pt x="1122655" y="325069"/>
                  </a:lnTo>
                  <a:lnTo>
                    <a:pt x="1122655" y="331927"/>
                  </a:lnTo>
                  <a:lnTo>
                    <a:pt x="1132942" y="332613"/>
                  </a:lnTo>
                  <a:lnTo>
                    <a:pt x="1142543" y="336042"/>
                  </a:lnTo>
                  <a:lnTo>
                    <a:pt x="1148029" y="344271"/>
                  </a:lnTo>
                  <a:lnTo>
                    <a:pt x="1147344" y="356616"/>
                  </a:lnTo>
                  <a:lnTo>
                    <a:pt x="1140486" y="362102"/>
                  </a:lnTo>
                  <a:lnTo>
                    <a:pt x="1129513" y="365531"/>
                  </a:lnTo>
                  <a:lnTo>
                    <a:pt x="1052017" y="373075"/>
                  </a:lnTo>
                  <a:lnTo>
                    <a:pt x="1036244" y="381990"/>
                  </a:lnTo>
                  <a:lnTo>
                    <a:pt x="1035558" y="371703"/>
                  </a:lnTo>
                  <a:lnTo>
                    <a:pt x="1036244" y="361416"/>
                  </a:lnTo>
                  <a:lnTo>
                    <a:pt x="1038987" y="353187"/>
                  </a:lnTo>
                  <a:lnTo>
                    <a:pt x="1043102" y="350444"/>
                  </a:lnTo>
                  <a:lnTo>
                    <a:pt x="1049274" y="347015"/>
                  </a:lnTo>
                  <a:lnTo>
                    <a:pt x="1065733" y="334670"/>
                  </a:lnTo>
                  <a:lnTo>
                    <a:pt x="1072591" y="331927"/>
                  </a:lnTo>
                  <a:lnTo>
                    <a:pt x="1088365" y="328498"/>
                  </a:lnTo>
                  <a:lnTo>
                    <a:pt x="1120597" y="310667"/>
                  </a:lnTo>
                  <a:lnTo>
                    <a:pt x="1141857" y="305181"/>
                  </a:lnTo>
                  <a:lnTo>
                    <a:pt x="1161745" y="294208"/>
                  </a:lnTo>
                  <a:lnTo>
                    <a:pt x="1178890" y="288036"/>
                  </a:lnTo>
                  <a:lnTo>
                    <a:pt x="1181634" y="285293"/>
                  </a:lnTo>
                  <a:lnTo>
                    <a:pt x="1184377" y="272948"/>
                  </a:lnTo>
                  <a:lnTo>
                    <a:pt x="1185748" y="269519"/>
                  </a:lnTo>
                  <a:lnTo>
                    <a:pt x="1193978" y="266776"/>
                  </a:lnTo>
                  <a:lnTo>
                    <a:pt x="1208380" y="266776"/>
                  </a:lnTo>
                  <a:lnTo>
                    <a:pt x="1214552" y="262661"/>
                  </a:lnTo>
                  <a:lnTo>
                    <a:pt x="1220038" y="255803"/>
                  </a:lnTo>
                  <a:lnTo>
                    <a:pt x="1222096" y="246888"/>
                  </a:lnTo>
                  <a:lnTo>
                    <a:pt x="1222096" y="238658"/>
                  </a:lnTo>
                  <a:lnTo>
                    <a:pt x="1220038" y="232486"/>
                  </a:lnTo>
                  <a:lnTo>
                    <a:pt x="1230325" y="229057"/>
                  </a:lnTo>
                  <a:lnTo>
                    <a:pt x="1243356" y="216027"/>
                  </a:lnTo>
                  <a:lnTo>
                    <a:pt x="1250899" y="213284"/>
                  </a:lnTo>
                  <a:lnTo>
                    <a:pt x="1294105" y="213284"/>
                  </a:lnTo>
                  <a:lnTo>
                    <a:pt x="1309192" y="208483"/>
                  </a:lnTo>
                  <a:lnTo>
                    <a:pt x="1346226" y="186537"/>
                  </a:lnTo>
                  <a:lnTo>
                    <a:pt x="1364742" y="183108"/>
                  </a:lnTo>
                  <a:lnTo>
                    <a:pt x="1371600" y="187223"/>
                  </a:lnTo>
                  <a:lnTo>
                    <a:pt x="1381887" y="198882"/>
                  </a:lnTo>
                  <a:lnTo>
                    <a:pt x="1386002" y="201625"/>
                  </a:lnTo>
                  <a:lnTo>
                    <a:pt x="1395603" y="202997"/>
                  </a:lnTo>
                  <a:lnTo>
                    <a:pt x="1405890" y="206426"/>
                  </a:lnTo>
                  <a:lnTo>
                    <a:pt x="1415491" y="211912"/>
                  </a:lnTo>
                  <a:lnTo>
                    <a:pt x="1422349" y="220142"/>
                  </a:lnTo>
                  <a:lnTo>
                    <a:pt x="1417549" y="237287"/>
                  </a:lnTo>
                  <a:lnTo>
                    <a:pt x="1424407" y="251003"/>
                  </a:lnTo>
                  <a:lnTo>
                    <a:pt x="1438809" y="259918"/>
                  </a:lnTo>
                  <a:lnTo>
                    <a:pt x="1453896" y="262661"/>
                  </a:lnTo>
                  <a:lnTo>
                    <a:pt x="1453896" y="272262"/>
                  </a:lnTo>
                  <a:lnTo>
                    <a:pt x="1465555" y="313410"/>
                  </a:lnTo>
                  <a:lnTo>
                    <a:pt x="1471041" y="325069"/>
                  </a:lnTo>
                  <a:lnTo>
                    <a:pt x="1471041" y="335356"/>
                  </a:lnTo>
                  <a:lnTo>
                    <a:pt x="1479271" y="352501"/>
                  </a:lnTo>
                  <a:lnTo>
                    <a:pt x="1492301" y="368274"/>
                  </a:lnTo>
                  <a:lnTo>
                    <a:pt x="1523162" y="381990"/>
                  </a:lnTo>
                  <a:lnTo>
                    <a:pt x="1554023" y="408051"/>
                  </a:lnTo>
                  <a:lnTo>
                    <a:pt x="1572540" y="412166"/>
                  </a:lnTo>
                  <a:lnTo>
                    <a:pt x="1572540" y="419024"/>
                  </a:lnTo>
                  <a:lnTo>
                    <a:pt x="1570482" y="425882"/>
                  </a:lnTo>
                  <a:lnTo>
                    <a:pt x="1572540" y="429311"/>
                  </a:lnTo>
                  <a:lnTo>
                    <a:pt x="1576654" y="429311"/>
                  </a:lnTo>
                  <a:lnTo>
                    <a:pt x="1582141" y="424510"/>
                  </a:lnTo>
                  <a:lnTo>
                    <a:pt x="1590370" y="434111"/>
                  </a:lnTo>
                  <a:lnTo>
                    <a:pt x="1610944" y="437540"/>
                  </a:lnTo>
                  <a:lnTo>
                    <a:pt x="1620546" y="443027"/>
                  </a:lnTo>
                  <a:lnTo>
                    <a:pt x="1627404" y="438226"/>
                  </a:lnTo>
                  <a:lnTo>
                    <a:pt x="1634947" y="443027"/>
                  </a:lnTo>
                  <a:lnTo>
                    <a:pt x="1648663" y="434111"/>
                  </a:lnTo>
                  <a:lnTo>
                    <a:pt x="1663065" y="436854"/>
                  </a:lnTo>
                  <a:lnTo>
                    <a:pt x="1674038" y="448513"/>
                  </a:lnTo>
                  <a:lnTo>
                    <a:pt x="1678839" y="464972"/>
                  </a:lnTo>
                  <a:lnTo>
                    <a:pt x="1685011" y="475945"/>
                  </a:lnTo>
                  <a:lnTo>
                    <a:pt x="1698727" y="485546"/>
                  </a:lnTo>
                  <a:lnTo>
                    <a:pt x="1726845" y="498576"/>
                  </a:lnTo>
                  <a:lnTo>
                    <a:pt x="1757706" y="508863"/>
                  </a:lnTo>
                  <a:lnTo>
                    <a:pt x="1791996" y="511607"/>
                  </a:lnTo>
                  <a:lnTo>
                    <a:pt x="1807083" y="515036"/>
                  </a:lnTo>
                  <a:lnTo>
                    <a:pt x="1821485" y="520522"/>
                  </a:lnTo>
                  <a:lnTo>
                    <a:pt x="1834515" y="519836"/>
                  </a:lnTo>
                  <a:lnTo>
                    <a:pt x="1847545" y="505434"/>
                  </a:lnTo>
                  <a:lnTo>
                    <a:pt x="1862633" y="512978"/>
                  </a:lnTo>
                  <a:lnTo>
                    <a:pt x="1878406" y="512978"/>
                  </a:lnTo>
                  <a:lnTo>
                    <a:pt x="1894866" y="510921"/>
                  </a:lnTo>
                  <a:lnTo>
                    <a:pt x="1909953" y="511607"/>
                  </a:lnTo>
                  <a:lnTo>
                    <a:pt x="1954530" y="527380"/>
                  </a:lnTo>
                  <a:lnTo>
                    <a:pt x="1968246" y="535610"/>
                  </a:lnTo>
                  <a:lnTo>
                    <a:pt x="1960702" y="538353"/>
                  </a:lnTo>
                  <a:lnTo>
                    <a:pt x="1953159" y="543839"/>
                  </a:lnTo>
                  <a:lnTo>
                    <a:pt x="1946986" y="551383"/>
                  </a:lnTo>
                  <a:lnTo>
                    <a:pt x="1944243" y="560984"/>
                  </a:lnTo>
                  <a:lnTo>
                    <a:pt x="1943557" y="576072"/>
                  </a:lnTo>
                  <a:lnTo>
                    <a:pt x="1947672" y="584302"/>
                  </a:lnTo>
                  <a:lnTo>
                    <a:pt x="2010766" y="637794"/>
                  </a:lnTo>
                  <a:lnTo>
                    <a:pt x="2021739" y="653567"/>
                  </a:lnTo>
                  <a:lnTo>
                    <a:pt x="2003908" y="667283"/>
                  </a:lnTo>
                  <a:lnTo>
                    <a:pt x="1990878" y="696773"/>
                  </a:lnTo>
                  <a:lnTo>
                    <a:pt x="1988134" y="727634"/>
                  </a:lnTo>
                  <a:lnTo>
                    <a:pt x="2001850" y="746836"/>
                  </a:lnTo>
                  <a:lnTo>
                    <a:pt x="2001850" y="752323"/>
                  </a:lnTo>
                  <a:lnTo>
                    <a:pt x="1988820" y="756437"/>
                  </a:lnTo>
                  <a:lnTo>
                    <a:pt x="1990878" y="764667"/>
                  </a:lnTo>
                  <a:lnTo>
                    <a:pt x="2006651" y="783184"/>
                  </a:lnTo>
                  <a:lnTo>
                    <a:pt x="2008023" y="794156"/>
                  </a:lnTo>
                  <a:lnTo>
                    <a:pt x="2008708" y="808558"/>
                  </a:lnTo>
                  <a:lnTo>
                    <a:pt x="2009394" y="820217"/>
                  </a:lnTo>
                  <a:lnTo>
                    <a:pt x="2026539" y="841477"/>
                  </a:lnTo>
                  <a:lnTo>
                    <a:pt x="2027911" y="850392"/>
                  </a:lnTo>
                  <a:lnTo>
                    <a:pt x="2031340" y="855193"/>
                  </a:lnTo>
                  <a:lnTo>
                    <a:pt x="2034769" y="857936"/>
                  </a:lnTo>
                  <a:lnTo>
                    <a:pt x="2036140" y="859993"/>
                  </a:lnTo>
                  <a:lnTo>
                    <a:pt x="2035455" y="875767"/>
                  </a:lnTo>
                  <a:lnTo>
                    <a:pt x="2036140" y="883996"/>
                  </a:lnTo>
                  <a:lnTo>
                    <a:pt x="2040255" y="890168"/>
                  </a:lnTo>
                  <a:lnTo>
                    <a:pt x="2032711" y="901827"/>
                  </a:lnTo>
                  <a:lnTo>
                    <a:pt x="2031340" y="905942"/>
                  </a:lnTo>
                  <a:lnTo>
                    <a:pt x="2036140" y="917600"/>
                  </a:lnTo>
                  <a:lnTo>
                    <a:pt x="2045056" y="928573"/>
                  </a:lnTo>
                  <a:lnTo>
                    <a:pt x="2064258" y="942975"/>
                  </a:lnTo>
                  <a:lnTo>
                    <a:pt x="2088947" y="955319"/>
                  </a:lnTo>
                  <a:lnTo>
                    <a:pt x="2091004" y="960806"/>
                  </a:lnTo>
                  <a:lnTo>
                    <a:pt x="2093062" y="969035"/>
                  </a:lnTo>
                  <a:lnTo>
                    <a:pt x="2096491" y="976579"/>
                  </a:lnTo>
                  <a:lnTo>
                    <a:pt x="2101291" y="979322"/>
                  </a:lnTo>
                  <a:lnTo>
                    <a:pt x="2125294" y="974522"/>
                  </a:lnTo>
                  <a:lnTo>
                    <a:pt x="2134896" y="975208"/>
                  </a:lnTo>
                  <a:lnTo>
                    <a:pt x="2154784" y="990295"/>
                  </a:lnTo>
                  <a:lnTo>
                    <a:pt x="2182902" y="993038"/>
                  </a:lnTo>
                  <a:lnTo>
                    <a:pt x="2195246" y="997839"/>
                  </a:lnTo>
                  <a:lnTo>
                    <a:pt x="2208276" y="990981"/>
                  </a:lnTo>
                  <a:lnTo>
                    <a:pt x="2272741" y="979322"/>
                  </a:lnTo>
                  <a:close/>
                </a:path>
              </a:pathLst>
            </a:custGeom>
            <a:solidFill>
              <a:srgbClr val="DA4F33"/>
            </a:solidFill>
            <a:ln w="3429" cap="rnd">
              <a:solidFill>
                <a:srgbClr val="FFFFFF"/>
              </a:solidFill>
              <a:prstDash val="solid"/>
              <a:round/>
            </a:ln>
          </p:spPr>
          <p:txBody>
            <a:bodyPr rtlCol="0" anchor="ctr"/>
            <a:lstStyle/>
            <a:p>
              <a:endParaRPr lang="el-GR"/>
            </a:p>
          </p:txBody>
        </p:sp>
        <p:sp>
          <p:nvSpPr>
            <p:cNvPr id="16" name="Ελεύθερη σχεδίαση 15">
              <a:extLst>
                <a:ext uri="{FF2B5EF4-FFF2-40B4-BE49-F238E27FC236}">
                  <a16:creationId xmlns:a16="http://schemas.microsoft.com/office/drawing/2014/main" id="{20554F16-6048-2C41-07B0-1F8B212D1346}"/>
                </a:ext>
              </a:extLst>
            </p:cNvPr>
            <p:cNvSpPr/>
            <p:nvPr/>
          </p:nvSpPr>
          <p:spPr>
            <a:xfrm>
              <a:off x="10508059" y="3701325"/>
              <a:ext cx="837362" cy="2221306"/>
            </a:xfrm>
            <a:custGeom>
              <a:avLst/>
              <a:gdLst>
                <a:gd name="connsiteX0" fmla="*/ 220828 w 837362"/>
                <a:gd name="connsiteY0" fmla="*/ 164592 h 2221306"/>
                <a:gd name="connsiteX1" fmla="*/ 224257 w 837362"/>
                <a:gd name="connsiteY1" fmla="*/ 163221 h 2221306"/>
                <a:gd name="connsiteX2" fmla="*/ 222885 w 837362"/>
                <a:gd name="connsiteY2" fmla="*/ 157048 h 2221306"/>
                <a:gd name="connsiteX3" fmla="*/ 192024 w 837362"/>
                <a:gd name="connsiteY3" fmla="*/ 147447 h 2221306"/>
                <a:gd name="connsiteX4" fmla="*/ 231801 w 837362"/>
                <a:gd name="connsiteY4" fmla="*/ 147447 h 2221306"/>
                <a:gd name="connsiteX5" fmla="*/ 255804 w 837362"/>
                <a:gd name="connsiteY5" fmla="*/ 152247 h 2221306"/>
                <a:gd name="connsiteX6" fmla="*/ 264719 w 837362"/>
                <a:gd name="connsiteY6" fmla="*/ 141275 h 2221306"/>
                <a:gd name="connsiteX7" fmla="*/ 270205 w 837362"/>
                <a:gd name="connsiteY7" fmla="*/ 100812 h 2221306"/>
                <a:gd name="connsiteX8" fmla="*/ 279807 w 837362"/>
                <a:gd name="connsiteY8" fmla="*/ 89840 h 2221306"/>
                <a:gd name="connsiteX9" fmla="*/ 293523 w 837362"/>
                <a:gd name="connsiteY9" fmla="*/ 82296 h 2221306"/>
                <a:gd name="connsiteX10" fmla="*/ 319583 w 837362"/>
                <a:gd name="connsiteY10" fmla="*/ 74752 h 2221306"/>
                <a:gd name="connsiteX11" fmla="*/ 330556 w 837362"/>
                <a:gd name="connsiteY11" fmla="*/ 81610 h 2221306"/>
                <a:gd name="connsiteX12" fmla="*/ 337414 w 837362"/>
                <a:gd name="connsiteY12" fmla="*/ 98070 h 2221306"/>
                <a:gd name="connsiteX13" fmla="*/ 330556 w 837362"/>
                <a:gd name="connsiteY13" fmla="*/ 109042 h 2221306"/>
                <a:gd name="connsiteX14" fmla="*/ 328498 w 837362"/>
                <a:gd name="connsiteY14" fmla="*/ 120701 h 2221306"/>
                <a:gd name="connsiteX15" fmla="*/ 338785 w 837362"/>
                <a:gd name="connsiteY15" fmla="*/ 130302 h 2221306"/>
                <a:gd name="connsiteX16" fmla="*/ 351130 w 837362"/>
                <a:gd name="connsiteY16" fmla="*/ 132360 h 2221306"/>
                <a:gd name="connsiteX17" fmla="*/ 364160 w 837362"/>
                <a:gd name="connsiteY17" fmla="*/ 129616 h 2221306"/>
                <a:gd name="connsiteX18" fmla="*/ 375133 w 837362"/>
                <a:gd name="connsiteY18" fmla="*/ 136474 h 2221306"/>
                <a:gd name="connsiteX19" fmla="*/ 402565 w 837362"/>
                <a:gd name="connsiteY19" fmla="*/ 175565 h 2221306"/>
                <a:gd name="connsiteX20" fmla="*/ 413538 w 837362"/>
                <a:gd name="connsiteY20" fmla="*/ 182423 h 2221306"/>
                <a:gd name="connsiteX21" fmla="*/ 437541 w 837362"/>
                <a:gd name="connsiteY21" fmla="*/ 187224 h 2221306"/>
                <a:gd name="connsiteX22" fmla="*/ 447828 w 837362"/>
                <a:gd name="connsiteY22" fmla="*/ 196139 h 2221306"/>
                <a:gd name="connsiteX23" fmla="*/ 460172 w 837362"/>
                <a:gd name="connsiteY23" fmla="*/ 198196 h 2221306"/>
                <a:gd name="connsiteX24" fmla="*/ 485547 w 837362"/>
                <a:gd name="connsiteY24" fmla="*/ 181051 h 2221306"/>
                <a:gd name="connsiteX25" fmla="*/ 504749 w 837362"/>
                <a:gd name="connsiteY25" fmla="*/ 159792 h 2221306"/>
                <a:gd name="connsiteX26" fmla="*/ 510921 w 837362"/>
                <a:gd name="connsiteY26" fmla="*/ 74752 h 2221306"/>
                <a:gd name="connsiteX27" fmla="*/ 525323 w 837362"/>
                <a:gd name="connsiteY27" fmla="*/ 50749 h 2221306"/>
                <a:gd name="connsiteX28" fmla="*/ 549326 w 837362"/>
                <a:gd name="connsiteY28" fmla="*/ 28118 h 2221306"/>
                <a:gd name="connsiteX29" fmla="*/ 589102 w 837362"/>
                <a:gd name="connsiteY29" fmla="*/ 15774 h 2221306"/>
                <a:gd name="connsiteX30" fmla="*/ 608305 w 837362"/>
                <a:gd name="connsiteY30" fmla="*/ 6858 h 2221306"/>
                <a:gd name="connsiteX31" fmla="*/ 611048 w 837362"/>
                <a:gd name="connsiteY31" fmla="*/ 2058 h 2221306"/>
                <a:gd name="connsiteX32" fmla="*/ 622021 w 837362"/>
                <a:gd name="connsiteY32" fmla="*/ 0 h 2221306"/>
                <a:gd name="connsiteX33" fmla="*/ 637794 w 837362"/>
                <a:gd name="connsiteY33" fmla="*/ 10287 h 2221306"/>
                <a:gd name="connsiteX34" fmla="*/ 646024 w 837362"/>
                <a:gd name="connsiteY34" fmla="*/ 11659 h 2221306"/>
                <a:gd name="connsiteX35" fmla="*/ 713918 w 837362"/>
                <a:gd name="connsiteY35" fmla="*/ 40462 h 2221306"/>
                <a:gd name="connsiteX36" fmla="*/ 728320 w 837362"/>
                <a:gd name="connsiteY36" fmla="*/ 43206 h 2221306"/>
                <a:gd name="connsiteX37" fmla="*/ 740664 w 837362"/>
                <a:gd name="connsiteY37" fmla="*/ 47320 h 2221306"/>
                <a:gd name="connsiteX38" fmla="*/ 752323 w 837362"/>
                <a:gd name="connsiteY38" fmla="*/ 57607 h 2221306"/>
                <a:gd name="connsiteX39" fmla="*/ 769468 w 837362"/>
                <a:gd name="connsiteY39" fmla="*/ 80238 h 2221306"/>
                <a:gd name="connsiteX40" fmla="*/ 802386 w 837362"/>
                <a:gd name="connsiteY40" fmla="*/ 107670 h 2221306"/>
                <a:gd name="connsiteX41" fmla="*/ 807873 w 837362"/>
                <a:gd name="connsiteY41" fmla="*/ 113843 h 2221306"/>
                <a:gd name="connsiteX42" fmla="*/ 811301 w 837362"/>
                <a:gd name="connsiteY42" fmla="*/ 119329 h 2221306"/>
                <a:gd name="connsiteX43" fmla="*/ 824332 w 837362"/>
                <a:gd name="connsiteY43" fmla="*/ 124815 h 2221306"/>
                <a:gd name="connsiteX44" fmla="*/ 827075 w 837362"/>
                <a:gd name="connsiteY44" fmla="*/ 132360 h 2221306"/>
                <a:gd name="connsiteX45" fmla="*/ 825703 w 837362"/>
                <a:gd name="connsiteY45" fmla="*/ 139218 h 2221306"/>
                <a:gd name="connsiteX46" fmla="*/ 823646 w 837362"/>
                <a:gd name="connsiteY46" fmla="*/ 146076 h 2221306"/>
                <a:gd name="connsiteX47" fmla="*/ 824332 w 837362"/>
                <a:gd name="connsiteY47" fmla="*/ 152934 h 2221306"/>
                <a:gd name="connsiteX48" fmla="*/ 832561 w 837362"/>
                <a:gd name="connsiteY48" fmla="*/ 159105 h 2221306"/>
                <a:gd name="connsiteX49" fmla="*/ 825017 w 837362"/>
                <a:gd name="connsiteY49" fmla="*/ 162534 h 2221306"/>
                <a:gd name="connsiteX50" fmla="*/ 820903 w 837362"/>
                <a:gd name="connsiteY50" fmla="*/ 169392 h 2221306"/>
                <a:gd name="connsiteX51" fmla="*/ 818159 w 837362"/>
                <a:gd name="connsiteY51" fmla="*/ 178994 h 2221306"/>
                <a:gd name="connsiteX52" fmla="*/ 817474 w 837362"/>
                <a:gd name="connsiteY52" fmla="*/ 190653 h 2221306"/>
                <a:gd name="connsiteX53" fmla="*/ 812673 w 837362"/>
                <a:gd name="connsiteY53" fmla="*/ 178308 h 2221306"/>
                <a:gd name="connsiteX54" fmla="*/ 802386 w 837362"/>
                <a:gd name="connsiteY54" fmla="*/ 178994 h 2221306"/>
                <a:gd name="connsiteX55" fmla="*/ 767410 w 837362"/>
                <a:gd name="connsiteY55" fmla="*/ 198196 h 2221306"/>
                <a:gd name="connsiteX56" fmla="*/ 768096 w 837362"/>
                <a:gd name="connsiteY56" fmla="*/ 216713 h 2221306"/>
                <a:gd name="connsiteX57" fmla="*/ 779069 w 837362"/>
                <a:gd name="connsiteY57" fmla="*/ 255117 h 2221306"/>
                <a:gd name="connsiteX58" fmla="*/ 781812 w 837362"/>
                <a:gd name="connsiteY58" fmla="*/ 271577 h 2221306"/>
                <a:gd name="connsiteX59" fmla="*/ 788670 w 837362"/>
                <a:gd name="connsiteY59" fmla="*/ 283921 h 2221306"/>
                <a:gd name="connsiteX60" fmla="*/ 795528 w 837362"/>
                <a:gd name="connsiteY60" fmla="*/ 293523 h 2221306"/>
                <a:gd name="connsiteX61" fmla="*/ 798271 w 837362"/>
                <a:gd name="connsiteY61" fmla="*/ 301066 h 2221306"/>
                <a:gd name="connsiteX62" fmla="*/ 796900 w 837362"/>
                <a:gd name="connsiteY62" fmla="*/ 309296 h 2221306"/>
                <a:gd name="connsiteX63" fmla="*/ 787299 w 837362"/>
                <a:gd name="connsiteY63" fmla="*/ 328498 h 2221306"/>
                <a:gd name="connsiteX64" fmla="*/ 783870 w 837362"/>
                <a:gd name="connsiteY64" fmla="*/ 337413 h 2221306"/>
                <a:gd name="connsiteX65" fmla="*/ 783870 w 837362"/>
                <a:gd name="connsiteY65" fmla="*/ 344958 h 2221306"/>
                <a:gd name="connsiteX66" fmla="*/ 785927 w 837362"/>
                <a:gd name="connsiteY66" fmla="*/ 353873 h 2221306"/>
                <a:gd name="connsiteX67" fmla="*/ 786613 w 837362"/>
                <a:gd name="connsiteY67" fmla="*/ 364160 h 2221306"/>
                <a:gd name="connsiteX68" fmla="*/ 783870 w 837362"/>
                <a:gd name="connsiteY68" fmla="*/ 375132 h 2221306"/>
                <a:gd name="connsiteX69" fmla="*/ 791413 w 837362"/>
                <a:gd name="connsiteY69" fmla="*/ 374447 h 2221306"/>
                <a:gd name="connsiteX70" fmla="*/ 799643 w 837362"/>
                <a:gd name="connsiteY70" fmla="*/ 377190 h 2221306"/>
                <a:gd name="connsiteX71" fmla="*/ 805815 w 837362"/>
                <a:gd name="connsiteY71" fmla="*/ 382677 h 2221306"/>
                <a:gd name="connsiteX72" fmla="*/ 807873 w 837362"/>
                <a:gd name="connsiteY72" fmla="*/ 392277 h 2221306"/>
                <a:gd name="connsiteX73" fmla="*/ 805129 w 837362"/>
                <a:gd name="connsiteY73" fmla="*/ 396393 h 2221306"/>
                <a:gd name="connsiteX74" fmla="*/ 783870 w 837362"/>
                <a:gd name="connsiteY74" fmla="*/ 404622 h 2221306"/>
                <a:gd name="connsiteX75" fmla="*/ 788670 w 837362"/>
                <a:gd name="connsiteY75" fmla="*/ 410794 h 2221306"/>
                <a:gd name="connsiteX76" fmla="*/ 794842 w 837362"/>
                <a:gd name="connsiteY76" fmla="*/ 414909 h 2221306"/>
                <a:gd name="connsiteX77" fmla="*/ 803072 w 837362"/>
                <a:gd name="connsiteY77" fmla="*/ 416967 h 2221306"/>
                <a:gd name="connsiteX78" fmla="*/ 812673 w 837362"/>
                <a:gd name="connsiteY78" fmla="*/ 416967 h 2221306"/>
                <a:gd name="connsiteX79" fmla="*/ 807873 w 837362"/>
                <a:gd name="connsiteY79" fmla="*/ 423825 h 2221306"/>
                <a:gd name="connsiteX80" fmla="*/ 811987 w 837362"/>
                <a:gd name="connsiteY80" fmla="*/ 424510 h 2221306"/>
                <a:gd name="connsiteX81" fmla="*/ 822274 w 837362"/>
                <a:gd name="connsiteY81" fmla="*/ 429311 h 2221306"/>
                <a:gd name="connsiteX82" fmla="*/ 818159 w 837362"/>
                <a:gd name="connsiteY82" fmla="*/ 436854 h 2221306"/>
                <a:gd name="connsiteX83" fmla="*/ 817474 w 837362"/>
                <a:gd name="connsiteY83" fmla="*/ 443027 h 2221306"/>
                <a:gd name="connsiteX84" fmla="*/ 818845 w 837362"/>
                <a:gd name="connsiteY84" fmla="*/ 448513 h 2221306"/>
                <a:gd name="connsiteX85" fmla="*/ 822274 w 837362"/>
                <a:gd name="connsiteY85" fmla="*/ 453314 h 2221306"/>
                <a:gd name="connsiteX86" fmla="*/ 818845 w 837362"/>
                <a:gd name="connsiteY86" fmla="*/ 455371 h 2221306"/>
                <a:gd name="connsiteX87" fmla="*/ 816102 w 837362"/>
                <a:gd name="connsiteY87" fmla="*/ 458115 h 2221306"/>
                <a:gd name="connsiteX88" fmla="*/ 814045 w 837362"/>
                <a:gd name="connsiteY88" fmla="*/ 460857 h 2221306"/>
                <a:gd name="connsiteX89" fmla="*/ 812673 w 837362"/>
                <a:gd name="connsiteY89" fmla="*/ 466344 h 2221306"/>
                <a:gd name="connsiteX90" fmla="*/ 829818 w 837362"/>
                <a:gd name="connsiteY90" fmla="*/ 476631 h 2221306"/>
                <a:gd name="connsiteX91" fmla="*/ 835304 w 837362"/>
                <a:gd name="connsiteY91" fmla="*/ 484860 h 2221306"/>
                <a:gd name="connsiteX92" fmla="*/ 837362 w 837362"/>
                <a:gd name="connsiteY92" fmla="*/ 499948 h 2221306"/>
                <a:gd name="connsiteX93" fmla="*/ 835990 w 837362"/>
                <a:gd name="connsiteY93" fmla="*/ 519150 h 2221306"/>
                <a:gd name="connsiteX94" fmla="*/ 833247 w 837362"/>
                <a:gd name="connsiteY94" fmla="*/ 528752 h 2221306"/>
                <a:gd name="connsiteX95" fmla="*/ 817474 w 837362"/>
                <a:gd name="connsiteY95" fmla="*/ 545897 h 2221306"/>
                <a:gd name="connsiteX96" fmla="*/ 827075 w 837362"/>
                <a:gd name="connsiteY96" fmla="*/ 551383 h 2221306"/>
                <a:gd name="connsiteX97" fmla="*/ 827075 w 837362"/>
                <a:gd name="connsiteY97" fmla="*/ 558241 h 2221306"/>
                <a:gd name="connsiteX98" fmla="*/ 817474 w 837362"/>
                <a:gd name="connsiteY98" fmla="*/ 558241 h 2221306"/>
                <a:gd name="connsiteX99" fmla="*/ 817474 w 837362"/>
                <a:gd name="connsiteY99" fmla="*/ 563728 h 2221306"/>
                <a:gd name="connsiteX100" fmla="*/ 821588 w 837362"/>
                <a:gd name="connsiteY100" fmla="*/ 564414 h 2221306"/>
                <a:gd name="connsiteX101" fmla="*/ 822274 w 837362"/>
                <a:gd name="connsiteY101" fmla="*/ 567157 h 2221306"/>
                <a:gd name="connsiteX102" fmla="*/ 821588 w 837362"/>
                <a:gd name="connsiteY102" fmla="*/ 571272 h 2221306"/>
                <a:gd name="connsiteX103" fmla="*/ 822274 w 837362"/>
                <a:gd name="connsiteY103" fmla="*/ 576072 h 2221306"/>
                <a:gd name="connsiteX104" fmla="*/ 821588 w 837362"/>
                <a:gd name="connsiteY104" fmla="*/ 574015 h 2221306"/>
                <a:gd name="connsiteX105" fmla="*/ 821588 w 837362"/>
                <a:gd name="connsiteY105" fmla="*/ 571272 h 2221306"/>
                <a:gd name="connsiteX106" fmla="*/ 820217 w 837362"/>
                <a:gd name="connsiteY106" fmla="*/ 571272 h 2221306"/>
                <a:gd name="connsiteX107" fmla="*/ 817474 w 837362"/>
                <a:gd name="connsiteY107" fmla="*/ 576072 h 2221306"/>
                <a:gd name="connsiteX108" fmla="*/ 826389 w 837362"/>
                <a:gd name="connsiteY108" fmla="*/ 584988 h 2221306"/>
                <a:gd name="connsiteX109" fmla="*/ 820217 w 837362"/>
                <a:gd name="connsiteY109" fmla="*/ 594589 h 2221306"/>
                <a:gd name="connsiteX110" fmla="*/ 807873 w 837362"/>
                <a:gd name="connsiteY110" fmla="*/ 606247 h 2221306"/>
                <a:gd name="connsiteX111" fmla="*/ 798271 w 837362"/>
                <a:gd name="connsiteY111" fmla="*/ 618592 h 2221306"/>
                <a:gd name="connsiteX112" fmla="*/ 790728 w 837362"/>
                <a:gd name="connsiteY112" fmla="*/ 613105 h 2221306"/>
                <a:gd name="connsiteX113" fmla="*/ 763296 w 837362"/>
                <a:gd name="connsiteY113" fmla="*/ 602133 h 2221306"/>
                <a:gd name="connsiteX114" fmla="*/ 752323 w 837362"/>
                <a:gd name="connsiteY114" fmla="*/ 600075 h 2221306"/>
                <a:gd name="connsiteX115" fmla="*/ 739978 w 837362"/>
                <a:gd name="connsiteY115" fmla="*/ 595960 h 2221306"/>
                <a:gd name="connsiteX116" fmla="*/ 735178 w 837362"/>
                <a:gd name="connsiteY116" fmla="*/ 584988 h 2221306"/>
                <a:gd name="connsiteX117" fmla="*/ 735864 w 837362"/>
                <a:gd name="connsiteY117" fmla="*/ 551383 h 2221306"/>
                <a:gd name="connsiteX118" fmla="*/ 731063 w 837362"/>
                <a:gd name="connsiteY118" fmla="*/ 551383 h 2221306"/>
                <a:gd name="connsiteX119" fmla="*/ 720776 w 837362"/>
                <a:gd name="connsiteY119" fmla="*/ 556870 h 2221306"/>
                <a:gd name="connsiteX120" fmla="*/ 714604 w 837362"/>
                <a:gd name="connsiteY120" fmla="*/ 540411 h 2221306"/>
                <a:gd name="connsiteX121" fmla="*/ 707060 w 837362"/>
                <a:gd name="connsiteY121" fmla="*/ 502692 h 2221306"/>
                <a:gd name="connsiteX122" fmla="*/ 704317 w 837362"/>
                <a:gd name="connsiteY122" fmla="*/ 504749 h 2221306"/>
                <a:gd name="connsiteX123" fmla="*/ 697459 w 837362"/>
                <a:gd name="connsiteY123" fmla="*/ 509550 h 2221306"/>
                <a:gd name="connsiteX124" fmla="*/ 691972 w 837362"/>
                <a:gd name="connsiteY124" fmla="*/ 494462 h 2221306"/>
                <a:gd name="connsiteX125" fmla="*/ 681000 w 837362"/>
                <a:gd name="connsiteY125" fmla="*/ 480060 h 2221306"/>
                <a:gd name="connsiteX126" fmla="*/ 667969 w 837362"/>
                <a:gd name="connsiteY126" fmla="*/ 470459 h 2221306"/>
                <a:gd name="connsiteX127" fmla="*/ 658368 w 837362"/>
                <a:gd name="connsiteY127" fmla="*/ 472516 h 2221306"/>
                <a:gd name="connsiteX128" fmla="*/ 654939 w 837362"/>
                <a:gd name="connsiteY128" fmla="*/ 469087 h 2221306"/>
                <a:gd name="connsiteX129" fmla="*/ 652196 w 837362"/>
                <a:gd name="connsiteY129" fmla="*/ 467715 h 2221306"/>
                <a:gd name="connsiteX130" fmla="*/ 650139 w 837362"/>
                <a:gd name="connsiteY130" fmla="*/ 464973 h 2221306"/>
                <a:gd name="connsiteX131" fmla="*/ 648081 w 837362"/>
                <a:gd name="connsiteY131" fmla="*/ 460172 h 2221306"/>
                <a:gd name="connsiteX132" fmla="*/ 643966 w 837362"/>
                <a:gd name="connsiteY132" fmla="*/ 460172 h 2221306"/>
                <a:gd name="connsiteX133" fmla="*/ 639852 w 837362"/>
                <a:gd name="connsiteY133" fmla="*/ 478689 h 2221306"/>
                <a:gd name="connsiteX134" fmla="*/ 632308 w 837362"/>
                <a:gd name="connsiteY134" fmla="*/ 478689 h 2221306"/>
                <a:gd name="connsiteX135" fmla="*/ 624764 w 837362"/>
                <a:gd name="connsiteY135" fmla="*/ 475945 h 2221306"/>
                <a:gd name="connsiteX136" fmla="*/ 619963 w 837362"/>
                <a:gd name="connsiteY136" fmla="*/ 484860 h 2221306"/>
                <a:gd name="connsiteX137" fmla="*/ 618592 w 837362"/>
                <a:gd name="connsiteY137" fmla="*/ 478689 h 2221306"/>
                <a:gd name="connsiteX138" fmla="*/ 617906 w 837362"/>
                <a:gd name="connsiteY138" fmla="*/ 473888 h 2221306"/>
                <a:gd name="connsiteX139" fmla="*/ 615849 w 837362"/>
                <a:gd name="connsiteY139" fmla="*/ 471831 h 2221306"/>
                <a:gd name="connsiteX140" fmla="*/ 609676 w 837362"/>
                <a:gd name="connsiteY140" fmla="*/ 472516 h 2221306"/>
                <a:gd name="connsiteX141" fmla="*/ 613791 w 837362"/>
                <a:gd name="connsiteY141" fmla="*/ 461544 h 2221306"/>
                <a:gd name="connsiteX142" fmla="*/ 611048 w 837362"/>
                <a:gd name="connsiteY142" fmla="*/ 451942 h 2221306"/>
                <a:gd name="connsiteX143" fmla="*/ 595960 w 837362"/>
                <a:gd name="connsiteY143" fmla="*/ 435483 h 2221306"/>
                <a:gd name="connsiteX144" fmla="*/ 593903 w 837362"/>
                <a:gd name="connsiteY144" fmla="*/ 418338 h 2221306"/>
                <a:gd name="connsiteX145" fmla="*/ 564414 w 837362"/>
                <a:gd name="connsiteY145" fmla="*/ 375132 h 2221306"/>
                <a:gd name="connsiteX146" fmla="*/ 561670 w 837362"/>
                <a:gd name="connsiteY146" fmla="*/ 362103 h 2221306"/>
                <a:gd name="connsiteX147" fmla="*/ 550012 w 837362"/>
                <a:gd name="connsiteY147" fmla="*/ 356616 h 2221306"/>
                <a:gd name="connsiteX148" fmla="*/ 538353 w 837362"/>
                <a:gd name="connsiteY148" fmla="*/ 358674 h 2221306"/>
                <a:gd name="connsiteX149" fmla="*/ 526009 w 837362"/>
                <a:gd name="connsiteY149" fmla="*/ 364845 h 2221306"/>
                <a:gd name="connsiteX150" fmla="*/ 513664 w 837362"/>
                <a:gd name="connsiteY150" fmla="*/ 368274 h 2221306"/>
                <a:gd name="connsiteX151" fmla="*/ 512979 w 837362"/>
                <a:gd name="connsiteY151" fmla="*/ 363474 h 2221306"/>
                <a:gd name="connsiteX152" fmla="*/ 513664 w 837362"/>
                <a:gd name="connsiteY152" fmla="*/ 362103 h 2221306"/>
                <a:gd name="connsiteX153" fmla="*/ 519837 w 837362"/>
                <a:gd name="connsiteY153" fmla="*/ 358674 h 2221306"/>
                <a:gd name="connsiteX154" fmla="*/ 522580 w 837362"/>
                <a:gd name="connsiteY154" fmla="*/ 356616 h 2221306"/>
                <a:gd name="connsiteX155" fmla="*/ 523266 w 837362"/>
                <a:gd name="connsiteY155" fmla="*/ 350444 h 2221306"/>
                <a:gd name="connsiteX156" fmla="*/ 512293 w 837362"/>
                <a:gd name="connsiteY156" fmla="*/ 355245 h 2221306"/>
                <a:gd name="connsiteX157" fmla="*/ 506121 w 837362"/>
                <a:gd name="connsiteY157" fmla="*/ 349758 h 2221306"/>
                <a:gd name="connsiteX158" fmla="*/ 500634 w 837362"/>
                <a:gd name="connsiteY158" fmla="*/ 341529 h 2221306"/>
                <a:gd name="connsiteX159" fmla="*/ 491719 w 837362"/>
                <a:gd name="connsiteY159" fmla="*/ 337413 h 2221306"/>
                <a:gd name="connsiteX160" fmla="*/ 482118 w 837362"/>
                <a:gd name="connsiteY160" fmla="*/ 337413 h 2221306"/>
                <a:gd name="connsiteX161" fmla="*/ 473202 w 837362"/>
                <a:gd name="connsiteY161" fmla="*/ 336042 h 2221306"/>
                <a:gd name="connsiteX162" fmla="*/ 465658 w 837362"/>
                <a:gd name="connsiteY162" fmla="*/ 332613 h 2221306"/>
                <a:gd name="connsiteX163" fmla="*/ 460172 w 837362"/>
                <a:gd name="connsiteY163" fmla="*/ 325755 h 2221306"/>
                <a:gd name="connsiteX164" fmla="*/ 485547 w 837362"/>
                <a:gd name="connsiteY164" fmla="*/ 302438 h 2221306"/>
                <a:gd name="connsiteX165" fmla="*/ 492405 w 837362"/>
                <a:gd name="connsiteY165" fmla="*/ 289407 h 2221306"/>
                <a:gd name="connsiteX166" fmla="*/ 486918 w 837362"/>
                <a:gd name="connsiteY166" fmla="*/ 272949 h 2221306"/>
                <a:gd name="connsiteX167" fmla="*/ 480746 w 837362"/>
                <a:gd name="connsiteY167" fmla="*/ 266776 h 2221306"/>
                <a:gd name="connsiteX168" fmla="*/ 475945 w 837362"/>
                <a:gd name="connsiteY168" fmla="*/ 266091 h 2221306"/>
                <a:gd name="connsiteX169" fmla="*/ 471145 w 837362"/>
                <a:gd name="connsiteY169" fmla="*/ 268148 h 2221306"/>
                <a:gd name="connsiteX170" fmla="*/ 464973 w 837362"/>
                <a:gd name="connsiteY170" fmla="*/ 270205 h 2221306"/>
                <a:gd name="connsiteX171" fmla="*/ 438226 w 837362"/>
                <a:gd name="connsiteY171" fmla="*/ 270205 h 2221306"/>
                <a:gd name="connsiteX172" fmla="*/ 431368 w 837362"/>
                <a:gd name="connsiteY172" fmla="*/ 271577 h 2221306"/>
                <a:gd name="connsiteX173" fmla="*/ 426568 w 837362"/>
                <a:gd name="connsiteY173" fmla="*/ 276378 h 2221306"/>
                <a:gd name="connsiteX174" fmla="*/ 423139 w 837362"/>
                <a:gd name="connsiteY174" fmla="*/ 280492 h 2221306"/>
                <a:gd name="connsiteX175" fmla="*/ 419024 w 837362"/>
                <a:gd name="connsiteY175" fmla="*/ 281864 h 2221306"/>
                <a:gd name="connsiteX176" fmla="*/ 402565 w 837362"/>
                <a:gd name="connsiteY176" fmla="*/ 283236 h 2221306"/>
                <a:gd name="connsiteX177" fmla="*/ 395021 w 837362"/>
                <a:gd name="connsiteY177" fmla="*/ 285293 h 2221306"/>
                <a:gd name="connsiteX178" fmla="*/ 388163 w 837362"/>
                <a:gd name="connsiteY178" fmla="*/ 288722 h 2221306"/>
                <a:gd name="connsiteX179" fmla="*/ 360731 w 837362"/>
                <a:gd name="connsiteY179" fmla="*/ 312725 h 2221306"/>
                <a:gd name="connsiteX180" fmla="*/ 349072 w 837362"/>
                <a:gd name="connsiteY180" fmla="*/ 318897 h 2221306"/>
                <a:gd name="connsiteX181" fmla="*/ 373075 w 837362"/>
                <a:gd name="connsiteY181" fmla="*/ 325755 h 2221306"/>
                <a:gd name="connsiteX182" fmla="*/ 358674 w 837362"/>
                <a:gd name="connsiteY182" fmla="*/ 331242 h 2221306"/>
                <a:gd name="connsiteX183" fmla="*/ 303124 w 837362"/>
                <a:gd name="connsiteY183" fmla="*/ 325755 h 2221306"/>
                <a:gd name="connsiteX184" fmla="*/ 230429 w 837362"/>
                <a:gd name="connsiteY184" fmla="*/ 331242 h 2221306"/>
                <a:gd name="connsiteX185" fmla="*/ 204369 w 837362"/>
                <a:gd name="connsiteY185" fmla="*/ 344958 h 2221306"/>
                <a:gd name="connsiteX186" fmla="*/ 183109 w 837362"/>
                <a:gd name="connsiteY186" fmla="*/ 361416 h 2221306"/>
                <a:gd name="connsiteX187" fmla="*/ 183109 w 837362"/>
                <a:gd name="connsiteY187" fmla="*/ 358674 h 2221306"/>
                <a:gd name="connsiteX188" fmla="*/ 180366 w 837362"/>
                <a:gd name="connsiteY188" fmla="*/ 353873 h 2221306"/>
                <a:gd name="connsiteX189" fmla="*/ 170764 w 837362"/>
                <a:gd name="connsiteY189" fmla="*/ 327813 h 2221306"/>
                <a:gd name="connsiteX190" fmla="*/ 148819 w 837362"/>
                <a:gd name="connsiteY190" fmla="*/ 287350 h 2221306"/>
                <a:gd name="connsiteX191" fmla="*/ 124816 w 837362"/>
                <a:gd name="connsiteY191" fmla="*/ 255117 h 2221306"/>
                <a:gd name="connsiteX192" fmla="*/ 124816 w 837362"/>
                <a:gd name="connsiteY192" fmla="*/ 254432 h 2221306"/>
                <a:gd name="connsiteX193" fmla="*/ 141961 w 837362"/>
                <a:gd name="connsiteY193" fmla="*/ 252375 h 2221306"/>
                <a:gd name="connsiteX194" fmla="*/ 192710 w 837362"/>
                <a:gd name="connsiteY194" fmla="*/ 236601 h 2221306"/>
                <a:gd name="connsiteX195" fmla="*/ 204369 w 837362"/>
                <a:gd name="connsiteY195" fmla="*/ 223571 h 2221306"/>
                <a:gd name="connsiteX196" fmla="*/ 216713 w 837362"/>
                <a:gd name="connsiteY196" fmla="*/ 220142 h 2221306"/>
                <a:gd name="connsiteX197" fmla="*/ 223571 w 837362"/>
                <a:gd name="connsiteY197" fmla="*/ 215341 h 2221306"/>
                <a:gd name="connsiteX198" fmla="*/ 218770 w 837362"/>
                <a:gd name="connsiteY198" fmla="*/ 205054 h 2221306"/>
                <a:gd name="connsiteX199" fmla="*/ 207798 w 837362"/>
                <a:gd name="connsiteY199" fmla="*/ 194082 h 2221306"/>
                <a:gd name="connsiteX200" fmla="*/ 194767 w 837362"/>
                <a:gd name="connsiteY200" fmla="*/ 190653 h 2221306"/>
                <a:gd name="connsiteX201" fmla="*/ 194082 w 837362"/>
                <a:gd name="connsiteY201" fmla="*/ 185852 h 2221306"/>
                <a:gd name="connsiteX202" fmla="*/ 194767 w 837362"/>
                <a:gd name="connsiteY202" fmla="*/ 178308 h 2221306"/>
                <a:gd name="connsiteX203" fmla="*/ 203683 w 837362"/>
                <a:gd name="connsiteY203" fmla="*/ 176937 h 2221306"/>
                <a:gd name="connsiteX204" fmla="*/ 219456 w 837362"/>
                <a:gd name="connsiteY204" fmla="*/ 173508 h 2221306"/>
                <a:gd name="connsiteX205" fmla="*/ 228372 w 837362"/>
                <a:gd name="connsiteY205" fmla="*/ 172136 h 2221306"/>
                <a:gd name="connsiteX206" fmla="*/ 228372 w 837362"/>
                <a:gd name="connsiteY206" fmla="*/ 165278 h 2221306"/>
                <a:gd name="connsiteX207" fmla="*/ 220828 w 837362"/>
                <a:gd name="connsiteY207" fmla="*/ 164592 h 2221306"/>
                <a:gd name="connsiteX208" fmla="*/ 202311 w 837362"/>
                <a:gd name="connsiteY208" fmla="*/ 656997 h 2221306"/>
                <a:gd name="connsiteX209" fmla="*/ 205054 w 837362"/>
                <a:gd name="connsiteY209" fmla="*/ 658368 h 2221306"/>
                <a:gd name="connsiteX210" fmla="*/ 233172 w 837362"/>
                <a:gd name="connsiteY210" fmla="*/ 680314 h 2221306"/>
                <a:gd name="connsiteX211" fmla="*/ 237973 w 837362"/>
                <a:gd name="connsiteY211" fmla="*/ 673456 h 2221306"/>
                <a:gd name="connsiteX212" fmla="*/ 264033 w 837362"/>
                <a:gd name="connsiteY212" fmla="*/ 699516 h 2221306"/>
                <a:gd name="connsiteX213" fmla="*/ 267462 w 837362"/>
                <a:gd name="connsiteY213" fmla="*/ 700202 h 2221306"/>
                <a:gd name="connsiteX214" fmla="*/ 270891 w 837362"/>
                <a:gd name="connsiteY214" fmla="*/ 700888 h 2221306"/>
                <a:gd name="connsiteX215" fmla="*/ 277063 w 837362"/>
                <a:gd name="connsiteY215" fmla="*/ 703631 h 2221306"/>
                <a:gd name="connsiteX216" fmla="*/ 290779 w 837362"/>
                <a:gd name="connsiteY216" fmla="*/ 715975 h 2221306"/>
                <a:gd name="connsiteX217" fmla="*/ 298323 w 837362"/>
                <a:gd name="connsiteY217" fmla="*/ 720090 h 2221306"/>
                <a:gd name="connsiteX218" fmla="*/ 307924 w 837362"/>
                <a:gd name="connsiteY218" fmla="*/ 722148 h 2221306"/>
                <a:gd name="connsiteX219" fmla="*/ 324384 w 837362"/>
                <a:gd name="connsiteY219" fmla="*/ 711175 h 2221306"/>
                <a:gd name="connsiteX220" fmla="*/ 323698 w 837362"/>
                <a:gd name="connsiteY220" fmla="*/ 687858 h 2221306"/>
                <a:gd name="connsiteX221" fmla="*/ 310668 w 837362"/>
                <a:gd name="connsiteY221" fmla="*/ 664540 h 2221306"/>
                <a:gd name="connsiteX222" fmla="*/ 290779 w 837362"/>
                <a:gd name="connsiteY222" fmla="*/ 655625 h 2221306"/>
                <a:gd name="connsiteX223" fmla="*/ 290779 w 837362"/>
                <a:gd name="connsiteY223" fmla="*/ 649453 h 2221306"/>
                <a:gd name="connsiteX224" fmla="*/ 302438 w 837362"/>
                <a:gd name="connsiteY224" fmla="*/ 639852 h 2221306"/>
                <a:gd name="connsiteX225" fmla="*/ 316154 w 837362"/>
                <a:gd name="connsiteY225" fmla="*/ 634365 h 2221306"/>
                <a:gd name="connsiteX226" fmla="*/ 351816 w 837362"/>
                <a:gd name="connsiteY226" fmla="*/ 630936 h 2221306"/>
                <a:gd name="connsiteX227" fmla="*/ 358674 w 837362"/>
                <a:gd name="connsiteY227" fmla="*/ 641909 h 2221306"/>
                <a:gd name="connsiteX228" fmla="*/ 355930 w 837362"/>
                <a:gd name="connsiteY228" fmla="*/ 665226 h 2221306"/>
                <a:gd name="connsiteX229" fmla="*/ 346329 w 837362"/>
                <a:gd name="connsiteY229" fmla="*/ 689915 h 2221306"/>
                <a:gd name="connsiteX230" fmla="*/ 334671 w 837362"/>
                <a:gd name="connsiteY230" fmla="*/ 703631 h 2221306"/>
                <a:gd name="connsiteX231" fmla="*/ 341529 w 837362"/>
                <a:gd name="connsiteY231" fmla="*/ 711175 h 2221306"/>
                <a:gd name="connsiteX232" fmla="*/ 349072 w 837362"/>
                <a:gd name="connsiteY232" fmla="*/ 716661 h 2221306"/>
                <a:gd name="connsiteX233" fmla="*/ 357988 w 837362"/>
                <a:gd name="connsiteY233" fmla="*/ 720090 h 2221306"/>
                <a:gd name="connsiteX234" fmla="*/ 368275 w 837362"/>
                <a:gd name="connsiteY234" fmla="*/ 722148 h 2221306"/>
                <a:gd name="connsiteX235" fmla="*/ 368275 w 837362"/>
                <a:gd name="connsiteY235" fmla="*/ 729006 h 2221306"/>
                <a:gd name="connsiteX236" fmla="*/ 354559 w 837362"/>
                <a:gd name="connsiteY236" fmla="*/ 733806 h 2221306"/>
                <a:gd name="connsiteX237" fmla="*/ 349072 w 837362"/>
                <a:gd name="connsiteY237" fmla="*/ 734492 h 2221306"/>
                <a:gd name="connsiteX238" fmla="*/ 349072 w 837362"/>
                <a:gd name="connsiteY238" fmla="*/ 739978 h 2221306"/>
                <a:gd name="connsiteX239" fmla="*/ 353873 w 837362"/>
                <a:gd name="connsiteY239" fmla="*/ 739978 h 2221306"/>
                <a:gd name="connsiteX240" fmla="*/ 360045 w 837362"/>
                <a:gd name="connsiteY240" fmla="*/ 742722 h 2221306"/>
                <a:gd name="connsiteX241" fmla="*/ 378562 w 837362"/>
                <a:gd name="connsiteY241" fmla="*/ 746151 h 2221306"/>
                <a:gd name="connsiteX242" fmla="*/ 394335 w 837362"/>
                <a:gd name="connsiteY242" fmla="*/ 757123 h 2221306"/>
                <a:gd name="connsiteX243" fmla="*/ 408737 w 837362"/>
                <a:gd name="connsiteY243" fmla="*/ 761924 h 2221306"/>
                <a:gd name="connsiteX244" fmla="*/ 440970 w 837362"/>
                <a:gd name="connsiteY244" fmla="*/ 789356 h 2221306"/>
                <a:gd name="connsiteX245" fmla="*/ 437541 w 837362"/>
                <a:gd name="connsiteY245" fmla="*/ 793471 h 2221306"/>
                <a:gd name="connsiteX246" fmla="*/ 436169 w 837362"/>
                <a:gd name="connsiteY246" fmla="*/ 795528 h 2221306"/>
                <a:gd name="connsiteX247" fmla="*/ 437541 w 837362"/>
                <a:gd name="connsiteY247" fmla="*/ 796900 h 2221306"/>
                <a:gd name="connsiteX248" fmla="*/ 440970 w 837362"/>
                <a:gd name="connsiteY248" fmla="*/ 801700 h 2221306"/>
                <a:gd name="connsiteX249" fmla="*/ 440970 w 837362"/>
                <a:gd name="connsiteY249" fmla="*/ 807873 h 2221306"/>
                <a:gd name="connsiteX250" fmla="*/ 427254 w 837362"/>
                <a:gd name="connsiteY250" fmla="*/ 815416 h 2221306"/>
                <a:gd name="connsiteX251" fmla="*/ 385420 w 837362"/>
                <a:gd name="connsiteY251" fmla="*/ 829132 h 2221306"/>
                <a:gd name="connsiteX252" fmla="*/ 381991 w 837362"/>
                <a:gd name="connsiteY252" fmla="*/ 829818 h 2221306"/>
                <a:gd name="connsiteX253" fmla="*/ 381991 w 837362"/>
                <a:gd name="connsiteY253" fmla="*/ 814731 h 2221306"/>
                <a:gd name="connsiteX254" fmla="*/ 381991 w 837362"/>
                <a:gd name="connsiteY254" fmla="*/ 807187 h 2221306"/>
                <a:gd name="connsiteX255" fmla="*/ 374447 w 837362"/>
                <a:gd name="connsiteY255" fmla="*/ 796214 h 2221306"/>
                <a:gd name="connsiteX256" fmla="*/ 347015 w 837362"/>
                <a:gd name="connsiteY256" fmla="*/ 796214 h 2221306"/>
                <a:gd name="connsiteX257" fmla="*/ 333299 w 837362"/>
                <a:gd name="connsiteY257" fmla="*/ 803072 h 2221306"/>
                <a:gd name="connsiteX258" fmla="*/ 298323 w 837362"/>
                <a:gd name="connsiteY258" fmla="*/ 794157 h 2221306"/>
                <a:gd name="connsiteX259" fmla="*/ 285979 w 837362"/>
                <a:gd name="connsiteY259" fmla="*/ 796900 h 2221306"/>
                <a:gd name="connsiteX260" fmla="*/ 265405 w 837362"/>
                <a:gd name="connsiteY260" fmla="*/ 776326 h 2221306"/>
                <a:gd name="connsiteX261" fmla="*/ 253060 w 837362"/>
                <a:gd name="connsiteY261" fmla="*/ 774268 h 2221306"/>
                <a:gd name="connsiteX262" fmla="*/ 231801 w 837362"/>
                <a:gd name="connsiteY262" fmla="*/ 758495 h 2221306"/>
                <a:gd name="connsiteX263" fmla="*/ 196825 w 837362"/>
                <a:gd name="connsiteY263" fmla="*/ 747522 h 2221306"/>
                <a:gd name="connsiteX264" fmla="*/ 186538 w 837362"/>
                <a:gd name="connsiteY264" fmla="*/ 735864 h 2221306"/>
                <a:gd name="connsiteX265" fmla="*/ 181737 w 837362"/>
                <a:gd name="connsiteY265" fmla="*/ 722833 h 2221306"/>
                <a:gd name="connsiteX266" fmla="*/ 186538 w 837362"/>
                <a:gd name="connsiteY266" fmla="*/ 698830 h 2221306"/>
                <a:gd name="connsiteX267" fmla="*/ 201625 w 837362"/>
                <a:gd name="connsiteY267" fmla="*/ 661111 h 2221306"/>
                <a:gd name="connsiteX268" fmla="*/ 202311 w 837362"/>
                <a:gd name="connsiteY268" fmla="*/ 657682 h 2221306"/>
                <a:gd name="connsiteX269" fmla="*/ 202311 w 837362"/>
                <a:gd name="connsiteY269" fmla="*/ 656997 h 2221306"/>
                <a:gd name="connsiteX270" fmla="*/ 266776 w 837362"/>
                <a:gd name="connsiteY270" fmla="*/ 2162328 h 2221306"/>
                <a:gd name="connsiteX271" fmla="*/ 279121 w 837362"/>
                <a:gd name="connsiteY271" fmla="*/ 2171929 h 2221306"/>
                <a:gd name="connsiteX272" fmla="*/ 293523 w 837362"/>
                <a:gd name="connsiteY272" fmla="*/ 2177415 h 2221306"/>
                <a:gd name="connsiteX273" fmla="*/ 303810 w 837362"/>
                <a:gd name="connsiteY273" fmla="*/ 2190445 h 2221306"/>
                <a:gd name="connsiteX274" fmla="*/ 305867 w 837362"/>
                <a:gd name="connsiteY274" fmla="*/ 2221306 h 2221306"/>
                <a:gd name="connsiteX275" fmla="*/ 301066 w 837362"/>
                <a:gd name="connsiteY275" fmla="*/ 2221306 h 2221306"/>
                <a:gd name="connsiteX276" fmla="*/ 296952 w 837362"/>
                <a:gd name="connsiteY276" fmla="*/ 2213077 h 2221306"/>
                <a:gd name="connsiteX277" fmla="*/ 279121 w 837362"/>
                <a:gd name="connsiteY277" fmla="*/ 2195246 h 2221306"/>
                <a:gd name="connsiteX278" fmla="*/ 272949 w 837362"/>
                <a:gd name="connsiteY278" fmla="*/ 2185645 h 2221306"/>
                <a:gd name="connsiteX279" fmla="*/ 268834 w 837362"/>
                <a:gd name="connsiteY279" fmla="*/ 2175358 h 2221306"/>
                <a:gd name="connsiteX280" fmla="*/ 261976 w 837362"/>
                <a:gd name="connsiteY280" fmla="*/ 2156155 h 2221306"/>
                <a:gd name="connsiteX281" fmla="*/ 265405 w 837362"/>
                <a:gd name="connsiteY281" fmla="*/ 2156155 h 2221306"/>
                <a:gd name="connsiteX282" fmla="*/ 266091 w 837362"/>
                <a:gd name="connsiteY282" fmla="*/ 2156841 h 2221306"/>
                <a:gd name="connsiteX283" fmla="*/ 266091 w 837362"/>
                <a:gd name="connsiteY283" fmla="*/ 2159584 h 2221306"/>
                <a:gd name="connsiteX284" fmla="*/ 266776 w 837362"/>
                <a:gd name="connsiteY284" fmla="*/ 2162328 h 2221306"/>
                <a:gd name="connsiteX285" fmla="*/ 78867 w 837362"/>
                <a:gd name="connsiteY285" fmla="*/ 1803654 h 2221306"/>
                <a:gd name="connsiteX286" fmla="*/ 124816 w 837362"/>
                <a:gd name="connsiteY286" fmla="*/ 1836573 h 2221306"/>
                <a:gd name="connsiteX287" fmla="*/ 137160 w 837362"/>
                <a:gd name="connsiteY287" fmla="*/ 1850974 h 2221306"/>
                <a:gd name="connsiteX288" fmla="*/ 144018 w 837362"/>
                <a:gd name="connsiteY288" fmla="*/ 1866062 h 2221306"/>
                <a:gd name="connsiteX289" fmla="*/ 139903 w 837362"/>
                <a:gd name="connsiteY289" fmla="*/ 1869491 h 2221306"/>
                <a:gd name="connsiteX290" fmla="*/ 128931 w 837362"/>
                <a:gd name="connsiteY290" fmla="*/ 1870177 h 2221306"/>
                <a:gd name="connsiteX291" fmla="*/ 117272 w 837362"/>
                <a:gd name="connsiteY291" fmla="*/ 1875663 h 2221306"/>
                <a:gd name="connsiteX292" fmla="*/ 111786 w 837362"/>
                <a:gd name="connsiteY292" fmla="*/ 1883893 h 2221306"/>
                <a:gd name="connsiteX293" fmla="*/ 109042 w 837362"/>
                <a:gd name="connsiteY293" fmla="*/ 1895551 h 2221306"/>
                <a:gd name="connsiteX294" fmla="*/ 107671 w 837362"/>
                <a:gd name="connsiteY294" fmla="*/ 1946301 h 2221306"/>
                <a:gd name="connsiteX295" fmla="*/ 103556 w 837362"/>
                <a:gd name="connsiteY295" fmla="*/ 1947672 h 2221306"/>
                <a:gd name="connsiteX296" fmla="*/ 93269 w 837362"/>
                <a:gd name="connsiteY296" fmla="*/ 1946986 h 2221306"/>
                <a:gd name="connsiteX297" fmla="*/ 80925 w 837362"/>
                <a:gd name="connsiteY297" fmla="*/ 1943557 h 2221306"/>
                <a:gd name="connsiteX298" fmla="*/ 72695 w 837362"/>
                <a:gd name="connsiteY298" fmla="*/ 1944929 h 2221306"/>
                <a:gd name="connsiteX299" fmla="*/ 64465 w 837362"/>
                <a:gd name="connsiteY299" fmla="*/ 1953159 h 2221306"/>
                <a:gd name="connsiteX300" fmla="*/ 61722 w 837362"/>
                <a:gd name="connsiteY300" fmla="*/ 1940814 h 2221306"/>
                <a:gd name="connsiteX301" fmla="*/ 54864 w 837362"/>
                <a:gd name="connsiteY301" fmla="*/ 1935328 h 2221306"/>
                <a:gd name="connsiteX302" fmla="*/ 34976 w 837362"/>
                <a:gd name="connsiteY302" fmla="*/ 1929156 h 2221306"/>
                <a:gd name="connsiteX303" fmla="*/ 34290 w 837362"/>
                <a:gd name="connsiteY303" fmla="*/ 1926412 h 2221306"/>
                <a:gd name="connsiteX304" fmla="*/ 34976 w 837362"/>
                <a:gd name="connsiteY304" fmla="*/ 1922298 h 2221306"/>
                <a:gd name="connsiteX305" fmla="*/ 35662 w 837362"/>
                <a:gd name="connsiteY305" fmla="*/ 1918869 h 2221306"/>
                <a:gd name="connsiteX306" fmla="*/ 32919 w 837362"/>
                <a:gd name="connsiteY306" fmla="*/ 1917497 h 2221306"/>
                <a:gd name="connsiteX307" fmla="*/ 23317 w 837362"/>
                <a:gd name="connsiteY307" fmla="*/ 1918183 h 2221306"/>
                <a:gd name="connsiteX308" fmla="*/ 20574 w 837362"/>
                <a:gd name="connsiteY308" fmla="*/ 1917497 h 2221306"/>
                <a:gd name="connsiteX309" fmla="*/ 17145 w 837362"/>
                <a:gd name="connsiteY309" fmla="*/ 1912011 h 2221306"/>
                <a:gd name="connsiteX310" fmla="*/ 10287 w 837362"/>
                <a:gd name="connsiteY310" fmla="*/ 1898295 h 2221306"/>
                <a:gd name="connsiteX311" fmla="*/ 6172 w 837362"/>
                <a:gd name="connsiteY311" fmla="*/ 1893494 h 2221306"/>
                <a:gd name="connsiteX312" fmla="*/ 12345 w 837362"/>
                <a:gd name="connsiteY312" fmla="*/ 1844116 h 2221306"/>
                <a:gd name="connsiteX313" fmla="*/ 11659 w 837362"/>
                <a:gd name="connsiteY313" fmla="*/ 1824228 h 2221306"/>
                <a:gd name="connsiteX314" fmla="*/ 6172 w 837362"/>
                <a:gd name="connsiteY314" fmla="*/ 1803654 h 2221306"/>
                <a:gd name="connsiteX315" fmla="*/ 2743 w 837362"/>
                <a:gd name="connsiteY315" fmla="*/ 1794053 h 2221306"/>
                <a:gd name="connsiteX316" fmla="*/ 0 w 837362"/>
                <a:gd name="connsiteY316" fmla="*/ 1786509 h 2221306"/>
                <a:gd name="connsiteX317" fmla="*/ 1372 w 837362"/>
                <a:gd name="connsiteY317" fmla="*/ 1777594 h 2221306"/>
                <a:gd name="connsiteX318" fmla="*/ 23317 w 837362"/>
                <a:gd name="connsiteY318" fmla="*/ 1739875 h 2221306"/>
                <a:gd name="connsiteX319" fmla="*/ 31547 w 837362"/>
                <a:gd name="connsiteY319" fmla="*/ 1733017 h 2221306"/>
                <a:gd name="connsiteX320" fmla="*/ 39777 w 837362"/>
                <a:gd name="connsiteY320" fmla="*/ 1737817 h 2221306"/>
                <a:gd name="connsiteX321" fmla="*/ 67894 w 837362"/>
                <a:gd name="connsiteY321" fmla="*/ 1789938 h 2221306"/>
                <a:gd name="connsiteX322" fmla="*/ 78867 w 837362"/>
                <a:gd name="connsiteY322" fmla="*/ 1803654 h 2221306"/>
                <a:gd name="connsiteX323" fmla="*/ 161163 w 837362"/>
                <a:gd name="connsiteY323" fmla="*/ 941604 h 2221306"/>
                <a:gd name="connsiteX324" fmla="*/ 165278 w 837362"/>
                <a:gd name="connsiteY324" fmla="*/ 944347 h 2221306"/>
                <a:gd name="connsiteX325" fmla="*/ 176937 w 837362"/>
                <a:gd name="connsiteY325" fmla="*/ 951205 h 2221306"/>
                <a:gd name="connsiteX326" fmla="*/ 182423 w 837362"/>
                <a:gd name="connsiteY326" fmla="*/ 956005 h 2221306"/>
                <a:gd name="connsiteX327" fmla="*/ 185166 w 837362"/>
                <a:gd name="connsiteY327" fmla="*/ 962863 h 2221306"/>
                <a:gd name="connsiteX328" fmla="*/ 186538 w 837362"/>
                <a:gd name="connsiteY328" fmla="*/ 971779 h 2221306"/>
                <a:gd name="connsiteX329" fmla="*/ 185166 w 837362"/>
                <a:gd name="connsiteY329" fmla="*/ 980694 h 2221306"/>
                <a:gd name="connsiteX330" fmla="*/ 177622 w 837362"/>
                <a:gd name="connsiteY330" fmla="*/ 984123 h 2221306"/>
                <a:gd name="connsiteX331" fmla="*/ 163221 w 837362"/>
                <a:gd name="connsiteY331" fmla="*/ 980694 h 2221306"/>
                <a:gd name="connsiteX332" fmla="*/ 154305 w 837362"/>
                <a:gd name="connsiteY332" fmla="*/ 972465 h 2221306"/>
                <a:gd name="connsiteX333" fmla="*/ 147447 w 837362"/>
                <a:gd name="connsiteY333" fmla="*/ 962863 h 2221306"/>
                <a:gd name="connsiteX334" fmla="*/ 137160 w 837362"/>
                <a:gd name="connsiteY334" fmla="*/ 953262 h 2221306"/>
                <a:gd name="connsiteX335" fmla="*/ 141961 w 837362"/>
                <a:gd name="connsiteY335" fmla="*/ 947776 h 2221306"/>
                <a:gd name="connsiteX336" fmla="*/ 148133 w 837362"/>
                <a:gd name="connsiteY336" fmla="*/ 943661 h 2221306"/>
                <a:gd name="connsiteX337" fmla="*/ 154305 w 837362"/>
                <a:gd name="connsiteY337" fmla="*/ 941604 h 2221306"/>
                <a:gd name="connsiteX338" fmla="*/ 161163 w 837362"/>
                <a:gd name="connsiteY338" fmla="*/ 941604 h 2221306"/>
                <a:gd name="connsiteX339" fmla="*/ 484861 w 837362"/>
                <a:gd name="connsiteY339" fmla="*/ 868223 h 2221306"/>
                <a:gd name="connsiteX340" fmla="*/ 473202 w 837362"/>
                <a:gd name="connsiteY340" fmla="*/ 879196 h 2221306"/>
                <a:gd name="connsiteX341" fmla="*/ 456743 w 837362"/>
                <a:gd name="connsiteY341" fmla="*/ 886740 h 2221306"/>
                <a:gd name="connsiteX342" fmla="*/ 439598 w 837362"/>
                <a:gd name="connsiteY342" fmla="*/ 889483 h 2221306"/>
                <a:gd name="connsiteX343" fmla="*/ 426568 w 837362"/>
                <a:gd name="connsiteY343" fmla="*/ 886740 h 2221306"/>
                <a:gd name="connsiteX344" fmla="*/ 429311 w 837362"/>
                <a:gd name="connsiteY344" fmla="*/ 904570 h 2221306"/>
                <a:gd name="connsiteX345" fmla="*/ 421081 w 837362"/>
                <a:gd name="connsiteY345" fmla="*/ 913486 h 2221306"/>
                <a:gd name="connsiteX346" fmla="*/ 405994 w 837362"/>
                <a:gd name="connsiteY346" fmla="*/ 916229 h 2221306"/>
                <a:gd name="connsiteX347" fmla="*/ 390220 w 837362"/>
                <a:gd name="connsiteY347" fmla="*/ 916229 h 2221306"/>
                <a:gd name="connsiteX348" fmla="*/ 350444 w 837362"/>
                <a:gd name="connsiteY348" fmla="*/ 927888 h 2221306"/>
                <a:gd name="connsiteX349" fmla="*/ 334671 w 837362"/>
                <a:gd name="connsiteY349" fmla="*/ 928573 h 2221306"/>
                <a:gd name="connsiteX350" fmla="*/ 334671 w 837362"/>
                <a:gd name="connsiteY350" fmla="*/ 922401 h 2221306"/>
                <a:gd name="connsiteX351" fmla="*/ 397764 w 837362"/>
                <a:gd name="connsiteY351" fmla="*/ 879882 h 2221306"/>
                <a:gd name="connsiteX352" fmla="*/ 414223 w 837362"/>
                <a:gd name="connsiteY352" fmla="*/ 874395 h 2221306"/>
                <a:gd name="connsiteX353" fmla="*/ 445770 w 837362"/>
                <a:gd name="connsiteY353" fmla="*/ 874395 h 2221306"/>
                <a:gd name="connsiteX354" fmla="*/ 460172 w 837362"/>
                <a:gd name="connsiteY354" fmla="*/ 868223 h 2221306"/>
                <a:gd name="connsiteX355" fmla="*/ 484861 w 837362"/>
                <a:gd name="connsiteY355" fmla="*/ 868223 h 2221306"/>
                <a:gd name="connsiteX356" fmla="*/ 407365 w 837362"/>
                <a:gd name="connsiteY356" fmla="*/ 703631 h 2221306"/>
                <a:gd name="connsiteX357" fmla="*/ 410109 w 837362"/>
                <a:gd name="connsiteY357" fmla="*/ 703631 h 2221306"/>
                <a:gd name="connsiteX358" fmla="*/ 411480 w 837362"/>
                <a:gd name="connsiteY358" fmla="*/ 705003 h 2221306"/>
                <a:gd name="connsiteX359" fmla="*/ 411480 w 837362"/>
                <a:gd name="connsiteY359" fmla="*/ 707060 h 2221306"/>
                <a:gd name="connsiteX360" fmla="*/ 412166 w 837362"/>
                <a:gd name="connsiteY360" fmla="*/ 709803 h 2221306"/>
                <a:gd name="connsiteX361" fmla="*/ 417652 w 837362"/>
                <a:gd name="connsiteY361" fmla="*/ 718719 h 2221306"/>
                <a:gd name="connsiteX362" fmla="*/ 423825 w 837362"/>
                <a:gd name="connsiteY362" fmla="*/ 724891 h 2221306"/>
                <a:gd name="connsiteX363" fmla="*/ 431368 w 837362"/>
                <a:gd name="connsiteY363" fmla="*/ 727634 h 2221306"/>
                <a:gd name="connsiteX364" fmla="*/ 440970 w 837362"/>
                <a:gd name="connsiteY364" fmla="*/ 729006 h 2221306"/>
                <a:gd name="connsiteX365" fmla="*/ 440970 w 837362"/>
                <a:gd name="connsiteY365" fmla="*/ 734492 h 2221306"/>
                <a:gd name="connsiteX366" fmla="*/ 427939 w 837362"/>
                <a:gd name="connsiteY366" fmla="*/ 742036 h 2221306"/>
                <a:gd name="connsiteX367" fmla="*/ 410109 w 837362"/>
                <a:gd name="connsiteY367" fmla="*/ 744779 h 2221306"/>
                <a:gd name="connsiteX368" fmla="*/ 392278 w 837362"/>
                <a:gd name="connsiteY368" fmla="*/ 742722 h 2221306"/>
                <a:gd name="connsiteX369" fmla="*/ 378562 w 837362"/>
                <a:gd name="connsiteY369" fmla="*/ 734492 h 2221306"/>
                <a:gd name="connsiteX370" fmla="*/ 378562 w 837362"/>
                <a:gd name="connsiteY370" fmla="*/ 729006 h 2221306"/>
                <a:gd name="connsiteX371" fmla="*/ 398450 w 837362"/>
                <a:gd name="connsiteY371" fmla="*/ 723519 h 2221306"/>
                <a:gd name="connsiteX372" fmla="*/ 405994 w 837362"/>
                <a:gd name="connsiteY372" fmla="*/ 717347 h 2221306"/>
                <a:gd name="connsiteX373" fmla="*/ 407365 w 837362"/>
                <a:gd name="connsiteY373" fmla="*/ 703631 h 2221306"/>
                <a:gd name="connsiteX374" fmla="*/ 455371 w 837362"/>
                <a:gd name="connsiteY374" fmla="*/ 509550 h 2221306"/>
                <a:gd name="connsiteX375" fmla="*/ 467716 w 837362"/>
                <a:gd name="connsiteY375" fmla="*/ 515036 h 2221306"/>
                <a:gd name="connsiteX376" fmla="*/ 462915 w 837362"/>
                <a:gd name="connsiteY376" fmla="*/ 524637 h 2221306"/>
                <a:gd name="connsiteX377" fmla="*/ 454686 w 837362"/>
                <a:gd name="connsiteY377" fmla="*/ 535610 h 2221306"/>
                <a:gd name="connsiteX378" fmla="*/ 455371 w 837362"/>
                <a:gd name="connsiteY378" fmla="*/ 545897 h 2221306"/>
                <a:gd name="connsiteX379" fmla="*/ 445770 w 837362"/>
                <a:gd name="connsiteY379" fmla="*/ 553441 h 2221306"/>
                <a:gd name="connsiteX380" fmla="*/ 443713 w 837362"/>
                <a:gd name="connsiteY380" fmla="*/ 563042 h 2221306"/>
                <a:gd name="connsiteX381" fmla="*/ 444399 w 837362"/>
                <a:gd name="connsiteY381" fmla="*/ 573329 h 2221306"/>
                <a:gd name="connsiteX382" fmla="*/ 440970 w 837362"/>
                <a:gd name="connsiteY382" fmla="*/ 582244 h 2221306"/>
                <a:gd name="connsiteX383" fmla="*/ 435483 w 837362"/>
                <a:gd name="connsiteY383" fmla="*/ 586359 h 2221306"/>
                <a:gd name="connsiteX384" fmla="*/ 419024 w 837362"/>
                <a:gd name="connsiteY384" fmla="*/ 590474 h 2221306"/>
                <a:gd name="connsiteX385" fmla="*/ 412166 w 837362"/>
                <a:gd name="connsiteY385" fmla="*/ 594589 h 2221306"/>
                <a:gd name="connsiteX386" fmla="*/ 406680 w 837362"/>
                <a:gd name="connsiteY386" fmla="*/ 589102 h 2221306"/>
                <a:gd name="connsiteX387" fmla="*/ 403251 w 837362"/>
                <a:gd name="connsiteY387" fmla="*/ 586359 h 2221306"/>
                <a:gd name="connsiteX388" fmla="*/ 392964 w 837362"/>
                <a:gd name="connsiteY388" fmla="*/ 582244 h 2221306"/>
                <a:gd name="connsiteX389" fmla="*/ 392964 w 837362"/>
                <a:gd name="connsiteY389" fmla="*/ 576072 h 2221306"/>
                <a:gd name="connsiteX390" fmla="*/ 401193 w 837362"/>
                <a:gd name="connsiteY390" fmla="*/ 571272 h 2221306"/>
                <a:gd name="connsiteX391" fmla="*/ 400507 w 837362"/>
                <a:gd name="connsiteY391" fmla="*/ 563042 h 2221306"/>
                <a:gd name="connsiteX392" fmla="*/ 394335 w 837362"/>
                <a:gd name="connsiteY392" fmla="*/ 554812 h 2221306"/>
                <a:gd name="connsiteX393" fmla="*/ 385420 w 837362"/>
                <a:gd name="connsiteY393" fmla="*/ 551383 h 2221306"/>
                <a:gd name="connsiteX394" fmla="*/ 377190 w 837362"/>
                <a:gd name="connsiteY394" fmla="*/ 545897 h 2221306"/>
                <a:gd name="connsiteX395" fmla="*/ 371704 w 837362"/>
                <a:gd name="connsiteY395" fmla="*/ 532867 h 2221306"/>
                <a:gd name="connsiteX396" fmla="*/ 369646 w 837362"/>
                <a:gd name="connsiteY396" fmla="*/ 520522 h 2221306"/>
                <a:gd name="connsiteX397" fmla="*/ 371018 w 837362"/>
                <a:gd name="connsiteY397" fmla="*/ 515036 h 2221306"/>
                <a:gd name="connsiteX398" fmla="*/ 455371 w 837362"/>
                <a:gd name="connsiteY398" fmla="*/ 509550 h 2221306"/>
                <a:gd name="connsiteX399" fmla="*/ 358674 w 837362"/>
                <a:gd name="connsiteY399" fmla="*/ 398450 h 2221306"/>
                <a:gd name="connsiteX400" fmla="*/ 353873 w 837362"/>
                <a:gd name="connsiteY400" fmla="*/ 392277 h 2221306"/>
                <a:gd name="connsiteX401" fmla="*/ 353873 w 837362"/>
                <a:gd name="connsiteY401" fmla="*/ 386791 h 2221306"/>
                <a:gd name="connsiteX402" fmla="*/ 358674 w 837362"/>
                <a:gd name="connsiteY402" fmla="*/ 377876 h 2221306"/>
                <a:gd name="connsiteX403" fmla="*/ 368961 w 837362"/>
                <a:gd name="connsiteY403" fmla="*/ 367589 h 2221306"/>
                <a:gd name="connsiteX404" fmla="*/ 380619 w 837362"/>
                <a:gd name="connsiteY404" fmla="*/ 362103 h 2221306"/>
                <a:gd name="connsiteX405" fmla="*/ 401193 w 837362"/>
                <a:gd name="connsiteY405" fmla="*/ 368961 h 2221306"/>
                <a:gd name="connsiteX406" fmla="*/ 410109 w 837362"/>
                <a:gd name="connsiteY406" fmla="*/ 360045 h 2221306"/>
                <a:gd name="connsiteX407" fmla="*/ 417652 w 837362"/>
                <a:gd name="connsiteY407" fmla="*/ 347015 h 2221306"/>
                <a:gd name="connsiteX408" fmla="*/ 421767 w 837362"/>
                <a:gd name="connsiteY408" fmla="*/ 337413 h 2221306"/>
                <a:gd name="connsiteX409" fmla="*/ 412852 w 837362"/>
                <a:gd name="connsiteY409" fmla="*/ 338100 h 2221306"/>
                <a:gd name="connsiteX410" fmla="*/ 406680 w 837362"/>
                <a:gd name="connsiteY410" fmla="*/ 342900 h 2221306"/>
                <a:gd name="connsiteX411" fmla="*/ 401193 w 837362"/>
                <a:gd name="connsiteY411" fmla="*/ 347700 h 2221306"/>
                <a:gd name="connsiteX412" fmla="*/ 395021 w 837362"/>
                <a:gd name="connsiteY412" fmla="*/ 350444 h 2221306"/>
                <a:gd name="connsiteX413" fmla="*/ 388849 w 837362"/>
                <a:gd name="connsiteY413" fmla="*/ 349072 h 2221306"/>
                <a:gd name="connsiteX414" fmla="*/ 375819 w 837362"/>
                <a:gd name="connsiteY414" fmla="*/ 343586 h 2221306"/>
                <a:gd name="connsiteX415" fmla="*/ 368275 w 837362"/>
                <a:gd name="connsiteY415" fmla="*/ 343586 h 2221306"/>
                <a:gd name="connsiteX416" fmla="*/ 392964 w 837362"/>
                <a:gd name="connsiteY416" fmla="*/ 331242 h 2221306"/>
                <a:gd name="connsiteX417" fmla="*/ 384048 w 837362"/>
                <a:gd name="connsiteY417" fmla="*/ 326441 h 2221306"/>
                <a:gd name="connsiteX418" fmla="*/ 373075 w 837362"/>
                <a:gd name="connsiteY418" fmla="*/ 318897 h 2221306"/>
                <a:gd name="connsiteX419" fmla="*/ 381305 w 837362"/>
                <a:gd name="connsiteY419" fmla="*/ 318211 h 2221306"/>
                <a:gd name="connsiteX420" fmla="*/ 388849 w 837362"/>
                <a:gd name="connsiteY420" fmla="*/ 318211 h 2221306"/>
                <a:gd name="connsiteX421" fmla="*/ 396393 w 837362"/>
                <a:gd name="connsiteY421" fmla="*/ 320955 h 2221306"/>
                <a:gd name="connsiteX422" fmla="*/ 402565 w 837362"/>
                <a:gd name="connsiteY422" fmla="*/ 325755 h 2221306"/>
                <a:gd name="connsiteX423" fmla="*/ 403936 w 837362"/>
                <a:gd name="connsiteY423" fmla="*/ 318897 h 2221306"/>
                <a:gd name="connsiteX424" fmla="*/ 405308 w 837362"/>
                <a:gd name="connsiteY424" fmla="*/ 317526 h 2221306"/>
                <a:gd name="connsiteX425" fmla="*/ 405308 w 837362"/>
                <a:gd name="connsiteY425" fmla="*/ 316839 h 2221306"/>
                <a:gd name="connsiteX426" fmla="*/ 402565 w 837362"/>
                <a:gd name="connsiteY426" fmla="*/ 313410 h 2221306"/>
                <a:gd name="connsiteX427" fmla="*/ 408051 w 837362"/>
                <a:gd name="connsiteY427" fmla="*/ 309296 h 2221306"/>
                <a:gd name="connsiteX428" fmla="*/ 413538 w 837362"/>
                <a:gd name="connsiteY428" fmla="*/ 307239 h 2221306"/>
                <a:gd name="connsiteX429" fmla="*/ 419710 w 837362"/>
                <a:gd name="connsiteY429" fmla="*/ 306552 h 2221306"/>
                <a:gd name="connsiteX430" fmla="*/ 436169 w 837362"/>
                <a:gd name="connsiteY430" fmla="*/ 308610 h 2221306"/>
                <a:gd name="connsiteX431" fmla="*/ 444399 w 837362"/>
                <a:gd name="connsiteY431" fmla="*/ 312725 h 2221306"/>
                <a:gd name="connsiteX432" fmla="*/ 449199 w 837362"/>
                <a:gd name="connsiteY432" fmla="*/ 318897 h 2221306"/>
                <a:gd name="connsiteX433" fmla="*/ 445770 w 837362"/>
                <a:gd name="connsiteY433" fmla="*/ 325755 h 2221306"/>
                <a:gd name="connsiteX434" fmla="*/ 446456 w 837362"/>
                <a:gd name="connsiteY434" fmla="*/ 330555 h 2221306"/>
                <a:gd name="connsiteX435" fmla="*/ 447828 w 837362"/>
                <a:gd name="connsiteY435" fmla="*/ 336728 h 2221306"/>
                <a:gd name="connsiteX436" fmla="*/ 451942 w 837362"/>
                <a:gd name="connsiteY436" fmla="*/ 341529 h 2221306"/>
                <a:gd name="connsiteX437" fmla="*/ 456057 w 837362"/>
                <a:gd name="connsiteY437" fmla="*/ 344958 h 2221306"/>
                <a:gd name="connsiteX438" fmla="*/ 455371 w 837362"/>
                <a:gd name="connsiteY438" fmla="*/ 345643 h 2221306"/>
                <a:gd name="connsiteX439" fmla="*/ 455371 w 837362"/>
                <a:gd name="connsiteY439" fmla="*/ 350444 h 2221306"/>
                <a:gd name="connsiteX440" fmla="*/ 474574 w 837362"/>
                <a:gd name="connsiteY440" fmla="*/ 350444 h 2221306"/>
                <a:gd name="connsiteX441" fmla="*/ 450571 w 837362"/>
                <a:gd name="connsiteY441" fmla="*/ 362103 h 2221306"/>
                <a:gd name="connsiteX442" fmla="*/ 454000 w 837362"/>
                <a:gd name="connsiteY442" fmla="*/ 371703 h 2221306"/>
                <a:gd name="connsiteX443" fmla="*/ 438226 w 837362"/>
                <a:gd name="connsiteY443" fmla="*/ 384734 h 2221306"/>
                <a:gd name="connsiteX444" fmla="*/ 436169 w 837362"/>
                <a:gd name="connsiteY444" fmla="*/ 398450 h 2221306"/>
                <a:gd name="connsiteX445" fmla="*/ 431368 w 837362"/>
                <a:gd name="connsiteY445" fmla="*/ 398450 h 2221306"/>
                <a:gd name="connsiteX446" fmla="*/ 423825 w 837362"/>
                <a:gd name="connsiteY446" fmla="*/ 391592 h 2221306"/>
                <a:gd name="connsiteX447" fmla="*/ 417652 w 837362"/>
                <a:gd name="connsiteY447" fmla="*/ 397078 h 2221306"/>
                <a:gd name="connsiteX448" fmla="*/ 410109 w 837362"/>
                <a:gd name="connsiteY448" fmla="*/ 406680 h 2221306"/>
                <a:gd name="connsiteX449" fmla="*/ 399822 w 837362"/>
                <a:gd name="connsiteY449" fmla="*/ 411480 h 2221306"/>
                <a:gd name="connsiteX450" fmla="*/ 389535 w 837362"/>
                <a:gd name="connsiteY450" fmla="*/ 410109 h 2221306"/>
                <a:gd name="connsiteX451" fmla="*/ 367589 w 837362"/>
                <a:gd name="connsiteY451" fmla="*/ 403936 h 2221306"/>
                <a:gd name="connsiteX452" fmla="*/ 358674 w 837362"/>
                <a:gd name="connsiteY452" fmla="*/ 398450 h 2221306"/>
                <a:gd name="connsiteX453" fmla="*/ 694030 w 837362"/>
                <a:gd name="connsiteY453" fmla="*/ 1333881 h 2221306"/>
                <a:gd name="connsiteX454" fmla="*/ 696087 w 837362"/>
                <a:gd name="connsiteY454" fmla="*/ 1338682 h 2221306"/>
                <a:gd name="connsiteX455" fmla="*/ 697459 w 837362"/>
                <a:gd name="connsiteY455" fmla="*/ 1342111 h 2221306"/>
                <a:gd name="connsiteX456" fmla="*/ 694030 w 837362"/>
                <a:gd name="connsiteY456" fmla="*/ 1344168 h 2221306"/>
                <a:gd name="connsiteX457" fmla="*/ 688543 w 837362"/>
                <a:gd name="connsiteY457" fmla="*/ 1340053 h 2221306"/>
                <a:gd name="connsiteX458" fmla="*/ 688543 w 837362"/>
                <a:gd name="connsiteY458" fmla="*/ 1333881 h 2221306"/>
                <a:gd name="connsiteX459" fmla="*/ 694030 w 837362"/>
                <a:gd name="connsiteY459" fmla="*/ 1333881 h 2221306"/>
                <a:gd name="connsiteX460" fmla="*/ 395021 w 837362"/>
                <a:gd name="connsiteY460" fmla="*/ 1265301 h 2221306"/>
                <a:gd name="connsiteX461" fmla="*/ 397764 w 837362"/>
                <a:gd name="connsiteY461" fmla="*/ 1269416 h 2221306"/>
                <a:gd name="connsiteX462" fmla="*/ 399822 w 837362"/>
                <a:gd name="connsiteY462" fmla="*/ 1279017 h 2221306"/>
                <a:gd name="connsiteX463" fmla="*/ 397764 w 837362"/>
                <a:gd name="connsiteY463" fmla="*/ 1281075 h 2221306"/>
                <a:gd name="connsiteX464" fmla="*/ 393649 w 837362"/>
                <a:gd name="connsiteY464" fmla="*/ 1279017 h 2221306"/>
                <a:gd name="connsiteX465" fmla="*/ 391592 w 837362"/>
                <a:gd name="connsiteY465" fmla="*/ 1272845 h 2221306"/>
                <a:gd name="connsiteX466" fmla="*/ 390906 w 837362"/>
                <a:gd name="connsiteY466" fmla="*/ 1270788 h 2221306"/>
                <a:gd name="connsiteX467" fmla="*/ 389535 w 837362"/>
                <a:gd name="connsiteY467" fmla="*/ 1270102 h 2221306"/>
                <a:gd name="connsiteX468" fmla="*/ 390220 w 837362"/>
                <a:gd name="connsiteY468" fmla="*/ 1265301 h 2221306"/>
                <a:gd name="connsiteX469" fmla="*/ 387477 w 837362"/>
                <a:gd name="connsiteY469" fmla="*/ 1258443 h 2221306"/>
                <a:gd name="connsiteX470" fmla="*/ 392278 w 837362"/>
                <a:gd name="connsiteY470" fmla="*/ 1259815 h 2221306"/>
                <a:gd name="connsiteX471" fmla="*/ 395021 w 837362"/>
                <a:gd name="connsiteY471" fmla="*/ 1265301 h 2221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837362" h="2221306">
                  <a:moveTo>
                    <a:pt x="220828" y="164592"/>
                  </a:moveTo>
                  <a:lnTo>
                    <a:pt x="224257" y="163221"/>
                  </a:lnTo>
                  <a:lnTo>
                    <a:pt x="222885" y="157048"/>
                  </a:lnTo>
                  <a:lnTo>
                    <a:pt x="192024" y="147447"/>
                  </a:lnTo>
                  <a:lnTo>
                    <a:pt x="231801" y="147447"/>
                  </a:lnTo>
                  <a:lnTo>
                    <a:pt x="255804" y="152247"/>
                  </a:lnTo>
                  <a:lnTo>
                    <a:pt x="264719" y="141275"/>
                  </a:lnTo>
                  <a:lnTo>
                    <a:pt x="270205" y="100812"/>
                  </a:lnTo>
                  <a:lnTo>
                    <a:pt x="279807" y="89840"/>
                  </a:lnTo>
                  <a:lnTo>
                    <a:pt x="293523" y="82296"/>
                  </a:lnTo>
                  <a:lnTo>
                    <a:pt x="319583" y="74752"/>
                  </a:lnTo>
                  <a:lnTo>
                    <a:pt x="330556" y="81610"/>
                  </a:lnTo>
                  <a:lnTo>
                    <a:pt x="337414" y="98070"/>
                  </a:lnTo>
                  <a:lnTo>
                    <a:pt x="330556" y="109042"/>
                  </a:lnTo>
                  <a:lnTo>
                    <a:pt x="328498" y="120701"/>
                  </a:lnTo>
                  <a:lnTo>
                    <a:pt x="338785" y="130302"/>
                  </a:lnTo>
                  <a:lnTo>
                    <a:pt x="351130" y="132360"/>
                  </a:lnTo>
                  <a:lnTo>
                    <a:pt x="364160" y="129616"/>
                  </a:lnTo>
                  <a:lnTo>
                    <a:pt x="375133" y="136474"/>
                  </a:lnTo>
                  <a:lnTo>
                    <a:pt x="402565" y="175565"/>
                  </a:lnTo>
                  <a:lnTo>
                    <a:pt x="413538" y="182423"/>
                  </a:lnTo>
                  <a:lnTo>
                    <a:pt x="437541" y="187224"/>
                  </a:lnTo>
                  <a:lnTo>
                    <a:pt x="447828" y="196139"/>
                  </a:lnTo>
                  <a:lnTo>
                    <a:pt x="460172" y="198196"/>
                  </a:lnTo>
                  <a:lnTo>
                    <a:pt x="485547" y="181051"/>
                  </a:lnTo>
                  <a:lnTo>
                    <a:pt x="504749" y="159792"/>
                  </a:lnTo>
                  <a:lnTo>
                    <a:pt x="510921" y="74752"/>
                  </a:lnTo>
                  <a:lnTo>
                    <a:pt x="525323" y="50749"/>
                  </a:lnTo>
                  <a:lnTo>
                    <a:pt x="549326" y="28118"/>
                  </a:lnTo>
                  <a:lnTo>
                    <a:pt x="589102" y="15774"/>
                  </a:lnTo>
                  <a:lnTo>
                    <a:pt x="608305" y="6858"/>
                  </a:lnTo>
                  <a:lnTo>
                    <a:pt x="611048" y="2058"/>
                  </a:lnTo>
                  <a:lnTo>
                    <a:pt x="622021" y="0"/>
                  </a:lnTo>
                  <a:lnTo>
                    <a:pt x="637794" y="10287"/>
                  </a:lnTo>
                  <a:lnTo>
                    <a:pt x="646024" y="11659"/>
                  </a:lnTo>
                  <a:lnTo>
                    <a:pt x="713918" y="40462"/>
                  </a:lnTo>
                  <a:lnTo>
                    <a:pt x="728320" y="43206"/>
                  </a:lnTo>
                  <a:lnTo>
                    <a:pt x="740664" y="47320"/>
                  </a:lnTo>
                  <a:lnTo>
                    <a:pt x="752323" y="57607"/>
                  </a:lnTo>
                  <a:lnTo>
                    <a:pt x="769468" y="80238"/>
                  </a:lnTo>
                  <a:lnTo>
                    <a:pt x="802386" y="107670"/>
                  </a:lnTo>
                  <a:lnTo>
                    <a:pt x="807873" y="113843"/>
                  </a:lnTo>
                  <a:lnTo>
                    <a:pt x="811301" y="119329"/>
                  </a:lnTo>
                  <a:lnTo>
                    <a:pt x="824332" y="124815"/>
                  </a:lnTo>
                  <a:lnTo>
                    <a:pt x="827075" y="132360"/>
                  </a:lnTo>
                  <a:lnTo>
                    <a:pt x="825703" y="139218"/>
                  </a:lnTo>
                  <a:lnTo>
                    <a:pt x="823646" y="146076"/>
                  </a:lnTo>
                  <a:lnTo>
                    <a:pt x="824332" y="152934"/>
                  </a:lnTo>
                  <a:lnTo>
                    <a:pt x="832561" y="159105"/>
                  </a:lnTo>
                  <a:lnTo>
                    <a:pt x="825017" y="162534"/>
                  </a:lnTo>
                  <a:lnTo>
                    <a:pt x="820903" y="169392"/>
                  </a:lnTo>
                  <a:lnTo>
                    <a:pt x="818159" y="178994"/>
                  </a:lnTo>
                  <a:lnTo>
                    <a:pt x="817474" y="190653"/>
                  </a:lnTo>
                  <a:lnTo>
                    <a:pt x="812673" y="178308"/>
                  </a:lnTo>
                  <a:lnTo>
                    <a:pt x="802386" y="178994"/>
                  </a:lnTo>
                  <a:lnTo>
                    <a:pt x="767410" y="198196"/>
                  </a:lnTo>
                  <a:lnTo>
                    <a:pt x="768096" y="216713"/>
                  </a:lnTo>
                  <a:lnTo>
                    <a:pt x="779069" y="255117"/>
                  </a:lnTo>
                  <a:lnTo>
                    <a:pt x="781812" y="271577"/>
                  </a:lnTo>
                  <a:lnTo>
                    <a:pt x="788670" y="283921"/>
                  </a:lnTo>
                  <a:lnTo>
                    <a:pt x="795528" y="293523"/>
                  </a:lnTo>
                  <a:lnTo>
                    <a:pt x="798271" y="301066"/>
                  </a:lnTo>
                  <a:lnTo>
                    <a:pt x="796900" y="309296"/>
                  </a:lnTo>
                  <a:lnTo>
                    <a:pt x="787299" y="328498"/>
                  </a:lnTo>
                  <a:lnTo>
                    <a:pt x="783870" y="337413"/>
                  </a:lnTo>
                  <a:lnTo>
                    <a:pt x="783870" y="344958"/>
                  </a:lnTo>
                  <a:lnTo>
                    <a:pt x="785927" y="353873"/>
                  </a:lnTo>
                  <a:lnTo>
                    <a:pt x="786613" y="364160"/>
                  </a:lnTo>
                  <a:lnTo>
                    <a:pt x="783870" y="375132"/>
                  </a:lnTo>
                  <a:lnTo>
                    <a:pt x="791413" y="374447"/>
                  </a:lnTo>
                  <a:lnTo>
                    <a:pt x="799643" y="377190"/>
                  </a:lnTo>
                  <a:lnTo>
                    <a:pt x="805815" y="382677"/>
                  </a:lnTo>
                  <a:lnTo>
                    <a:pt x="807873" y="392277"/>
                  </a:lnTo>
                  <a:lnTo>
                    <a:pt x="805129" y="396393"/>
                  </a:lnTo>
                  <a:lnTo>
                    <a:pt x="783870" y="404622"/>
                  </a:lnTo>
                  <a:lnTo>
                    <a:pt x="788670" y="410794"/>
                  </a:lnTo>
                  <a:lnTo>
                    <a:pt x="794842" y="414909"/>
                  </a:lnTo>
                  <a:lnTo>
                    <a:pt x="803072" y="416967"/>
                  </a:lnTo>
                  <a:lnTo>
                    <a:pt x="812673" y="416967"/>
                  </a:lnTo>
                  <a:lnTo>
                    <a:pt x="807873" y="423825"/>
                  </a:lnTo>
                  <a:lnTo>
                    <a:pt x="811987" y="424510"/>
                  </a:lnTo>
                  <a:lnTo>
                    <a:pt x="822274" y="429311"/>
                  </a:lnTo>
                  <a:lnTo>
                    <a:pt x="818159" y="436854"/>
                  </a:lnTo>
                  <a:lnTo>
                    <a:pt x="817474" y="443027"/>
                  </a:lnTo>
                  <a:lnTo>
                    <a:pt x="818845" y="448513"/>
                  </a:lnTo>
                  <a:lnTo>
                    <a:pt x="822274" y="453314"/>
                  </a:lnTo>
                  <a:lnTo>
                    <a:pt x="818845" y="455371"/>
                  </a:lnTo>
                  <a:lnTo>
                    <a:pt x="816102" y="458115"/>
                  </a:lnTo>
                  <a:lnTo>
                    <a:pt x="814045" y="460857"/>
                  </a:lnTo>
                  <a:lnTo>
                    <a:pt x="812673" y="466344"/>
                  </a:lnTo>
                  <a:lnTo>
                    <a:pt x="829818" y="476631"/>
                  </a:lnTo>
                  <a:lnTo>
                    <a:pt x="835304" y="484860"/>
                  </a:lnTo>
                  <a:lnTo>
                    <a:pt x="837362" y="499948"/>
                  </a:lnTo>
                  <a:lnTo>
                    <a:pt x="835990" y="519150"/>
                  </a:lnTo>
                  <a:lnTo>
                    <a:pt x="833247" y="528752"/>
                  </a:lnTo>
                  <a:lnTo>
                    <a:pt x="817474" y="545897"/>
                  </a:lnTo>
                  <a:lnTo>
                    <a:pt x="827075" y="551383"/>
                  </a:lnTo>
                  <a:lnTo>
                    <a:pt x="827075" y="558241"/>
                  </a:lnTo>
                  <a:lnTo>
                    <a:pt x="817474" y="558241"/>
                  </a:lnTo>
                  <a:lnTo>
                    <a:pt x="817474" y="563728"/>
                  </a:lnTo>
                  <a:lnTo>
                    <a:pt x="821588" y="564414"/>
                  </a:lnTo>
                  <a:lnTo>
                    <a:pt x="822274" y="567157"/>
                  </a:lnTo>
                  <a:lnTo>
                    <a:pt x="821588" y="571272"/>
                  </a:lnTo>
                  <a:lnTo>
                    <a:pt x="822274" y="576072"/>
                  </a:lnTo>
                  <a:lnTo>
                    <a:pt x="821588" y="574015"/>
                  </a:lnTo>
                  <a:lnTo>
                    <a:pt x="821588" y="571272"/>
                  </a:lnTo>
                  <a:lnTo>
                    <a:pt x="820217" y="571272"/>
                  </a:lnTo>
                  <a:lnTo>
                    <a:pt x="817474" y="576072"/>
                  </a:lnTo>
                  <a:lnTo>
                    <a:pt x="826389" y="584988"/>
                  </a:lnTo>
                  <a:lnTo>
                    <a:pt x="820217" y="594589"/>
                  </a:lnTo>
                  <a:lnTo>
                    <a:pt x="807873" y="606247"/>
                  </a:lnTo>
                  <a:lnTo>
                    <a:pt x="798271" y="618592"/>
                  </a:lnTo>
                  <a:lnTo>
                    <a:pt x="790728" y="613105"/>
                  </a:lnTo>
                  <a:lnTo>
                    <a:pt x="763296" y="602133"/>
                  </a:lnTo>
                  <a:lnTo>
                    <a:pt x="752323" y="600075"/>
                  </a:lnTo>
                  <a:lnTo>
                    <a:pt x="739978" y="595960"/>
                  </a:lnTo>
                  <a:lnTo>
                    <a:pt x="735178" y="584988"/>
                  </a:lnTo>
                  <a:lnTo>
                    <a:pt x="735864" y="551383"/>
                  </a:lnTo>
                  <a:lnTo>
                    <a:pt x="731063" y="551383"/>
                  </a:lnTo>
                  <a:lnTo>
                    <a:pt x="720776" y="556870"/>
                  </a:lnTo>
                  <a:lnTo>
                    <a:pt x="714604" y="540411"/>
                  </a:lnTo>
                  <a:lnTo>
                    <a:pt x="707060" y="502692"/>
                  </a:lnTo>
                  <a:lnTo>
                    <a:pt x="704317" y="504749"/>
                  </a:lnTo>
                  <a:lnTo>
                    <a:pt x="697459" y="509550"/>
                  </a:lnTo>
                  <a:lnTo>
                    <a:pt x="691972" y="494462"/>
                  </a:lnTo>
                  <a:lnTo>
                    <a:pt x="681000" y="480060"/>
                  </a:lnTo>
                  <a:lnTo>
                    <a:pt x="667969" y="470459"/>
                  </a:lnTo>
                  <a:lnTo>
                    <a:pt x="658368" y="472516"/>
                  </a:lnTo>
                  <a:lnTo>
                    <a:pt x="654939" y="469087"/>
                  </a:lnTo>
                  <a:lnTo>
                    <a:pt x="652196" y="467715"/>
                  </a:lnTo>
                  <a:lnTo>
                    <a:pt x="650139" y="464973"/>
                  </a:lnTo>
                  <a:lnTo>
                    <a:pt x="648081" y="460172"/>
                  </a:lnTo>
                  <a:lnTo>
                    <a:pt x="643966" y="460172"/>
                  </a:lnTo>
                  <a:lnTo>
                    <a:pt x="639852" y="478689"/>
                  </a:lnTo>
                  <a:lnTo>
                    <a:pt x="632308" y="478689"/>
                  </a:lnTo>
                  <a:lnTo>
                    <a:pt x="624764" y="475945"/>
                  </a:lnTo>
                  <a:lnTo>
                    <a:pt x="619963" y="484860"/>
                  </a:lnTo>
                  <a:lnTo>
                    <a:pt x="618592" y="478689"/>
                  </a:lnTo>
                  <a:lnTo>
                    <a:pt x="617906" y="473888"/>
                  </a:lnTo>
                  <a:lnTo>
                    <a:pt x="615849" y="471831"/>
                  </a:lnTo>
                  <a:lnTo>
                    <a:pt x="609676" y="472516"/>
                  </a:lnTo>
                  <a:lnTo>
                    <a:pt x="613791" y="461544"/>
                  </a:lnTo>
                  <a:lnTo>
                    <a:pt x="611048" y="451942"/>
                  </a:lnTo>
                  <a:lnTo>
                    <a:pt x="595960" y="435483"/>
                  </a:lnTo>
                  <a:lnTo>
                    <a:pt x="593903" y="418338"/>
                  </a:lnTo>
                  <a:lnTo>
                    <a:pt x="564414" y="375132"/>
                  </a:lnTo>
                  <a:lnTo>
                    <a:pt x="561670" y="362103"/>
                  </a:lnTo>
                  <a:lnTo>
                    <a:pt x="550012" y="356616"/>
                  </a:lnTo>
                  <a:lnTo>
                    <a:pt x="538353" y="358674"/>
                  </a:lnTo>
                  <a:lnTo>
                    <a:pt x="526009" y="364845"/>
                  </a:lnTo>
                  <a:lnTo>
                    <a:pt x="513664" y="368274"/>
                  </a:lnTo>
                  <a:lnTo>
                    <a:pt x="512979" y="363474"/>
                  </a:lnTo>
                  <a:lnTo>
                    <a:pt x="513664" y="362103"/>
                  </a:lnTo>
                  <a:lnTo>
                    <a:pt x="519837" y="358674"/>
                  </a:lnTo>
                  <a:lnTo>
                    <a:pt x="522580" y="356616"/>
                  </a:lnTo>
                  <a:lnTo>
                    <a:pt x="523266" y="350444"/>
                  </a:lnTo>
                  <a:lnTo>
                    <a:pt x="512293" y="355245"/>
                  </a:lnTo>
                  <a:lnTo>
                    <a:pt x="506121" y="349758"/>
                  </a:lnTo>
                  <a:lnTo>
                    <a:pt x="500634" y="341529"/>
                  </a:lnTo>
                  <a:lnTo>
                    <a:pt x="491719" y="337413"/>
                  </a:lnTo>
                  <a:lnTo>
                    <a:pt x="482118" y="337413"/>
                  </a:lnTo>
                  <a:lnTo>
                    <a:pt x="473202" y="336042"/>
                  </a:lnTo>
                  <a:lnTo>
                    <a:pt x="465658" y="332613"/>
                  </a:lnTo>
                  <a:lnTo>
                    <a:pt x="460172" y="325755"/>
                  </a:lnTo>
                  <a:lnTo>
                    <a:pt x="485547" y="302438"/>
                  </a:lnTo>
                  <a:lnTo>
                    <a:pt x="492405" y="289407"/>
                  </a:lnTo>
                  <a:lnTo>
                    <a:pt x="486918" y="272949"/>
                  </a:lnTo>
                  <a:lnTo>
                    <a:pt x="480746" y="266776"/>
                  </a:lnTo>
                  <a:lnTo>
                    <a:pt x="475945" y="266091"/>
                  </a:lnTo>
                  <a:lnTo>
                    <a:pt x="471145" y="268148"/>
                  </a:lnTo>
                  <a:lnTo>
                    <a:pt x="464973" y="270205"/>
                  </a:lnTo>
                  <a:lnTo>
                    <a:pt x="438226" y="270205"/>
                  </a:lnTo>
                  <a:lnTo>
                    <a:pt x="431368" y="271577"/>
                  </a:lnTo>
                  <a:lnTo>
                    <a:pt x="426568" y="276378"/>
                  </a:lnTo>
                  <a:lnTo>
                    <a:pt x="423139" y="280492"/>
                  </a:lnTo>
                  <a:lnTo>
                    <a:pt x="419024" y="281864"/>
                  </a:lnTo>
                  <a:lnTo>
                    <a:pt x="402565" y="283236"/>
                  </a:lnTo>
                  <a:lnTo>
                    <a:pt x="395021" y="285293"/>
                  </a:lnTo>
                  <a:lnTo>
                    <a:pt x="388163" y="288722"/>
                  </a:lnTo>
                  <a:lnTo>
                    <a:pt x="360731" y="312725"/>
                  </a:lnTo>
                  <a:lnTo>
                    <a:pt x="349072" y="318897"/>
                  </a:lnTo>
                  <a:lnTo>
                    <a:pt x="373075" y="325755"/>
                  </a:lnTo>
                  <a:lnTo>
                    <a:pt x="358674" y="331242"/>
                  </a:lnTo>
                  <a:lnTo>
                    <a:pt x="303124" y="325755"/>
                  </a:lnTo>
                  <a:lnTo>
                    <a:pt x="230429" y="331242"/>
                  </a:lnTo>
                  <a:lnTo>
                    <a:pt x="204369" y="344958"/>
                  </a:lnTo>
                  <a:lnTo>
                    <a:pt x="183109" y="361416"/>
                  </a:lnTo>
                  <a:lnTo>
                    <a:pt x="183109" y="358674"/>
                  </a:lnTo>
                  <a:lnTo>
                    <a:pt x="180366" y="353873"/>
                  </a:lnTo>
                  <a:lnTo>
                    <a:pt x="170764" y="327813"/>
                  </a:lnTo>
                  <a:lnTo>
                    <a:pt x="148819" y="287350"/>
                  </a:lnTo>
                  <a:lnTo>
                    <a:pt x="124816" y="255117"/>
                  </a:lnTo>
                  <a:lnTo>
                    <a:pt x="124816" y="254432"/>
                  </a:lnTo>
                  <a:lnTo>
                    <a:pt x="141961" y="252375"/>
                  </a:lnTo>
                  <a:lnTo>
                    <a:pt x="192710" y="236601"/>
                  </a:lnTo>
                  <a:lnTo>
                    <a:pt x="204369" y="223571"/>
                  </a:lnTo>
                  <a:lnTo>
                    <a:pt x="216713" y="220142"/>
                  </a:lnTo>
                  <a:lnTo>
                    <a:pt x="223571" y="215341"/>
                  </a:lnTo>
                  <a:lnTo>
                    <a:pt x="218770" y="205054"/>
                  </a:lnTo>
                  <a:lnTo>
                    <a:pt x="207798" y="194082"/>
                  </a:lnTo>
                  <a:lnTo>
                    <a:pt x="194767" y="190653"/>
                  </a:lnTo>
                  <a:lnTo>
                    <a:pt x="194082" y="185852"/>
                  </a:lnTo>
                  <a:lnTo>
                    <a:pt x="194767" y="178308"/>
                  </a:lnTo>
                  <a:lnTo>
                    <a:pt x="203683" y="176937"/>
                  </a:lnTo>
                  <a:lnTo>
                    <a:pt x="219456" y="173508"/>
                  </a:lnTo>
                  <a:lnTo>
                    <a:pt x="228372" y="172136"/>
                  </a:lnTo>
                  <a:lnTo>
                    <a:pt x="228372" y="165278"/>
                  </a:lnTo>
                  <a:lnTo>
                    <a:pt x="220828" y="164592"/>
                  </a:lnTo>
                  <a:close/>
                  <a:moveTo>
                    <a:pt x="202311" y="656997"/>
                  </a:moveTo>
                  <a:lnTo>
                    <a:pt x="205054" y="658368"/>
                  </a:lnTo>
                  <a:lnTo>
                    <a:pt x="233172" y="680314"/>
                  </a:lnTo>
                  <a:lnTo>
                    <a:pt x="237973" y="673456"/>
                  </a:lnTo>
                  <a:lnTo>
                    <a:pt x="264033" y="699516"/>
                  </a:lnTo>
                  <a:lnTo>
                    <a:pt x="267462" y="700202"/>
                  </a:lnTo>
                  <a:lnTo>
                    <a:pt x="270891" y="700888"/>
                  </a:lnTo>
                  <a:lnTo>
                    <a:pt x="277063" y="703631"/>
                  </a:lnTo>
                  <a:lnTo>
                    <a:pt x="290779" y="715975"/>
                  </a:lnTo>
                  <a:lnTo>
                    <a:pt x="298323" y="720090"/>
                  </a:lnTo>
                  <a:lnTo>
                    <a:pt x="307924" y="722148"/>
                  </a:lnTo>
                  <a:lnTo>
                    <a:pt x="324384" y="711175"/>
                  </a:lnTo>
                  <a:lnTo>
                    <a:pt x="323698" y="687858"/>
                  </a:lnTo>
                  <a:lnTo>
                    <a:pt x="310668" y="664540"/>
                  </a:lnTo>
                  <a:lnTo>
                    <a:pt x="290779" y="655625"/>
                  </a:lnTo>
                  <a:lnTo>
                    <a:pt x="290779" y="649453"/>
                  </a:lnTo>
                  <a:lnTo>
                    <a:pt x="302438" y="639852"/>
                  </a:lnTo>
                  <a:lnTo>
                    <a:pt x="316154" y="634365"/>
                  </a:lnTo>
                  <a:lnTo>
                    <a:pt x="351816" y="630936"/>
                  </a:lnTo>
                  <a:lnTo>
                    <a:pt x="358674" y="641909"/>
                  </a:lnTo>
                  <a:lnTo>
                    <a:pt x="355930" y="665226"/>
                  </a:lnTo>
                  <a:lnTo>
                    <a:pt x="346329" y="689915"/>
                  </a:lnTo>
                  <a:lnTo>
                    <a:pt x="334671" y="703631"/>
                  </a:lnTo>
                  <a:lnTo>
                    <a:pt x="341529" y="711175"/>
                  </a:lnTo>
                  <a:lnTo>
                    <a:pt x="349072" y="716661"/>
                  </a:lnTo>
                  <a:lnTo>
                    <a:pt x="357988" y="720090"/>
                  </a:lnTo>
                  <a:lnTo>
                    <a:pt x="368275" y="722148"/>
                  </a:lnTo>
                  <a:lnTo>
                    <a:pt x="368275" y="729006"/>
                  </a:lnTo>
                  <a:lnTo>
                    <a:pt x="354559" y="733806"/>
                  </a:lnTo>
                  <a:lnTo>
                    <a:pt x="349072" y="734492"/>
                  </a:lnTo>
                  <a:lnTo>
                    <a:pt x="349072" y="739978"/>
                  </a:lnTo>
                  <a:lnTo>
                    <a:pt x="353873" y="739978"/>
                  </a:lnTo>
                  <a:lnTo>
                    <a:pt x="360045" y="742722"/>
                  </a:lnTo>
                  <a:lnTo>
                    <a:pt x="378562" y="746151"/>
                  </a:lnTo>
                  <a:lnTo>
                    <a:pt x="394335" y="757123"/>
                  </a:lnTo>
                  <a:lnTo>
                    <a:pt x="408737" y="761924"/>
                  </a:lnTo>
                  <a:lnTo>
                    <a:pt x="440970" y="789356"/>
                  </a:lnTo>
                  <a:lnTo>
                    <a:pt x="437541" y="793471"/>
                  </a:lnTo>
                  <a:lnTo>
                    <a:pt x="436169" y="795528"/>
                  </a:lnTo>
                  <a:lnTo>
                    <a:pt x="437541" y="796900"/>
                  </a:lnTo>
                  <a:lnTo>
                    <a:pt x="440970" y="801700"/>
                  </a:lnTo>
                  <a:lnTo>
                    <a:pt x="440970" y="807873"/>
                  </a:lnTo>
                  <a:lnTo>
                    <a:pt x="427254" y="815416"/>
                  </a:lnTo>
                  <a:lnTo>
                    <a:pt x="385420" y="829132"/>
                  </a:lnTo>
                  <a:lnTo>
                    <a:pt x="381991" y="829818"/>
                  </a:lnTo>
                  <a:lnTo>
                    <a:pt x="381991" y="814731"/>
                  </a:lnTo>
                  <a:lnTo>
                    <a:pt x="381991" y="807187"/>
                  </a:lnTo>
                  <a:lnTo>
                    <a:pt x="374447" y="796214"/>
                  </a:lnTo>
                  <a:lnTo>
                    <a:pt x="347015" y="796214"/>
                  </a:lnTo>
                  <a:lnTo>
                    <a:pt x="333299" y="803072"/>
                  </a:lnTo>
                  <a:lnTo>
                    <a:pt x="298323" y="794157"/>
                  </a:lnTo>
                  <a:lnTo>
                    <a:pt x="285979" y="796900"/>
                  </a:lnTo>
                  <a:lnTo>
                    <a:pt x="265405" y="776326"/>
                  </a:lnTo>
                  <a:lnTo>
                    <a:pt x="253060" y="774268"/>
                  </a:lnTo>
                  <a:lnTo>
                    <a:pt x="231801" y="758495"/>
                  </a:lnTo>
                  <a:lnTo>
                    <a:pt x="196825" y="747522"/>
                  </a:lnTo>
                  <a:lnTo>
                    <a:pt x="186538" y="735864"/>
                  </a:lnTo>
                  <a:lnTo>
                    <a:pt x="181737" y="722833"/>
                  </a:lnTo>
                  <a:lnTo>
                    <a:pt x="186538" y="698830"/>
                  </a:lnTo>
                  <a:lnTo>
                    <a:pt x="201625" y="661111"/>
                  </a:lnTo>
                  <a:lnTo>
                    <a:pt x="202311" y="657682"/>
                  </a:lnTo>
                  <a:lnTo>
                    <a:pt x="202311" y="656997"/>
                  </a:lnTo>
                  <a:close/>
                  <a:moveTo>
                    <a:pt x="266776" y="2162328"/>
                  </a:moveTo>
                  <a:lnTo>
                    <a:pt x="279121" y="2171929"/>
                  </a:lnTo>
                  <a:lnTo>
                    <a:pt x="293523" y="2177415"/>
                  </a:lnTo>
                  <a:lnTo>
                    <a:pt x="303810" y="2190445"/>
                  </a:lnTo>
                  <a:lnTo>
                    <a:pt x="305867" y="2221306"/>
                  </a:lnTo>
                  <a:lnTo>
                    <a:pt x="301066" y="2221306"/>
                  </a:lnTo>
                  <a:lnTo>
                    <a:pt x="296952" y="2213077"/>
                  </a:lnTo>
                  <a:lnTo>
                    <a:pt x="279121" y="2195246"/>
                  </a:lnTo>
                  <a:lnTo>
                    <a:pt x="272949" y="2185645"/>
                  </a:lnTo>
                  <a:lnTo>
                    <a:pt x="268834" y="2175358"/>
                  </a:lnTo>
                  <a:lnTo>
                    <a:pt x="261976" y="2156155"/>
                  </a:lnTo>
                  <a:lnTo>
                    <a:pt x="265405" y="2156155"/>
                  </a:lnTo>
                  <a:lnTo>
                    <a:pt x="266091" y="2156841"/>
                  </a:lnTo>
                  <a:lnTo>
                    <a:pt x="266091" y="2159584"/>
                  </a:lnTo>
                  <a:lnTo>
                    <a:pt x="266776" y="2162328"/>
                  </a:lnTo>
                  <a:close/>
                  <a:moveTo>
                    <a:pt x="78867" y="1803654"/>
                  </a:moveTo>
                  <a:lnTo>
                    <a:pt x="124816" y="1836573"/>
                  </a:lnTo>
                  <a:lnTo>
                    <a:pt x="137160" y="1850974"/>
                  </a:lnTo>
                  <a:lnTo>
                    <a:pt x="144018" y="1866062"/>
                  </a:lnTo>
                  <a:lnTo>
                    <a:pt x="139903" y="1869491"/>
                  </a:lnTo>
                  <a:lnTo>
                    <a:pt x="128931" y="1870177"/>
                  </a:lnTo>
                  <a:lnTo>
                    <a:pt x="117272" y="1875663"/>
                  </a:lnTo>
                  <a:lnTo>
                    <a:pt x="111786" y="1883893"/>
                  </a:lnTo>
                  <a:lnTo>
                    <a:pt x="109042" y="1895551"/>
                  </a:lnTo>
                  <a:lnTo>
                    <a:pt x="107671" y="1946301"/>
                  </a:lnTo>
                  <a:lnTo>
                    <a:pt x="103556" y="1947672"/>
                  </a:lnTo>
                  <a:lnTo>
                    <a:pt x="93269" y="1946986"/>
                  </a:lnTo>
                  <a:lnTo>
                    <a:pt x="80925" y="1943557"/>
                  </a:lnTo>
                  <a:lnTo>
                    <a:pt x="72695" y="1944929"/>
                  </a:lnTo>
                  <a:lnTo>
                    <a:pt x="64465" y="1953159"/>
                  </a:lnTo>
                  <a:lnTo>
                    <a:pt x="61722" y="1940814"/>
                  </a:lnTo>
                  <a:lnTo>
                    <a:pt x="54864" y="1935328"/>
                  </a:lnTo>
                  <a:lnTo>
                    <a:pt x="34976" y="1929156"/>
                  </a:lnTo>
                  <a:lnTo>
                    <a:pt x="34290" y="1926412"/>
                  </a:lnTo>
                  <a:lnTo>
                    <a:pt x="34976" y="1922298"/>
                  </a:lnTo>
                  <a:lnTo>
                    <a:pt x="35662" y="1918869"/>
                  </a:lnTo>
                  <a:lnTo>
                    <a:pt x="32919" y="1917497"/>
                  </a:lnTo>
                  <a:lnTo>
                    <a:pt x="23317" y="1918183"/>
                  </a:lnTo>
                  <a:lnTo>
                    <a:pt x="20574" y="1917497"/>
                  </a:lnTo>
                  <a:lnTo>
                    <a:pt x="17145" y="1912011"/>
                  </a:lnTo>
                  <a:lnTo>
                    <a:pt x="10287" y="1898295"/>
                  </a:lnTo>
                  <a:lnTo>
                    <a:pt x="6172" y="1893494"/>
                  </a:lnTo>
                  <a:lnTo>
                    <a:pt x="12345" y="1844116"/>
                  </a:lnTo>
                  <a:lnTo>
                    <a:pt x="11659" y="1824228"/>
                  </a:lnTo>
                  <a:lnTo>
                    <a:pt x="6172" y="1803654"/>
                  </a:lnTo>
                  <a:lnTo>
                    <a:pt x="2743" y="1794053"/>
                  </a:lnTo>
                  <a:lnTo>
                    <a:pt x="0" y="1786509"/>
                  </a:lnTo>
                  <a:lnTo>
                    <a:pt x="1372" y="1777594"/>
                  </a:lnTo>
                  <a:lnTo>
                    <a:pt x="23317" y="1739875"/>
                  </a:lnTo>
                  <a:lnTo>
                    <a:pt x="31547" y="1733017"/>
                  </a:lnTo>
                  <a:lnTo>
                    <a:pt x="39777" y="1737817"/>
                  </a:lnTo>
                  <a:lnTo>
                    <a:pt x="67894" y="1789938"/>
                  </a:lnTo>
                  <a:lnTo>
                    <a:pt x="78867" y="1803654"/>
                  </a:lnTo>
                  <a:close/>
                  <a:moveTo>
                    <a:pt x="161163" y="941604"/>
                  </a:moveTo>
                  <a:lnTo>
                    <a:pt x="165278" y="944347"/>
                  </a:lnTo>
                  <a:lnTo>
                    <a:pt x="176937" y="951205"/>
                  </a:lnTo>
                  <a:lnTo>
                    <a:pt x="182423" y="956005"/>
                  </a:lnTo>
                  <a:lnTo>
                    <a:pt x="185166" y="962863"/>
                  </a:lnTo>
                  <a:lnTo>
                    <a:pt x="186538" y="971779"/>
                  </a:lnTo>
                  <a:lnTo>
                    <a:pt x="185166" y="980694"/>
                  </a:lnTo>
                  <a:lnTo>
                    <a:pt x="177622" y="984123"/>
                  </a:lnTo>
                  <a:lnTo>
                    <a:pt x="163221" y="980694"/>
                  </a:lnTo>
                  <a:lnTo>
                    <a:pt x="154305" y="972465"/>
                  </a:lnTo>
                  <a:lnTo>
                    <a:pt x="147447" y="962863"/>
                  </a:lnTo>
                  <a:lnTo>
                    <a:pt x="137160" y="953262"/>
                  </a:lnTo>
                  <a:lnTo>
                    <a:pt x="141961" y="947776"/>
                  </a:lnTo>
                  <a:lnTo>
                    <a:pt x="148133" y="943661"/>
                  </a:lnTo>
                  <a:lnTo>
                    <a:pt x="154305" y="941604"/>
                  </a:lnTo>
                  <a:lnTo>
                    <a:pt x="161163" y="941604"/>
                  </a:lnTo>
                  <a:close/>
                  <a:moveTo>
                    <a:pt x="484861" y="868223"/>
                  </a:moveTo>
                  <a:lnTo>
                    <a:pt x="473202" y="879196"/>
                  </a:lnTo>
                  <a:lnTo>
                    <a:pt x="456743" y="886740"/>
                  </a:lnTo>
                  <a:lnTo>
                    <a:pt x="439598" y="889483"/>
                  </a:lnTo>
                  <a:lnTo>
                    <a:pt x="426568" y="886740"/>
                  </a:lnTo>
                  <a:lnTo>
                    <a:pt x="429311" y="904570"/>
                  </a:lnTo>
                  <a:lnTo>
                    <a:pt x="421081" y="913486"/>
                  </a:lnTo>
                  <a:lnTo>
                    <a:pt x="405994" y="916229"/>
                  </a:lnTo>
                  <a:lnTo>
                    <a:pt x="390220" y="916229"/>
                  </a:lnTo>
                  <a:lnTo>
                    <a:pt x="350444" y="927888"/>
                  </a:lnTo>
                  <a:lnTo>
                    <a:pt x="334671" y="928573"/>
                  </a:lnTo>
                  <a:lnTo>
                    <a:pt x="334671" y="922401"/>
                  </a:lnTo>
                  <a:lnTo>
                    <a:pt x="397764" y="879882"/>
                  </a:lnTo>
                  <a:lnTo>
                    <a:pt x="414223" y="874395"/>
                  </a:lnTo>
                  <a:lnTo>
                    <a:pt x="445770" y="874395"/>
                  </a:lnTo>
                  <a:lnTo>
                    <a:pt x="460172" y="868223"/>
                  </a:lnTo>
                  <a:lnTo>
                    <a:pt x="484861" y="868223"/>
                  </a:lnTo>
                  <a:close/>
                  <a:moveTo>
                    <a:pt x="407365" y="703631"/>
                  </a:moveTo>
                  <a:lnTo>
                    <a:pt x="410109" y="703631"/>
                  </a:lnTo>
                  <a:lnTo>
                    <a:pt x="411480" y="705003"/>
                  </a:lnTo>
                  <a:lnTo>
                    <a:pt x="411480" y="707060"/>
                  </a:lnTo>
                  <a:lnTo>
                    <a:pt x="412166" y="709803"/>
                  </a:lnTo>
                  <a:lnTo>
                    <a:pt x="417652" y="718719"/>
                  </a:lnTo>
                  <a:lnTo>
                    <a:pt x="423825" y="724891"/>
                  </a:lnTo>
                  <a:lnTo>
                    <a:pt x="431368" y="727634"/>
                  </a:lnTo>
                  <a:lnTo>
                    <a:pt x="440970" y="729006"/>
                  </a:lnTo>
                  <a:lnTo>
                    <a:pt x="440970" y="734492"/>
                  </a:lnTo>
                  <a:lnTo>
                    <a:pt x="427939" y="742036"/>
                  </a:lnTo>
                  <a:lnTo>
                    <a:pt x="410109" y="744779"/>
                  </a:lnTo>
                  <a:lnTo>
                    <a:pt x="392278" y="742722"/>
                  </a:lnTo>
                  <a:lnTo>
                    <a:pt x="378562" y="734492"/>
                  </a:lnTo>
                  <a:lnTo>
                    <a:pt x="378562" y="729006"/>
                  </a:lnTo>
                  <a:lnTo>
                    <a:pt x="398450" y="723519"/>
                  </a:lnTo>
                  <a:lnTo>
                    <a:pt x="405994" y="717347"/>
                  </a:lnTo>
                  <a:lnTo>
                    <a:pt x="407365" y="703631"/>
                  </a:lnTo>
                  <a:close/>
                  <a:moveTo>
                    <a:pt x="455371" y="509550"/>
                  </a:moveTo>
                  <a:lnTo>
                    <a:pt x="467716" y="515036"/>
                  </a:lnTo>
                  <a:lnTo>
                    <a:pt x="462915" y="524637"/>
                  </a:lnTo>
                  <a:lnTo>
                    <a:pt x="454686" y="535610"/>
                  </a:lnTo>
                  <a:lnTo>
                    <a:pt x="455371" y="545897"/>
                  </a:lnTo>
                  <a:lnTo>
                    <a:pt x="445770" y="553441"/>
                  </a:lnTo>
                  <a:lnTo>
                    <a:pt x="443713" y="563042"/>
                  </a:lnTo>
                  <a:lnTo>
                    <a:pt x="444399" y="573329"/>
                  </a:lnTo>
                  <a:lnTo>
                    <a:pt x="440970" y="582244"/>
                  </a:lnTo>
                  <a:lnTo>
                    <a:pt x="435483" y="586359"/>
                  </a:lnTo>
                  <a:lnTo>
                    <a:pt x="419024" y="590474"/>
                  </a:lnTo>
                  <a:lnTo>
                    <a:pt x="412166" y="594589"/>
                  </a:lnTo>
                  <a:lnTo>
                    <a:pt x="406680" y="589102"/>
                  </a:lnTo>
                  <a:lnTo>
                    <a:pt x="403251" y="586359"/>
                  </a:lnTo>
                  <a:lnTo>
                    <a:pt x="392964" y="582244"/>
                  </a:lnTo>
                  <a:lnTo>
                    <a:pt x="392964" y="576072"/>
                  </a:lnTo>
                  <a:lnTo>
                    <a:pt x="401193" y="571272"/>
                  </a:lnTo>
                  <a:lnTo>
                    <a:pt x="400507" y="563042"/>
                  </a:lnTo>
                  <a:lnTo>
                    <a:pt x="394335" y="554812"/>
                  </a:lnTo>
                  <a:lnTo>
                    <a:pt x="385420" y="551383"/>
                  </a:lnTo>
                  <a:lnTo>
                    <a:pt x="377190" y="545897"/>
                  </a:lnTo>
                  <a:lnTo>
                    <a:pt x="371704" y="532867"/>
                  </a:lnTo>
                  <a:lnTo>
                    <a:pt x="369646" y="520522"/>
                  </a:lnTo>
                  <a:lnTo>
                    <a:pt x="371018" y="515036"/>
                  </a:lnTo>
                  <a:lnTo>
                    <a:pt x="455371" y="509550"/>
                  </a:lnTo>
                  <a:close/>
                  <a:moveTo>
                    <a:pt x="358674" y="398450"/>
                  </a:moveTo>
                  <a:lnTo>
                    <a:pt x="353873" y="392277"/>
                  </a:lnTo>
                  <a:lnTo>
                    <a:pt x="353873" y="386791"/>
                  </a:lnTo>
                  <a:lnTo>
                    <a:pt x="358674" y="377876"/>
                  </a:lnTo>
                  <a:lnTo>
                    <a:pt x="368961" y="367589"/>
                  </a:lnTo>
                  <a:lnTo>
                    <a:pt x="380619" y="362103"/>
                  </a:lnTo>
                  <a:lnTo>
                    <a:pt x="401193" y="368961"/>
                  </a:lnTo>
                  <a:lnTo>
                    <a:pt x="410109" y="360045"/>
                  </a:lnTo>
                  <a:lnTo>
                    <a:pt x="417652" y="347015"/>
                  </a:lnTo>
                  <a:lnTo>
                    <a:pt x="421767" y="337413"/>
                  </a:lnTo>
                  <a:lnTo>
                    <a:pt x="412852" y="338100"/>
                  </a:lnTo>
                  <a:lnTo>
                    <a:pt x="406680" y="342900"/>
                  </a:lnTo>
                  <a:lnTo>
                    <a:pt x="401193" y="347700"/>
                  </a:lnTo>
                  <a:lnTo>
                    <a:pt x="395021" y="350444"/>
                  </a:lnTo>
                  <a:lnTo>
                    <a:pt x="388849" y="349072"/>
                  </a:lnTo>
                  <a:lnTo>
                    <a:pt x="375819" y="343586"/>
                  </a:lnTo>
                  <a:lnTo>
                    <a:pt x="368275" y="343586"/>
                  </a:lnTo>
                  <a:lnTo>
                    <a:pt x="392964" y="331242"/>
                  </a:lnTo>
                  <a:lnTo>
                    <a:pt x="384048" y="326441"/>
                  </a:lnTo>
                  <a:lnTo>
                    <a:pt x="373075" y="318897"/>
                  </a:lnTo>
                  <a:lnTo>
                    <a:pt x="381305" y="318211"/>
                  </a:lnTo>
                  <a:lnTo>
                    <a:pt x="388849" y="318211"/>
                  </a:lnTo>
                  <a:lnTo>
                    <a:pt x="396393" y="320955"/>
                  </a:lnTo>
                  <a:lnTo>
                    <a:pt x="402565" y="325755"/>
                  </a:lnTo>
                  <a:lnTo>
                    <a:pt x="403936" y="318897"/>
                  </a:lnTo>
                  <a:lnTo>
                    <a:pt x="405308" y="317526"/>
                  </a:lnTo>
                  <a:lnTo>
                    <a:pt x="405308" y="316839"/>
                  </a:lnTo>
                  <a:lnTo>
                    <a:pt x="402565" y="313410"/>
                  </a:lnTo>
                  <a:lnTo>
                    <a:pt x="408051" y="309296"/>
                  </a:lnTo>
                  <a:lnTo>
                    <a:pt x="413538" y="307239"/>
                  </a:lnTo>
                  <a:lnTo>
                    <a:pt x="419710" y="306552"/>
                  </a:lnTo>
                  <a:lnTo>
                    <a:pt x="436169" y="308610"/>
                  </a:lnTo>
                  <a:lnTo>
                    <a:pt x="444399" y="312725"/>
                  </a:lnTo>
                  <a:lnTo>
                    <a:pt x="449199" y="318897"/>
                  </a:lnTo>
                  <a:lnTo>
                    <a:pt x="445770" y="325755"/>
                  </a:lnTo>
                  <a:lnTo>
                    <a:pt x="446456" y="330555"/>
                  </a:lnTo>
                  <a:lnTo>
                    <a:pt x="447828" y="336728"/>
                  </a:lnTo>
                  <a:lnTo>
                    <a:pt x="451942" y="341529"/>
                  </a:lnTo>
                  <a:lnTo>
                    <a:pt x="456057" y="344958"/>
                  </a:lnTo>
                  <a:lnTo>
                    <a:pt x="455371" y="345643"/>
                  </a:lnTo>
                  <a:lnTo>
                    <a:pt x="455371" y="350444"/>
                  </a:lnTo>
                  <a:lnTo>
                    <a:pt x="474574" y="350444"/>
                  </a:lnTo>
                  <a:lnTo>
                    <a:pt x="450571" y="362103"/>
                  </a:lnTo>
                  <a:lnTo>
                    <a:pt x="454000" y="371703"/>
                  </a:lnTo>
                  <a:lnTo>
                    <a:pt x="438226" y="384734"/>
                  </a:lnTo>
                  <a:lnTo>
                    <a:pt x="436169" y="398450"/>
                  </a:lnTo>
                  <a:lnTo>
                    <a:pt x="431368" y="398450"/>
                  </a:lnTo>
                  <a:lnTo>
                    <a:pt x="423825" y="391592"/>
                  </a:lnTo>
                  <a:lnTo>
                    <a:pt x="417652" y="397078"/>
                  </a:lnTo>
                  <a:lnTo>
                    <a:pt x="410109" y="406680"/>
                  </a:lnTo>
                  <a:lnTo>
                    <a:pt x="399822" y="411480"/>
                  </a:lnTo>
                  <a:lnTo>
                    <a:pt x="389535" y="410109"/>
                  </a:lnTo>
                  <a:lnTo>
                    <a:pt x="367589" y="403936"/>
                  </a:lnTo>
                  <a:lnTo>
                    <a:pt x="358674" y="398450"/>
                  </a:lnTo>
                  <a:close/>
                  <a:moveTo>
                    <a:pt x="694030" y="1333881"/>
                  </a:moveTo>
                  <a:lnTo>
                    <a:pt x="696087" y="1338682"/>
                  </a:lnTo>
                  <a:lnTo>
                    <a:pt x="697459" y="1342111"/>
                  </a:lnTo>
                  <a:lnTo>
                    <a:pt x="694030" y="1344168"/>
                  </a:lnTo>
                  <a:lnTo>
                    <a:pt x="688543" y="1340053"/>
                  </a:lnTo>
                  <a:lnTo>
                    <a:pt x="688543" y="1333881"/>
                  </a:lnTo>
                  <a:lnTo>
                    <a:pt x="694030" y="1333881"/>
                  </a:lnTo>
                  <a:close/>
                  <a:moveTo>
                    <a:pt x="395021" y="1265301"/>
                  </a:moveTo>
                  <a:lnTo>
                    <a:pt x="397764" y="1269416"/>
                  </a:lnTo>
                  <a:lnTo>
                    <a:pt x="399822" y="1279017"/>
                  </a:lnTo>
                  <a:lnTo>
                    <a:pt x="397764" y="1281075"/>
                  </a:lnTo>
                  <a:lnTo>
                    <a:pt x="393649" y="1279017"/>
                  </a:lnTo>
                  <a:lnTo>
                    <a:pt x="391592" y="1272845"/>
                  </a:lnTo>
                  <a:lnTo>
                    <a:pt x="390906" y="1270788"/>
                  </a:lnTo>
                  <a:lnTo>
                    <a:pt x="389535" y="1270102"/>
                  </a:lnTo>
                  <a:lnTo>
                    <a:pt x="390220" y="1265301"/>
                  </a:lnTo>
                  <a:lnTo>
                    <a:pt x="387477" y="1258443"/>
                  </a:lnTo>
                  <a:lnTo>
                    <a:pt x="392278" y="1259815"/>
                  </a:lnTo>
                  <a:lnTo>
                    <a:pt x="395021" y="1265301"/>
                  </a:lnTo>
                  <a:close/>
                </a:path>
              </a:pathLst>
            </a:custGeom>
            <a:solidFill>
              <a:srgbClr val="DA4F33"/>
            </a:solidFill>
            <a:ln w="3429" cap="rnd">
              <a:solidFill>
                <a:srgbClr val="FFFFFF"/>
              </a:solidFill>
              <a:prstDash val="solid"/>
              <a:round/>
            </a:ln>
          </p:spPr>
          <p:txBody>
            <a:bodyPr rtlCol="0" anchor="ctr"/>
            <a:lstStyle/>
            <a:p>
              <a:endParaRPr lang="el-GR"/>
            </a:p>
          </p:txBody>
        </p:sp>
        <p:sp>
          <p:nvSpPr>
            <p:cNvPr id="17" name="Ελεύθερη σχεδίαση 16">
              <a:extLst>
                <a:ext uri="{FF2B5EF4-FFF2-40B4-BE49-F238E27FC236}">
                  <a16:creationId xmlns:a16="http://schemas.microsoft.com/office/drawing/2014/main" id="{3C4DD745-564E-CBEA-F1B6-FFC34894BF9C}"/>
                </a:ext>
              </a:extLst>
            </p:cNvPr>
            <p:cNvSpPr/>
            <p:nvPr/>
          </p:nvSpPr>
          <p:spPr>
            <a:xfrm>
              <a:off x="9569199" y="3863174"/>
              <a:ext cx="1320850" cy="1569796"/>
            </a:xfrm>
            <a:custGeom>
              <a:avLst/>
              <a:gdLst>
                <a:gd name="connsiteX0" fmla="*/ 1063676 w 1320850"/>
                <a:gd name="connsiteY0" fmla="*/ 92583 h 1569796"/>
                <a:gd name="connsiteX1" fmla="*/ 1063676 w 1320850"/>
                <a:gd name="connsiteY1" fmla="*/ 93269 h 1569796"/>
                <a:gd name="connsiteX2" fmla="*/ 1087679 w 1320850"/>
                <a:gd name="connsiteY2" fmla="*/ 125501 h 1569796"/>
                <a:gd name="connsiteX3" fmla="*/ 1109625 w 1320850"/>
                <a:gd name="connsiteY3" fmla="*/ 165964 h 1569796"/>
                <a:gd name="connsiteX4" fmla="*/ 1119226 w 1320850"/>
                <a:gd name="connsiteY4" fmla="*/ 192024 h 1569796"/>
                <a:gd name="connsiteX5" fmla="*/ 1121969 w 1320850"/>
                <a:gd name="connsiteY5" fmla="*/ 196825 h 1569796"/>
                <a:gd name="connsiteX6" fmla="*/ 1121969 w 1320850"/>
                <a:gd name="connsiteY6" fmla="*/ 199568 h 1569796"/>
                <a:gd name="connsiteX7" fmla="*/ 1109625 w 1320850"/>
                <a:gd name="connsiteY7" fmla="*/ 208483 h 1569796"/>
                <a:gd name="connsiteX8" fmla="*/ 1076020 w 1320850"/>
                <a:gd name="connsiteY8" fmla="*/ 225628 h 1569796"/>
                <a:gd name="connsiteX9" fmla="*/ 1046531 w 1320850"/>
                <a:gd name="connsiteY9" fmla="*/ 213284 h 1569796"/>
                <a:gd name="connsiteX10" fmla="*/ 1039673 w 1320850"/>
                <a:gd name="connsiteY10" fmla="*/ 216027 h 1569796"/>
                <a:gd name="connsiteX11" fmla="*/ 1034187 w 1320850"/>
                <a:gd name="connsiteY11" fmla="*/ 215341 h 1569796"/>
                <a:gd name="connsiteX12" fmla="*/ 1028014 w 1320850"/>
                <a:gd name="connsiteY12" fmla="*/ 213970 h 1569796"/>
                <a:gd name="connsiteX13" fmla="*/ 1020471 w 1320850"/>
                <a:gd name="connsiteY13" fmla="*/ 213284 h 1569796"/>
                <a:gd name="connsiteX14" fmla="*/ 1017727 w 1320850"/>
                <a:gd name="connsiteY14" fmla="*/ 217399 h 1569796"/>
                <a:gd name="connsiteX15" fmla="*/ 1017727 w 1320850"/>
                <a:gd name="connsiteY15" fmla="*/ 227686 h 1569796"/>
                <a:gd name="connsiteX16" fmla="*/ 1017042 w 1320850"/>
                <a:gd name="connsiteY16" fmla="*/ 237973 h 1569796"/>
                <a:gd name="connsiteX17" fmla="*/ 1010869 w 1320850"/>
                <a:gd name="connsiteY17" fmla="*/ 242773 h 1569796"/>
                <a:gd name="connsiteX18" fmla="*/ 1006069 w 1320850"/>
                <a:gd name="connsiteY18" fmla="*/ 251689 h 1569796"/>
                <a:gd name="connsiteX19" fmla="*/ 1009498 w 1320850"/>
                <a:gd name="connsiteY19" fmla="*/ 268834 h 1569796"/>
                <a:gd name="connsiteX20" fmla="*/ 1018413 w 1320850"/>
                <a:gd name="connsiteY20" fmla="*/ 282550 h 1569796"/>
                <a:gd name="connsiteX21" fmla="*/ 1032129 w 1320850"/>
                <a:gd name="connsiteY21" fmla="*/ 279121 h 1569796"/>
                <a:gd name="connsiteX22" fmla="*/ 1044474 w 1320850"/>
                <a:gd name="connsiteY22" fmla="*/ 285979 h 1569796"/>
                <a:gd name="connsiteX23" fmla="*/ 1061619 w 1320850"/>
                <a:gd name="connsiteY23" fmla="*/ 288036 h 1569796"/>
                <a:gd name="connsiteX24" fmla="*/ 1078078 w 1320850"/>
                <a:gd name="connsiteY24" fmla="*/ 285979 h 1569796"/>
                <a:gd name="connsiteX25" fmla="*/ 1089736 w 1320850"/>
                <a:gd name="connsiteY25" fmla="*/ 279121 h 1569796"/>
                <a:gd name="connsiteX26" fmla="*/ 1112368 w 1320850"/>
                <a:gd name="connsiteY26" fmla="*/ 301752 h 1569796"/>
                <a:gd name="connsiteX27" fmla="*/ 1125398 w 1320850"/>
                <a:gd name="connsiteY27" fmla="*/ 311353 h 1569796"/>
                <a:gd name="connsiteX28" fmla="*/ 1138428 w 1320850"/>
                <a:gd name="connsiteY28" fmla="*/ 316840 h 1569796"/>
                <a:gd name="connsiteX29" fmla="*/ 1134999 w 1320850"/>
                <a:gd name="connsiteY29" fmla="*/ 325069 h 1569796"/>
                <a:gd name="connsiteX30" fmla="*/ 1134313 w 1320850"/>
                <a:gd name="connsiteY30" fmla="*/ 333985 h 1569796"/>
                <a:gd name="connsiteX31" fmla="*/ 1134999 w 1320850"/>
                <a:gd name="connsiteY31" fmla="*/ 340843 h 1569796"/>
                <a:gd name="connsiteX32" fmla="*/ 1138428 w 1320850"/>
                <a:gd name="connsiteY32" fmla="*/ 347701 h 1569796"/>
                <a:gd name="connsiteX33" fmla="*/ 1128827 w 1320850"/>
                <a:gd name="connsiteY33" fmla="*/ 349072 h 1569796"/>
                <a:gd name="connsiteX34" fmla="*/ 1115797 w 1320850"/>
                <a:gd name="connsiteY34" fmla="*/ 357302 h 1569796"/>
                <a:gd name="connsiteX35" fmla="*/ 1100023 w 1320850"/>
                <a:gd name="connsiteY35" fmla="*/ 360045 h 1569796"/>
                <a:gd name="connsiteX36" fmla="*/ 1097966 w 1320850"/>
                <a:gd name="connsiteY36" fmla="*/ 362788 h 1569796"/>
                <a:gd name="connsiteX37" fmla="*/ 1097280 w 1320850"/>
                <a:gd name="connsiteY37" fmla="*/ 368275 h 1569796"/>
                <a:gd name="connsiteX38" fmla="*/ 1094537 w 1320850"/>
                <a:gd name="connsiteY38" fmla="*/ 377190 h 1569796"/>
                <a:gd name="connsiteX39" fmla="*/ 1112368 w 1320850"/>
                <a:gd name="connsiteY39" fmla="*/ 390906 h 1569796"/>
                <a:gd name="connsiteX40" fmla="*/ 1121969 w 1320850"/>
                <a:gd name="connsiteY40" fmla="*/ 395021 h 1569796"/>
                <a:gd name="connsiteX41" fmla="*/ 1133628 w 1320850"/>
                <a:gd name="connsiteY41" fmla="*/ 396392 h 1569796"/>
                <a:gd name="connsiteX42" fmla="*/ 1126770 w 1320850"/>
                <a:gd name="connsiteY42" fmla="*/ 416281 h 1569796"/>
                <a:gd name="connsiteX43" fmla="*/ 1125398 w 1320850"/>
                <a:gd name="connsiteY43" fmla="*/ 429997 h 1569796"/>
                <a:gd name="connsiteX44" fmla="*/ 1127455 w 1320850"/>
                <a:gd name="connsiteY44" fmla="*/ 443713 h 1569796"/>
                <a:gd name="connsiteX45" fmla="*/ 1133628 w 1320850"/>
                <a:gd name="connsiteY45" fmla="*/ 462915 h 1569796"/>
                <a:gd name="connsiteX46" fmla="*/ 1124026 w 1320850"/>
                <a:gd name="connsiteY46" fmla="*/ 462915 h 1569796"/>
                <a:gd name="connsiteX47" fmla="*/ 1125398 w 1320850"/>
                <a:gd name="connsiteY47" fmla="*/ 482117 h 1569796"/>
                <a:gd name="connsiteX48" fmla="*/ 1128141 w 1320850"/>
                <a:gd name="connsiteY48" fmla="*/ 490347 h 1569796"/>
                <a:gd name="connsiteX49" fmla="*/ 1141171 w 1320850"/>
                <a:gd name="connsiteY49" fmla="*/ 495148 h 1569796"/>
                <a:gd name="connsiteX50" fmla="*/ 1141171 w 1320850"/>
                <a:gd name="connsiteY50" fmla="*/ 495833 h 1569796"/>
                <a:gd name="connsiteX51" fmla="*/ 1140486 w 1320850"/>
                <a:gd name="connsiteY51" fmla="*/ 499262 h 1569796"/>
                <a:gd name="connsiteX52" fmla="*/ 1125398 w 1320850"/>
                <a:gd name="connsiteY52" fmla="*/ 536981 h 1569796"/>
                <a:gd name="connsiteX53" fmla="*/ 1120597 w 1320850"/>
                <a:gd name="connsiteY53" fmla="*/ 560984 h 1569796"/>
                <a:gd name="connsiteX54" fmla="*/ 1125398 w 1320850"/>
                <a:gd name="connsiteY54" fmla="*/ 574015 h 1569796"/>
                <a:gd name="connsiteX55" fmla="*/ 1135685 w 1320850"/>
                <a:gd name="connsiteY55" fmla="*/ 585673 h 1569796"/>
                <a:gd name="connsiteX56" fmla="*/ 1170661 w 1320850"/>
                <a:gd name="connsiteY56" fmla="*/ 596646 h 1569796"/>
                <a:gd name="connsiteX57" fmla="*/ 1191921 w 1320850"/>
                <a:gd name="connsiteY57" fmla="*/ 612419 h 1569796"/>
                <a:gd name="connsiteX58" fmla="*/ 1204265 w 1320850"/>
                <a:gd name="connsiteY58" fmla="*/ 614477 h 1569796"/>
                <a:gd name="connsiteX59" fmla="*/ 1224839 w 1320850"/>
                <a:gd name="connsiteY59" fmla="*/ 635051 h 1569796"/>
                <a:gd name="connsiteX60" fmla="*/ 1237183 w 1320850"/>
                <a:gd name="connsiteY60" fmla="*/ 632308 h 1569796"/>
                <a:gd name="connsiteX61" fmla="*/ 1272159 w 1320850"/>
                <a:gd name="connsiteY61" fmla="*/ 641223 h 1569796"/>
                <a:gd name="connsiteX62" fmla="*/ 1285875 w 1320850"/>
                <a:gd name="connsiteY62" fmla="*/ 634365 h 1569796"/>
                <a:gd name="connsiteX63" fmla="*/ 1313307 w 1320850"/>
                <a:gd name="connsiteY63" fmla="*/ 634365 h 1569796"/>
                <a:gd name="connsiteX64" fmla="*/ 1320851 w 1320850"/>
                <a:gd name="connsiteY64" fmla="*/ 645338 h 1569796"/>
                <a:gd name="connsiteX65" fmla="*/ 1320851 w 1320850"/>
                <a:gd name="connsiteY65" fmla="*/ 652882 h 1569796"/>
                <a:gd name="connsiteX66" fmla="*/ 1320851 w 1320850"/>
                <a:gd name="connsiteY66" fmla="*/ 667969 h 1569796"/>
                <a:gd name="connsiteX67" fmla="*/ 1237183 w 1320850"/>
                <a:gd name="connsiteY67" fmla="*/ 672084 h 1569796"/>
                <a:gd name="connsiteX68" fmla="*/ 1225525 w 1320850"/>
                <a:gd name="connsiteY68" fmla="*/ 670027 h 1569796"/>
                <a:gd name="connsiteX69" fmla="*/ 1226211 w 1320850"/>
                <a:gd name="connsiteY69" fmla="*/ 672770 h 1569796"/>
                <a:gd name="connsiteX70" fmla="*/ 1226896 w 1320850"/>
                <a:gd name="connsiteY70" fmla="*/ 675513 h 1569796"/>
                <a:gd name="connsiteX71" fmla="*/ 1227582 w 1320850"/>
                <a:gd name="connsiteY71" fmla="*/ 678942 h 1569796"/>
                <a:gd name="connsiteX72" fmla="*/ 1229640 w 1320850"/>
                <a:gd name="connsiteY72" fmla="*/ 682371 h 1569796"/>
                <a:gd name="connsiteX73" fmla="*/ 1204265 w 1320850"/>
                <a:gd name="connsiteY73" fmla="*/ 678256 h 1569796"/>
                <a:gd name="connsiteX74" fmla="*/ 1194664 w 1320850"/>
                <a:gd name="connsiteY74" fmla="*/ 679628 h 1569796"/>
                <a:gd name="connsiteX75" fmla="*/ 1196035 w 1320850"/>
                <a:gd name="connsiteY75" fmla="*/ 688543 h 1569796"/>
                <a:gd name="connsiteX76" fmla="*/ 1172032 w 1320850"/>
                <a:gd name="connsiteY76" fmla="*/ 694030 h 1569796"/>
                <a:gd name="connsiteX77" fmla="*/ 1172032 w 1320850"/>
                <a:gd name="connsiteY77" fmla="*/ 702945 h 1569796"/>
                <a:gd name="connsiteX78" fmla="*/ 1176833 w 1320850"/>
                <a:gd name="connsiteY78" fmla="*/ 707060 h 1569796"/>
                <a:gd name="connsiteX79" fmla="*/ 1183691 w 1320850"/>
                <a:gd name="connsiteY79" fmla="*/ 707746 h 1569796"/>
                <a:gd name="connsiteX80" fmla="*/ 1191235 w 1320850"/>
                <a:gd name="connsiteY80" fmla="*/ 706374 h 1569796"/>
                <a:gd name="connsiteX81" fmla="*/ 1186434 w 1320850"/>
                <a:gd name="connsiteY81" fmla="*/ 712546 h 1569796"/>
                <a:gd name="connsiteX82" fmla="*/ 1186434 w 1320850"/>
                <a:gd name="connsiteY82" fmla="*/ 718033 h 1569796"/>
                <a:gd name="connsiteX83" fmla="*/ 1191921 w 1320850"/>
                <a:gd name="connsiteY83" fmla="*/ 719404 h 1569796"/>
                <a:gd name="connsiteX84" fmla="*/ 1205637 w 1320850"/>
                <a:gd name="connsiteY84" fmla="*/ 724891 h 1569796"/>
                <a:gd name="connsiteX85" fmla="*/ 1194664 w 1320850"/>
                <a:gd name="connsiteY85" fmla="*/ 730377 h 1569796"/>
                <a:gd name="connsiteX86" fmla="*/ 1181634 w 1320850"/>
                <a:gd name="connsiteY86" fmla="*/ 731749 h 1569796"/>
                <a:gd name="connsiteX87" fmla="*/ 1155573 w 1320850"/>
                <a:gd name="connsiteY87" fmla="*/ 730377 h 1569796"/>
                <a:gd name="connsiteX88" fmla="*/ 1140486 w 1320850"/>
                <a:gd name="connsiteY88" fmla="*/ 733120 h 1569796"/>
                <a:gd name="connsiteX89" fmla="*/ 1140486 w 1320850"/>
                <a:gd name="connsiteY89" fmla="*/ 740664 h 1569796"/>
                <a:gd name="connsiteX90" fmla="*/ 1146658 w 1320850"/>
                <a:gd name="connsiteY90" fmla="*/ 752323 h 1569796"/>
                <a:gd name="connsiteX91" fmla="*/ 1152830 w 1320850"/>
                <a:gd name="connsiteY91" fmla="*/ 766724 h 1569796"/>
                <a:gd name="connsiteX92" fmla="*/ 1138428 w 1320850"/>
                <a:gd name="connsiteY92" fmla="*/ 769468 h 1569796"/>
                <a:gd name="connsiteX93" fmla="*/ 1128141 w 1320850"/>
                <a:gd name="connsiteY93" fmla="*/ 769468 h 1569796"/>
                <a:gd name="connsiteX94" fmla="*/ 1119912 w 1320850"/>
                <a:gd name="connsiteY94" fmla="*/ 766039 h 1569796"/>
                <a:gd name="connsiteX95" fmla="*/ 1109625 w 1320850"/>
                <a:gd name="connsiteY95" fmla="*/ 760552 h 1569796"/>
                <a:gd name="connsiteX96" fmla="*/ 1109625 w 1320850"/>
                <a:gd name="connsiteY96" fmla="*/ 754380 h 1569796"/>
                <a:gd name="connsiteX97" fmla="*/ 1124026 w 1320850"/>
                <a:gd name="connsiteY97" fmla="*/ 754380 h 1569796"/>
                <a:gd name="connsiteX98" fmla="*/ 1124026 w 1320850"/>
                <a:gd name="connsiteY98" fmla="*/ 748894 h 1569796"/>
                <a:gd name="connsiteX99" fmla="*/ 1115797 w 1320850"/>
                <a:gd name="connsiteY99" fmla="*/ 746150 h 1569796"/>
                <a:gd name="connsiteX100" fmla="*/ 1105510 w 1320850"/>
                <a:gd name="connsiteY100" fmla="*/ 748208 h 1569796"/>
                <a:gd name="connsiteX101" fmla="*/ 1096594 w 1320850"/>
                <a:gd name="connsiteY101" fmla="*/ 747522 h 1569796"/>
                <a:gd name="connsiteX102" fmla="*/ 1089736 w 1320850"/>
                <a:gd name="connsiteY102" fmla="*/ 737235 h 1569796"/>
                <a:gd name="connsiteX103" fmla="*/ 1104824 w 1320850"/>
                <a:gd name="connsiteY103" fmla="*/ 743407 h 1569796"/>
                <a:gd name="connsiteX104" fmla="*/ 1101395 w 1320850"/>
                <a:gd name="connsiteY104" fmla="*/ 734492 h 1569796"/>
                <a:gd name="connsiteX105" fmla="*/ 1095909 w 1320850"/>
                <a:gd name="connsiteY105" fmla="*/ 729005 h 1569796"/>
                <a:gd name="connsiteX106" fmla="*/ 1080821 w 1320850"/>
                <a:gd name="connsiteY106" fmla="*/ 718033 h 1569796"/>
                <a:gd name="connsiteX107" fmla="*/ 1075335 w 1320850"/>
                <a:gd name="connsiteY107" fmla="*/ 724205 h 1569796"/>
                <a:gd name="connsiteX108" fmla="*/ 1067791 w 1320850"/>
                <a:gd name="connsiteY108" fmla="*/ 724205 h 1569796"/>
                <a:gd name="connsiteX109" fmla="*/ 1060933 w 1320850"/>
                <a:gd name="connsiteY109" fmla="*/ 720090 h 1569796"/>
                <a:gd name="connsiteX110" fmla="*/ 1060933 w 1320850"/>
                <a:gd name="connsiteY110" fmla="*/ 718033 h 1569796"/>
                <a:gd name="connsiteX111" fmla="*/ 1058875 w 1320850"/>
                <a:gd name="connsiteY111" fmla="*/ 690601 h 1569796"/>
                <a:gd name="connsiteX112" fmla="*/ 1060933 w 1320850"/>
                <a:gd name="connsiteY112" fmla="*/ 679628 h 1569796"/>
                <a:gd name="connsiteX113" fmla="*/ 1068477 w 1320850"/>
                <a:gd name="connsiteY113" fmla="*/ 685114 h 1569796"/>
                <a:gd name="connsiteX114" fmla="*/ 1076706 w 1320850"/>
                <a:gd name="connsiteY114" fmla="*/ 689915 h 1569796"/>
                <a:gd name="connsiteX115" fmla="*/ 1083564 w 1320850"/>
                <a:gd name="connsiteY115" fmla="*/ 683057 h 1569796"/>
                <a:gd name="connsiteX116" fmla="*/ 1089051 w 1320850"/>
                <a:gd name="connsiteY116" fmla="*/ 670712 h 1569796"/>
                <a:gd name="connsiteX117" fmla="*/ 1089736 w 1320850"/>
                <a:gd name="connsiteY117" fmla="*/ 657682 h 1569796"/>
                <a:gd name="connsiteX118" fmla="*/ 1105510 w 1320850"/>
                <a:gd name="connsiteY118" fmla="*/ 666598 h 1569796"/>
                <a:gd name="connsiteX119" fmla="*/ 1109625 w 1320850"/>
                <a:gd name="connsiteY119" fmla="*/ 670027 h 1569796"/>
                <a:gd name="connsiteX120" fmla="*/ 1109625 w 1320850"/>
                <a:gd name="connsiteY120" fmla="*/ 664540 h 1569796"/>
                <a:gd name="connsiteX121" fmla="*/ 1106196 w 1320850"/>
                <a:gd name="connsiteY121" fmla="*/ 656311 h 1569796"/>
                <a:gd name="connsiteX122" fmla="*/ 1104824 w 1320850"/>
                <a:gd name="connsiteY122" fmla="*/ 650824 h 1569796"/>
                <a:gd name="connsiteX123" fmla="*/ 1104824 w 1320850"/>
                <a:gd name="connsiteY123" fmla="*/ 642595 h 1569796"/>
                <a:gd name="connsiteX124" fmla="*/ 1102767 w 1320850"/>
                <a:gd name="connsiteY124" fmla="*/ 637108 h 1569796"/>
                <a:gd name="connsiteX125" fmla="*/ 1097966 w 1320850"/>
                <a:gd name="connsiteY125" fmla="*/ 635051 h 1569796"/>
                <a:gd name="connsiteX126" fmla="*/ 1092480 w 1320850"/>
                <a:gd name="connsiteY126" fmla="*/ 633679 h 1569796"/>
                <a:gd name="connsiteX127" fmla="*/ 1088365 w 1320850"/>
                <a:gd name="connsiteY127" fmla="*/ 630250 h 1569796"/>
                <a:gd name="connsiteX128" fmla="*/ 1078078 w 1320850"/>
                <a:gd name="connsiteY128" fmla="*/ 625450 h 1569796"/>
                <a:gd name="connsiteX129" fmla="*/ 1053389 w 1320850"/>
                <a:gd name="connsiteY129" fmla="*/ 631622 h 1569796"/>
                <a:gd name="connsiteX130" fmla="*/ 1041730 w 1320850"/>
                <a:gd name="connsiteY130" fmla="*/ 627507 h 1569796"/>
                <a:gd name="connsiteX131" fmla="*/ 1051332 w 1320850"/>
                <a:gd name="connsiteY131" fmla="*/ 621335 h 1569796"/>
                <a:gd name="connsiteX132" fmla="*/ 1041730 w 1320850"/>
                <a:gd name="connsiteY132" fmla="*/ 603504 h 1569796"/>
                <a:gd name="connsiteX133" fmla="*/ 1024585 w 1320850"/>
                <a:gd name="connsiteY133" fmla="*/ 613791 h 1569796"/>
                <a:gd name="connsiteX134" fmla="*/ 1017727 w 1320850"/>
                <a:gd name="connsiteY134" fmla="*/ 619277 h 1569796"/>
                <a:gd name="connsiteX135" fmla="*/ 1012927 w 1320850"/>
                <a:gd name="connsiteY135" fmla="*/ 627507 h 1569796"/>
                <a:gd name="connsiteX136" fmla="*/ 1003326 w 1320850"/>
                <a:gd name="connsiteY136" fmla="*/ 595274 h 1569796"/>
                <a:gd name="connsiteX137" fmla="*/ 995782 w 1320850"/>
                <a:gd name="connsiteY137" fmla="*/ 583616 h 1569796"/>
                <a:gd name="connsiteX138" fmla="*/ 984123 w 1320850"/>
                <a:gd name="connsiteY138" fmla="*/ 572643 h 1569796"/>
                <a:gd name="connsiteX139" fmla="*/ 980694 w 1320850"/>
                <a:gd name="connsiteY139" fmla="*/ 571271 h 1569796"/>
                <a:gd name="connsiteX140" fmla="*/ 972465 w 1320850"/>
                <a:gd name="connsiteY140" fmla="*/ 572643 h 1569796"/>
                <a:gd name="connsiteX141" fmla="*/ 969721 w 1320850"/>
                <a:gd name="connsiteY141" fmla="*/ 572643 h 1569796"/>
                <a:gd name="connsiteX142" fmla="*/ 966978 w 1320850"/>
                <a:gd name="connsiteY142" fmla="*/ 569900 h 1569796"/>
                <a:gd name="connsiteX143" fmla="*/ 965607 w 1320850"/>
                <a:gd name="connsiteY143" fmla="*/ 565785 h 1569796"/>
                <a:gd name="connsiteX144" fmla="*/ 964921 w 1320850"/>
                <a:gd name="connsiteY144" fmla="*/ 561670 h 1569796"/>
                <a:gd name="connsiteX145" fmla="*/ 964921 w 1320850"/>
                <a:gd name="connsiteY145" fmla="*/ 560299 h 1569796"/>
                <a:gd name="connsiteX146" fmla="*/ 954634 w 1320850"/>
                <a:gd name="connsiteY146" fmla="*/ 556184 h 1569796"/>
                <a:gd name="connsiteX147" fmla="*/ 948462 w 1320850"/>
                <a:gd name="connsiteY147" fmla="*/ 554812 h 1569796"/>
                <a:gd name="connsiteX148" fmla="*/ 940232 w 1320850"/>
                <a:gd name="connsiteY148" fmla="*/ 554812 h 1569796"/>
                <a:gd name="connsiteX149" fmla="*/ 949147 w 1320850"/>
                <a:gd name="connsiteY149" fmla="*/ 557555 h 1569796"/>
                <a:gd name="connsiteX150" fmla="*/ 951891 w 1320850"/>
                <a:gd name="connsiteY150" fmla="*/ 560299 h 1569796"/>
                <a:gd name="connsiteX151" fmla="*/ 954634 w 1320850"/>
                <a:gd name="connsiteY151" fmla="*/ 567157 h 1569796"/>
                <a:gd name="connsiteX152" fmla="*/ 940918 w 1320850"/>
                <a:gd name="connsiteY152" fmla="*/ 560984 h 1569796"/>
                <a:gd name="connsiteX153" fmla="*/ 928573 w 1320850"/>
                <a:gd name="connsiteY153" fmla="*/ 562356 h 1569796"/>
                <a:gd name="connsiteX154" fmla="*/ 917601 w 1320850"/>
                <a:gd name="connsiteY154" fmla="*/ 569214 h 1569796"/>
                <a:gd name="connsiteX155" fmla="*/ 906628 w 1320850"/>
                <a:gd name="connsiteY155" fmla="*/ 578129 h 1569796"/>
                <a:gd name="connsiteX156" fmla="*/ 901827 w 1320850"/>
                <a:gd name="connsiteY156" fmla="*/ 573329 h 1569796"/>
                <a:gd name="connsiteX157" fmla="*/ 882625 w 1320850"/>
                <a:gd name="connsiteY157" fmla="*/ 560299 h 1569796"/>
                <a:gd name="connsiteX158" fmla="*/ 883996 w 1320850"/>
                <a:gd name="connsiteY158" fmla="*/ 556870 h 1569796"/>
                <a:gd name="connsiteX159" fmla="*/ 887425 w 1320850"/>
                <a:gd name="connsiteY159" fmla="*/ 547954 h 1569796"/>
                <a:gd name="connsiteX160" fmla="*/ 878510 w 1320850"/>
                <a:gd name="connsiteY160" fmla="*/ 544525 h 1569796"/>
                <a:gd name="connsiteX161" fmla="*/ 870280 w 1320850"/>
                <a:gd name="connsiteY161" fmla="*/ 537667 h 1569796"/>
                <a:gd name="connsiteX162" fmla="*/ 866166 w 1320850"/>
                <a:gd name="connsiteY162" fmla="*/ 530123 h 1569796"/>
                <a:gd name="connsiteX163" fmla="*/ 868223 w 1320850"/>
                <a:gd name="connsiteY163" fmla="*/ 523951 h 1569796"/>
                <a:gd name="connsiteX164" fmla="*/ 860679 w 1320850"/>
                <a:gd name="connsiteY164" fmla="*/ 512978 h 1569796"/>
                <a:gd name="connsiteX165" fmla="*/ 853135 w 1320850"/>
                <a:gd name="connsiteY165" fmla="*/ 505435 h 1569796"/>
                <a:gd name="connsiteX166" fmla="*/ 838048 w 1320850"/>
                <a:gd name="connsiteY166" fmla="*/ 512293 h 1569796"/>
                <a:gd name="connsiteX167" fmla="*/ 825018 w 1320850"/>
                <a:gd name="connsiteY167" fmla="*/ 519836 h 1569796"/>
                <a:gd name="connsiteX168" fmla="*/ 816788 w 1320850"/>
                <a:gd name="connsiteY168" fmla="*/ 532867 h 1569796"/>
                <a:gd name="connsiteX169" fmla="*/ 814731 w 1320850"/>
                <a:gd name="connsiteY169" fmla="*/ 554812 h 1569796"/>
                <a:gd name="connsiteX170" fmla="*/ 816102 w 1320850"/>
                <a:gd name="connsiteY170" fmla="*/ 558927 h 1569796"/>
                <a:gd name="connsiteX171" fmla="*/ 822960 w 1320850"/>
                <a:gd name="connsiteY171" fmla="*/ 569900 h 1569796"/>
                <a:gd name="connsiteX172" fmla="*/ 824332 w 1320850"/>
                <a:gd name="connsiteY172" fmla="*/ 575386 h 1569796"/>
                <a:gd name="connsiteX173" fmla="*/ 822960 w 1320850"/>
                <a:gd name="connsiteY173" fmla="*/ 580873 h 1569796"/>
                <a:gd name="connsiteX174" fmla="*/ 820217 w 1320850"/>
                <a:gd name="connsiteY174" fmla="*/ 591845 h 1569796"/>
                <a:gd name="connsiteX175" fmla="*/ 819531 w 1320850"/>
                <a:gd name="connsiteY175" fmla="*/ 596646 h 1569796"/>
                <a:gd name="connsiteX176" fmla="*/ 822960 w 1320850"/>
                <a:gd name="connsiteY176" fmla="*/ 606247 h 1569796"/>
                <a:gd name="connsiteX177" fmla="*/ 826389 w 1320850"/>
                <a:gd name="connsiteY177" fmla="*/ 611734 h 1569796"/>
                <a:gd name="connsiteX178" fmla="*/ 830504 w 1320850"/>
                <a:gd name="connsiteY178" fmla="*/ 615848 h 1569796"/>
                <a:gd name="connsiteX179" fmla="*/ 833933 w 1320850"/>
                <a:gd name="connsiteY179" fmla="*/ 621335 h 1569796"/>
                <a:gd name="connsiteX180" fmla="*/ 834619 w 1320850"/>
                <a:gd name="connsiteY180" fmla="*/ 626135 h 1569796"/>
                <a:gd name="connsiteX181" fmla="*/ 833933 w 1320850"/>
                <a:gd name="connsiteY181" fmla="*/ 642595 h 1569796"/>
                <a:gd name="connsiteX182" fmla="*/ 835305 w 1320850"/>
                <a:gd name="connsiteY182" fmla="*/ 645338 h 1569796"/>
                <a:gd name="connsiteX183" fmla="*/ 844220 w 1320850"/>
                <a:gd name="connsiteY183" fmla="*/ 652196 h 1569796"/>
                <a:gd name="connsiteX184" fmla="*/ 843534 w 1320850"/>
                <a:gd name="connsiteY184" fmla="*/ 661111 h 1569796"/>
                <a:gd name="connsiteX185" fmla="*/ 838734 w 1320850"/>
                <a:gd name="connsiteY185" fmla="*/ 673456 h 1569796"/>
                <a:gd name="connsiteX186" fmla="*/ 839419 w 1320850"/>
                <a:gd name="connsiteY186" fmla="*/ 682371 h 1569796"/>
                <a:gd name="connsiteX187" fmla="*/ 875767 w 1320850"/>
                <a:gd name="connsiteY187" fmla="*/ 726262 h 1569796"/>
                <a:gd name="connsiteX188" fmla="*/ 882625 w 1320850"/>
                <a:gd name="connsiteY188" fmla="*/ 730377 h 1569796"/>
                <a:gd name="connsiteX189" fmla="*/ 877824 w 1320850"/>
                <a:gd name="connsiteY189" fmla="*/ 743407 h 1569796"/>
                <a:gd name="connsiteX190" fmla="*/ 887425 w 1320850"/>
                <a:gd name="connsiteY190" fmla="*/ 743407 h 1569796"/>
                <a:gd name="connsiteX191" fmla="*/ 887425 w 1320850"/>
                <a:gd name="connsiteY191" fmla="*/ 748894 h 1569796"/>
                <a:gd name="connsiteX192" fmla="*/ 882625 w 1320850"/>
                <a:gd name="connsiteY192" fmla="*/ 748894 h 1569796"/>
                <a:gd name="connsiteX193" fmla="*/ 882625 w 1320850"/>
                <a:gd name="connsiteY193" fmla="*/ 754380 h 1569796"/>
                <a:gd name="connsiteX194" fmla="*/ 889483 w 1320850"/>
                <a:gd name="connsiteY194" fmla="*/ 761924 h 1569796"/>
                <a:gd name="connsiteX195" fmla="*/ 906628 w 1320850"/>
                <a:gd name="connsiteY195" fmla="*/ 792099 h 1569796"/>
                <a:gd name="connsiteX196" fmla="*/ 911428 w 1320850"/>
                <a:gd name="connsiteY196" fmla="*/ 808558 h 1569796"/>
                <a:gd name="connsiteX197" fmla="*/ 935431 w 1320850"/>
                <a:gd name="connsiteY197" fmla="*/ 851764 h 1569796"/>
                <a:gd name="connsiteX198" fmla="*/ 938175 w 1320850"/>
                <a:gd name="connsiteY198" fmla="*/ 854507 h 1569796"/>
                <a:gd name="connsiteX199" fmla="*/ 943661 w 1320850"/>
                <a:gd name="connsiteY199" fmla="*/ 862736 h 1569796"/>
                <a:gd name="connsiteX200" fmla="*/ 947090 w 1320850"/>
                <a:gd name="connsiteY200" fmla="*/ 872338 h 1569796"/>
                <a:gd name="connsiteX201" fmla="*/ 942975 w 1320850"/>
                <a:gd name="connsiteY201" fmla="*/ 876452 h 1569796"/>
                <a:gd name="connsiteX202" fmla="*/ 939546 w 1320850"/>
                <a:gd name="connsiteY202" fmla="*/ 881939 h 1569796"/>
                <a:gd name="connsiteX203" fmla="*/ 937489 w 1320850"/>
                <a:gd name="connsiteY203" fmla="*/ 892912 h 1569796"/>
                <a:gd name="connsiteX204" fmla="*/ 935431 w 1320850"/>
                <a:gd name="connsiteY204" fmla="*/ 916229 h 1569796"/>
                <a:gd name="connsiteX205" fmla="*/ 941604 w 1320850"/>
                <a:gd name="connsiteY205" fmla="*/ 927202 h 1569796"/>
                <a:gd name="connsiteX206" fmla="*/ 954634 w 1320850"/>
                <a:gd name="connsiteY206" fmla="*/ 929945 h 1569796"/>
                <a:gd name="connsiteX207" fmla="*/ 969036 w 1320850"/>
                <a:gd name="connsiteY207" fmla="*/ 928573 h 1569796"/>
                <a:gd name="connsiteX208" fmla="*/ 978637 w 1320850"/>
                <a:gd name="connsiteY208" fmla="*/ 925144 h 1569796"/>
                <a:gd name="connsiteX209" fmla="*/ 979323 w 1320850"/>
                <a:gd name="connsiteY209" fmla="*/ 929259 h 1569796"/>
                <a:gd name="connsiteX210" fmla="*/ 980694 w 1320850"/>
                <a:gd name="connsiteY210" fmla="*/ 931316 h 1569796"/>
                <a:gd name="connsiteX211" fmla="*/ 982066 w 1320850"/>
                <a:gd name="connsiteY211" fmla="*/ 933374 h 1569796"/>
                <a:gd name="connsiteX212" fmla="*/ 984123 w 1320850"/>
                <a:gd name="connsiteY212" fmla="*/ 936803 h 1569796"/>
                <a:gd name="connsiteX213" fmla="*/ 979323 w 1320850"/>
                <a:gd name="connsiteY213" fmla="*/ 940232 h 1569796"/>
                <a:gd name="connsiteX214" fmla="*/ 980008 w 1320850"/>
                <a:gd name="connsiteY214" fmla="*/ 940918 h 1569796"/>
                <a:gd name="connsiteX215" fmla="*/ 984123 w 1320850"/>
                <a:gd name="connsiteY215" fmla="*/ 942975 h 1569796"/>
                <a:gd name="connsiteX216" fmla="*/ 978637 w 1320850"/>
                <a:gd name="connsiteY216" fmla="*/ 949833 h 1569796"/>
                <a:gd name="connsiteX217" fmla="*/ 990981 w 1320850"/>
                <a:gd name="connsiteY217" fmla="*/ 953948 h 1569796"/>
                <a:gd name="connsiteX218" fmla="*/ 996468 w 1320850"/>
                <a:gd name="connsiteY218" fmla="*/ 961492 h 1569796"/>
                <a:gd name="connsiteX219" fmla="*/ 995096 w 1320850"/>
                <a:gd name="connsiteY219" fmla="*/ 965606 h 1569796"/>
                <a:gd name="connsiteX220" fmla="*/ 984123 w 1320850"/>
                <a:gd name="connsiteY220" fmla="*/ 960806 h 1569796"/>
                <a:gd name="connsiteX221" fmla="*/ 990295 w 1320850"/>
                <a:gd name="connsiteY221" fmla="*/ 976579 h 1569796"/>
                <a:gd name="connsiteX222" fmla="*/ 1009498 w 1320850"/>
                <a:gd name="connsiteY222" fmla="*/ 1004697 h 1569796"/>
                <a:gd name="connsiteX223" fmla="*/ 1008126 w 1320850"/>
                <a:gd name="connsiteY223" fmla="*/ 1015670 h 1569796"/>
                <a:gd name="connsiteX224" fmla="*/ 1014298 w 1320850"/>
                <a:gd name="connsiteY224" fmla="*/ 1030072 h 1569796"/>
                <a:gd name="connsiteX225" fmla="*/ 1017727 w 1320850"/>
                <a:gd name="connsiteY225" fmla="*/ 1045845 h 1569796"/>
                <a:gd name="connsiteX226" fmla="*/ 1014298 w 1320850"/>
                <a:gd name="connsiteY226" fmla="*/ 1045845 h 1569796"/>
                <a:gd name="connsiteX227" fmla="*/ 1006755 w 1320850"/>
                <a:gd name="connsiteY227" fmla="*/ 1046531 h 1569796"/>
                <a:gd name="connsiteX228" fmla="*/ 1003326 w 1320850"/>
                <a:gd name="connsiteY228" fmla="*/ 1045845 h 1569796"/>
                <a:gd name="connsiteX229" fmla="*/ 1004697 w 1320850"/>
                <a:gd name="connsiteY229" fmla="*/ 1050646 h 1569796"/>
                <a:gd name="connsiteX230" fmla="*/ 1010184 w 1320850"/>
                <a:gd name="connsiteY230" fmla="*/ 1059561 h 1569796"/>
                <a:gd name="connsiteX231" fmla="*/ 1012927 w 1320850"/>
                <a:gd name="connsiteY231" fmla="*/ 1063676 h 1569796"/>
                <a:gd name="connsiteX232" fmla="*/ 1014298 w 1320850"/>
                <a:gd name="connsiteY232" fmla="*/ 1060933 h 1569796"/>
                <a:gd name="connsiteX233" fmla="*/ 1014984 w 1320850"/>
                <a:gd name="connsiteY233" fmla="*/ 1060247 h 1569796"/>
                <a:gd name="connsiteX234" fmla="*/ 1015670 w 1320850"/>
                <a:gd name="connsiteY234" fmla="*/ 1059561 h 1569796"/>
                <a:gd name="connsiteX235" fmla="*/ 1017727 w 1320850"/>
                <a:gd name="connsiteY235" fmla="*/ 1058189 h 1569796"/>
                <a:gd name="connsiteX236" fmla="*/ 1020471 w 1320850"/>
                <a:gd name="connsiteY236" fmla="*/ 1066419 h 1569796"/>
                <a:gd name="connsiteX237" fmla="*/ 1021156 w 1320850"/>
                <a:gd name="connsiteY237" fmla="*/ 1073963 h 1569796"/>
                <a:gd name="connsiteX238" fmla="*/ 1020471 w 1320850"/>
                <a:gd name="connsiteY238" fmla="*/ 1080821 h 1569796"/>
                <a:gd name="connsiteX239" fmla="*/ 1017727 w 1320850"/>
                <a:gd name="connsiteY239" fmla="*/ 1088365 h 1569796"/>
                <a:gd name="connsiteX240" fmla="*/ 1025271 w 1320850"/>
                <a:gd name="connsiteY240" fmla="*/ 1100023 h 1569796"/>
                <a:gd name="connsiteX241" fmla="*/ 1038987 w 1320850"/>
                <a:gd name="connsiteY241" fmla="*/ 1135685 h 1569796"/>
                <a:gd name="connsiteX242" fmla="*/ 1044474 w 1320850"/>
                <a:gd name="connsiteY242" fmla="*/ 1143229 h 1569796"/>
                <a:gd name="connsiteX243" fmla="*/ 1041730 w 1320850"/>
                <a:gd name="connsiteY243" fmla="*/ 1150087 h 1569796"/>
                <a:gd name="connsiteX244" fmla="*/ 1051332 w 1320850"/>
                <a:gd name="connsiteY244" fmla="*/ 1165174 h 1569796"/>
                <a:gd name="connsiteX245" fmla="*/ 1070534 w 1320850"/>
                <a:gd name="connsiteY245" fmla="*/ 1185062 h 1569796"/>
                <a:gd name="connsiteX246" fmla="*/ 1075335 w 1320850"/>
                <a:gd name="connsiteY246" fmla="*/ 1194664 h 1569796"/>
                <a:gd name="connsiteX247" fmla="*/ 1076706 w 1320850"/>
                <a:gd name="connsiteY247" fmla="*/ 1204265 h 1569796"/>
                <a:gd name="connsiteX248" fmla="*/ 1074649 w 1320850"/>
                <a:gd name="connsiteY248" fmla="*/ 1211809 h 1569796"/>
                <a:gd name="connsiteX249" fmla="*/ 1066419 w 1320850"/>
                <a:gd name="connsiteY249" fmla="*/ 1215238 h 1569796"/>
                <a:gd name="connsiteX250" fmla="*/ 1066419 w 1320850"/>
                <a:gd name="connsiteY250" fmla="*/ 1220724 h 1569796"/>
                <a:gd name="connsiteX251" fmla="*/ 1073963 w 1320850"/>
                <a:gd name="connsiteY251" fmla="*/ 1220724 h 1569796"/>
                <a:gd name="connsiteX252" fmla="*/ 1079449 w 1320850"/>
                <a:gd name="connsiteY252" fmla="*/ 1222096 h 1569796"/>
                <a:gd name="connsiteX253" fmla="*/ 1089736 w 1320850"/>
                <a:gd name="connsiteY253" fmla="*/ 1226896 h 1569796"/>
                <a:gd name="connsiteX254" fmla="*/ 1086993 w 1320850"/>
                <a:gd name="connsiteY254" fmla="*/ 1233754 h 1569796"/>
                <a:gd name="connsiteX255" fmla="*/ 1078764 w 1320850"/>
                <a:gd name="connsiteY255" fmla="*/ 1239926 h 1569796"/>
                <a:gd name="connsiteX256" fmla="*/ 1076020 w 1320850"/>
                <a:gd name="connsiteY256" fmla="*/ 1245413 h 1569796"/>
                <a:gd name="connsiteX257" fmla="*/ 1075335 w 1320850"/>
                <a:gd name="connsiteY257" fmla="*/ 1250213 h 1569796"/>
                <a:gd name="connsiteX258" fmla="*/ 1075335 w 1320850"/>
                <a:gd name="connsiteY258" fmla="*/ 1252957 h 1569796"/>
                <a:gd name="connsiteX259" fmla="*/ 1076020 w 1320850"/>
                <a:gd name="connsiteY259" fmla="*/ 1255700 h 1569796"/>
                <a:gd name="connsiteX260" fmla="*/ 1076020 w 1320850"/>
                <a:gd name="connsiteY260" fmla="*/ 1259815 h 1569796"/>
                <a:gd name="connsiteX261" fmla="*/ 1071906 w 1320850"/>
                <a:gd name="connsiteY261" fmla="*/ 1269416 h 1569796"/>
                <a:gd name="connsiteX262" fmla="*/ 1062990 w 1320850"/>
                <a:gd name="connsiteY262" fmla="*/ 1268730 h 1569796"/>
                <a:gd name="connsiteX263" fmla="*/ 1053389 w 1320850"/>
                <a:gd name="connsiteY263" fmla="*/ 1263244 h 1569796"/>
                <a:gd name="connsiteX264" fmla="*/ 1046531 w 1320850"/>
                <a:gd name="connsiteY264" fmla="*/ 1257071 h 1569796"/>
                <a:gd name="connsiteX265" fmla="*/ 1040359 w 1320850"/>
                <a:gd name="connsiteY265" fmla="*/ 1266673 h 1569796"/>
                <a:gd name="connsiteX266" fmla="*/ 1031443 w 1320850"/>
                <a:gd name="connsiteY266" fmla="*/ 1276274 h 1569796"/>
                <a:gd name="connsiteX267" fmla="*/ 1028014 w 1320850"/>
                <a:gd name="connsiteY267" fmla="*/ 1284503 h 1569796"/>
                <a:gd name="connsiteX268" fmla="*/ 1036930 w 1320850"/>
                <a:gd name="connsiteY268" fmla="*/ 1293419 h 1569796"/>
                <a:gd name="connsiteX269" fmla="*/ 1035558 w 1320850"/>
                <a:gd name="connsiteY269" fmla="*/ 1296162 h 1569796"/>
                <a:gd name="connsiteX270" fmla="*/ 1033501 w 1320850"/>
                <a:gd name="connsiteY270" fmla="*/ 1302334 h 1569796"/>
                <a:gd name="connsiteX271" fmla="*/ 1032129 w 1320850"/>
                <a:gd name="connsiteY271" fmla="*/ 1305077 h 1569796"/>
                <a:gd name="connsiteX272" fmla="*/ 1051332 w 1320850"/>
                <a:gd name="connsiteY272" fmla="*/ 1305077 h 1569796"/>
                <a:gd name="connsiteX273" fmla="*/ 1034187 w 1320850"/>
                <a:gd name="connsiteY273" fmla="*/ 1320851 h 1569796"/>
                <a:gd name="connsiteX274" fmla="*/ 1034872 w 1320850"/>
                <a:gd name="connsiteY274" fmla="*/ 1343482 h 1569796"/>
                <a:gd name="connsiteX275" fmla="*/ 1045159 w 1320850"/>
                <a:gd name="connsiteY275" fmla="*/ 1366799 h 1569796"/>
                <a:gd name="connsiteX276" fmla="*/ 1058875 w 1320850"/>
                <a:gd name="connsiteY276" fmla="*/ 1388745 h 1569796"/>
                <a:gd name="connsiteX277" fmla="*/ 1066419 w 1320850"/>
                <a:gd name="connsiteY277" fmla="*/ 1404518 h 1569796"/>
                <a:gd name="connsiteX278" fmla="*/ 1069162 w 1320850"/>
                <a:gd name="connsiteY278" fmla="*/ 1407262 h 1569796"/>
                <a:gd name="connsiteX279" fmla="*/ 1083564 w 1320850"/>
                <a:gd name="connsiteY279" fmla="*/ 1413434 h 1569796"/>
                <a:gd name="connsiteX280" fmla="*/ 1091108 w 1320850"/>
                <a:gd name="connsiteY280" fmla="*/ 1419606 h 1569796"/>
                <a:gd name="connsiteX281" fmla="*/ 1104824 w 1320850"/>
                <a:gd name="connsiteY281" fmla="*/ 1425778 h 1569796"/>
                <a:gd name="connsiteX282" fmla="*/ 1107567 w 1320850"/>
                <a:gd name="connsiteY282" fmla="*/ 1429893 h 1569796"/>
                <a:gd name="connsiteX283" fmla="*/ 1108939 w 1320850"/>
                <a:gd name="connsiteY283" fmla="*/ 1434008 h 1569796"/>
                <a:gd name="connsiteX284" fmla="*/ 1112368 w 1320850"/>
                <a:gd name="connsiteY284" fmla="*/ 1437437 h 1569796"/>
                <a:gd name="connsiteX285" fmla="*/ 1119226 w 1320850"/>
                <a:gd name="connsiteY285" fmla="*/ 1438123 h 1569796"/>
                <a:gd name="connsiteX286" fmla="*/ 1112368 w 1320850"/>
                <a:gd name="connsiteY286" fmla="*/ 1442923 h 1569796"/>
                <a:gd name="connsiteX287" fmla="*/ 1109625 w 1320850"/>
                <a:gd name="connsiteY287" fmla="*/ 1444295 h 1569796"/>
                <a:gd name="connsiteX288" fmla="*/ 1109625 w 1320850"/>
                <a:gd name="connsiteY288" fmla="*/ 1449781 h 1569796"/>
                <a:gd name="connsiteX289" fmla="*/ 1113739 w 1320850"/>
                <a:gd name="connsiteY289" fmla="*/ 1454582 h 1569796"/>
                <a:gd name="connsiteX290" fmla="*/ 1113739 w 1320850"/>
                <a:gd name="connsiteY290" fmla="*/ 1459382 h 1569796"/>
                <a:gd name="connsiteX291" fmla="*/ 1110996 w 1320850"/>
                <a:gd name="connsiteY291" fmla="*/ 1463497 h 1569796"/>
                <a:gd name="connsiteX292" fmla="*/ 1104824 w 1320850"/>
                <a:gd name="connsiteY292" fmla="*/ 1467612 h 1569796"/>
                <a:gd name="connsiteX293" fmla="*/ 1116483 w 1320850"/>
                <a:gd name="connsiteY293" fmla="*/ 1485443 h 1569796"/>
                <a:gd name="connsiteX294" fmla="*/ 1137742 w 1320850"/>
                <a:gd name="connsiteY294" fmla="*/ 1498473 h 1569796"/>
                <a:gd name="connsiteX295" fmla="*/ 1152830 w 1320850"/>
                <a:gd name="connsiteY295" fmla="*/ 1512875 h 1569796"/>
                <a:gd name="connsiteX296" fmla="*/ 1148029 w 1320850"/>
                <a:gd name="connsiteY296" fmla="*/ 1533449 h 1569796"/>
                <a:gd name="connsiteX297" fmla="*/ 1124026 w 1320850"/>
                <a:gd name="connsiteY297" fmla="*/ 1521104 h 1569796"/>
                <a:gd name="connsiteX298" fmla="*/ 1116483 w 1320850"/>
                <a:gd name="connsiteY298" fmla="*/ 1530706 h 1569796"/>
                <a:gd name="connsiteX299" fmla="*/ 1107567 w 1320850"/>
                <a:gd name="connsiteY299" fmla="*/ 1532077 h 1569796"/>
                <a:gd name="connsiteX300" fmla="*/ 1076706 w 1320850"/>
                <a:gd name="connsiteY300" fmla="*/ 1523848 h 1569796"/>
                <a:gd name="connsiteX301" fmla="*/ 1069848 w 1320850"/>
                <a:gd name="connsiteY301" fmla="*/ 1514932 h 1569796"/>
                <a:gd name="connsiteX302" fmla="*/ 1065048 w 1320850"/>
                <a:gd name="connsiteY302" fmla="*/ 1504645 h 1569796"/>
                <a:gd name="connsiteX303" fmla="*/ 1056132 w 1320850"/>
                <a:gd name="connsiteY303" fmla="*/ 1497101 h 1569796"/>
                <a:gd name="connsiteX304" fmla="*/ 1056132 w 1320850"/>
                <a:gd name="connsiteY304" fmla="*/ 1491615 h 1569796"/>
                <a:gd name="connsiteX305" fmla="*/ 1060247 w 1320850"/>
                <a:gd name="connsiteY305" fmla="*/ 1479956 h 1569796"/>
                <a:gd name="connsiteX306" fmla="*/ 1055446 w 1320850"/>
                <a:gd name="connsiteY306" fmla="*/ 1466240 h 1569796"/>
                <a:gd name="connsiteX307" fmla="*/ 1045845 w 1320850"/>
                <a:gd name="connsiteY307" fmla="*/ 1454582 h 1569796"/>
                <a:gd name="connsiteX308" fmla="*/ 1034872 w 1320850"/>
                <a:gd name="connsiteY308" fmla="*/ 1449781 h 1569796"/>
                <a:gd name="connsiteX309" fmla="*/ 1004697 w 1320850"/>
                <a:gd name="connsiteY309" fmla="*/ 1455953 h 1569796"/>
                <a:gd name="connsiteX310" fmla="*/ 990295 w 1320850"/>
                <a:gd name="connsiteY310" fmla="*/ 1456639 h 1569796"/>
                <a:gd name="connsiteX311" fmla="*/ 984123 w 1320850"/>
                <a:gd name="connsiteY311" fmla="*/ 1447038 h 1569796"/>
                <a:gd name="connsiteX312" fmla="*/ 980694 w 1320850"/>
                <a:gd name="connsiteY312" fmla="*/ 1432636 h 1569796"/>
                <a:gd name="connsiteX313" fmla="*/ 964921 w 1320850"/>
                <a:gd name="connsiteY313" fmla="*/ 1398346 h 1569796"/>
                <a:gd name="connsiteX314" fmla="*/ 959434 w 1320850"/>
                <a:gd name="connsiteY314" fmla="*/ 1389431 h 1569796"/>
                <a:gd name="connsiteX315" fmla="*/ 951891 w 1320850"/>
                <a:gd name="connsiteY315" fmla="*/ 1381887 h 1569796"/>
                <a:gd name="connsiteX316" fmla="*/ 921030 w 1320850"/>
                <a:gd name="connsiteY316" fmla="*/ 1359256 h 1569796"/>
                <a:gd name="connsiteX317" fmla="*/ 931317 w 1320850"/>
                <a:gd name="connsiteY317" fmla="*/ 1348969 h 1569796"/>
                <a:gd name="connsiteX318" fmla="*/ 927888 w 1320850"/>
                <a:gd name="connsiteY318" fmla="*/ 1338682 h 1569796"/>
                <a:gd name="connsiteX319" fmla="*/ 898398 w 1320850"/>
                <a:gd name="connsiteY319" fmla="*/ 1311935 h 1569796"/>
                <a:gd name="connsiteX320" fmla="*/ 894969 w 1320850"/>
                <a:gd name="connsiteY320" fmla="*/ 1310564 h 1569796"/>
                <a:gd name="connsiteX321" fmla="*/ 892226 w 1320850"/>
                <a:gd name="connsiteY321" fmla="*/ 1317422 h 1569796"/>
                <a:gd name="connsiteX322" fmla="*/ 882625 w 1320850"/>
                <a:gd name="connsiteY322" fmla="*/ 1329080 h 1569796"/>
                <a:gd name="connsiteX323" fmla="*/ 879196 w 1320850"/>
                <a:gd name="connsiteY323" fmla="*/ 1324280 h 1569796"/>
                <a:gd name="connsiteX324" fmla="*/ 878510 w 1320850"/>
                <a:gd name="connsiteY324" fmla="*/ 1316736 h 1569796"/>
                <a:gd name="connsiteX325" fmla="*/ 882625 w 1320850"/>
                <a:gd name="connsiteY325" fmla="*/ 1296162 h 1569796"/>
                <a:gd name="connsiteX326" fmla="*/ 880567 w 1320850"/>
                <a:gd name="connsiteY326" fmla="*/ 1282446 h 1569796"/>
                <a:gd name="connsiteX327" fmla="*/ 874395 w 1320850"/>
                <a:gd name="connsiteY327" fmla="*/ 1263929 h 1569796"/>
                <a:gd name="connsiteX328" fmla="*/ 869595 w 1320850"/>
                <a:gd name="connsiteY328" fmla="*/ 1231697 h 1569796"/>
                <a:gd name="connsiteX329" fmla="*/ 859308 w 1320850"/>
                <a:gd name="connsiteY329" fmla="*/ 1216609 h 1569796"/>
                <a:gd name="connsiteX330" fmla="*/ 844220 w 1320850"/>
                <a:gd name="connsiteY330" fmla="*/ 1207008 h 1569796"/>
                <a:gd name="connsiteX331" fmla="*/ 824332 w 1320850"/>
                <a:gd name="connsiteY331" fmla="*/ 1202893 h 1569796"/>
                <a:gd name="connsiteX332" fmla="*/ 787984 w 1320850"/>
                <a:gd name="connsiteY332" fmla="*/ 1202207 h 1569796"/>
                <a:gd name="connsiteX333" fmla="*/ 743407 w 1320850"/>
                <a:gd name="connsiteY333" fmla="*/ 1207694 h 1569796"/>
                <a:gd name="connsiteX334" fmla="*/ 711861 w 1320850"/>
                <a:gd name="connsiteY334" fmla="*/ 1225525 h 1569796"/>
                <a:gd name="connsiteX335" fmla="*/ 713232 w 1320850"/>
                <a:gd name="connsiteY335" fmla="*/ 1263244 h 1569796"/>
                <a:gd name="connsiteX336" fmla="*/ 689915 w 1320850"/>
                <a:gd name="connsiteY336" fmla="*/ 1279703 h 1569796"/>
                <a:gd name="connsiteX337" fmla="*/ 681000 w 1320850"/>
                <a:gd name="connsiteY337" fmla="*/ 1292047 h 1569796"/>
                <a:gd name="connsiteX338" fmla="*/ 674827 w 1320850"/>
                <a:gd name="connsiteY338" fmla="*/ 1311935 h 1569796"/>
                <a:gd name="connsiteX339" fmla="*/ 685800 w 1320850"/>
                <a:gd name="connsiteY339" fmla="*/ 1311250 h 1569796"/>
                <a:gd name="connsiteX340" fmla="*/ 692658 w 1320850"/>
                <a:gd name="connsiteY340" fmla="*/ 1317422 h 1569796"/>
                <a:gd name="connsiteX341" fmla="*/ 695401 w 1320850"/>
                <a:gd name="connsiteY341" fmla="*/ 1328395 h 1569796"/>
                <a:gd name="connsiteX342" fmla="*/ 694030 w 1320850"/>
                <a:gd name="connsiteY342" fmla="*/ 1341425 h 1569796"/>
                <a:gd name="connsiteX343" fmla="*/ 689229 w 1320850"/>
                <a:gd name="connsiteY343" fmla="*/ 1341425 h 1569796"/>
                <a:gd name="connsiteX344" fmla="*/ 687858 w 1320850"/>
                <a:gd name="connsiteY344" fmla="*/ 1335253 h 1569796"/>
                <a:gd name="connsiteX345" fmla="*/ 685800 w 1320850"/>
                <a:gd name="connsiteY345" fmla="*/ 1329080 h 1569796"/>
                <a:gd name="connsiteX346" fmla="*/ 681000 w 1320850"/>
                <a:gd name="connsiteY346" fmla="*/ 1324280 h 1569796"/>
                <a:gd name="connsiteX347" fmla="*/ 674827 w 1320850"/>
                <a:gd name="connsiteY347" fmla="*/ 1323594 h 1569796"/>
                <a:gd name="connsiteX348" fmla="*/ 669341 w 1320850"/>
                <a:gd name="connsiteY348" fmla="*/ 1328395 h 1569796"/>
                <a:gd name="connsiteX349" fmla="*/ 665226 w 1320850"/>
                <a:gd name="connsiteY349" fmla="*/ 1336624 h 1569796"/>
                <a:gd name="connsiteX350" fmla="*/ 664540 w 1320850"/>
                <a:gd name="connsiteY350" fmla="*/ 1344168 h 1569796"/>
                <a:gd name="connsiteX351" fmla="*/ 667284 w 1320850"/>
                <a:gd name="connsiteY351" fmla="*/ 1347597 h 1569796"/>
                <a:gd name="connsiteX352" fmla="*/ 678942 w 1320850"/>
                <a:gd name="connsiteY352" fmla="*/ 1357884 h 1569796"/>
                <a:gd name="connsiteX353" fmla="*/ 675513 w 1320850"/>
                <a:gd name="connsiteY353" fmla="*/ 1375715 h 1569796"/>
                <a:gd name="connsiteX354" fmla="*/ 666598 w 1320850"/>
                <a:gd name="connsiteY354" fmla="*/ 1383944 h 1569796"/>
                <a:gd name="connsiteX355" fmla="*/ 660426 w 1320850"/>
                <a:gd name="connsiteY355" fmla="*/ 1365428 h 1569796"/>
                <a:gd name="connsiteX356" fmla="*/ 650139 w 1320850"/>
                <a:gd name="connsiteY356" fmla="*/ 1371600 h 1569796"/>
                <a:gd name="connsiteX357" fmla="*/ 646024 w 1320850"/>
                <a:gd name="connsiteY357" fmla="*/ 1380515 h 1569796"/>
                <a:gd name="connsiteX358" fmla="*/ 646024 w 1320850"/>
                <a:gd name="connsiteY358" fmla="*/ 1431950 h 1569796"/>
                <a:gd name="connsiteX359" fmla="*/ 648081 w 1320850"/>
                <a:gd name="connsiteY359" fmla="*/ 1451839 h 1569796"/>
                <a:gd name="connsiteX360" fmla="*/ 652196 w 1320850"/>
                <a:gd name="connsiteY360" fmla="*/ 1468298 h 1569796"/>
                <a:gd name="connsiteX361" fmla="*/ 665226 w 1320850"/>
                <a:gd name="connsiteY361" fmla="*/ 1503274 h 1569796"/>
                <a:gd name="connsiteX362" fmla="*/ 662483 w 1320850"/>
                <a:gd name="connsiteY362" fmla="*/ 1508074 h 1569796"/>
                <a:gd name="connsiteX363" fmla="*/ 665226 w 1320850"/>
                <a:gd name="connsiteY363" fmla="*/ 1515618 h 1569796"/>
                <a:gd name="connsiteX364" fmla="*/ 656311 w 1320850"/>
                <a:gd name="connsiteY364" fmla="*/ 1521790 h 1569796"/>
                <a:gd name="connsiteX365" fmla="*/ 652882 w 1320850"/>
                <a:gd name="connsiteY365" fmla="*/ 1531391 h 1569796"/>
                <a:gd name="connsiteX366" fmla="*/ 654939 w 1320850"/>
                <a:gd name="connsiteY366" fmla="*/ 1541678 h 1569796"/>
                <a:gd name="connsiteX367" fmla="*/ 660426 w 1320850"/>
                <a:gd name="connsiteY367" fmla="*/ 1551965 h 1569796"/>
                <a:gd name="connsiteX368" fmla="*/ 660426 w 1320850"/>
                <a:gd name="connsiteY368" fmla="*/ 1557452 h 1569796"/>
                <a:gd name="connsiteX369" fmla="*/ 654253 w 1320850"/>
                <a:gd name="connsiteY369" fmla="*/ 1556766 h 1569796"/>
                <a:gd name="connsiteX370" fmla="*/ 652196 w 1320850"/>
                <a:gd name="connsiteY370" fmla="*/ 1559509 h 1569796"/>
                <a:gd name="connsiteX371" fmla="*/ 652196 w 1320850"/>
                <a:gd name="connsiteY371" fmla="*/ 1564310 h 1569796"/>
                <a:gd name="connsiteX372" fmla="*/ 650824 w 1320850"/>
                <a:gd name="connsiteY372" fmla="*/ 1569796 h 1569796"/>
                <a:gd name="connsiteX373" fmla="*/ 643281 w 1320850"/>
                <a:gd name="connsiteY373" fmla="*/ 1560195 h 1569796"/>
                <a:gd name="connsiteX374" fmla="*/ 640537 w 1320850"/>
                <a:gd name="connsiteY374" fmla="*/ 1545107 h 1569796"/>
                <a:gd name="connsiteX375" fmla="*/ 639852 w 1320850"/>
                <a:gd name="connsiteY375" fmla="*/ 1528648 h 1569796"/>
                <a:gd name="connsiteX376" fmla="*/ 636423 w 1320850"/>
                <a:gd name="connsiteY376" fmla="*/ 1515618 h 1569796"/>
                <a:gd name="connsiteX377" fmla="*/ 626136 w 1320850"/>
                <a:gd name="connsiteY377" fmla="*/ 1507388 h 1569796"/>
                <a:gd name="connsiteX378" fmla="*/ 601447 w 1320850"/>
                <a:gd name="connsiteY378" fmla="*/ 1497101 h 1569796"/>
                <a:gd name="connsiteX379" fmla="*/ 592531 w 1320850"/>
                <a:gd name="connsiteY379" fmla="*/ 1485443 h 1569796"/>
                <a:gd name="connsiteX380" fmla="*/ 587731 w 1320850"/>
                <a:gd name="connsiteY380" fmla="*/ 1485443 h 1569796"/>
                <a:gd name="connsiteX381" fmla="*/ 580873 w 1320850"/>
                <a:gd name="connsiteY381" fmla="*/ 1492987 h 1569796"/>
                <a:gd name="connsiteX382" fmla="*/ 574015 w 1320850"/>
                <a:gd name="connsiteY382" fmla="*/ 1490929 h 1569796"/>
                <a:gd name="connsiteX383" fmla="*/ 567157 w 1320850"/>
                <a:gd name="connsiteY383" fmla="*/ 1484757 h 1569796"/>
                <a:gd name="connsiteX384" fmla="*/ 561670 w 1320850"/>
                <a:gd name="connsiteY384" fmla="*/ 1476527 h 1569796"/>
                <a:gd name="connsiteX385" fmla="*/ 554812 w 1320850"/>
                <a:gd name="connsiteY385" fmla="*/ 1463497 h 1569796"/>
                <a:gd name="connsiteX386" fmla="*/ 555498 w 1320850"/>
                <a:gd name="connsiteY386" fmla="*/ 1453896 h 1569796"/>
                <a:gd name="connsiteX387" fmla="*/ 559613 w 1320850"/>
                <a:gd name="connsiteY387" fmla="*/ 1444295 h 1569796"/>
                <a:gd name="connsiteX388" fmla="*/ 563728 w 1320850"/>
                <a:gd name="connsiteY388" fmla="*/ 1431950 h 1569796"/>
                <a:gd name="connsiteX389" fmla="*/ 575386 w 1320850"/>
                <a:gd name="connsiteY389" fmla="*/ 1435379 h 1569796"/>
                <a:gd name="connsiteX390" fmla="*/ 578815 w 1320850"/>
                <a:gd name="connsiteY390" fmla="*/ 1425092 h 1569796"/>
                <a:gd name="connsiteX391" fmla="*/ 575386 w 1320850"/>
                <a:gd name="connsiteY391" fmla="*/ 1410691 h 1569796"/>
                <a:gd name="connsiteX392" fmla="*/ 568528 w 1320850"/>
                <a:gd name="connsiteY392" fmla="*/ 1401775 h 1569796"/>
                <a:gd name="connsiteX393" fmla="*/ 571957 w 1320850"/>
                <a:gd name="connsiteY393" fmla="*/ 1396975 h 1569796"/>
                <a:gd name="connsiteX394" fmla="*/ 578130 w 1320850"/>
                <a:gd name="connsiteY394" fmla="*/ 1383944 h 1569796"/>
                <a:gd name="connsiteX395" fmla="*/ 563728 w 1320850"/>
                <a:gd name="connsiteY395" fmla="*/ 1383944 h 1569796"/>
                <a:gd name="connsiteX396" fmla="*/ 565099 w 1320850"/>
                <a:gd name="connsiteY396" fmla="*/ 1372972 h 1569796"/>
                <a:gd name="connsiteX397" fmla="*/ 564414 w 1320850"/>
                <a:gd name="connsiteY397" fmla="*/ 1359256 h 1569796"/>
                <a:gd name="connsiteX398" fmla="*/ 566471 w 1320850"/>
                <a:gd name="connsiteY398" fmla="*/ 1348969 h 1569796"/>
                <a:gd name="connsiteX399" fmla="*/ 578130 w 1320850"/>
                <a:gd name="connsiteY399" fmla="*/ 1347597 h 1569796"/>
                <a:gd name="connsiteX400" fmla="*/ 578130 w 1320850"/>
                <a:gd name="connsiteY400" fmla="*/ 1341425 h 1569796"/>
                <a:gd name="connsiteX401" fmla="*/ 564414 w 1320850"/>
                <a:gd name="connsiteY401" fmla="*/ 1336624 h 1569796"/>
                <a:gd name="connsiteX402" fmla="*/ 566471 w 1320850"/>
                <a:gd name="connsiteY402" fmla="*/ 1321537 h 1569796"/>
                <a:gd name="connsiteX403" fmla="*/ 578130 w 1320850"/>
                <a:gd name="connsiteY403" fmla="*/ 1293419 h 1569796"/>
                <a:gd name="connsiteX404" fmla="*/ 557556 w 1320850"/>
                <a:gd name="connsiteY404" fmla="*/ 1296848 h 1569796"/>
                <a:gd name="connsiteX405" fmla="*/ 543840 w 1320850"/>
                <a:gd name="connsiteY405" fmla="*/ 1275588 h 1569796"/>
                <a:gd name="connsiteX406" fmla="*/ 532867 w 1320850"/>
                <a:gd name="connsiteY406" fmla="*/ 1247470 h 1569796"/>
                <a:gd name="connsiteX407" fmla="*/ 520522 w 1320850"/>
                <a:gd name="connsiteY407" fmla="*/ 1232383 h 1569796"/>
                <a:gd name="connsiteX408" fmla="*/ 521208 w 1320850"/>
                <a:gd name="connsiteY408" fmla="*/ 1215238 h 1569796"/>
                <a:gd name="connsiteX409" fmla="*/ 510235 w 1320850"/>
                <a:gd name="connsiteY409" fmla="*/ 1192606 h 1569796"/>
                <a:gd name="connsiteX410" fmla="*/ 460858 w 1320850"/>
                <a:gd name="connsiteY410" fmla="*/ 1124712 h 1569796"/>
                <a:gd name="connsiteX411" fmla="*/ 445770 w 1320850"/>
                <a:gd name="connsiteY411" fmla="*/ 1117168 h 1569796"/>
                <a:gd name="connsiteX412" fmla="*/ 428625 w 1320850"/>
                <a:gd name="connsiteY412" fmla="*/ 1130198 h 1569796"/>
                <a:gd name="connsiteX413" fmla="*/ 409423 w 1320850"/>
                <a:gd name="connsiteY413" fmla="*/ 1116482 h 1569796"/>
                <a:gd name="connsiteX414" fmla="*/ 401879 w 1320850"/>
                <a:gd name="connsiteY414" fmla="*/ 1107567 h 1569796"/>
                <a:gd name="connsiteX415" fmla="*/ 399136 w 1320850"/>
                <a:gd name="connsiteY415" fmla="*/ 1094537 h 1569796"/>
                <a:gd name="connsiteX416" fmla="*/ 400507 w 1320850"/>
                <a:gd name="connsiteY416" fmla="*/ 1094537 h 1569796"/>
                <a:gd name="connsiteX417" fmla="*/ 403936 w 1320850"/>
                <a:gd name="connsiteY417" fmla="*/ 1089736 h 1569796"/>
                <a:gd name="connsiteX418" fmla="*/ 407365 w 1320850"/>
                <a:gd name="connsiteY418" fmla="*/ 1082192 h 1569796"/>
                <a:gd name="connsiteX419" fmla="*/ 408737 w 1320850"/>
                <a:gd name="connsiteY419" fmla="*/ 1073277 h 1569796"/>
                <a:gd name="connsiteX420" fmla="*/ 410109 w 1320850"/>
                <a:gd name="connsiteY420" fmla="*/ 1062990 h 1569796"/>
                <a:gd name="connsiteX421" fmla="*/ 413538 w 1320850"/>
                <a:gd name="connsiteY421" fmla="*/ 1045845 h 1569796"/>
                <a:gd name="connsiteX422" fmla="*/ 414223 w 1320850"/>
                <a:gd name="connsiteY422" fmla="*/ 1021842 h 1569796"/>
                <a:gd name="connsiteX423" fmla="*/ 412852 w 1320850"/>
                <a:gd name="connsiteY423" fmla="*/ 1015670 h 1569796"/>
                <a:gd name="connsiteX424" fmla="*/ 365532 w 1320850"/>
                <a:gd name="connsiteY424" fmla="*/ 1004697 h 1569796"/>
                <a:gd name="connsiteX425" fmla="*/ 338785 w 1320850"/>
                <a:gd name="connsiteY425" fmla="*/ 1003325 h 1569796"/>
                <a:gd name="connsiteX426" fmla="*/ 326441 w 1320850"/>
                <a:gd name="connsiteY426" fmla="*/ 1006754 h 1569796"/>
                <a:gd name="connsiteX427" fmla="*/ 299695 w 1320850"/>
                <a:gd name="connsiteY427" fmla="*/ 1023899 h 1569796"/>
                <a:gd name="connsiteX428" fmla="*/ 272949 w 1320850"/>
                <a:gd name="connsiteY428" fmla="*/ 1031443 h 1569796"/>
                <a:gd name="connsiteX429" fmla="*/ 264719 w 1320850"/>
                <a:gd name="connsiteY429" fmla="*/ 1040359 h 1569796"/>
                <a:gd name="connsiteX430" fmla="*/ 260604 w 1320850"/>
                <a:gd name="connsiteY430" fmla="*/ 1052017 h 1569796"/>
                <a:gd name="connsiteX431" fmla="*/ 253746 w 1320850"/>
                <a:gd name="connsiteY431" fmla="*/ 1136371 h 1569796"/>
                <a:gd name="connsiteX432" fmla="*/ 250317 w 1320850"/>
                <a:gd name="connsiteY432" fmla="*/ 1146658 h 1569796"/>
                <a:gd name="connsiteX433" fmla="*/ 249631 w 1320850"/>
                <a:gd name="connsiteY433" fmla="*/ 1154887 h 1569796"/>
                <a:gd name="connsiteX434" fmla="*/ 253060 w 1320850"/>
                <a:gd name="connsiteY434" fmla="*/ 1165174 h 1569796"/>
                <a:gd name="connsiteX435" fmla="*/ 257175 w 1320850"/>
                <a:gd name="connsiteY435" fmla="*/ 1172718 h 1569796"/>
                <a:gd name="connsiteX436" fmla="*/ 259233 w 1320850"/>
                <a:gd name="connsiteY436" fmla="*/ 1180262 h 1569796"/>
                <a:gd name="connsiteX437" fmla="*/ 254432 w 1320850"/>
                <a:gd name="connsiteY437" fmla="*/ 1191235 h 1569796"/>
                <a:gd name="connsiteX438" fmla="*/ 266776 w 1320850"/>
                <a:gd name="connsiteY438" fmla="*/ 1202893 h 1569796"/>
                <a:gd name="connsiteX439" fmla="*/ 274320 w 1320850"/>
                <a:gd name="connsiteY439" fmla="*/ 1207694 h 1569796"/>
                <a:gd name="connsiteX440" fmla="*/ 283921 w 1320850"/>
                <a:gd name="connsiteY440" fmla="*/ 1209065 h 1569796"/>
                <a:gd name="connsiteX441" fmla="*/ 283921 w 1320850"/>
                <a:gd name="connsiteY441" fmla="*/ 1215238 h 1569796"/>
                <a:gd name="connsiteX442" fmla="*/ 274320 w 1320850"/>
                <a:gd name="connsiteY442" fmla="*/ 1215923 h 1569796"/>
                <a:gd name="connsiteX443" fmla="*/ 266091 w 1320850"/>
                <a:gd name="connsiteY443" fmla="*/ 1219352 h 1569796"/>
                <a:gd name="connsiteX444" fmla="*/ 261976 w 1320850"/>
                <a:gd name="connsiteY444" fmla="*/ 1225525 h 1569796"/>
                <a:gd name="connsiteX445" fmla="*/ 264033 w 1320850"/>
                <a:gd name="connsiteY445" fmla="*/ 1232383 h 1569796"/>
                <a:gd name="connsiteX446" fmla="*/ 259918 w 1320850"/>
                <a:gd name="connsiteY446" fmla="*/ 1240612 h 1569796"/>
                <a:gd name="connsiteX447" fmla="*/ 230429 w 1320850"/>
                <a:gd name="connsiteY447" fmla="*/ 1268044 h 1569796"/>
                <a:gd name="connsiteX448" fmla="*/ 226314 w 1320850"/>
                <a:gd name="connsiteY448" fmla="*/ 1272159 h 1569796"/>
                <a:gd name="connsiteX449" fmla="*/ 222199 w 1320850"/>
                <a:gd name="connsiteY449" fmla="*/ 1274902 h 1569796"/>
                <a:gd name="connsiteX450" fmla="*/ 216027 w 1320850"/>
                <a:gd name="connsiteY450" fmla="*/ 1274902 h 1569796"/>
                <a:gd name="connsiteX451" fmla="*/ 204369 w 1320850"/>
                <a:gd name="connsiteY451" fmla="*/ 1250213 h 1569796"/>
                <a:gd name="connsiteX452" fmla="*/ 201625 w 1320850"/>
                <a:gd name="connsiteY452" fmla="*/ 1248156 h 1569796"/>
                <a:gd name="connsiteX453" fmla="*/ 180366 w 1320850"/>
                <a:gd name="connsiteY453" fmla="*/ 1202893 h 1569796"/>
                <a:gd name="connsiteX454" fmla="*/ 167335 w 1320850"/>
                <a:gd name="connsiteY454" fmla="*/ 1203579 h 1569796"/>
                <a:gd name="connsiteX455" fmla="*/ 157048 w 1320850"/>
                <a:gd name="connsiteY455" fmla="*/ 1206322 h 1569796"/>
                <a:gd name="connsiteX456" fmla="*/ 138532 w 1320850"/>
                <a:gd name="connsiteY456" fmla="*/ 1215238 h 1569796"/>
                <a:gd name="connsiteX457" fmla="*/ 130302 w 1320850"/>
                <a:gd name="connsiteY457" fmla="*/ 1206322 h 1569796"/>
                <a:gd name="connsiteX458" fmla="*/ 113843 w 1320850"/>
                <a:gd name="connsiteY458" fmla="*/ 1199464 h 1569796"/>
                <a:gd name="connsiteX459" fmla="*/ 109728 w 1320850"/>
                <a:gd name="connsiteY459" fmla="*/ 1191235 h 1569796"/>
                <a:gd name="connsiteX460" fmla="*/ 104928 w 1320850"/>
                <a:gd name="connsiteY460" fmla="*/ 1191235 h 1569796"/>
                <a:gd name="connsiteX461" fmla="*/ 98755 w 1320850"/>
                <a:gd name="connsiteY461" fmla="*/ 1194664 h 1569796"/>
                <a:gd name="connsiteX462" fmla="*/ 94641 w 1320850"/>
                <a:gd name="connsiteY462" fmla="*/ 1187806 h 1569796"/>
                <a:gd name="connsiteX463" fmla="*/ 91212 w 1320850"/>
                <a:gd name="connsiteY463" fmla="*/ 1176833 h 1569796"/>
                <a:gd name="connsiteX464" fmla="*/ 85725 w 1320850"/>
                <a:gd name="connsiteY464" fmla="*/ 1167232 h 1569796"/>
                <a:gd name="connsiteX465" fmla="*/ 88468 w 1320850"/>
                <a:gd name="connsiteY465" fmla="*/ 1158316 h 1569796"/>
                <a:gd name="connsiteX466" fmla="*/ 87783 w 1320850"/>
                <a:gd name="connsiteY466" fmla="*/ 1151458 h 1569796"/>
                <a:gd name="connsiteX467" fmla="*/ 85725 w 1320850"/>
                <a:gd name="connsiteY467" fmla="*/ 1142543 h 1569796"/>
                <a:gd name="connsiteX468" fmla="*/ 85725 w 1320850"/>
                <a:gd name="connsiteY468" fmla="*/ 1130198 h 1569796"/>
                <a:gd name="connsiteX469" fmla="*/ 87783 w 1320850"/>
                <a:gd name="connsiteY469" fmla="*/ 1121969 h 1569796"/>
                <a:gd name="connsiteX470" fmla="*/ 96698 w 1320850"/>
                <a:gd name="connsiteY470" fmla="*/ 1107567 h 1569796"/>
                <a:gd name="connsiteX471" fmla="*/ 100127 w 1320850"/>
                <a:gd name="connsiteY471" fmla="*/ 1100023 h 1569796"/>
                <a:gd name="connsiteX472" fmla="*/ 100813 w 1320850"/>
                <a:gd name="connsiteY472" fmla="*/ 1084936 h 1569796"/>
                <a:gd name="connsiteX473" fmla="*/ 95326 w 1320850"/>
                <a:gd name="connsiteY473" fmla="*/ 1071905 h 1569796"/>
                <a:gd name="connsiteX474" fmla="*/ 85039 w 1320850"/>
                <a:gd name="connsiteY474" fmla="*/ 1065733 h 1569796"/>
                <a:gd name="connsiteX475" fmla="*/ 71323 w 1320850"/>
                <a:gd name="connsiteY475" fmla="*/ 1069848 h 1569796"/>
                <a:gd name="connsiteX476" fmla="*/ 77496 w 1320850"/>
                <a:gd name="connsiteY476" fmla="*/ 1067105 h 1569796"/>
                <a:gd name="connsiteX477" fmla="*/ 79553 w 1320850"/>
                <a:gd name="connsiteY477" fmla="*/ 1063676 h 1569796"/>
                <a:gd name="connsiteX478" fmla="*/ 80925 w 1320850"/>
                <a:gd name="connsiteY478" fmla="*/ 1058189 h 1569796"/>
                <a:gd name="connsiteX479" fmla="*/ 74067 w 1320850"/>
                <a:gd name="connsiteY479" fmla="*/ 1057504 h 1569796"/>
                <a:gd name="connsiteX480" fmla="*/ 70638 w 1320850"/>
                <a:gd name="connsiteY480" fmla="*/ 1060247 h 1569796"/>
                <a:gd name="connsiteX481" fmla="*/ 66523 w 1320850"/>
                <a:gd name="connsiteY481" fmla="*/ 1069848 h 1569796"/>
                <a:gd name="connsiteX482" fmla="*/ 61722 w 1320850"/>
                <a:gd name="connsiteY482" fmla="*/ 1038987 h 1569796"/>
                <a:gd name="connsiteX483" fmla="*/ 43891 w 1320850"/>
                <a:gd name="connsiteY483" fmla="*/ 1015670 h 1569796"/>
                <a:gd name="connsiteX484" fmla="*/ 22632 w 1320850"/>
                <a:gd name="connsiteY484" fmla="*/ 993724 h 1569796"/>
                <a:gd name="connsiteX485" fmla="*/ 8230 w 1320850"/>
                <a:gd name="connsiteY485" fmla="*/ 966978 h 1569796"/>
                <a:gd name="connsiteX486" fmla="*/ 2058 w 1320850"/>
                <a:gd name="connsiteY486" fmla="*/ 932002 h 1569796"/>
                <a:gd name="connsiteX487" fmla="*/ 0 w 1320850"/>
                <a:gd name="connsiteY487" fmla="*/ 896341 h 1569796"/>
                <a:gd name="connsiteX488" fmla="*/ 4801 w 1320850"/>
                <a:gd name="connsiteY488" fmla="*/ 864108 h 1569796"/>
                <a:gd name="connsiteX489" fmla="*/ 17831 w 1320850"/>
                <a:gd name="connsiteY489" fmla="*/ 840105 h 1569796"/>
                <a:gd name="connsiteX490" fmla="*/ 61722 w 1320850"/>
                <a:gd name="connsiteY490" fmla="*/ 803758 h 1569796"/>
                <a:gd name="connsiteX491" fmla="*/ 80925 w 1320850"/>
                <a:gd name="connsiteY491" fmla="*/ 783184 h 1569796"/>
                <a:gd name="connsiteX492" fmla="*/ 90526 w 1320850"/>
                <a:gd name="connsiteY492" fmla="*/ 754380 h 1569796"/>
                <a:gd name="connsiteX493" fmla="*/ 87783 w 1320850"/>
                <a:gd name="connsiteY493" fmla="*/ 718718 h 1569796"/>
                <a:gd name="connsiteX494" fmla="*/ 80925 w 1320850"/>
                <a:gd name="connsiteY494" fmla="*/ 698830 h 1569796"/>
                <a:gd name="connsiteX495" fmla="*/ 91897 w 1320850"/>
                <a:gd name="connsiteY495" fmla="*/ 694030 h 1569796"/>
                <a:gd name="connsiteX496" fmla="*/ 139218 w 1320850"/>
                <a:gd name="connsiteY496" fmla="*/ 703631 h 1569796"/>
                <a:gd name="connsiteX497" fmla="*/ 164592 w 1320850"/>
                <a:gd name="connsiteY497" fmla="*/ 698144 h 1569796"/>
                <a:gd name="connsiteX498" fmla="*/ 187909 w 1320850"/>
                <a:gd name="connsiteY498" fmla="*/ 704317 h 1569796"/>
                <a:gd name="connsiteX499" fmla="*/ 200940 w 1320850"/>
                <a:gd name="connsiteY499" fmla="*/ 696773 h 1569796"/>
                <a:gd name="connsiteX500" fmla="*/ 226314 w 1320850"/>
                <a:gd name="connsiteY500" fmla="*/ 664540 h 1569796"/>
                <a:gd name="connsiteX501" fmla="*/ 220828 w 1320850"/>
                <a:gd name="connsiteY501" fmla="*/ 651510 h 1569796"/>
                <a:gd name="connsiteX502" fmla="*/ 225628 w 1320850"/>
                <a:gd name="connsiteY502" fmla="*/ 640537 h 1569796"/>
                <a:gd name="connsiteX503" fmla="*/ 243459 w 1320850"/>
                <a:gd name="connsiteY503" fmla="*/ 619277 h 1569796"/>
                <a:gd name="connsiteX504" fmla="*/ 255118 w 1320850"/>
                <a:gd name="connsiteY504" fmla="*/ 608990 h 1569796"/>
                <a:gd name="connsiteX505" fmla="*/ 270205 w 1320850"/>
                <a:gd name="connsiteY505" fmla="*/ 620649 h 1569796"/>
                <a:gd name="connsiteX506" fmla="*/ 283236 w 1320850"/>
                <a:gd name="connsiteY506" fmla="*/ 615848 h 1569796"/>
                <a:gd name="connsiteX507" fmla="*/ 290094 w 1320850"/>
                <a:gd name="connsiteY507" fmla="*/ 604876 h 1569796"/>
                <a:gd name="connsiteX508" fmla="*/ 270205 w 1320850"/>
                <a:gd name="connsiteY508" fmla="*/ 579501 h 1569796"/>
                <a:gd name="connsiteX509" fmla="*/ 205054 w 1320850"/>
                <a:gd name="connsiteY509" fmla="*/ 528066 h 1569796"/>
                <a:gd name="connsiteX510" fmla="*/ 182423 w 1320850"/>
                <a:gd name="connsiteY510" fmla="*/ 519151 h 1569796"/>
                <a:gd name="connsiteX511" fmla="*/ 169393 w 1320850"/>
                <a:gd name="connsiteY511" fmla="*/ 521894 h 1569796"/>
                <a:gd name="connsiteX512" fmla="*/ 157734 w 1320850"/>
                <a:gd name="connsiteY512" fmla="*/ 520522 h 1569796"/>
                <a:gd name="connsiteX513" fmla="*/ 156363 w 1320850"/>
                <a:gd name="connsiteY513" fmla="*/ 423139 h 1569796"/>
                <a:gd name="connsiteX514" fmla="*/ 141961 w 1320850"/>
                <a:gd name="connsiteY514" fmla="*/ 379247 h 1569796"/>
                <a:gd name="connsiteX515" fmla="*/ 145390 w 1320850"/>
                <a:gd name="connsiteY515" fmla="*/ 343586 h 1569796"/>
                <a:gd name="connsiteX516" fmla="*/ 185852 w 1320850"/>
                <a:gd name="connsiteY516" fmla="*/ 277063 h 1569796"/>
                <a:gd name="connsiteX517" fmla="*/ 211912 w 1320850"/>
                <a:gd name="connsiteY517" fmla="*/ 271577 h 1569796"/>
                <a:gd name="connsiteX518" fmla="*/ 217399 w 1320850"/>
                <a:gd name="connsiteY518" fmla="*/ 296266 h 1569796"/>
                <a:gd name="connsiteX519" fmla="*/ 242773 w 1320850"/>
                <a:gd name="connsiteY519" fmla="*/ 305181 h 1569796"/>
                <a:gd name="connsiteX520" fmla="*/ 264719 w 1320850"/>
                <a:gd name="connsiteY520" fmla="*/ 320954 h 1569796"/>
                <a:gd name="connsiteX521" fmla="*/ 312725 w 1320850"/>
                <a:gd name="connsiteY521" fmla="*/ 343586 h 1569796"/>
                <a:gd name="connsiteX522" fmla="*/ 325069 w 1320850"/>
                <a:gd name="connsiteY522" fmla="*/ 342900 h 1569796"/>
                <a:gd name="connsiteX523" fmla="*/ 342900 w 1320850"/>
                <a:gd name="connsiteY523" fmla="*/ 321640 h 1569796"/>
                <a:gd name="connsiteX524" fmla="*/ 356616 w 1320850"/>
                <a:gd name="connsiteY524" fmla="*/ 316840 h 1569796"/>
                <a:gd name="connsiteX525" fmla="*/ 380619 w 1320850"/>
                <a:gd name="connsiteY525" fmla="*/ 318211 h 1569796"/>
                <a:gd name="connsiteX526" fmla="*/ 383362 w 1320850"/>
                <a:gd name="connsiteY526" fmla="*/ 330556 h 1569796"/>
                <a:gd name="connsiteX527" fmla="*/ 395021 w 1320850"/>
                <a:gd name="connsiteY527" fmla="*/ 335356 h 1569796"/>
                <a:gd name="connsiteX528" fmla="*/ 408051 w 1320850"/>
                <a:gd name="connsiteY528" fmla="*/ 329870 h 1569796"/>
                <a:gd name="connsiteX529" fmla="*/ 426568 w 1320850"/>
                <a:gd name="connsiteY529" fmla="*/ 308610 h 1569796"/>
                <a:gd name="connsiteX530" fmla="*/ 466344 w 1320850"/>
                <a:gd name="connsiteY530" fmla="*/ 293522 h 1569796"/>
                <a:gd name="connsiteX531" fmla="*/ 471145 w 1320850"/>
                <a:gd name="connsiteY531" fmla="*/ 279121 h 1569796"/>
                <a:gd name="connsiteX532" fmla="*/ 465658 w 1320850"/>
                <a:gd name="connsiteY532" fmla="*/ 266090 h 1569796"/>
                <a:gd name="connsiteX533" fmla="*/ 455371 w 1320850"/>
                <a:gd name="connsiteY533" fmla="*/ 255118 h 1569796"/>
                <a:gd name="connsiteX534" fmla="*/ 457429 w 1320850"/>
                <a:gd name="connsiteY534" fmla="*/ 231115 h 1569796"/>
                <a:gd name="connsiteX535" fmla="*/ 464287 w 1320850"/>
                <a:gd name="connsiteY535" fmla="*/ 219456 h 1569796"/>
                <a:gd name="connsiteX536" fmla="*/ 466344 w 1320850"/>
                <a:gd name="connsiteY536" fmla="*/ 205740 h 1569796"/>
                <a:gd name="connsiteX537" fmla="*/ 464287 w 1320850"/>
                <a:gd name="connsiteY537" fmla="*/ 190652 h 1569796"/>
                <a:gd name="connsiteX538" fmla="*/ 468402 w 1320850"/>
                <a:gd name="connsiteY538" fmla="*/ 178994 h 1569796"/>
                <a:gd name="connsiteX539" fmla="*/ 521894 w 1320850"/>
                <a:gd name="connsiteY539" fmla="*/ 156362 h 1569796"/>
                <a:gd name="connsiteX540" fmla="*/ 535610 w 1320850"/>
                <a:gd name="connsiteY540" fmla="*/ 146075 h 1569796"/>
                <a:gd name="connsiteX541" fmla="*/ 542468 w 1320850"/>
                <a:gd name="connsiteY541" fmla="*/ 135103 h 1569796"/>
                <a:gd name="connsiteX542" fmla="*/ 547269 w 1320850"/>
                <a:gd name="connsiteY542" fmla="*/ 123444 h 1569796"/>
                <a:gd name="connsiteX543" fmla="*/ 547269 w 1320850"/>
                <a:gd name="connsiteY543" fmla="*/ 111100 h 1569796"/>
                <a:gd name="connsiteX544" fmla="*/ 567157 w 1320850"/>
                <a:gd name="connsiteY544" fmla="*/ 65837 h 1569796"/>
                <a:gd name="connsiteX545" fmla="*/ 550012 w 1320850"/>
                <a:gd name="connsiteY545" fmla="*/ 35662 h 1569796"/>
                <a:gd name="connsiteX546" fmla="*/ 554127 w 1320850"/>
                <a:gd name="connsiteY546" fmla="*/ 10973 h 1569796"/>
                <a:gd name="connsiteX547" fmla="*/ 556870 w 1320850"/>
                <a:gd name="connsiteY547" fmla="*/ 686 h 1569796"/>
                <a:gd name="connsiteX548" fmla="*/ 556870 w 1320850"/>
                <a:gd name="connsiteY548" fmla="*/ 0 h 1569796"/>
                <a:gd name="connsiteX549" fmla="*/ 560985 w 1320850"/>
                <a:gd name="connsiteY549" fmla="*/ 4115 h 1569796"/>
                <a:gd name="connsiteX550" fmla="*/ 582930 w 1320850"/>
                <a:gd name="connsiteY550" fmla="*/ 13030 h 1569796"/>
                <a:gd name="connsiteX551" fmla="*/ 589788 w 1320850"/>
                <a:gd name="connsiteY551" fmla="*/ 19202 h 1569796"/>
                <a:gd name="connsiteX552" fmla="*/ 597332 w 1320850"/>
                <a:gd name="connsiteY552" fmla="*/ 22631 h 1569796"/>
                <a:gd name="connsiteX553" fmla="*/ 604876 w 1320850"/>
                <a:gd name="connsiteY553" fmla="*/ 19202 h 1569796"/>
                <a:gd name="connsiteX554" fmla="*/ 609676 w 1320850"/>
                <a:gd name="connsiteY554" fmla="*/ 17831 h 1569796"/>
                <a:gd name="connsiteX555" fmla="*/ 665226 w 1320850"/>
                <a:gd name="connsiteY555" fmla="*/ 30175 h 1569796"/>
                <a:gd name="connsiteX556" fmla="*/ 742036 w 1320850"/>
                <a:gd name="connsiteY556" fmla="*/ 71323 h 1569796"/>
                <a:gd name="connsiteX557" fmla="*/ 784555 w 1320850"/>
                <a:gd name="connsiteY557" fmla="*/ 86411 h 1569796"/>
                <a:gd name="connsiteX558" fmla="*/ 790728 w 1320850"/>
                <a:gd name="connsiteY558" fmla="*/ 93269 h 1569796"/>
                <a:gd name="connsiteX559" fmla="*/ 796900 w 1320850"/>
                <a:gd name="connsiteY559" fmla="*/ 95326 h 1569796"/>
                <a:gd name="connsiteX560" fmla="*/ 853135 w 1320850"/>
                <a:gd name="connsiteY560" fmla="*/ 145390 h 1569796"/>
                <a:gd name="connsiteX561" fmla="*/ 866166 w 1320850"/>
                <a:gd name="connsiteY561" fmla="*/ 166649 h 1569796"/>
                <a:gd name="connsiteX562" fmla="*/ 870280 w 1320850"/>
                <a:gd name="connsiteY562" fmla="*/ 169393 h 1569796"/>
                <a:gd name="connsiteX563" fmla="*/ 883996 w 1320850"/>
                <a:gd name="connsiteY563" fmla="*/ 173507 h 1569796"/>
                <a:gd name="connsiteX564" fmla="*/ 905942 w 1320850"/>
                <a:gd name="connsiteY564" fmla="*/ 193396 h 1569796"/>
                <a:gd name="connsiteX565" fmla="*/ 916229 w 1320850"/>
                <a:gd name="connsiteY565" fmla="*/ 200254 h 1569796"/>
                <a:gd name="connsiteX566" fmla="*/ 927202 w 1320850"/>
                <a:gd name="connsiteY566" fmla="*/ 201625 h 1569796"/>
                <a:gd name="connsiteX567" fmla="*/ 938175 w 1320850"/>
                <a:gd name="connsiteY567" fmla="*/ 200254 h 1569796"/>
                <a:gd name="connsiteX568" fmla="*/ 954634 w 1320850"/>
                <a:gd name="connsiteY568" fmla="*/ 194081 h 1569796"/>
                <a:gd name="connsiteX569" fmla="*/ 960120 w 1320850"/>
                <a:gd name="connsiteY569" fmla="*/ 194081 h 1569796"/>
                <a:gd name="connsiteX570" fmla="*/ 966292 w 1320850"/>
                <a:gd name="connsiteY570" fmla="*/ 194767 h 1569796"/>
                <a:gd name="connsiteX571" fmla="*/ 971779 w 1320850"/>
                <a:gd name="connsiteY571" fmla="*/ 194081 h 1569796"/>
                <a:gd name="connsiteX572" fmla="*/ 976579 w 1320850"/>
                <a:gd name="connsiteY572" fmla="*/ 191338 h 1569796"/>
                <a:gd name="connsiteX573" fmla="*/ 990981 w 1320850"/>
                <a:gd name="connsiteY573" fmla="*/ 169393 h 1569796"/>
                <a:gd name="connsiteX574" fmla="*/ 992353 w 1320850"/>
                <a:gd name="connsiteY574" fmla="*/ 164592 h 1569796"/>
                <a:gd name="connsiteX575" fmla="*/ 985495 w 1320850"/>
                <a:gd name="connsiteY575" fmla="*/ 154305 h 1569796"/>
                <a:gd name="connsiteX576" fmla="*/ 975208 w 1320850"/>
                <a:gd name="connsiteY576" fmla="*/ 144018 h 1569796"/>
                <a:gd name="connsiteX577" fmla="*/ 966978 w 1320850"/>
                <a:gd name="connsiteY577" fmla="*/ 139217 h 1569796"/>
                <a:gd name="connsiteX578" fmla="*/ 956005 w 1320850"/>
                <a:gd name="connsiteY578" fmla="*/ 135788 h 1569796"/>
                <a:gd name="connsiteX579" fmla="*/ 938860 w 1320850"/>
                <a:gd name="connsiteY579" fmla="*/ 121387 h 1569796"/>
                <a:gd name="connsiteX580" fmla="*/ 925830 w 1320850"/>
                <a:gd name="connsiteY580" fmla="*/ 120015 h 1569796"/>
                <a:gd name="connsiteX581" fmla="*/ 927888 w 1320850"/>
                <a:gd name="connsiteY581" fmla="*/ 117272 h 1569796"/>
                <a:gd name="connsiteX582" fmla="*/ 930631 w 1320850"/>
                <a:gd name="connsiteY582" fmla="*/ 115900 h 1569796"/>
                <a:gd name="connsiteX583" fmla="*/ 906628 w 1320850"/>
                <a:gd name="connsiteY583" fmla="*/ 114529 h 1569796"/>
                <a:gd name="connsiteX584" fmla="*/ 921715 w 1320850"/>
                <a:gd name="connsiteY584" fmla="*/ 102184 h 1569796"/>
                <a:gd name="connsiteX585" fmla="*/ 928573 w 1320850"/>
                <a:gd name="connsiteY585" fmla="*/ 97384 h 1569796"/>
                <a:gd name="connsiteX586" fmla="*/ 938175 w 1320850"/>
                <a:gd name="connsiteY586" fmla="*/ 96012 h 1569796"/>
                <a:gd name="connsiteX587" fmla="*/ 947090 w 1320850"/>
                <a:gd name="connsiteY587" fmla="*/ 92583 h 1569796"/>
                <a:gd name="connsiteX588" fmla="*/ 962863 w 1320850"/>
                <a:gd name="connsiteY588" fmla="*/ 76124 h 1569796"/>
                <a:gd name="connsiteX589" fmla="*/ 969721 w 1320850"/>
                <a:gd name="connsiteY589" fmla="*/ 71323 h 1569796"/>
                <a:gd name="connsiteX590" fmla="*/ 988238 w 1320850"/>
                <a:gd name="connsiteY590" fmla="*/ 72695 h 1569796"/>
                <a:gd name="connsiteX591" fmla="*/ 1023214 w 1320850"/>
                <a:gd name="connsiteY591" fmla="*/ 87782 h 1569796"/>
                <a:gd name="connsiteX592" fmla="*/ 1036930 w 1320850"/>
                <a:gd name="connsiteY592" fmla="*/ 83668 h 1569796"/>
                <a:gd name="connsiteX593" fmla="*/ 1058190 w 1320850"/>
                <a:gd name="connsiteY593" fmla="*/ 93269 h 1569796"/>
                <a:gd name="connsiteX594" fmla="*/ 1063676 w 1320850"/>
                <a:gd name="connsiteY594" fmla="*/ 92583 h 1569796"/>
                <a:gd name="connsiteX595" fmla="*/ 138532 w 1320850"/>
                <a:gd name="connsiteY595" fmla="*/ 1250899 h 1569796"/>
                <a:gd name="connsiteX596" fmla="*/ 150190 w 1320850"/>
                <a:gd name="connsiteY596" fmla="*/ 1257071 h 1569796"/>
                <a:gd name="connsiteX597" fmla="*/ 150876 w 1320850"/>
                <a:gd name="connsiteY597" fmla="*/ 1266673 h 1569796"/>
                <a:gd name="connsiteX598" fmla="*/ 148819 w 1320850"/>
                <a:gd name="connsiteY598" fmla="*/ 1280389 h 1569796"/>
                <a:gd name="connsiteX599" fmla="*/ 148133 w 1320850"/>
                <a:gd name="connsiteY599" fmla="*/ 1298905 h 1569796"/>
                <a:gd name="connsiteX600" fmla="*/ 144018 w 1320850"/>
                <a:gd name="connsiteY600" fmla="*/ 1293419 h 1569796"/>
                <a:gd name="connsiteX601" fmla="*/ 141275 w 1320850"/>
                <a:gd name="connsiteY601" fmla="*/ 1291361 h 1569796"/>
                <a:gd name="connsiteX602" fmla="*/ 139903 w 1320850"/>
                <a:gd name="connsiteY602" fmla="*/ 1288618 h 1569796"/>
                <a:gd name="connsiteX603" fmla="*/ 138532 w 1320850"/>
                <a:gd name="connsiteY603" fmla="*/ 1281074 h 1569796"/>
                <a:gd name="connsiteX604" fmla="*/ 128931 w 1320850"/>
                <a:gd name="connsiteY604" fmla="*/ 1287932 h 1569796"/>
                <a:gd name="connsiteX605" fmla="*/ 133045 w 1320850"/>
                <a:gd name="connsiteY605" fmla="*/ 1262558 h 1569796"/>
                <a:gd name="connsiteX606" fmla="*/ 135789 w 1320850"/>
                <a:gd name="connsiteY606" fmla="*/ 1252957 h 1569796"/>
                <a:gd name="connsiteX607" fmla="*/ 138532 w 1320850"/>
                <a:gd name="connsiteY607" fmla="*/ 1250899 h 1569796"/>
                <a:gd name="connsiteX608" fmla="*/ 90526 w 1320850"/>
                <a:gd name="connsiteY608" fmla="*/ 1263244 h 1569796"/>
                <a:gd name="connsiteX609" fmla="*/ 91212 w 1320850"/>
                <a:gd name="connsiteY609" fmla="*/ 1231697 h 1569796"/>
                <a:gd name="connsiteX610" fmla="*/ 93955 w 1320850"/>
                <a:gd name="connsiteY610" fmla="*/ 1218667 h 1569796"/>
                <a:gd name="connsiteX611" fmla="*/ 100127 w 1320850"/>
                <a:gd name="connsiteY611" fmla="*/ 1209065 h 1569796"/>
                <a:gd name="connsiteX612" fmla="*/ 103556 w 1320850"/>
                <a:gd name="connsiteY612" fmla="*/ 1211123 h 1569796"/>
                <a:gd name="connsiteX613" fmla="*/ 106299 w 1320850"/>
                <a:gd name="connsiteY613" fmla="*/ 1213866 h 1569796"/>
                <a:gd name="connsiteX614" fmla="*/ 109728 w 1320850"/>
                <a:gd name="connsiteY614" fmla="*/ 1215238 h 1569796"/>
                <a:gd name="connsiteX615" fmla="*/ 114529 w 1320850"/>
                <a:gd name="connsiteY615" fmla="*/ 1215238 h 1569796"/>
                <a:gd name="connsiteX616" fmla="*/ 114529 w 1320850"/>
                <a:gd name="connsiteY616" fmla="*/ 1220724 h 1569796"/>
                <a:gd name="connsiteX617" fmla="*/ 111100 w 1320850"/>
                <a:gd name="connsiteY617" fmla="*/ 1222096 h 1569796"/>
                <a:gd name="connsiteX618" fmla="*/ 107671 w 1320850"/>
                <a:gd name="connsiteY618" fmla="*/ 1224839 h 1569796"/>
                <a:gd name="connsiteX619" fmla="*/ 104928 w 1320850"/>
                <a:gd name="connsiteY619" fmla="*/ 1226896 h 1569796"/>
                <a:gd name="connsiteX620" fmla="*/ 104928 w 1320850"/>
                <a:gd name="connsiteY620" fmla="*/ 1236497 h 1569796"/>
                <a:gd name="connsiteX621" fmla="*/ 100813 w 1320850"/>
                <a:gd name="connsiteY621" fmla="*/ 1244041 h 1569796"/>
                <a:gd name="connsiteX622" fmla="*/ 95326 w 1320850"/>
                <a:gd name="connsiteY622" fmla="*/ 1252957 h 1569796"/>
                <a:gd name="connsiteX623" fmla="*/ 90526 w 1320850"/>
                <a:gd name="connsiteY623" fmla="*/ 1263244 h 1569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1320850" h="1569796">
                  <a:moveTo>
                    <a:pt x="1063676" y="92583"/>
                  </a:moveTo>
                  <a:lnTo>
                    <a:pt x="1063676" y="93269"/>
                  </a:lnTo>
                  <a:lnTo>
                    <a:pt x="1087679" y="125501"/>
                  </a:lnTo>
                  <a:lnTo>
                    <a:pt x="1109625" y="165964"/>
                  </a:lnTo>
                  <a:lnTo>
                    <a:pt x="1119226" y="192024"/>
                  </a:lnTo>
                  <a:lnTo>
                    <a:pt x="1121969" y="196825"/>
                  </a:lnTo>
                  <a:lnTo>
                    <a:pt x="1121969" y="199568"/>
                  </a:lnTo>
                  <a:lnTo>
                    <a:pt x="1109625" y="208483"/>
                  </a:lnTo>
                  <a:lnTo>
                    <a:pt x="1076020" y="225628"/>
                  </a:lnTo>
                  <a:lnTo>
                    <a:pt x="1046531" y="213284"/>
                  </a:lnTo>
                  <a:lnTo>
                    <a:pt x="1039673" y="216027"/>
                  </a:lnTo>
                  <a:lnTo>
                    <a:pt x="1034187" y="215341"/>
                  </a:lnTo>
                  <a:lnTo>
                    <a:pt x="1028014" y="213970"/>
                  </a:lnTo>
                  <a:lnTo>
                    <a:pt x="1020471" y="213284"/>
                  </a:lnTo>
                  <a:lnTo>
                    <a:pt x="1017727" y="217399"/>
                  </a:lnTo>
                  <a:lnTo>
                    <a:pt x="1017727" y="227686"/>
                  </a:lnTo>
                  <a:lnTo>
                    <a:pt x="1017042" y="237973"/>
                  </a:lnTo>
                  <a:lnTo>
                    <a:pt x="1010869" y="242773"/>
                  </a:lnTo>
                  <a:lnTo>
                    <a:pt x="1006069" y="251689"/>
                  </a:lnTo>
                  <a:lnTo>
                    <a:pt x="1009498" y="268834"/>
                  </a:lnTo>
                  <a:lnTo>
                    <a:pt x="1018413" y="282550"/>
                  </a:lnTo>
                  <a:lnTo>
                    <a:pt x="1032129" y="279121"/>
                  </a:lnTo>
                  <a:lnTo>
                    <a:pt x="1044474" y="285979"/>
                  </a:lnTo>
                  <a:lnTo>
                    <a:pt x="1061619" y="288036"/>
                  </a:lnTo>
                  <a:lnTo>
                    <a:pt x="1078078" y="285979"/>
                  </a:lnTo>
                  <a:lnTo>
                    <a:pt x="1089736" y="279121"/>
                  </a:lnTo>
                  <a:lnTo>
                    <a:pt x="1112368" y="301752"/>
                  </a:lnTo>
                  <a:lnTo>
                    <a:pt x="1125398" y="311353"/>
                  </a:lnTo>
                  <a:lnTo>
                    <a:pt x="1138428" y="316840"/>
                  </a:lnTo>
                  <a:lnTo>
                    <a:pt x="1134999" y="325069"/>
                  </a:lnTo>
                  <a:lnTo>
                    <a:pt x="1134313" y="333985"/>
                  </a:lnTo>
                  <a:lnTo>
                    <a:pt x="1134999" y="340843"/>
                  </a:lnTo>
                  <a:lnTo>
                    <a:pt x="1138428" y="347701"/>
                  </a:lnTo>
                  <a:lnTo>
                    <a:pt x="1128827" y="349072"/>
                  </a:lnTo>
                  <a:lnTo>
                    <a:pt x="1115797" y="357302"/>
                  </a:lnTo>
                  <a:lnTo>
                    <a:pt x="1100023" y="360045"/>
                  </a:lnTo>
                  <a:lnTo>
                    <a:pt x="1097966" y="362788"/>
                  </a:lnTo>
                  <a:lnTo>
                    <a:pt x="1097280" y="368275"/>
                  </a:lnTo>
                  <a:lnTo>
                    <a:pt x="1094537" y="377190"/>
                  </a:lnTo>
                  <a:lnTo>
                    <a:pt x="1112368" y="390906"/>
                  </a:lnTo>
                  <a:lnTo>
                    <a:pt x="1121969" y="395021"/>
                  </a:lnTo>
                  <a:lnTo>
                    <a:pt x="1133628" y="396392"/>
                  </a:lnTo>
                  <a:lnTo>
                    <a:pt x="1126770" y="416281"/>
                  </a:lnTo>
                  <a:lnTo>
                    <a:pt x="1125398" y="429997"/>
                  </a:lnTo>
                  <a:lnTo>
                    <a:pt x="1127455" y="443713"/>
                  </a:lnTo>
                  <a:lnTo>
                    <a:pt x="1133628" y="462915"/>
                  </a:lnTo>
                  <a:lnTo>
                    <a:pt x="1124026" y="462915"/>
                  </a:lnTo>
                  <a:lnTo>
                    <a:pt x="1125398" y="482117"/>
                  </a:lnTo>
                  <a:lnTo>
                    <a:pt x="1128141" y="490347"/>
                  </a:lnTo>
                  <a:lnTo>
                    <a:pt x="1141171" y="495148"/>
                  </a:lnTo>
                  <a:lnTo>
                    <a:pt x="1141171" y="495833"/>
                  </a:lnTo>
                  <a:lnTo>
                    <a:pt x="1140486" y="499262"/>
                  </a:lnTo>
                  <a:lnTo>
                    <a:pt x="1125398" y="536981"/>
                  </a:lnTo>
                  <a:lnTo>
                    <a:pt x="1120597" y="560984"/>
                  </a:lnTo>
                  <a:lnTo>
                    <a:pt x="1125398" y="574015"/>
                  </a:lnTo>
                  <a:lnTo>
                    <a:pt x="1135685" y="585673"/>
                  </a:lnTo>
                  <a:lnTo>
                    <a:pt x="1170661" y="596646"/>
                  </a:lnTo>
                  <a:lnTo>
                    <a:pt x="1191921" y="612419"/>
                  </a:lnTo>
                  <a:lnTo>
                    <a:pt x="1204265" y="614477"/>
                  </a:lnTo>
                  <a:lnTo>
                    <a:pt x="1224839" y="635051"/>
                  </a:lnTo>
                  <a:lnTo>
                    <a:pt x="1237183" y="632308"/>
                  </a:lnTo>
                  <a:lnTo>
                    <a:pt x="1272159" y="641223"/>
                  </a:lnTo>
                  <a:lnTo>
                    <a:pt x="1285875" y="634365"/>
                  </a:lnTo>
                  <a:lnTo>
                    <a:pt x="1313307" y="634365"/>
                  </a:lnTo>
                  <a:lnTo>
                    <a:pt x="1320851" y="645338"/>
                  </a:lnTo>
                  <a:lnTo>
                    <a:pt x="1320851" y="652882"/>
                  </a:lnTo>
                  <a:lnTo>
                    <a:pt x="1320851" y="667969"/>
                  </a:lnTo>
                  <a:lnTo>
                    <a:pt x="1237183" y="672084"/>
                  </a:lnTo>
                  <a:lnTo>
                    <a:pt x="1225525" y="670027"/>
                  </a:lnTo>
                  <a:lnTo>
                    <a:pt x="1226211" y="672770"/>
                  </a:lnTo>
                  <a:lnTo>
                    <a:pt x="1226896" y="675513"/>
                  </a:lnTo>
                  <a:lnTo>
                    <a:pt x="1227582" y="678942"/>
                  </a:lnTo>
                  <a:lnTo>
                    <a:pt x="1229640" y="682371"/>
                  </a:lnTo>
                  <a:lnTo>
                    <a:pt x="1204265" y="678256"/>
                  </a:lnTo>
                  <a:lnTo>
                    <a:pt x="1194664" y="679628"/>
                  </a:lnTo>
                  <a:lnTo>
                    <a:pt x="1196035" y="688543"/>
                  </a:lnTo>
                  <a:lnTo>
                    <a:pt x="1172032" y="694030"/>
                  </a:lnTo>
                  <a:lnTo>
                    <a:pt x="1172032" y="702945"/>
                  </a:lnTo>
                  <a:lnTo>
                    <a:pt x="1176833" y="707060"/>
                  </a:lnTo>
                  <a:lnTo>
                    <a:pt x="1183691" y="707746"/>
                  </a:lnTo>
                  <a:lnTo>
                    <a:pt x="1191235" y="706374"/>
                  </a:lnTo>
                  <a:lnTo>
                    <a:pt x="1186434" y="712546"/>
                  </a:lnTo>
                  <a:lnTo>
                    <a:pt x="1186434" y="718033"/>
                  </a:lnTo>
                  <a:lnTo>
                    <a:pt x="1191921" y="719404"/>
                  </a:lnTo>
                  <a:lnTo>
                    <a:pt x="1205637" y="724891"/>
                  </a:lnTo>
                  <a:lnTo>
                    <a:pt x="1194664" y="730377"/>
                  </a:lnTo>
                  <a:lnTo>
                    <a:pt x="1181634" y="731749"/>
                  </a:lnTo>
                  <a:lnTo>
                    <a:pt x="1155573" y="730377"/>
                  </a:lnTo>
                  <a:lnTo>
                    <a:pt x="1140486" y="733120"/>
                  </a:lnTo>
                  <a:lnTo>
                    <a:pt x="1140486" y="740664"/>
                  </a:lnTo>
                  <a:lnTo>
                    <a:pt x="1146658" y="752323"/>
                  </a:lnTo>
                  <a:lnTo>
                    <a:pt x="1152830" y="766724"/>
                  </a:lnTo>
                  <a:lnTo>
                    <a:pt x="1138428" y="769468"/>
                  </a:lnTo>
                  <a:lnTo>
                    <a:pt x="1128141" y="769468"/>
                  </a:lnTo>
                  <a:lnTo>
                    <a:pt x="1119912" y="766039"/>
                  </a:lnTo>
                  <a:lnTo>
                    <a:pt x="1109625" y="760552"/>
                  </a:lnTo>
                  <a:lnTo>
                    <a:pt x="1109625" y="754380"/>
                  </a:lnTo>
                  <a:lnTo>
                    <a:pt x="1124026" y="754380"/>
                  </a:lnTo>
                  <a:lnTo>
                    <a:pt x="1124026" y="748894"/>
                  </a:lnTo>
                  <a:lnTo>
                    <a:pt x="1115797" y="746150"/>
                  </a:lnTo>
                  <a:lnTo>
                    <a:pt x="1105510" y="748208"/>
                  </a:lnTo>
                  <a:lnTo>
                    <a:pt x="1096594" y="747522"/>
                  </a:lnTo>
                  <a:lnTo>
                    <a:pt x="1089736" y="737235"/>
                  </a:lnTo>
                  <a:lnTo>
                    <a:pt x="1104824" y="743407"/>
                  </a:lnTo>
                  <a:lnTo>
                    <a:pt x="1101395" y="734492"/>
                  </a:lnTo>
                  <a:lnTo>
                    <a:pt x="1095909" y="729005"/>
                  </a:lnTo>
                  <a:lnTo>
                    <a:pt x="1080821" y="718033"/>
                  </a:lnTo>
                  <a:lnTo>
                    <a:pt x="1075335" y="724205"/>
                  </a:lnTo>
                  <a:lnTo>
                    <a:pt x="1067791" y="724205"/>
                  </a:lnTo>
                  <a:lnTo>
                    <a:pt x="1060933" y="720090"/>
                  </a:lnTo>
                  <a:lnTo>
                    <a:pt x="1060933" y="718033"/>
                  </a:lnTo>
                  <a:lnTo>
                    <a:pt x="1058875" y="690601"/>
                  </a:lnTo>
                  <a:lnTo>
                    <a:pt x="1060933" y="679628"/>
                  </a:lnTo>
                  <a:lnTo>
                    <a:pt x="1068477" y="685114"/>
                  </a:lnTo>
                  <a:lnTo>
                    <a:pt x="1076706" y="689915"/>
                  </a:lnTo>
                  <a:lnTo>
                    <a:pt x="1083564" y="683057"/>
                  </a:lnTo>
                  <a:lnTo>
                    <a:pt x="1089051" y="670712"/>
                  </a:lnTo>
                  <a:lnTo>
                    <a:pt x="1089736" y="657682"/>
                  </a:lnTo>
                  <a:lnTo>
                    <a:pt x="1105510" y="666598"/>
                  </a:lnTo>
                  <a:lnTo>
                    <a:pt x="1109625" y="670027"/>
                  </a:lnTo>
                  <a:lnTo>
                    <a:pt x="1109625" y="664540"/>
                  </a:lnTo>
                  <a:lnTo>
                    <a:pt x="1106196" y="656311"/>
                  </a:lnTo>
                  <a:lnTo>
                    <a:pt x="1104824" y="650824"/>
                  </a:lnTo>
                  <a:lnTo>
                    <a:pt x="1104824" y="642595"/>
                  </a:lnTo>
                  <a:lnTo>
                    <a:pt x="1102767" y="637108"/>
                  </a:lnTo>
                  <a:lnTo>
                    <a:pt x="1097966" y="635051"/>
                  </a:lnTo>
                  <a:lnTo>
                    <a:pt x="1092480" y="633679"/>
                  </a:lnTo>
                  <a:lnTo>
                    <a:pt x="1088365" y="630250"/>
                  </a:lnTo>
                  <a:lnTo>
                    <a:pt x="1078078" y="625450"/>
                  </a:lnTo>
                  <a:lnTo>
                    <a:pt x="1053389" y="631622"/>
                  </a:lnTo>
                  <a:lnTo>
                    <a:pt x="1041730" y="627507"/>
                  </a:lnTo>
                  <a:lnTo>
                    <a:pt x="1051332" y="621335"/>
                  </a:lnTo>
                  <a:lnTo>
                    <a:pt x="1041730" y="603504"/>
                  </a:lnTo>
                  <a:lnTo>
                    <a:pt x="1024585" y="613791"/>
                  </a:lnTo>
                  <a:lnTo>
                    <a:pt x="1017727" y="619277"/>
                  </a:lnTo>
                  <a:lnTo>
                    <a:pt x="1012927" y="627507"/>
                  </a:lnTo>
                  <a:lnTo>
                    <a:pt x="1003326" y="595274"/>
                  </a:lnTo>
                  <a:lnTo>
                    <a:pt x="995782" y="583616"/>
                  </a:lnTo>
                  <a:lnTo>
                    <a:pt x="984123" y="572643"/>
                  </a:lnTo>
                  <a:lnTo>
                    <a:pt x="980694" y="571271"/>
                  </a:lnTo>
                  <a:lnTo>
                    <a:pt x="972465" y="572643"/>
                  </a:lnTo>
                  <a:lnTo>
                    <a:pt x="969721" y="572643"/>
                  </a:lnTo>
                  <a:lnTo>
                    <a:pt x="966978" y="569900"/>
                  </a:lnTo>
                  <a:lnTo>
                    <a:pt x="965607" y="565785"/>
                  </a:lnTo>
                  <a:lnTo>
                    <a:pt x="964921" y="561670"/>
                  </a:lnTo>
                  <a:lnTo>
                    <a:pt x="964921" y="560299"/>
                  </a:lnTo>
                  <a:lnTo>
                    <a:pt x="954634" y="556184"/>
                  </a:lnTo>
                  <a:lnTo>
                    <a:pt x="948462" y="554812"/>
                  </a:lnTo>
                  <a:lnTo>
                    <a:pt x="940232" y="554812"/>
                  </a:lnTo>
                  <a:lnTo>
                    <a:pt x="949147" y="557555"/>
                  </a:lnTo>
                  <a:lnTo>
                    <a:pt x="951891" y="560299"/>
                  </a:lnTo>
                  <a:lnTo>
                    <a:pt x="954634" y="567157"/>
                  </a:lnTo>
                  <a:lnTo>
                    <a:pt x="940918" y="560984"/>
                  </a:lnTo>
                  <a:lnTo>
                    <a:pt x="928573" y="562356"/>
                  </a:lnTo>
                  <a:lnTo>
                    <a:pt x="917601" y="569214"/>
                  </a:lnTo>
                  <a:lnTo>
                    <a:pt x="906628" y="578129"/>
                  </a:lnTo>
                  <a:lnTo>
                    <a:pt x="901827" y="573329"/>
                  </a:lnTo>
                  <a:lnTo>
                    <a:pt x="882625" y="560299"/>
                  </a:lnTo>
                  <a:lnTo>
                    <a:pt x="883996" y="556870"/>
                  </a:lnTo>
                  <a:lnTo>
                    <a:pt x="887425" y="547954"/>
                  </a:lnTo>
                  <a:lnTo>
                    <a:pt x="878510" y="544525"/>
                  </a:lnTo>
                  <a:lnTo>
                    <a:pt x="870280" y="537667"/>
                  </a:lnTo>
                  <a:lnTo>
                    <a:pt x="866166" y="530123"/>
                  </a:lnTo>
                  <a:lnTo>
                    <a:pt x="868223" y="523951"/>
                  </a:lnTo>
                  <a:lnTo>
                    <a:pt x="860679" y="512978"/>
                  </a:lnTo>
                  <a:lnTo>
                    <a:pt x="853135" y="505435"/>
                  </a:lnTo>
                  <a:lnTo>
                    <a:pt x="838048" y="512293"/>
                  </a:lnTo>
                  <a:lnTo>
                    <a:pt x="825018" y="519836"/>
                  </a:lnTo>
                  <a:lnTo>
                    <a:pt x="816788" y="532867"/>
                  </a:lnTo>
                  <a:lnTo>
                    <a:pt x="814731" y="554812"/>
                  </a:lnTo>
                  <a:lnTo>
                    <a:pt x="816102" y="558927"/>
                  </a:lnTo>
                  <a:lnTo>
                    <a:pt x="822960" y="569900"/>
                  </a:lnTo>
                  <a:lnTo>
                    <a:pt x="824332" y="575386"/>
                  </a:lnTo>
                  <a:lnTo>
                    <a:pt x="822960" y="580873"/>
                  </a:lnTo>
                  <a:lnTo>
                    <a:pt x="820217" y="591845"/>
                  </a:lnTo>
                  <a:lnTo>
                    <a:pt x="819531" y="596646"/>
                  </a:lnTo>
                  <a:lnTo>
                    <a:pt x="822960" y="606247"/>
                  </a:lnTo>
                  <a:lnTo>
                    <a:pt x="826389" y="611734"/>
                  </a:lnTo>
                  <a:lnTo>
                    <a:pt x="830504" y="615848"/>
                  </a:lnTo>
                  <a:lnTo>
                    <a:pt x="833933" y="621335"/>
                  </a:lnTo>
                  <a:lnTo>
                    <a:pt x="834619" y="626135"/>
                  </a:lnTo>
                  <a:lnTo>
                    <a:pt x="833933" y="642595"/>
                  </a:lnTo>
                  <a:lnTo>
                    <a:pt x="835305" y="645338"/>
                  </a:lnTo>
                  <a:lnTo>
                    <a:pt x="844220" y="652196"/>
                  </a:lnTo>
                  <a:lnTo>
                    <a:pt x="843534" y="661111"/>
                  </a:lnTo>
                  <a:lnTo>
                    <a:pt x="838734" y="673456"/>
                  </a:lnTo>
                  <a:lnTo>
                    <a:pt x="839419" y="682371"/>
                  </a:lnTo>
                  <a:lnTo>
                    <a:pt x="875767" y="726262"/>
                  </a:lnTo>
                  <a:lnTo>
                    <a:pt x="882625" y="730377"/>
                  </a:lnTo>
                  <a:lnTo>
                    <a:pt x="877824" y="743407"/>
                  </a:lnTo>
                  <a:lnTo>
                    <a:pt x="887425" y="743407"/>
                  </a:lnTo>
                  <a:lnTo>
                    <a:pt x="887425" y="748894"/>
                  </a:lnTo>
                  <a:lnTo>
                    <a:pt x="882625" y="748894"/>
                  </a:lnTo>
                  <a:lnTo>
                    <a:pt x="882625" y="754380"/>
                  </a:lnTo>
                  <a:lnTo>
                    <a:pt x="889483" y="761924"/>
                  </a:lnTo>
                  <a:lnTo>
                    <a:pt x="906628" y="792099"/>
                  </a:lnTo>
                  <a:lnTo>
                    <a:pt x="911428" y="808558"/>
                  </a:lnTo>
                  <a:lnTo>
                    <a:pt x="935431" y="851764"/>
                  </a:lnTo>
                  <a:lnTo>
                    <a:pt x="938175" y="854507"/>
                  </a:lnTo>
                  <a:lnTo>
                    <a:pt x="943661" y="862736"/>
                  </a:lnTo>
                  <a:lnTo>
                    <a:pt x="947090" y="872338"/>
                  </a:lnTo>
                  <a:lnTo>
                    <a:pt x="942975" y="876452"/>
                  </a:lnTo>
                  <a:lnTo>
                    <a:pt x="939546" y="881939"/>
                  </a:lnTo>
                  <a:lnTo>
                    <a:pt x="937489" y="892912"/>
                  </a:lnTo>
                  <a:lnTo>
                    <a:pt x="935431" y="916229"/>
                  </a:lnTo>
                  <a:lnTo>
                    <a:pt x="941604" y="927202"/>
                  </a:lnTo>
                  <a:lnTo>
                    <a:pt x="954634" y="929945"/>
                  </a:lnTo>
                  <a:lnTo>
                    <a:pt x="969036" y="928573"/>
                  </a:lnTo>
                  <a:lnTo>
                    <a:pt x="978637" y="925144"/>
                  </a:lnTo>
                  <a:lnTo>
                    <a:pt x="979323" y="929259"/>
                  </a:lnTo>
                  <a:lnTo>
                    <a:pt x="980694" y="931316"/>
                  </a:lnTo>
                  <a:lnTo>
                    <a:pt x="982066" y="933374"/>
                  </a:lnTo>
                  <a:lnTo>
                    <a:pt x="984123" y="936803"/>
                  </a:lnTo>
                  <a:lnTo>
                    <a:pt x="979323" y="940232"/>
                  </a:lnTo>
                  <a:lnTo>
                    <a:pt x="980008" y="940918"/>
                  </a:lnTo>
                  <a:lnTo>
                    <a:pt x="984123" y="942975"/>
                  </a:lnTo>
                  <a:lnTo>
                    <a:pt x="978637" y="949833"/>
                  </a:lnTo>
                  <a:lnTo>
                    <a:pt x="990981" y="953948"/>
                  </a:lnTo>
                  <a:lnTo>
                    <a:pt x="996468" y="961492"/>
                  </a:lnTo>
                  <a:lnTo>
                    <a:pt x="995096" y="965606"/>
                  </a:lnTo>
                  <a:lnTo>
                    <a:pt x="984123" y="960806"/>
                  </a:lnTo>
                  <a:lnTo>
                    <a:pt x="990295" y="976579"/>
                  </a:lnTo>
                  <a:lnTo>
                    <a:pt x="1009498" y="1004697"/>
                  </a:lnTo>
                  <a:lnTo>
                    <a:pt x="1008126" y="1015670"/>
                  </a:lnTo>
                  <a:lnTo>
                    <a:pt x="1014298" y="1030072"/>
                  </a:lnTo>
                  <a:lnTo>
                    <a:pt x="1017727" y="1045845"/>
                  </a:lnTo>
                  <a:lnTo>
                    <a:pt x="1014298" y="1045845"/>
                  </a:lnTo>
                  <a:lnTo>
                    <a:pt x="1006755" y="1046531"/>
                  </a:lnTo>
                  <a:lnTo>
                    <a:pt x="1003326" y="1045845"/>
                  </a:lnTo>
                  <a:lnTo>
                    <a:pt x="1004697" y="1050646"/>
                  </a:lnTo>
                  <a:lnTo>
                    <a:pt x="1010184" y="1059561"/>
                  </a:lnTo>
                  <a:lnTo>
                    <a:pt x="1012927" y="1063676"/>
                  </a:lnTo>
                  <a:lnTo>
                    <a:pt x="1014298" y="1060933"/>
                  </a:lnTo>
                  <a:lnTo>
                    <a:pt x="1014984" y="1060247"/>
                  </a:lnTo>
                  <a:lnTo>
                    <a:pt x="1015670" y="1059561"/>
                  </a:lnTo>
                  <a:lnTo>
                    <a:pt x="1017727" y="1058189"/>
                  </a:lnTo>
                  <a:lnTo>
                    <a:pt x="1020471" y="1066419"/>
                  </a:lnTo>
                  <a:lnTo>
                    <a:pt x="1021156" y="1073963"/>
                  </a:lnTo>
                  <a:lnTo>
                    <a:pt x="1020471" y="1080821"/>
                  </a:lnTo>
                  <a:lnTo>
                    <a:pt x="1017727" y="1088365"/>
                  </a:lnTo>
                  <a:lnTo>
                    <a:pt x="1025271" y="1100023"/>
                  </a:lnTo>
                  <a:lnTo>
                    <a:pt x="1038987" y="1135685"/>
                  </a:lnTo>
                  <a:lnTo>
                    <a:pt x="1044474" y="1143229"/>
                  </a:lnTo>
                  <a:lnTo>
                    <a:pt x="1041730" y="1150087"/>
                  </a:lnTo>
                  <a:lnTo>
                    <a:pt x="1051332" y="1165174"/>
                  </a:lnTo>
                  <a:lnTo>
                    <a:pt x="1070534" y="1185062"/>
                  </a:lnTo>
                  <a:lnTo>
                    <a:pt x="1075335" y="1194664"/>
                  </a:lnTo>
                  <a:lnTo>
                    <a:pt x="1076706" y="1204265"/>
                  </a:lnTo>
                  <a:lnTo>
                    <a:pt x="1074649" y="1211809"/>
                  </a:lnTo>
                  <a:lnTo>
                    <a:pt x="1066419" y="1215238"/>
                  </a:lnTo>
                  <a:lnTo>
                    <a:pt x="1066419" y="1220724"/>
                  </a:lnTo>
                  <a:lnTo>
                    <a:pt x="1073963" y="1220724"/>
                  </a:lnTo>
                  <a:lnTo>
                    <a:pt x="1079449" y="1222096"/>
                  </a:lnTo>
                  <a:lnTo>
                    <a:pt x="1089736" y="1226896"/>
                  </a:lnTo>
                  <a:lnTo>
                    <a:pt x="1086993" y="1233754"/>
                  </a:lnTo>
                  <a:lnTo>
                    <a:pt x="1078764" y="1239926"/>
                  </a:lnTo>
                  <a:lnTo>
                    <a:pt x="1076020" y="1245413"/>
                  </a:lnTo>
                  <a:lnTo>
                    <a:pt x="1075335" y="1250213"/>
                  </a:lnTo>
                  <a:lnTo>
                    <a:pt x="1075335" y="1252957"/>
                  </a:lnTo>
                  <a:lnTo>
                    <a:pt x="1076020" y="1255700"/>
                  </a:lnTo>
                  <a:lnTo>
                    <a:pt x="1076020" y="1259815"/>
                  </a:lnTo>
                  <a:lnTo>
                    <a:pt x="1071906" y="1269416"/>
                  </a:lnTo>
                  <a:lnTo>
                    <a:pt x="1062990" y="1268730"/>
                  </a:lnTo>
                  <a:lnTo>
                    <a:pt x="1053389" y="1263244"/>
                  </a:lnTo>
                  <a:lnTo>
                    <a:pt x="1046531" y="1257071"/>
                  </a:lnTo>
                  <a:lnTo>
                    <a:pt x="1040359" y="1266673"/>
                  </a:lnTo>
                  <a:lnTo>
                    <a:pt x="1031443" y="1276274"/>
                  </a:lnTo>
                  <a:lnTo>
                    <a:pt x="1028014" y="1284503"/>
                  </a:lnTo>
                  <a:lnTo>
                    <a:pt x="1036930" y="1293419"/>
                  </a:lnTo>
                  <a:lnTo>
                    <a:pt x="1035558" y="1296162"/>
                  </a:lnTo>
                  <a:lnTo>
                    <a:pt x="1033501" y="1302334"/>
                  </a:lnTo>
                  <a:lnTo>
                    <a:pt x="1032129" y="1305077"/>
                  </a:lnTo>
                  <a:lnTo>
                    <a:pt x="1051332" y="1305077"/>
                  </a:lnTo>
                  <a:lnTo>
                    <a:pt x="1034187" y="1320851"/>
                  </a:lnTo>
                  <a:lnTo>
                    <a:pt x="1034872" y="1343482"/>
                  </a:lnTo>
                  <a:lnTo>
                    <a:pt x="1045159" y="1366799"/>
                  </a:lnTo>
                  <a:lnTo>
                    <a:pt x="1058875" y="1388745"/>
                  </a:lnTo>
                  <a:lnTo>
                    <a:pt x="1066419" y="1404518"/>
                  </a:lnTo>
                  <a:lnTo>
                    <a:pt x="1069162" y="1407262"/>
                  </a:lnTo>
                  <a:lnTo>
                    <a:pt x="1083564" y="1413434"/>
                  </a:lnTo>
                  <a:lnTo>
                    <a:pt x="1091108" y="1419606"/>
                  </a:lnTo>
                  <a:lnTo>
                    <a:pt x="1104824" y="1425778"/>
                  </a:lnTo>
                  <a:lnTo>
                    <a:pt x="1107567" y="1429893"/>
                  </a:lnTo>
                  <a:lnTo>
                    <a:pt x="1108939" y="1434008"/>
                  </a:lnTo>
                  <a:lnTo>
                    <a:pt x="1112368" y="1437437"/>
                  </a:lnTo>
                  <a:lnTo>
                    <a:pt x="1119226" y="1438123"/>
                  </a:lnTo>
                  <a:lnTo>
                    <a:pt x="1112368" y="1442923"/>
                  </a:lnTo>
                  <a:lnTo>
                    <a:pt x="1109625" y="1444295"/>
                  </a:lnTo>
                  <a:lnTo>
                    <a:pt x="1109625" y="1449781"/>
                  </a:lnTo>
                  <a:lnTo>
                    <a:pt x="1113739" y="1454582"/>
                  </a:lnTo>
                  <a:lnTo>
                    <a:pt x="1113739" y="1459382"/>
                  </a:lnTo>
                  <a:lnTo>
                    <a:pt x="1110996" y="1463497"/>
                  </a:lnTo>
                  <a:lnTo>
                    <a:pt x="1104824" y="1467612"/>
                  </a:lnTo>
                  <a:lnTo>
                    <a:pt x="1116483" y="1485443"/>
                  </a:lnTo>
                  <a:lnTo>
                    <a:pt x="1137742" y="1498473"/>
                  </a:lnTo>
                  <a:lnTo>
                    <a:pt x="1152830" y="1512875"/>
                  </a:lnTo>
                  <a:lnTo>
                    <a:pt x="1148029" y="1533449"/>
                  </a:lnTo>
                  <a:lnTo>
                    <a:pt x="1124026" y="1521104"/>
                  </a:lnTo>
                  <a:lnTo>
                    <a:pt x="1116483" y="1530706"/>
                  </a:lnTo>
                  <a:lnTo>
                    <a:pt x="1107567" y="1532077"/>
                  </a:lnTo>
                  <a:lnTo>
                    <a:pt x="1076706" y="1523848"/>
                  </a:lnTo>
                  <a:lnTo>
                    <a:pt x="1069848" y="1514932"/>
                  </a:lnTo>
                  <a:lnTo>
                    <a:pt x="1065048" y="1504645"/>
                  </a:lnTo>
                  <a:lnTo>
                    <a:pt x="1056132" y="1497101"/>
                  </a:lnTo>
                  <a:lnTo>
                    <a:pt x="1056132" y="1491615"/>
                  </a:lnTo>
                  <a:lnTo>
                    <a:pt x="1060247" y="1479956"/>
                  </a:lnTo>
                  <a:lnTo>
                    <a:pt x="1055446" y="1466240"/>
                  </a:lnTo>
                  <a:lnTo>
                    <a:pt x="1045845" y="1454582"/>
                  </a:lnTo>
                  <a:lnTo>
                    <a:pt x="1034872" y="1449781"/>
                  </a:lnTo>
                  <a:lnTo>
                    <a:pt x="1004697" y="1455953"/>
                  </a:lnTo>
                  <a:lnTo>
                    <a:pt x="990295" y="1456639"/>
                  </a:lnTo>
                  <a:lnTo>
                    <a:pt x="984123" y="1447038"/>
                  </a:lnTo>
                  <a:lnTo>
                    <a:pt x="980694" y="1432636"/>
                  </a:lnTo>
                  <a:lnTo>
                    <a:pt x="964921" y="1398346"/>
                  </a:lnTo>
                  <a:lnTo>
                    <a:pt x="959434" y="1389431"/>
                  </a:lnTo>
                  <a:lnTo>
                    <a:pt x="951891" y="1381887"/>
                  </a:lnTo>
                  <a:lnTo>
                    <a:pt x="921030" y="1359256"/>
                  </a:lnTo>
                  <a:lnTo>
                    <a:pt x="931317" y="1348969"/>
                  </a:lnTo>
                  <a:lnTo>
                    <a:pt x="927888" y="1338682"/>
                  </a:lnTo>
                  <a:lnTo>
                    <a:pt x="898398" y="1311935"/>
                  </a:lnTo>
                  <a:lnTo>
                    <a:pt x="894969" y="1310564"/>
                  </a:lnTo>
                  <a:lnTo>
                    <a:pt x="892226" y="1317422"/>
                  </a:lnTo>
                  <a:lnTo>
                    <a:pt x="882625" y="1329080"/>
                  </a:lnTo>
                  <a:lnTo>
                    <a:pt x="879196" y="1324280"/>
                  </a:lnTo>
                  <a:lnTo>
                    <a:pt x="878510" y="1316736"/>
                  </a:lnTo>
                  <a:lnTo>
                    <a:pt x="882625" y="1296162"/>
                  </a:lnTo>
                  <a:lnTo>
                    <a:pt x="880567" y="1282446"/>
                  </a:lnTo>
                  <a:lnTo>
                    <a:pt x="874395" y="1263929"/>
                  </a:lnTo>
                  <a:lnTo>
                    <a:pt x="869595" y="1231697"/>
                  </a:lnTo>
                  <a:lnTo>
                    <a:pt x="859308" y="1216609"/>
                  </a:lnTo>
                  <a:lnTo>
                    <a:pt x="844220" y="1207008"/>
                  </a:lnTo>
                  <a:lnTo>
                    <a:pt x="824332" y="1202893"/>
                  </a:lnTo>
                  <a:lnTo>
                    <a:pt x="787984" y="1202207"/>
                  </a:lnTo>
                  <a:lnTo>
                    <a:pt x="743407" y="1207694"/>
                  </a:lnTo>
                  <a:lnTo>
                    <a:pt x="711861" y="1225525"/>
                  </a:lnTo>
                  <a:lnTo>
                    <a:pt x="713232" y="1263244"/>
                  </a:lnTo>
                  <a:lnTo>
                    <a:pt x="689915" y="1279703"/>
                  </a:lnTo>
                  <a:lnTo>
                    <a:pt x="681000" y="1292047"/>
                  </a:lnTo>
                  <a:lnTo>
                    <a:pt x="674827" y="1311935"/>
                  </a:lnTo>
                  <a:lnTo>
                    <a:pt x="685800" y="1311250"/>
                  </a:lnTo>
                  <a:lnTo>
                    <a:pt x="692658" y="1317422"/>
                  </a:lnTo>
                  <a:lnTo>
                    <a:pt x="695401" y="1328395"/>
                  </a:lnTo>
                  <a:lnTo>
                    <a:pt x="694030" y="1341425"/>
                  </a:lnTo>
                  <a:lnTo>
                    <a:pt x="689229" y="1341425"/>
                  </a:lnTo>
                  <a:lnTo>
                    <a:pt x="687858" y="1335253"/>
                  </a:lnTo>
                  <a:lnTo>
                    <a:pt x="685800" y="1329080"/>
                  </a:lnTo>
                  <a:lnTo>
                    <a:pt x="681000" y="1324280"/>
                  </a:lnTo>
                  <a:lnTo>
                    <a:pt x="674827" y="1323594"/>
                  </a:lnTo>
                  <a:lnTo>
                    <a:pt x="669341" y="1328395"/>
                  </a:lnTo>
                  <a:lnTo>
                    <a:pt x="665226" y="1336624"/>
                  </a:lnTo>
                  <a:lnTo>
                    <a:pt x="664540" y="1344168"/>
                  </a:lnTo>
                  <a:lnTo>
                    <a:pt x="667284" y="1347597"/>
                  </a:lnTo>
                  <a:lnTo>
                    <a:pt x="678942" y="1357884"/>
                  </a:lnTo>
                  <a:lnTo>
                    <a:pt x="675513" y="1375715"/>
                  </a:lnTo>
                  <a:lnTo>
                    <a:pt x="666598" y="1383944"/>
                  </a:lnTo>
                  <a:lnTo>
                    <a:pt x="660426" y="1365428"/>
                  </a:lnTo>
                  <a:lnTo>
                    <a:pt x="650139" y="1371600"/>
                  </a:lnTo>
                  <a:lnTo>
                    <a:pt x="646024" y="1380515"/>
                  </a:lnTo>
                  <a:lnTo>
                    <a:pt x="646024" y="1431950"/>
                  </a:lnTo>
                  <a:lnTo>
                    <a:pt x="648081" y="1451839"/>
                  </a:lnTo>
                  <a:lnTo>
                    <a:pt x="652196" y="1468298"/>
                  </a:lnTo>
                  <a:lnTo>
                    <a:pt x="665226" y="1503274"/>
                  </a:lnTo>
                  <a:lnTo>
                    <a:pt x="662483" y="1508074"/>
                  </a:lnTo>
                  <a:lnTo>
                    <a:pt x="665226" y="1515618"/>
                  </a:lnTo>
                  <a:lnTo>
                    <a:pt x="656311" y="1521790"/>
                  </a:lnTo>
                  <a:lnTo>
                    <a:pt x="652882" y="1531391"/>
                  </a:lnTo>
                  <a:lnTo>
                    <a:pt x="654939" y="1541678"/>
                  </a:lnTo>
                  <a:lnTo>
                    <a:pt x="660426" y="1551965"/>
                  </a:lnTo>
                  <a:lnTo>
                    <a:pt x="660426" y="1557452"/>
                  </a:lnTo>
                  <a:lnTo>
                    <a:pt x="654253" y="1556766"/>
                  </a:lnTo>
                  <a:lnTo>
                    <a:pt x="652196" y="1559509"/>
                  </a:lnTo>
                  <a:lnTo>
                    <a:pt x="652196" y="1564310"/>
                  </a:lnTo>
                  <a:lnTo>
                    <a:pt x="650824" y="1569796"/>
                  </a:lnTo>
                  <a:lnTo>
                    <a:pt x="643281" y="1560195"/>
                  </a:lnTo>
                  <a:lnTo>
                    <a:pt x="640537" y="1545107"/>
                  </a:lnTo>
                  <a:lnTo>
                    <a:pt x="639852" y="1528648"/>
                  </a:lnTo>
                  <a:lnTo>
                    <a:pt x="636423" y="1515618"/>
                  </a:lnTo>
                  <a:lnTo>
                    <a:pt x="626136" y="1507388"/>
                  </a:lnTo>
                  <a:lnTo>
                    <a:pt x="601447" y="1497101"/>
                  </a:lnTo>
                  <a:lnTo>
                    <a:pt x="592531" y="1485443"/>
                  </a:lnTo>
                  <a:lnTo>
                    <a:pt x="587731" y="1485443"/>
                  </a:lnTo>
                  <a:lnTo>
                    <a:pt x="580873" y="1492987"/>
                  </a:lnTo>
                  <a:lnTo>
                    <a:pt x="574015" y="1490929"/>
                  </a:lnTo>
                  <a:lnTo>
                    <a:pt x="567157" y="1484757"/>
                  </a:lnTo>
                  <a:lnTo>
                    <a:pt x="561670" y="1476527"/>
                  </a:lnTo>
                  <a:lnTo>
                    <a:pt x="554812" y="1463497"/>
                  </a:lnTo>
                  <a:lnTo>
                    <a:pt x="555498" y="1453896"/>
                  </a:lnTo>
                  <a:lnTo>
                    <a:pt x="559613" y="1444295"/>
                  </a:lnTo>
                  <a:lnTo>
                    <a:pt x="563728" y="1431950"/>
                  </a:lnTo>
                  <a:lnTo>
                    <a:pt x="575386" y="1435379"/>
                  </a:lnTo>
                  <a:lnTo>
                    <a:pt x="578815" y="1425092"/>
                  </a:lnTo>
                  <a:lnTo>
                    <a:pt x="575386" y="1410691"/>
                  </a:lnTo>
                  <a:lnTo>
                    <a:pt x="568528" y="1401775"/>
                  </a:lnTo>
                  <a:lnTo>
                    <a:pt x="571957" y="1396975"/>
                  </a:lnTo>
                  <a:lnTo>
                    <a:pt x="578130" y="1383944"/>
                  </a:lnTo>
                  <a:lnTo>
                    <a:pt x="563728" y="1383944"/>
                  </a:lnTo>
                  <a:lnTo>
                    <a:pt x="565099" y="1372972"/>
                  </a:lnTo>
                  <a:lnTo>
                    <a:pt x="564414" y="1359256"/>
                  </a:lnTo>
                  <a:lnTo>
                    <a:pt x="566471" y="1348969"/>
                  </a:lnTo>
                  <a:lnTo>
                    <a:pt x="578130" y="1347597"/>
                  </a:lnTo>
                  <a:lnTo>
                    <a:pt x="578130" y="1341425"/>
                  </a:lnTo>
                  <a:lnTo>
                    <a:pt x="564414" y="1336624"/>
                  </a:lnTo>
                  <a:lnTo>
                    <a:pt x="566471" y="1321537"/>
                  </a:lnTo>
                  <a:lnTo>
                    <a:pt x="578130" y="1293419"/>
                  </a:lnTo>
                  <a:lnTo>
                    <a:pt x="557556" y="1296848"/>
                  </a:lnTo>
                  <a:lnTo>
                    <a:pt x="543840" y="1275588"/>
                  </a:lnTo>
                  <a:lnTo>
                    <a:pt x="532867" y="1247470"/>
                  </a:lnTo>
                  <a:lnTo>
                    <a:pt x="520522" y="1232383"/>
                  </a:lnTo>
                  <a:lnTo>
                    <a:pt x="521208" y="1215238"/>
                  </a:lnTo>
                  <a:lnTo>
                    <a:pt x="510235" y="1192606"/>
                  </a:lnTo>
                  <a:lnTo>
                    <a:pt x="460858" y="1124712"/>
                  </a:lnTo>
                  <a:lnTo>
                    <a:pt x="445770" y="1117168"/>
                  </a:lnTo>
                  <a:lnTo>
                    <a:pt x="428625" y="1130198"/>
                  </a:lnTo>
                  <a:lnTo>
                    <a:pt x="409423" y="1116482"/>
                  </a:lnTo>
                  <a:lnTo>
                    <a:pt x="401879" y="1107567"/>
                  </a:lnTo>
                  <a:lnTo>
                    <a:pt x="399136" y="1094537"/>
                  </a:lnTo>
                  <a:lnTo>
                    <a:pt x="400507" y="1094537"/>
                  </a:lnTo>
                  <a:lnTo>
                    <a:pt x="403936" y="1089736"/>
                  </a:lnTo>
                  <a:lnTo>
                    <a:pt x="407365" y="1082192"/>
                  </a:lnTo>
                  <a:lnTo>
                    <a:pt x="408737" y="1073277"/>
                  </a:lnTo>
                  <a:lnTo>
                    <a:pt x="410109" y="1062990"/>
                  </a:lnTo>
                  <a:lnTo>
                    <a:pt x="413538" y="1045845"/>
                  </a:lnTo>
                  <a:lnTo>
                    <a:pt x="414223" y="1021842"/>
                  </a:lnTo>
                  <a:lnTo>
                    <a:pt x="412852" y="1015670"/>
                  </a:lnTo>
                  <a:lnTo>
                    <a:pt x="365532" y="1004697"/>
                  </a:lnTo>
                  <a:lnTo>
                    <a:pt x="338785" y="1003325"/>
                  </a:lnTo>
                  <a:lnTo>
                    <a:pt x="326441" y="1006754"/>
                  </a:lnTo>
                  <a:lnTo>
                    <a:pt x="299695" y="1023899"/>
                  </a:lnTo>
                  <a:lnTo>
                    <a:pt x="272949" y="1031443"/>
                  </a:lnTo>
                  <a:lnTo>
                    <a:pt x="264719" y="1040359"/>
                  </a:lnTo>
                  <a:lnTo>
                    <a:pt x="260604" y="1052017"/>
                  </a:lnTo>
                  <a:lnTo>
                    <a:pt x="253746" y="1136371"/>
                  </a:lnTo>
                  <a:lnTo>
                    <a:pt x="250317" y="1146658"/>
                  </a:lnTo>
                  <a:lnTo>
                    <a:pt x="249631" y="1154887"/>
                  </a:lnTo>
                  <a:lnTo>
                    <a:pt x="253060" y="1165174"/>
                  </a:lnTo>
                  <a:lnTo>
                    <a:pt x="257175" y="1172718"/>
                  </a:lnTo>
                  <a:lnTo>
                    <a:pt x="259233" y="1180262"/>
                  </a:lnTo>
                  <a:lnTo>
                    <a:pt x="254432" y="1191235"/>
                  </a:lnTo>
                  <a:lnTo>
                    <a:pt x="266776" y="1202893"/>
                  </a:lnTo>
                  <a:lnTo>
                    <a:pt x="274320" y="1207694"/>
                  </a:lnTo>
                  <a:lnTo>
                    <a:pt x="283921" y="1209065"/>
                  </a:lnTo>
                  <a:lnTo>
                    <a:pt x="283921" y="1215238"/>
                  </a:lnTo>
                  <a:lnTo>
                    <a:pt x="274320" y="1215923"/>
                  </a:lnTo>
                  <a:lnTo>
                    <a:pt x="266091" y="1219352"/>
                  </a:lnTo>
                  <a:lnTo>
                    <a:pt x="261976" y="1225525"/>
                  </a:lnTo>
                  <a:lnTo>
                    <a:pt x="264033" y="1232383"/>
                  </a:lnTo>
                  <a:lnTo>
                    <a:pt x="259918" y="1240612"/>
                  </a:lnTo>
                  <a:lnTo>
                    <a:pt x="230429" y="1268044"/>
                  </a:lnTo>
                  <a:lnTo>
                    <a:pt x="226314" y="1272159"/>
                  </a:lnTo>
                  <a:lnTo>
                    <a:pt x="222199" y="1274902"/>
                  </a:lnTo>
                  <a:lnTo>
                    <a:pt x="216027" y="1274902"/>
                  </a:lnTo>
                  <a:lnTo>
                    <a:pt x="204369" y="1250213"/>
                  </a:lnTo>
                  <a:lnTo>
                    <a:pt x="201625" y="1248156"/>
                  </a:lnTo>
                  <a:lnTo>
                    <a:pt x="180366" y="1202893"/>
                  </a:lnTo>
                  <a:lnTo>
                    <a:pt x="167335" y="1203579"/>
                  </a:lnTo>
                  <a:lnTo>
                    <a:pt x="157048" y="1206322"/>
                  </a:lnTo>
                  <a:lnTo>
                    <a:pt x="138532" y="1215238"/>
                  </a:lnTo>
                  <a:lnTo>
                    <a:pt x="130302" y="1206322"/>
                  </a:lnTo>
                  <a:lnTo>
                    <a:pt x="113843" y="1199464"/>
                  </a:lnTo>
                  <a:lnTo>
                    <a:pt x="109728" y="1191235"/>
                  </a:lnTo>
                  <a:lnTo>
                    <a:pt x="104928" y="1191235"/>
                  </a:lnTo>
                  <a:lnTo>
                    <a:pt x="98755" y="1194664"/>
                  </a:lnTo>
                  <a:lnTo>
                    <a:pt x="94641" y="1187806"/>
                  </a:lnTo>
                  <a:lnTo>
                    <a:pt x="91212" y="1176833"/>
                  </a:lnTo>
                  <a:lnTo>
                    <a:pt x="85725" y="1167232"/>
                  </a:lnTo>
                  <a:lnTo>
                    <a:pt x="88468" y="1158316"/>
                  </a:lnTo>
                  <a:lnTo>
                    <a:pt x="87783" y="1151458"/>
                  </a:lnTo>
                  <a:lnTo>
                    <a:pt x="85725" y="1142543"/>
                  </a:lnTo>
                  <a:lnTo>
                    <a:pt x="85725" y="1130198"/>
                  </a:lnTo>
                  <a:lnTo>
                    <a:pt x="87783" y="1121969"/>
                  </a:lnTo>
                  <a:lnTo>
                    <a:pt x="96698" y="1107567"/>
                  </a:lnTo>
                  <a:lnTo>
                    <a:pt x="100127" y="1100023"/>
                  </a:lnTo>
                  <a:lnTo>
                    <a:pt x="100813" y="1084936"/>
                  </a:lnTo>
                  <a:lnTo>
                    <a:pt x="95326" y="1071905"/>
                  </a:lnTo>
                  <a:lnTo>
                    <a:pt x="85039" y="1065733"/>
                  </a:lnTo>
                  <a:lnTo>
                    <a:pt x="71323" y="1069848"/>
                  </a:lnTo>
                  <a:lnTo>
                    <a:pt x="77496" y="1067105"/>
                  </a:lnTo>
                  <a:lnTo>
                    <a:pt x="79553" y="1063676"/>
                  </a:lnTo>
                  <a:lnTo>
                    <a:pt x="80925" y="1058189"/>
                  </a:lnTo>
                  <a:lnTo>
                    <a:pt x="74067" y="1057504"/>
                  </a:lnTo>
                  <a:lnTo>
                    <a:pt x="70638" y="1060247"/>
                  </a:lnTo>
                  <a:lnTo>
                    <a:pt x="66523" y="1069848"/>
                  </a:lnTo>
                  <a:lnTo>
                    <a:pt x="61722" y="1038987"/>
                  </a:lnTo>
                  <a:lnTo>
                    <a:pt x="43891" y="1015670"/>
                  </a:lnTo>
                  <a:lnTo>
                    <a:pt x="22632" y="993724"/>
                  </a:lnTo>
                  <a:lnTo>
                    <a:pt x="8230" y="966978"/>
                  </a:lnTo>
                  <a:lnTo>
                    <a:pt x="2058" y="932002"/>
                  </a:lnTo>
                  <a:lnTo>
                    <a:pt x="0" y="896341"/>
                  </a:lnTo>
                  <a:lnTo>
                    <a:pt x="4801" y="864108"/>
                  </a:lnTo>
                  <a:lnTo>
                    <a:pt x="17831" y="840105"/>
                  </a:lnTo>
                  <a:lnTo>
                    <a:pt x="61722" y="803758"/>
                  </a:lnTo>
                  <a:lnTo>
                    <a:pt x="80925" y="783184"/>
                  </a:lnTo>
                  <a:lnTo>
                    <a:pt x="90526" y="754380"/>
                  </a:lnTo>
                  <a:lnTo>
                    <a:pt x="87783" y="718718"/>
                  </a:lnTo>
                  <a:lnTo>
                    <a:pt x="80925" y="698830"/>
                  </a:lnTo>
                  <a:lnTo>
                    <a:pt x="91897" y="694030"/>
                  </a:lnTo>
                  <a:lnTo>
                    <a:pt x="139218" y="703631"/>
                  </a:lnTo>
                  <a:lnTo>
                    <a:pt x="164592" y="698144"/>
                  </a:lnTo>
                  <a:lnTo>
                    <a:pt x="187909" y="704317"/>
                  </a:lnTo>
                  <a:lnTo>
                    <a:pt x="200940" y="696773"/>
                  </a:lnTo>
                  <a:lnTo>
                    <a:pt x="226314" y="664540"/>
                  </a:lnTo>
                  <a:lnTo>
                    <a:pt x="220828" y="651510"/>
                  </a:lnTo>
                  <a:lnTo>
                    <a:pt x="225628" y="640537"/>
                  </a:lnTo>
                  <a:lnTo>
                    <a:pt x="243459" y="619277"/>
                  </a:lnTo>
                  <a:lnTo>
                    <a:pt x="255118" y="608990"/>
                  </a:lnTo>
                  <a:lnTo>
                    <a:pt x="270205" y="620649"/>
                  </a:lnTo>
                  <a:lnTo>
                    <a:pt x="283236" y="615848"/>
                  </a:lnTo>
                  <a:lnTo>
                    <a:pt x="290094" y="604876"/>
                  </a:lnTo>
                  <a:lnTo>
                    <a:pt x="270205" y="579501"/>
                  </a:lnTo>
                  <a:lnTo>
                    <a:pt x="205054" y="528066"/>
                  </a:lnTo>
                  <a:lnTo>
                    <a:pt x="182423" y="519151"/>
                  </a:lnTo>
                  <a:lnTo>
                    <a:pt x="169393" y="521894"/>
                  </a:lnTo>
                  <a:lnTo>
                    <a:pt x="157734" y="520522"/>
                  </a:lnTo>
                  <a:lnTo>
                    <a:pt x="156363" y="423139"/>
                  </a:lnTo>
                  <a:lnTo>
                    <a:pt x="141961" y="379247"/>
                  </a:lnTo>
                  <a:lnTo>
                    <a:pt x="145390" y="343586"/>
                  </a:lnTo>
                  <a:lnTo>
                    <a:pt x="185852" y="277063"/>
                  </a:lnTo>
                  <a:lnTo>
                    <a:pt x="211912" y="271577"/>
                  </a:lnTo>
                  <a:lnTo>
                    <a:pt x="217399" y="296266"/>
                  </a:lnTo>
                  <a:lnTo>
                    <a:pt x="242773" y="305181"/>
                  </a:lnTo>
                  <a:lnTo>
                    <a:pt x="264719" y="320954"/>
                  </a:lnTo>
                  <a:lnTo>
                    <a:pt x="312725" y="343586"/>
                  </a:lnTo>
                  <a:lnTo>
                    <a:pt x="325069" y="342900"/>
                  </a:lnTo>
                  <a:lnTo>
                    <a:pt x="342900" y="321640"/>
                  </a:lnTo>
                  <a:lnTo>
                    <a:pt x="356616" y="316840"/>
                  </a:lnTo>
                  <a:lnTo>
                    <a:pt x="380619" y="318211"/>
                  </a:lnTo>
                  <a:lnTo>
                    <a:pt x="383362" y="330556"/>
                  </a:lnTo>
                  <a:lnTo>
                    <a:pt x="395021" y="335356"/>
                  </a:lnTo>
                  <a:lnTo>
                    <a:pt x="408051" y="329870"/>
                  </a:lnTo>
                  <a:lnTo>
                    <a:pt x="426568" y="308610"/>
                  </a:lnTo>
                  <a:lnTo>
                    <a:pt x="466344" y="293522"/>
                  </a:lnTo>
                  <a:lnTo>
                    <a:pt x="471145" y="279121"/>
                  </a:lnTo>
                  <a:lnTo>
                    <a:pt x="465658" y="266090"/>
                  </a:lnTo>
                  <a:lnTo>
                    <a:pt x="455371" y="255118"/>
                  </a:lnTo>
                  <a:lnTo>
                    <a:pt x="457429" y="231115"/>
                  </a:lnTo>
                  <a:lnTo>
                    <a:pt x="464287" y="219456"/>
                  </a:lnTo>
                  <a:lnTo>
                    <a:pt x="466344" y="205740"/>
                  </a:lnTo>
                  <a:lnTo>
                    <a:pt x="464287" y="190652"/>
                  </a:lnTo>
                  <a:lnTo>
                    <a:pt x="468402" y="178994"/>
                  </a:lnTo>
                  <a:lnTo>
                    <a:pt x="521894" y="156362"/>
                  </a:lnTo>
                  <a:lnTo>
                    <a:pt x="535610" y="146075"/>
                  </a:lnTo>
                  <a:lnTo>
                    <a:pt x="542468" y="135103"/>
                  </a:lnTo>
                  <a:lnTo>
                    <a:pt x="547269" y="123444"/>
                  </a:lnTo>
                  <a:lnTo>
                    <a:pt x="547269" y="111100"/>
                  </a:lnTo>
                  <a:lnTo>
                    <a:pt x="567157" y="65837"/>
                  </a:lnTo>
                  <a:lnTo>
                    <a:pt x="550012" y="35662"/>
                  </a:lnTo>
                  <a:lnTo>
                    <a:pt x="554127" y="10973"/>
                  </a:lnTo>
                  <a:lnTo>
                    <a:pt x="556870" y="686"/>
                  </a:lnTo>
                  <a:lnTo>
                    <a:pt x="556870" y="0"/>
                  </a:lnTo>
                  <a:lnTo>
                    <a:pt x="560985" y="4115"/>
                  </a:lnTo>
                  <a:lnTo>
                    <a:pt x="582930" y="13030"/>
                  </a:lnTo>
                  <a:lnTo>
                    <a:pt x="589788" y="19202"/>
                  </a:lnTo>
                  <a:lnTo>
                    <a:pt x="597332" y="22631"/>
                  </a:lnTo>
                  <a:lnTo>
                    <a:pt x="604876" y="19202"/>
                  </a:lnTo>
                  <a:lnTo>
                    <a:pt x="609676" y="17831"/>
                  </a:lnTo>
                  <a:lnTo>
                    <a:pt x="665226" y="30175"/>
                  </a:lnTo>
                  <a:lnTo>
                    <a:pt x="742036" y="71323"/>
                  </a:lnTo>
                  <a:lnTo>
                    <a:pt x="784555" y="86411"/>
                  </a:lnTo>
                  <a:lnTo>
                    <a:pt x="790728" y="93269"/>
                  </a:lnTo>
                  <a:lnTo>
                    <a:pt x="796900" y="95326"/>
                  </a:lnTo>
                  <a:lnTo>
                    <a:pt x="853135" y="145390"/>
                  </a:lnTo>
                  <a:lnTo>
                    <a:pt x="866166" y="166649"/>
                  </a:lnTo>
                  <a:lnTo>
                    <a:pt x="870280" y="169393"/>
                  </a:lnTo>
                  <a:lnTo>
                    <a:pt x="883996" y="173507"/>
                  </a:lnTo>
                  <a:lnTo>
                    <a:pt x="905942" y="193396"/>
                  </a:lnTo>
                  <a:lnTo>
                    <a:pt x="916229" y="200254"/>
                  </a:lnTo>
                  <a:lnTo>
                    <a:pt x="927202" y="201625"/>
                  </a:lnTo>
                  <a:lnTo>
                    <a:pt x="938175" y="200254"/>
                  </a:lnTo>
                  <a:lnTo>
                    <a:pt x="954634" y="194081"/>
                  </a:lnTo>
                  <a:lnTo>
                    <a:pt x="960120" y="194081"/>
                  </a:lnTo>
                  <a:lnTo>
                    <a:pt x="966292" y="194767"/>
                  </a:lnTo>
                  <a:lnTo>
                    <a:pt x="971779" y="194081"/>
                  </a:lnTo>
                  <a:lnTo>
                    <a:pt x="976579" y="191338"/>
                  </a:lnTo>
                  <a:lnTo>
                    <a:pt x="990981" y="169393"/>
                  </a:lnTo>
                  <a:lnTo>
                    <a:pt x="992353" y="164592"/>
                  </a:lnTo>
                  <a:lnTo>
                    <a:pt x="985495" y="154305"/>
                  </a:lnTo>
                  <a:lnTo>
                    <a:pt x="975208" y="144018"/>
                  </a:lnTo>
                  <a:lnTo>
                    <a:pt x="966978" y="139217"/>
                  </a:lnTo>
                  <a:lnTo>
                    <a:pt x="956005" y="135788"/>
                  </a:lnTo>
                  <a:lnTo>
                    <a:pt x="938860" y="121387"/>
                  </a:lnTo>
                  <a:lnTo>
                    <a:pt x="925830" y="120015"/>
                  </a:lnTo>
                  <a:lnTo>
                    <a:pt x="927888" y="117272"/>
                  </a:lnTo>
                  <a:lnTo>
                    <a:pt x="930631" y="115900"/>
                  </a:lnTo>
                  <a:lnTo>
                    <a:pt x="906628" y="114529"/>
                  </a:lnTo>
                  <a:lnTo>
                    <a:pt x="921715" y="102184"/>
                  </a:lnTo>
                  <a:lnTo>
                    <a:pt x="928573" y="97384"/>
                  </a:lnTo>
                  <a:lnTo>
                    <a:pt x="938175" y="96012"/>
                  </a:lnTo>
                  <a:lnTo>
                    <a:pt x="947090" y="92583"/>
                  </a:lnTo>
                  <a:lnTo>
                    <a:pt x="962863" y="76124"/>
                  </a:lnTo>
                  <a:lnTo>
                    <a:pt x="969721" y="71323"/>
                  </a:lnTo>
                  <a:lnTo>
                    <a:pt x="988238" y="72695"/>
                  </a:lnTo>
                  <a:lnTo>
                    <a:pt x="1023214" y="87782"/>
                  </a:lnTo>
                  <a:lnTo>
                    <a:pt x="1036930" y="83668"/>
                  </a:lnTo>
                  <a:lnTo>
                    <a:pt x="1058190" y="93269"/>
                  </a:lnTo>
                  <a:lnTo>
                    <a:pt x="1063676" y="92583"/>
                  </a:lnTo>
                  <a:close/>
                  <a:moveTo>
                    <a:pt x="138532" y="1250899"/>
                  </a:moveTo>
                  <a:lnTo>
                    <a:pt x="150190" y="1257071"/>
                  </a:lnTo>
                  <a:lnTo>
                    <a:pt x="150876" y="1266673"/>
                  </a:lnTo>
                  <a:lnTo>
                    <a:pt x="148819" y="1280389"/>
                  </a:lnTo>
                  <a:lnTo>
                    <a:pt x="148133" y="1298905"/>
                  </a:lnTo>
                  <a:lnTo>
                    <a:pt x="144018" y="1293419"/>
                  </a:lnTo>
                  <a:lnTo>
                    <a:pt x="141275" y="1291361"/>
                  </a:lnTo>
                  <a:lnTo>
                    <a:pt x="139903" y="1288618"/>
                  </a:lnTo>
                  <a:lnTo>
                    <a:pt x="138532" y="1281074"/>
                  </a:lnTo>
                  <a:lnTo>
                    <a:pt x="128931" y="1287932"/>
                  </a:lnTo>
                  <a:lnTo>
                    <a:pt x="133045" y="1262558"/>
                  </a:lnTo>
                  <a:lnTo>
                    <a:pt x="135789" y="1252957"/>
                  </a:lnTo>
                  <a:lnTo>
                    <a:pt x="138532" y="1250899"/>
                  </a:lnTo>
                  <a:close/>
                  <a:moveTo>
                    <a:pt x="90526" y="1263244"/>
                  </a:moveTo>
                  <a:lnTo>
                    <a:pt x="91212" y="1231697"/>
                  </a:lnTo>
                  <a:lnTo>
                    <a:pt x="93955" y="1218667"/>
                  </a:lnTo>
                  <a:lnTo>
                    <a:pt x="100127" y="1209065"/>
                  </a:lnTo>
                  <a:lnTo>
                    <a:pt x="103556" y="1211123"/>
                  </a:lnTo>
                  <a:lnTo>
                    <a:pt x="106299" y="1213866"/>
                  </a:lnTo>
                  <a:lnTo>
                    <a:pt x="109728" y="1215238"/>
                  </a:lnTo>
                  <a:lnTo>
                    <a:pt x="114529" y="1215238"/>
                  </a:lnTo>
                  <a:lnTo>
                    <a:pt x="114529" y="1220724"/>
                  </a:lnTo>
                  <a:lnTo>
                    <a:pt x="111100" y="1222096"/>
                  </a:lnTo>
                  <a:lnTo>
                    <a:pt x="107671" y="1224839"/>
                  </a:lnTo>
                  <a:lnTo>
                    <a:pt x="104928" y="1226896"/>
                  </a:lnTo>
                  <a:lnTo>
                    <a:pt x="104928" y="1236497"/>
                  </a:lnTo>
                  <a:lnTo>
                    <a:pt x="100813" y="1244041"/>
                  </a:lnTo>
                  <a:lnTo>
                    <a:pt x="95326" y="1252957"/>
                  </a:lnTo>
                  <a:lnTo>
                    <a:pt x="90526" y="1263244"/>
                  </a:lnTo>
                  <a:close/>
                </a:path>
              </a:pathLst>
            </a:custGeom>
            <a:grpFill/>
            <a:ln w="3429" cap="rnd">
              <a:solidFill>
                <a:srgbClr val="FFFFFF"/>
              </a:solidFill>
              <a:prstDash val="solid"/>
              <a:round/>
            </a:ln>
          </p:spPr>
          <p:txBody>
            <a:bodyPr rtlCol="0" anchor="ctr"/>
            <a:lstStyle/>
            <a:p>
              <a:endParaRPr lang="el-GR"/>
            </a:p>
          </p:txBody>
        </p:sp>
        <p:sp>
          <p:nvSpPr>
            <p:cNvPr id="18" name="Ελεύθερη σχεδίαση 17">
              <a:extLst>
                <a:ext uri="{FF2B5EF4-FFF2-40B4-BE49-F238E27FC236}">
                  <a16:creationId xmlns:a16="http://schemas.microsoft.com/office/drawing/2014/main" id="{6787D52F-BD41-0279-9F42-D92499A9EFFE}"/>
                </a:ext>
              </a:extLst>
            </p:cNvPr>
            <p:cNvSpPr/>
            <p:nvPr/>
          </p:nvSpPr>
          <p:spPr>
            <a:xfrm>
              <a:off x="8978725" y="2968890"/>
              <a:ext cx="1157630" cy="1598599"/>
            </a:xfrm>
            <a:custGeom>
              <a:avLst/>
              <a:gdLst>
                <a:gd name="connsiteX0" fmla="*/ 1147343 w 1157630"/>
                <a:gd name="connsiteY0" fmla="*/ 894283 h 1598599"/>
                <a:gd name="connsiteX1" fmla="*/ 1147343 w 1157630"/>
                <a:gd name="connsiteY1" fmla="*/ 894969 h 1598599"/>
                <a:gd name="connsiteX2" fmla="*/ 1144600 w 1157630"/>
                <a:gd name="connsiteY2" fmla="*/ 905256 h 1598599"/>
                <a:gd name="connsiteX3" fmla="*/ 1140485 w 1157630"/>
                <a:gd name="connsiteY3" fmla="*/ 929945 h 1598599"/>
                <a:gd name="connsiteX4" fmla="*/ 1157630 w 1157630"/>
                <a:gd name="connsiteY4" fmla="*/ 960120 h 1598599"/>
                <a:gd name="connsiteX5" fmla="*/ 1137742 w 1157630"/>
                <a:gd name="connsiteY5" fmla="*/ 1005383 h 1598599"/>
                <a:gd name="connsiteX6" fmla="*/ 1137742 w 1157630"/>
                <a:gd name="connsiteY6" fmla="*/ 1017727 h 1598599"/>
                <a:gd name="connsiteX7" fmla="*/ 1132942 w 1157630"/>
                <a:gd name="connsiteY7" fmla="*/ 1029386 h 1598599"/>
                <a:gd name="connsiteX8" fmla="*/ 1126084 w 1157630"/>
                <a:gd name="connsiteY8" fmla="*/ 1040359 h 1598599"/>
                <a:gd name="connsiteX9" fmla="*/ 1112368 w 1157630"/>
                <a:gd name="connsiteY9" fmla="*/ 1050646 h 1598599"/>
                <a:gd name="connsiteX10" fmla="*/ 1058875 w 1157630"/>
                <a:gd name="connsiteY10" fmla="*/ 1073277 h 1598599"/>
                <a:gd name="connsiteX11" fmla="*/ 1054760 w 1157630"/>
                <a:gd name="connsiteY11" fmla="*/ 1084936 h 1598599"/>
                <a:gd name="connsiteX12" fmla="*/ 1056818 w 1157630"/>
                <a:gd name="connsiteY12" fmla="*/ 1100023 h 1598599"/>
                <a:gd name="connsiteX13" fmla="*/ 1054760 w 1157630"/>
                <a:gd name="connsiteY13" fmla="*/ 1113739 h 1598599"/>
                <a:gd name="connsiteX14" fmla="*/ 1047902 w 1157630"/>
                <a:gd name="connsiteY14" fmla="*/ 1125398 h 1598599"/>
                <a:gd name="connsiteX15" fmla="*/ 1045845 w 1157630"/>
                <a:gd name="connsiteY15" fmla="*/ 1149401 h 1598599"/>
                <a:gd name="connsiteX16" fmla="*/ 1056132 w 1157630"/>
                <a:gd name="connsiteY16" fmla="*/ 1160374 h 1598599"/>
                <a:gd name="connsiteX17" fmla="*/ 1061618 w 1157630"/>
                <a:gd name="connsiteY17" fmla="*/ 1173404 h 1598599"/>
                <a:gd name="connsiteX18" fmla="*/ 1056818 w 1157630"/>
                <a:gd name="connsiteY18" fmla="*/ 1187806 h 1598599"/>
                <a:gd name="connsiteX19" fmla="*/ 1017041 w 1157630"/>
                <a:gd name="connsiteY19" fmla="*/ 1202893 h 1598599"/>
                <a:gd name="connsiteX20" fmla="*/ 998525 w 1157630"/>
                <a:gd name="connsiteY20" fmla="*/ 1224153 h 1598599"/>
                <a:gd name="connsiteX21" fmla="*/ 985495 w 1157630"/>
                <a:gd name="connsiteY21" fmla="*/ 1229640 h 1598599"/>
                <a:gd name="connsiteX22" fmla="*/ 973836 w 1157630"/>
                <a:gd name="connsiteY22" fmla="*/ 1224839 h 1598599"/>
                <a:gd name="connsiteX23" fmla="*/ 971093 w 1157630"/>
                <a:gd name="connsiteY23" fmla="*/ 1212495 h 1598599"/>
                <a:gd name="connsiteX24" fmla="*/ 947090 w 1157630"/>
                <a:gd name="connsiteY24" fmla="*/ 1211123 h 1598599"/>
                <a:gd name="connsiteX25" fmla="*/ 933374 w 1157630"/>
                <a:gd name="connsiteY25" fmla="*/ 1215924 h 1598599"/>
                <a:gd name="connsiteX26" fmla="*/ 915543 w 1157630"/>
                <a:gd name="connsiteY26" fmla="*/ 1237183 h 1598599"/>
                <a:gd name="connsiteX27" fmla="*/ 903199 w 1157630"/>
                <a:gd name="connsiteY27" fmla="*/ 1237869 h 1598599"/>
                <a:gd name="connsiteX28" fmla="*/ 855193 w 1157630"/>
                <a:gd name="connsiteY28" fmla="*/ 1215238 h 1598599"/>
                <a:gd name="connsiteX29" fmla="*/ 833247 w 1157630"/>
                <a:gd name="connsiteY29" fmla="*/ 1199464 h 1598599"/>
                <a:gd name="connsiteX30" fmla="*/ 807872 w 1157630"/>
                <a:gd name="connsiteY30" fmla="*/ 1190549 h 1598599"/>
                <a:gd name="connsiteX31" fmla="*/ 802386 w 1157630"/>
                <a:gd name="connsiteY31" fmla="*/ 1165860 h 1598599"/>
                <a:gd name="connsiteX32" fmla="*/ 776326 w 1157630"/>
                <a:gd name="connsiteY32" fmla="*/ 1171347 h 1598599"/>
                <a:gd name="connsiteX33" fmla="*/ 735863 w 1157630"/>
                <a:gd name="connsiteY33" fmla="*/ 1237869 h 1598599"/>
                <a:gd name="connsiteX34" fmla="*/ 732434 w 1157630"/>
                <a:gd name="connsiteY34" fmla="*/ 1273531 h 1598599"/>
                <a:gd name="connsiteX35" fmla="*/ 746836 w 1157630"/>
                <a:gd name="connsiteY35" fmla="*/ 1317422 h 1598599"/>
                <a:gd name="connsiteX36" fmla="*/ 748208 w 1157630"/>
                <a:gd name="connsiteY36" fmla="*/ 1414806 h 1598599"/>
                <a:gd name="connsiteX37" fmla="*/ 759866 w 1157630"/>
                <a:gd name="connsiteY37" fmla="*/ 1416177 h 1598599"/>
                <a:gd name="connsiteX38" fmla="*/ 772897 w 1157630"/>
                <a:gd name="connsiteY38" fmla="*/ 1413434 h 1598599"/>
                <a:gd name="connsiteX39" fmla="*/ 795528 w 1157630"/>
                <a:gd name="connsiteY39" fmla="*/ 1422349 h 1598599"/>
                <a:gd name="connsiteX40" fmla="*/ 860679 w 1157630"/>
                <a:gd name="connsiteY40" fmla="*/ 1473784 h 1598599"/>
                <a:gd name="connsiteX41" fmla="*/ 880567 w 1157630"/>
                <a:gd name="connsiteY41" fmla="*/ 1499159 h 1598599"/>
                <a:gd name="connsiteX42" fmla="*/ 873709 w 1157630"/>
                <a:gd name="connsiteY42" fmla="*/ 1510132 h 1598599"/>
                <a:gd name="connsiteX43" fmla="*/ 860679 w 1157630"/>
                <a:gd name="connsiteY43" fmla="*/ 1514932 h 1598599"/>
                <a:gd name="connsiteX44" fmla="*/ 845591 w 1157630"/>
                <a:gd name="connsiteY44" fmla="*/ 1503274 h 1598599"/>
                <a:gd name="connsiteX45" fmla="*/ 833933 w 1157630"/>
                <a:gd name="connsiteY45" fmla="*/ 1513561 h 1598599"/>
                <a:gd name="connsiteX46" fmla="*/ 816102 w 1157630"/>
                <a:gd name="connsiteY46" fmla="*/ 1534821 h 1598599"/>
                <a:gd name="connsiteX47" fmla="*/ 811301 w 1157630"/>
                <a:gd name="connsiteY47" fmla="*/ 1545793 h 1598599"/>
                <a:gd name="connsiteX48" fmla="*/ 816788 w 1157630"/>
                <a:gd name="connsiteY48" fmla="*/ 1558824 h 1598599"/>
                <a:gd name="connsiteX49" fmla="*/ 791413 w 1157630"/>
                <a:gd name="connsiteY49" fmla="*/ 1591056 h 1598599"/>
                <a:gd name="connsiteX50" fmla="*/ 778383 w 1157630"/>
                <a:gd name="connsiteY50" fmla="*/ 1598600 h 1598599"/>
                <a:gd name="connsiteX51" fmla="*/ 755066 w 1157630"/>
                <a:gd name="connsiteY51" fmla="*/ 1592428 h 1598599"/>
                <a:gd name="connsiteX52" fmla="*/ 729691 w 1157630"/>
                <a:gd name="connsiteY52" fmla="*/ 1597914 h 1598599"/>
                <a:gd name="connsiteX53" fmla="*/ 682371 w 1157630"/>
                <a:gd name="connsiteY53" fmla="*/ 1588313 h 1598599"/>
                <a:gd name="connsiteX54" fmla="*/ 671398 w 1157630"/>
                <a:gd name="connsiteY54" fmla="*/ 1593114 h 1598599"/>
                <a:gd name="connsiteX55" fmla="*/ 666598 w 1157630"/>
                <a:gd name="connsiteY55" fmla="*/ 1578026 h 1598599"/>
                <a:gd name="connsiteX56" fmla="*/ 618592 w 1157630"/>
                <a:gd name="connsiteY56" fmla="*/ 1486815 h 1598599"/>
                <a:gd name="connsiteX57" fmla="*/ 591845 w 1157630"/>
                <a:gd name="connsiteY57" fmla="*/ 1445667 h 1598599"/>
                <a:gd name="connsiteX58" fmla="*/ 578129 w 1157630"/>
                <a:gd name="connsiteY58" fmla="*/ 1431265 h 1598599"/>
                <a:gd name="connsiteX59" fmla="*/ 517779 w 1157630"/>
                <a:gd name="connsiteY59" fmla="*/ 1388059 h 1598599"/>
                <a:gd name="connsiteX60" fmla="*/ 502691 w 1157630"/>
                <a:gd name="connsiteY60" fmla="*/ 1380516 h 1598599"/>
                <a:gd name="connsiteX61" fmla="*/ 495148 w 1157630"/>
                <a:gd name="connsiteY61" fmla="*/ 1372286 h 1598599"/>
                <a:gd name="connsiteX62" fmla="*/ 481432 w 1157630"/>
                <a:gd name="connsiteY62" fmla="*/ 1354455 h 1598599"/>
                <a:gd name="connsiteX63" fmla="*/ 473888 w 1157630"/>
                <a:gd name="connsiteY63" fmla="*/ 1347597 h 1598599"/>
                <a:gd name="connsiteX64" fmla="*/ 432740 w 1157630"/>
                <a:gd name="connsiteY64" fmla="*/ 1335253 h 1598599"/>
                <a:gd name="connsiteX65" fmla="*/ 419024 w 1157630"/>
                <a:gd name="connsiteY65" fmla="*/ 1339368 h 1598599"/>
                <a:gd name="connsiteX66" fmla="*/ 415595 w 1157630"/>
                <a:gd name="connsiteY66" fmla="*/ 1363371 h 1598599"/>
                <a:gd name="connsiteX67" fmla="*/ 410794 w 1157630"/>
                <a:gd name="connsiteY67" fmla="*/ 1363371 h 1598599"/>
                <a:gd name="connsiteX68" fmla="*/ 409423 w 1157630"/>
                <a:gd name="connsiteY68" fmla="*/ 1355141 h 1598599"/>
                <a:gd name="connsiteX69" fmla="*/ 409423 w 1157630"/>
                <a:gd name="connsiteY69" fmla="*/ 1346226 h 1598599"/>
                <a:gd name="connsiteX70" fmla="*/ 408051 w 1157630"/>
                <a:gd name="connsiteY70" fmla="*/ 1337996 h 1598599"/>
                <a:gd name="connsiteX71" fmla="*/ 401193 w 1157630"/>
                <a:gd name="connsiteY71" fmla="*/ 1332510 h 1598599"/>
                <a:gd name="connsiteX72" fmla="*/ 410108 w 1157630"/>
                <a:gd name="connsiteY72" fmla="*/ 1313993 h 1598599"/>
                <a:gd name="connsiteX73" fmla="*/ 412852 w 1157630"/>
                <a:gd name="connsiteY73" fmla="*/ 1299591 h 1598599"/>
                <a:gd name="connsiteX74" fmla="*/ 410794 w 1157630"/>
                <a:gd name="connsiteY74" fmla="*/ 1284504 h 1598599"/>
                <a:gd name="connsiteX75" fmla="*/ 399136 w 1157630"/>
                <a:gd name="connsiteY75" fmla="*/ 1244041 h 1598599"/>
                <a:gd name="connsiteX76" fmla="*/ 391592 w 1157630"/>
                <a:gd name="connsiteY76" fmla="*/ 1232383 h 1598599"/>
                <a:gd name="connsiteX77" fmla="*/ 381991 w 1157630"/>
                <a:gd name="connsiteY77" fmla="*/ 1224839 h 1598599"/>
                <a:gd name="connsiteX78" fmla="*/ 351130 w 1157630"/>
                <a:gd name="connsiteY78" fmla="*/ 1208380 h 1598599"/>
                <a:gd name="connsiteX79" fmla="*/ 277063 w 1157630"/>
                <a:gd name="connsiteY79" fmla="*/ 1185748 h 1598599"/>
                <a:gd name="connsiteX80" fmla="*/ 270205 w 1157630"/>
                <a:gd name="connsiteY80" fmla="*/ 1180262 h 1598599"/>
                <a:gd name="connsiteX81" fmla="*/ 266776 w 1157630"/>
                <a:gd name="connsiteY81" fmla="*/ 1169289 h 1598599"/>
                <a:gd name="connsiteX82" fmla="*/ 269519 w 1157630"/>
                <a:gd name="connsiteY82" fmla="*/ 1156259 h 1598599"/>
                <a:gd name="connsiteX83" fmla="*/ 265405 w 1157630"/>
                <a:gd name="connsiteY83" fmla="*/ 1149401 h 1598599"/>
                <a:gd name="connsiteX84" fmla="*/ 284607 w 1157630"/>
                <a:gd name="connsiteY84" fmla="*/ 1088365 h 1598599"/>
                <a:gd name="connsiteX85" fmla="*/ 289408 w 1157630"/>
                <a:gd name="connsiteY85" fmla="*/ 1088365 h 1598599"/>
                <a:gd name="connsiteX86" fmla="*/ 306553 w 1157630"/>
                <a:gd name="connsiteY86" fmla="*/ 1103452 h 1598599"/>
                <a:gd name="connsiteX87" fmla="*/ 337414 w 1157630"/>
                <a:gd name="connsiteY87" fmla="*/ 1088365 h 1598599"/>
                <a:gd name="connsiteX88" fmla="*/ 368275 w 1157630"/>
                <a:gd name="connsiteY88" fmla="*/ 1061619 h 1598599"/>
                <a:gd name="connsiteX89" fmla="*/ 386105 w 1157630"/>
                <a:gd name="connsiteY89" fmla="*/ 1039673 h 1598599"/>
                <a:gd name="connsiteX90" fmla="*/ 396392 w 1157630"/>
                <a:gd name="connsiteY90" fmla="*/ 1043102 h 1598599"/>
                <a:gd name="connsiteX91" fmla="*/ 404622 w 1157630"/>
                <a:gd name="connsiteY91" fmla="*/ 1037616 h 1598599"/>
                <a:gd name="connsiteX92" fmla="*/ 412166 w 1157630"/>
                <a:gd name="connsiteY92" fmla="*/ 1028700 h 1598599"/>
                <a:gd name="connsiteX93" fmla="*/ 420395 w 1157630"/>
                <a:gd name="connsiteY93" fmla="*/ 1021156 h 1598599"/>
                <a:gd name="connsiteX94" fmla="*/ 420395 w 1157630"/>
                <a:gd name="connsiteY94" fmla="*/ 1014298 h 1598599"/>
                <a:gd name="connsiteX95" fmla="*/ 417652 w 1157630"/>
                <a:gd name="connsiteY95" fmla="*/ 1012927 h 1598599"/>
                <a:gd name="connsiteX96" fmla="*/ 416966 w 1157630"/>
                <a:gd name="connsiteY96" fmla="*/ 1012241 h 1598599"/>
                <a:gd name="connsiteX97" fmla="*/ 416966 w 1157630"/>
                <a:gd name="connsiteY97" fmla="*/ 1010869 h 1598599"/>
                <a:gd name="connsiteX98" fmla="*/ 415595 w 1157630"/>
                <a:gd name="connsiteY98" fmla="*/ 1008812 h 1598599"/>
                <a:gd name="connsiteX99" fmla="*/ 408737 w 1157630"/>
                <a:gd name="connsiteY99" fmla="*/ 1012241 h 1598599"/>
                <a:gd name="connsiteX100" fmla="*/ 401879 w 1157630"/>
                <a:gd name="connsiteY100" fmla="*/ 1017042 h 1598599"/>
                <a:gd name="connsiteX101" fmla="*/ 395707 w 1157630"/>
                <a:gd name="connsiteY101" fmla="*/ 1021842 h 1598599"/>
                <a:gd name="connsiteX102" fmla="*/ 390906 w 1157630"/>
                <a:gd name="connsiteY102" fmla="*/ 1026643 h 1598599"/>
                <a:gd name="connsiteX103" fmla="*/ 423139 w 1157630"/>
                <a:gd name="connsiteY103" fmla="*/ 977951 h 1598599"/>
                <a:gd name="connsiteX104" fmla="*/ 424510 w 1157630"/>
                <a:gd name="connsiteY104" fmla="*/ 971779 h 1598599"/>
                <a:gd name="connsiteX105" fmla="*/ 449199 w 1157630"/>
                <a:gd name="connsiteY105" fmla="*/ 932002 h 1598599"/>
                <a:gd name="connsiteX106" fmla="*/ 452628 w 1157630"/>
                <a:gd name="connsiteY106" fmla="*/ 922401 h 1598599"/>
                <a:gd name="connsiteX107" fmla="*/ 454000 w 1157630"/>
                <a:gd name="connsiteY107" fmla="*/ 911428 h 1598599"/>
                <a:gd name="connsiteX108" fmla="*/ 455371 w 1157630"/>
                <a:gd name="connsiteY108" fmla="*/ 857250 h 1598599"/>
                <a:gd name="connsiteX109" fmla="*/ 454685 w 1157630"/>
                <a:gd name="connsiteY109" fmla="*/ 842848 h 1598599"/>
                <a:gd name="connsiteX110" fmla="*/ 462229 w 1157630"/>
                <a:gd name="connsiteY110" fmla="*/ 851078 h 1598599"/>
                <a:gd name="connsiteX111" fmla="*/ 471145 w 1157630"/>
                <a:gd name="connsiteY111" fmla="*/ 867537 h 1598599"/>
                <a:gd name="connsiteX112" fmla="*/ 478688 w 1157630"/>
                <a:gd name="connsiteY112" fmla="*/ 873709 h 1598599"/>
                <a:gd name="connsiteX113" fmla="*/ 478003 w 1157630"/>
                <a:gd name="connsiteY113" fmla="*/ 863422 h 1598599"/>
                <a:gd name="connsiteX114" fmla="*/ 476631 w 1157630"/>
                <a:gd name="connsiteY114" fmla="*/ 854507 h 1598599"/>
                <a:gd name="connsiteX115" fmla="*/ 473202 w 1157630"/>
                <a:gd name="connsiteY115" fmla="*/ 848335 h 1598599"/>
                <a:gd name="connsiteX116" fmla="*/ 476631 w 1157630"/>
                <a:gd name="connsiteY116" fmla="*/ 853821 h 1598599"/>
                <a:gd name="connsiteX117" fmla="*/ 486918 w 1157630"/>
                <a:gd name="connsiteY117" fmla="*/ 859308 h 1598599"/>
                <a:gd name="connsiteX118" fmla="*/ 499948 w 1157630"/>
                <a:gd name="connsiteY118" fmla="*/ 860679 h 1598599"/>
                <a:gd name="connsiteX119" fmla="*/ 515036 w 1157630"/>
                <a:gd name="connsiteY119" fmla="*/ 861365 h 1598599"/>
                <a:gd name="connsiteX120" fmla="*/ 524637 w 1157630"/>
                <a:gd name="connsiteY120" fmla="*/ 864794 h 1598599"/>
                <a:gd name="connsiteX121" fmla="*/ 560299 w 1157630"/>
                <a:gd name="connsiteY121" fmla="*/ 891540 h 1598599"/>
                <a:gd name="connsiteX122" fmla="*/ 615848 w 1157630"/>
                <a:gd name="connsiteY122" fmla="*/ 904570 h 1598599"/>
                <a:gd name="connsiteX123" fmla="*/ 629564 w 1157630"/>
                <a:gd name="connsiteY123" fmla="*/ 901827 h 1598599"/>
                <a:gd name="connsiteX124" fmla="*/ 643280 w 1157630"/>
                <a:gd name="connsiteY124" fmla="*/ 895655 h 1598599"/>
                <a:gd name="connsiteX125" fmla="*/ 666598 w 1157630"/>
                <a:gd name="connsiteY125" fmla="*/ 879882 h 1598599"/>
                <a:gd name="connsiteX126" fmla="*/ 685114 w 1157630"/>
                <a:gd name="connsiteY126" fmla="*/ 856564 h 1598599"/>
                <a:gd name="connsiteX127" fmla="*/ 713232 w 1157630"/>
                <a:gd name="connsiteY127" fmla="*/ 798957 h 1598599"/>
                <a:gd name="connsiteX128" fmla="*/ 729005 w 1157630"/>
                <a:gd name="connsiteY128" fmla="*/ 775640 h 1598599"/>
                <a:gd name="connsiteX129" fmla="*/ 783184 w 1157630"/>
                <a:gd name="connsiteY129" fmla="*/ 741350 h 1598599"/>
                <a:gd name="connsiteX130" fmla="*/ 789356 w 1157630"/>
                <a:gd name="connsiteY130" fmla="*/ 734492 h 1598599"/>
                <a:gd name="connsiteX131" fmla="*/ 835990 w 1157630"/>
                <a:gd name="connsiteY131" fmla="*/ 744093 h 1598599"/>
                <a:gd name="connsiteX132" fmla="*/ 851078 w 1157630"/>
                <a:gd name="connsiteY132" fmla="*/ 744093 h 1598599"/>
                <a:gd name="connsiteX133" fmla="*/ 857936 w 1157630"/>
                <a:gd name="connsiteY133" fmla="*/ 742721 h 1598599"/>
                <a:gd name="connsiteX134" fmla="*/ 864108 w 1157630"/>
                <a:gd name="connsiteY134" fmla="*/ 738607 h 1598599"/>
                <a:gd name="connsiteX135" fmla="*/ 870966 w 1157630"/>
                <a:gd name="connsiteY135" fmla="*/ 744779 h 1598599"/>
                <a:gd name="connsiteX136" fmla="*/ 879881 w 1157630"/>
                <a:gd name="connsiteY136" fmla="*/ 750265 h 1598599"/>
                <a:gd name="connsiteX137" fmla="*/ 890168 w 1157630"/>
                <a:gd name="connsiteY137" fmla="*/ 755066 h 1598599"/>
                <a:gd name="connsiteX138" fmla="*/ 901141 w 1157630"/>
                <a:gd name="connsiteY138" fmla="*/ 756437 h 1598599"/>
                <a:gd name="connsiteX139" fmla="*/ 910057 w 1157630"/>
                <a:gd name="connsiteY139" fmla="*/ 759866 h 1598599"/>
                <a:gd name="connsiteX140" fmla="*/ 914171 w 1157630"/>
                <a:gd name="connsiteY140" fmla="*/ 767410 h 1598599"/>
                <a:gd name="connsiteX141" fmla="*/ 916915 w 1157630"/>
                <a:gd name="connsiteY141" fmla="*/ 777697 h 1598599"/>
                <a:gd name="connsiteX142" fmla="*/ 922401 w 1157630"/>
                <a:gd name="connsiteY142" fmla="*/ 787984 h 1598599"/>
                <a:gd name="connsiteX143" fmla="*/ 929945 w 1157630"/>
                <a:gd name="connsiteY143" fmla="*/ 794156 h 1598599"/>
                <a:gd name="connsiteX144" fmla="*/ 950519 w 1157630"/>
                <a:gd name="connsiteY144" fmla="*/ 804444 h 1598599"/>
                <a:gd name="connsiteX145" fmla="*/ 958748 w 1157630"/>
                <a:gd name="connsiteY145" fmla="*/ 805815 h 1598599"/>
                <a:gd name="connsiteX146" fmla="*/ 964235 w 1157630"/>
                <a:gd name="connsiteY146" fmla="*/ 805129 h 1598599"/>
                <a:gd name="connsiteX147" fmla="*/ 971779 w 1157630"/>
                <a:gd name="connsiteY147" fmla="*/ 801015 h 1598599"/>
                <a:gd name="connsiteX148" fmla="*/ 975208 w 1157630"/>
                <a:gd name="connsiteY148" fmla="*/ 800329 h 1598599"/>
                <a:gd name="connsiteX149" fmla="*/ 981380 w 1157630"/>
                <a:gd name="connsiteY149" fmla="*/ 806501 h 1598599"/>
                <a:gd name="connsiteX150" fmla="*/ 986180 w 1157630"/>
                <a:gd name="connsiteY150" fmla="*/ 810616 h 1598599"/>
                <a:gd name="connsiteX151" fmla="*/ 992353 w 1157630"/>
                <a:gd name="connsiteY151" fmla="*/ 812673 h 1598599"/>
                <a:gd name="connsiteX152" fmla="*/ 996467 w 1157630"/>
                <a:gd name="connsiteY152" fmla="*/ 817474 h 1598599"/>
                <a:gd name="connsiteX153" fmla="*/ 1004011 w 1157630"/>
                <a:gd name="connsiteY153" fmla="*/ 840105 h 1598599"/>
                <a:gd name="connsiteX154" fmla="*/ 1009498 w 1157630"/>
                <a:gd name="connsiteY154" fmla="*/ 849706 h 1598599"/>
                <a:gd name="connsiteX155" fmla="*/ 1014984 w 1157630"/>
                <a:gd name="connsiteY155" fmla="*/ 852450 h 1598599"/>
                <a:gd name="connsiteX156" fmla="*/ 1040359 w 1157630"/>
                <a:gd name="connsiteY156" fmla="*/ 861365 h 1598599"/>
                <a:gd name="connsiteX157" fmla="*/ 1043102 w 1157630"/>
                <a:gd name="connsiteY157" fmla="*/ 863422 h 1598599"/>
                <a:gd name="connsiteX158" fmla="*/ 1045159 w 1157630"/>
                <a:gd name="connsiteY158" fmla="*/ 867537 h 1598599"/>
                <a:gd name="connsiteX159" fmla="*/ 1049274 w 1157630"/>
                <a:gd name="connsiteY159" fmla="*/ 871652 h 1598599"/>
                <a:gd name="connsiteX160" fmla="*/ 1055446 w 1157630"/>
                <a:gd name="connsiteY160" fmla="*/ 873709 h 1598599"/>
                <a:gd name="connsiteX161" fmla="*/ 1076706 w 1157630"/>
                <a:gd name="connsiteY161" fmla="*/ 873709 h 1598599"/>
                <a:gd name="connsiteX162" fmla="*/ 1107567 w 1157630"/>
                <a:gd name="connsiteY162" fmla="*/ 881253 h 1598599"/>
                <a:gd name="connsiteX163" fmla="*/ 1115797 w 1157630"/>
                <a:gd name="connsiteY163" fmla="*/ 886054 h 1598599"/>
                <a:gd name="connsiteX164" fmla="*/ 1128827 w 1157630"/>
                <a:gd name="connsiteY164" fmla="*/ 880567 h 1598599"/>
                <a:gd name="connsiteX165" fmla="*/ 1139800 w 1157630"/>
                <a:gd name="connsiteY165" fmla="*/ 887425 h 1598599"/>
                <a:gd name="connsiteX166" fmla="*/ 1147343 w 1157630"/>
                <a:gd name="connsiteY166" fmla="*/ 894283 h 1598599"/>
                <a:gd name="connsiteX167" fmla="*/ 233172 w 1157630"/>
                <a:gd name="connsiteY167" fmla="*/ 104241 h 1598599"/>
                <a:gd name="connsiteX168" fmla="*/ 232486 w 1157630"/>
                <a:gd name="connsiteY168" fmla="*/ 94640 h 1598599"/>
                <a:gd name="connsiteX169" fmla="*/ 239344 w 1157630"/>
                <a:gd name="connsiteY169" fmla="*/ 70637 h 1598599"/>
                <a:gd name="connsiteX170" fmla="*/ 251003 w 1157630"/>
                <a:gd name="connsiteY170" fmla="*/ 59664 h 1598599"/>
                <a:gd name="connsiteX171" fmla="*/ 264719 w 1157630"/>
                <a:gd name="connsiteY171" fmla="*/ 54178 h 1598599"/>
                <a:gd name="connsiteX172" fmla="*/ 352501 w 1157630"/>
                <a:gd name="connsiteY172" fmla="*/ 52806 h 1598599"/>
                <a:gd name="connsiteX173" fmla="*/ 365531 w 1157630"/>
                <a:gd name="connsiteY173" fmla="*/ 50063 h 1598599"/>
                <a:gd name="connsiteX174" fmla="*/ 392963 w 1157630"/>
                <a:gd name="connsiteY174" fmla="*/ 37033 h 1598599"/>
                <a:gd name="connsiteX175" fmla="*/ 429997 w 1157630"/>
                <a:gd name="connsiteY175" fmla="*/ 5486 h 1598599"/>
                <a:gd name="connsiteX176" fmla="*/ 446456 w 1157630"/>
                <a:gd name="connsiteY176" fmla="*/ 0 h 1598599"/>
                <a:gd name="connsiteX177" fmla="*/ 446456 w 1157630"/>
                <a:gd name="connsiteY177" fmla="*/ 30175 h 1598599"/>
                <a:gd name="connsiteX178" fmla="*/ 464972 w 1157630"/>
                <a:gd name="connsiteY178" fmla="*/ 55550 h 1598599"/>
                <a:gd name="connsiteX179" fmla="*/ 469773 w 1157630"/>
                <a:gd name="connsiteY179" fmla="*/ 68580 h 1598599"/>
                <a:gd name="connsiteX180" fmla="*/ 465658 w 1157630"/>
                <a:gd name="connsiteY180" fmla="*/ 80238 h 1598599"/>
                <a:gd name="connsiteX181" fmla="*/ 466344 w 1157630"/>
                <a:gd name="connsiteY181" fmla="*/ 92583 h 1598599"/>
                <a:gd name="connsiteX182" fmla="*/ 447827 w 1157630"/>
                <a:gd name="connsiteY182" fmla="*/ 126873 h 1598599"/>
                <a:gd name="connsiteX183" fmla="*/ 451256 w 1157630"/>
                <a:gd name="connsiteY183" fmla="*/ 139903 h 1598599"/>
                <a:gd name="connsiteX184" fmla="*/ 521208 w 1157630"/>
                <a:gd name="connsiteY184" fmla="*/ 183108 h 1598599"/>
                <a:gd name="connsiteX185" fmla="*/ 526694 w 1157630"/>
                <a:gd name="connsiteY185" fmla="*/ 198882 h 1598599"/>
                <a:gd name="connsiteX186" fmla="*/ 522580 w 1157630"/>
                <a:gd name="connsiteY186" fmla="*/ 222885 h 1598599"/>
                <a:gd name="connsiteX187" fmla="*/ 525323 w 1157630"/>
                <a:gd name="connsiteY187" fmla="*/ 235915 h 1598599"/>
                <a:gd name="connsiteX188" fmla="*/ 536296 w 1157630"/>
                <a:gd name="connsiteY188" fmla="*/ 244830 h 1598599"/>
                <a:gd name="connsiteX189" fmla="*/ 548640 w 1157630"/>
                <a:gd name="connsiteY189" fmla="*/ 246888 h 1598599"/>
                <a:gd name="connsiteX190" fmla="*/ 559613 w 1157630"/>
                <a:gd name="connsiteY190" fmla="*/ 255803 h 1598599"/>
                <a:gd name="connsiteX191" fmla="*/ 598018 w 1157630"/>
                <a:gd name="connsiteY191" fmla="*/ 264033 h 1598599"/>
                <a:gd name="connsiteX192" fmla="*/ 621335 w 1157630"/>
                <a:gd name="connsiteY192" fmla="*/ 275006 h 1598599"/>
                <a:gd name="connsiteX193" fmla="*/ 621335 w 1157630"/>
                <a:gd name="connsiteY193" fmla="*/ 288036 h 1598599"/>
                <a:gd name="connsiteX194" fmla="*/ 580873 w 1157630"/>
                <a:gd name="connsiteY194" fmla="*/ 308610 h 1598599"/>
                <a:gd name="connsiteX195" fmla="*/ 569214 w 1157630"/>
                <a:gd name="connsiteY195" fmla="*/ 318897 h 1598599"/>
                <a:gd name="connsiteX196" fmla="*/ 564413 w 1157630"/>
                <a:gd name="connsiteY196" fmla="*/ 333299 h 1598599"/>
                <a:gd name="connsiteX197" fmla="*/ 564413 w 1157630"/>
                <a:gd name="connsiteY197" fmla="*/ 345643 h 1598599"/>
                <a:gd name="connsiteX198" fmla="*/ 575386 w 1157630"/>
                <a:gd name="connsiteY198" fmla="*/ 371703 h 1598599"/>
                <a:gd name="connsiteX199" fmla="*/ 585673 w 1157630"/>
                <a:gd name="connsiteY199" fmla="*/ 383362 h 1598599"/>
                <a:gd name="connsiteX200" fmla="*/ 624078 w 1157630"/>
                <a:gd name="connsiteY200" fmla="*/ 409422 h 1598599"/>
                <a:gd name="connsiteX201" fmla="*/ 647395 w 1157630"/>
                <a:gd name="connsiteY201" fmla="*/ 420395 h 1598599"/>
                <a:gd name="connsiteX202" fmla="*/ 672084 w 1157630"/>
                <a:gd name="connsiteY202" fmla="*/ 421767 h 1598599"/>
                <a:gd name="connsiteX203" fmla="*/ 709803 w 1157630"/>
                <a:gd name="connsiteY203" fmla="*/ 415595 h 1598599"/>
                <a:gd name="connsiteX204" fmla="*/ 718033 w 1157630"/>
                <a:gd name="connsiteY204" fmla="*/ 428625 h 1598599"/>
                <a:gd name="connsiteX205" fmla="*/ 715975 w 1157630"/>
                <a:gd name="connsiteY205" fmla="*/ 440969 h 1598599"/>
                <a:gd name="connsiteX206" fmla="*/ 731063 w 1157630"/>
                <a:gd name="connsiteY206" fmla="*/ 438226 h 1598599"/>
                <a:gd name="connsiteX207" fmla="*/ 757123 w 1157630"/>
                <a:gd name="connsiteY207" fmla="*/ 417652 h 1598599"/>
                <a:gd name="connsiteX208" fmla="*/ 756437 w 1157630"/>
                <a:gd name="connsiteY208" fmla="*/ 392963 h 1598599"/>
                <a:gd name="connsiteX209" fmla="*/ 760552 w 1157630"/>
                <a:gd name="connsiteY209" fmla="*/ 381305 h 1598599"/>
                <a:gd name="connsiteX210" fmla="*/ 797585 w 1157630"/>
                <a:gd name="connsiteY210" fmla="*/ 384734 h 1598599"/>
                <a:gd name="connsiteX211" fmla="*/ 824332 w 1157630"/>
                <a:gd name="connsiteY211" fmla="*/ 371703 h 1598599"/>
                <a:gd name="connsiteX212" fmla="*/ 835990 w 1157630"/>
                <a:gd name="connsiteY212" fmla="*/ 361416 h 1598599"/>
                <a:gd name="connsiteX213" fmla="*/ 866165 w 1157630"/>
                <a:gd name="connsiteY213" fmla="*/ 349072 h 1598599"/>
                <a:gd name="connsiteX214" fmla="*/ 866851 w 1157630"/>
                <a:gd name="connsiteY214" fmla="*/ 356616 h 1598599"/>
                <a:gd name="connsiteX215" fmla="*/ 894283 w 1157630"/>
                <a:gd name="connsiteY215" fmla="*/ 373075 h 1598599"/>
                <a:gd name="connsiteX216" fmla="*/ 894283 w 1157630"/>
                <a:gd name="connsiteY216" fmla="*/ 385419 h 1598599"/>
                <a:gd name="connsiteX217" fmla="*/ 883310 w 1157630"/>
                <a:gd name="connsiteY217" fmla="*/ 408737 h 1598599"/>
                <a:gd name="connsiteX218" fmla="*/ 886054 w 1157630"/>
                <a:gd name="connsiteY218" fmla="*/ 433425 h 1598599"/>
                <a:gd name="connsiteX219" fmla="*/ 877138 w 1157630"/>
                <a:gd name="connsiteY219" fmla="*/ 456743 h 1598599"/>
                <a:gd name="connsiteX220" fmla="*/ 879881 w 1157630"/>
                <a:gd name="connsiteY220" fmla="*/ 484860 h 1598599"/>
                <a:gd name="connsiteX221" fmla="*/ 870966 w 1157630"/>
                <a:gd name="connsiteY221" fmla="*/ 495147 h 1598599"/>
                <a:gd name="connsiteX222" fmla="*/ 870966 w 1157630"/>
                <a:gd name="connsiteY222" fmla="*/ 507492 h 1598599"/>
                <a:gd name="connsiteX223" fmla="*/ 892226 w 1157630"/>
                <a:gd name="connsiteY223" fmla="*/ 530809 h 1598599"/>
                <a:gd name="connsiteX224" fmla="*/ 880567 w 1157630"/>
                <a:gd name="connsiteY224" fmla="*/ 556184 h 1598599"/>
                <a:gd name="connsiteX225" fmla="*/ 883310 w 1157630"/>
                <a:gd name="connsiteY225" fmla="*/ 583616 h 1598599"/>
                <a:gd name="connsiteX226" fmla="*/ 876452 w 1157630"/>
                <a:gd name="connsiteY226" fmla="*/ 594589 h 1598599"/>
                <a:gd name="connsiteX227" fmla="*/ 862736 w 1157630"/>
                <a:gd name="connsiteY227" fmla="*/ 602132 h 1598599"/>
                <a:gd name="connsiteX228" fmla="*/ 836676 w 1157630"/>
                <a:gd name="connsiteY228" fmla="*/ 608305 h 1598599"/>
                <a:gd name="connsiteX229" fmla="*/ 807872 w 1157630"/>
                <a:gd name="connsiteY229" fmla="*/ 632993 h 1598599"/>
                <a:gd name="connsiteX230" fmla="*/ 793471 w 1157630"/>
                <a:gd name="connsiteY230" fmla="*/ 659740 h 1598599"/>
                <a:gd name="connsiteX231" fmla="*/ 795528 w 1157630"/>
                <a:gd name="connsiteY231" fmla="*/ 677570 h 1598599"/>
                <a:gd name="connsiteX232" fmla="*/ 790727 w 1157630"/>
                <a:gd name="connsiteY232" fmla="*/ 692658 h 1598599"/>
                <a:gd name="connsiteX233" fmla="*/ 787298 w 1157630"/>
                <a:gd name="connsiteY233" fmla="*/ 685800 h 1598599"/>
                <a:gd name="connsiteX234" fmla="*/ 783184 w 1157630"/>
                <a:gd name="connsiteY234" fmla="*/ 683057 h 1598599"/>
                <a:gd name="connsiteX235" fmla="*/ 776326 w 1157630"/>
                <a:gd name="connsiteY235" fmla="*/ 684428 h 1598599"/>
                <a:gd name="connsiteX236" fmla="*/ 742036 w 1157630"/>
                <a:gd name="connsiteY236" fmla="*/ 714604 h 1598599"/>
                <a:gd name="connsiteX237" fmla="*/ 736549 w 1157630"/>
                <a:gd name="connsiteY237" fmla="*/ 724205 h 1598599"/>
                <a:gd name="connsiteX238" fmla="*/ 734492 w 1157630"/>
                <a:gd name="connsiteY238" fmla="*/ 741350 h 1598599"/>
                <a:gd name="connsiteX239" fmla="*/ 728320 w 1157630"/>
                <a:gd name="connsiteY239" fmla="*/ 746150 h 1598599"/>
                <a:gd name="connsiteX240" fmla="*/ 714604 w 1157630"/>
                <a:gd name="connsiteY240" fmla="*/ 737921 h 1598599"/>
                <a:gd name="connsiteX241" fmla="*/ 695401 w 1157630"/>
                <a:gd name="connsiteY241" fmla="*/ 719404 h 1598599"/>
                <a:gd name="connsiteX242" fmla="*/ 654253 w 1157630"/>
                <a:gd name="connsiteY242" fmla="*/ 719404 h 1598599"/>
                <a:gd name="connsiteX243" fmla="*/ 642595 w 1157630"/>
                <a:gd name="connsiteY243" fmla="*/ 722833 h 1598599"/>
                <a:gd name="connsiteX244" fmla="*/ 632993 w 1157630"/>
                <a:gd name="connsiteY244" fmla="*/ 728320 h 1598599"/>
                <a:gd name="connsiteX245" fmla="*/ 623392 w 1157630"/>
                <a:gd name="connsiteY245" fmla="*/ 731063 h 1598599"/>
                <a:gd name="connsiteX246" fmla="*/ 613105 w 1157630"/>
                <a:gd name="connsiteY246" fmla="*/ 725576 h 1598599"/>
                <a:gd name="connsiteX247" fmla="*/ 567842 w 1157630"/>
                <a:gd name="connsiteY247" fmla="*/ 759181 h 1598599"/>
                <a:gd name="connsiteX248" fmla="*/ 560299 w 1157630"/>
                <a:gd name="connsiteY248" fmla="*/ 775640 h 1598599"/>
                <a:gd name="connsiteX249" fmla="*/ 555498 w 1157630"/>
                <a:gd name="connsiteY249" fmla="*/ 775640 h 1598599"/>
                <a:gd name="connsiteX250" fmla="*/ 549326 w 1157630"/>
                <a:gd name="connsiteY250" fmla="*/ 769468 h 1598599"/>
                <a:gd name="connsiteX251" fmla="*/ 539039 w 1157630"/>
                <a:gd name="connsiteY251" fmla="*/ 767410 h 1598599"/>
                <a:gd name="connsiteX252" fmla="*/ 530123 w 1157630"/>
                <a:gd name="connsiteY252" fmla="*/ 766724 h 1598599"/>
                <a:gd name="connsiteX253" fmla="*/ 526009 w 1157630"/>
                <a:gd name="connsiteY253" fmla="*/ 766039 h 1598599"/>
                <a:gd name="connsiteX254" fmla="*/ 521208 w 1157630"/>
                <a:gd name="connsiteY254" fmla="*/ 759866 h 1598599"/>
                <a:gd name="connsiteX255" fmla="*/ 492404 w 1157630"/>
                <a:gd name="connsiteY255" fmla="*/ 744093 h 1598599"/>
                <a:gd name="connsiteX256" fmla="*/ 504749 w 1157630"/>
                <a:gd name="connsiteY256" fmla="*/ 741350 h 1598599"/>
                <a:gd name="connsiteX257" fmla="*/ 515722 w 1157630"/>
                <a:gd name="connsiteY257" fmla="*/ 747522 h 1598599"/>
                <a:gd name="connsiteX258" fmla="*/ 526009 w 1157630"/>
                <a:gd name="connsiteY258" fmla="*/ 757123 h 1598599"/>
                <a:gd name="connsiteX259" fmla="*/ 535610 w 1157630"/>
                <a:gd name="connsiteY259" fmla="*/ 763295 h 1598599"/>
                <a:gd name="connsiteX260" fmla="*/ 535610 w 1157630"/>
                <a:gd name="connsiteY260" fmla="*/ 756437 h 1598599"/>
                <a:gd name="connsiteX261" fmla="*/ 532867 w 1157630"/>
                <a:gd name="connsiteY261" fmla="*/ 752323 h 1598599"/>
                <a:gd name="connsiteX262" fmla="*/ 530809 w 1157630"/>
                <a:gd name="connsiteY262" fmla="*/ 749579 h 1598599"/>
                <a:gd name="connsiteX263" fmla="*/ 531495 w 1157630"/>
                <a:gd name="connsiteY263" fmla="*/ 745465 h 1598599"/>
                <a:gd name="connsiteX264" fmla="*/ 535610 w 1157630"/>
                <a:gd name="connsiteY264" fmla="*/ 738607 h 1598599"/>
                <a:gd name="connsiteX265" fmla="*/ 529438 w 1157630"/>
                <a:gd name="connsiteY265" fmla="*/ 733806 h 1598599"/>
                <a:gd name="connsiteX266" fmla="*/ 526009 w 1157630"/>
                <a:gd name="connsiteY266" fmla="*/ 732434 h 1598599"/>
                <a:gd name="connsiteX267" fmla="*/ 526009 w 1157630"/>
                <a:gd name="connsiteY267" fmla="*/ 725576 h 1598599"/>
                <a:gd name="connsiteX268" fmla="*/ 528752 w 1157630"/>
                <a:gd name="connsiteY268" fmla="*/ 724205 h 1598599"/>
                <a:gd name="connsiteX269" fmla="*/ 535610 w 1157630"/>
                <a:gd name="connsiteY269" fmla="*/ 719404 h 1598599"/>
                <a:gd name="connsiteX270" fmla="*/ 521894 w 1157630"/>
                <a:gd name="connsiteY270" fmla="*/ 719404 h 1598599"/>
                <a:gd name="connsiteX271" fmla="*/ 526009 w 1157630"/>
                <a:gd name="connsiteY271" fmla="*/ 707060 h 1598599"/>
                <a:gd name="connsiteX272" fmla="*/ 519836 w 1157630"/>
                <a:gd name="connsiteY272" fmla="*/ 710489 h 1598599"/>
                <a:gd name="connsiteX273" fmla="*/ 513664 w 1157630"/>
                <a:gd name="connsiteY273" fmla="*/ 711860 h 1598599"/>
                <a:gd name="connsiteX274" fmla="*/ 508178 w 1157630"/>
                <a:gd name="connsiteY274" fmla="*/ 711175 h 1598599"/>
                <a:gd name="connsiteX275" fmla="*/ 502691 w 1157630"/>
                <a:gd name="connsiteY275" fmla="*/ 707060 h 1598599"/>
                <a:gd name="connsiteX276" fmla="*/ 498577 w 1157630"/>
                <a:gd name="connsiteY276" fmla="*/ 710489 h 1598599"/>
                <a:gd name="connsiteX277" fmla="*/ 495833 w 1157630"/>
                <a:gd name="connsiteY277" fmla="*/ 711860 h 1598599"/>
                <a:gd name="connsiteX278" fmla="*/ 488290 w 1157630"/>
                <a:gd name="connsiteY278" fmla="*/ 713918 h 1598599"/>
                <a:gd name="connsiteX279" fmla="*/ 492404 w 1157630"/>
                <a:gd name="connsiteY279" fmla="*/ 696087 h 1598599"/>
                <a:gd name="connsiteX280" fmla="*/ 484175 w 1157630"/>
                <a:gd name="connsiteY280" fmla="*/ 687172 h 1598599"/>
                <a:gd name="connsiteX281" fmla="*/ 469773 w 1157630"/>
                <a:gd name="connsiteY281" fmla="*/ 683743 h 1598599"/>
                <a:gd name="connsiteX282" fmla="*/ 456743 w 1157630"/>
                <a:gd name="connsiteY282" fmla="*/ 683057 h 1598599"/>
                <a:gd name="connsiteX283" fmla="*/ 451256 w 1157630"/>
                <a:gd name="connsiteY283" fmla="*/ 674141 h 1598599"/>
                <a:gd name="connsiteX284" fmla="*/ 444398 w 1157630"/>
                <a:gd name="connsiteY284" fmla="*/ 620649 h 1598599"/>
                <a:gd name="connsiteX285" fmla="*/ 429997 w 1157630"/>
                <a:gd name="connsiteY285" fmla="*/ 602818 h 1598599"/>
                <a:gd name="connsiteX286" fmla="*/ 421767 w 1157630"/>
                <a:gd name="connsiteY286" fmla="*/ 596646 h 1598599"/>
                <a:gd name="connsiteX287" fmla="*/ 418338 w 1157630"/>
                <a:gd name="connsiteY287" fmla="*/ 595274 h 1598599"/>
                <a:gd name="connsiteX288" fmla="*/ 414909 w 1157630"/>
                <a:gd name="connsiteY288" fmla="*/ 595960 h 1598599"/>
                <a:gd name="connsiteX289" fmla="*/ 408051 w 1157630"/>
                <a:gd name="connsiteY289" fmla="*/ 596646 h 1598599"/>
                <a:gd name="connsiteX290" fmla="*/ 410794 w 1157630"/>
                <a:gd name="connsiteY290" fmla="*/ 604190 h 1598599"/>
                <a:gd name="connsiteX291" fmla="*/ 439598 w 1157630"/>
                <a:gd name="connsiteY291" fmla="*/ 652196 h 1598599"/>
                <a:gd name="connsiteX292" fmla="*/ 429997 w 1157630"/>
                <a:gd name="connsiteY292" fmla="*/ 652196 h 1598599"/>
                <a:gd name="connsiteX293" fmla="*/ 431368 w 1157630"/>
                <a:gd name="connsiteY293" fmla="*/ 655625 h 1598599"/>
                <a:gd name="connsiteX294" fmla="*/ 432054 w 1157630"/>
                <a:gd name="connsiteY294" fmla="*/ 656311 h 1598599"/>
                <a:gd name="connsiteX295" fmla="*/ 432740 w 1157630"/>
                <a:gd name="connsiteY295" fmla="*/ 656311 h 1598599"/>
                <a:gd name="connsiteX296" fmla="*/ 434797 w 1157630"/>
                <a:gd name="connsiteY296" fmla="*/ 658368 h 1598599"/>
                <a:gd name="connsiteX297" fmla="*/ 432054 w 1157630"/>
                <a:gd name="connsiteY297" fmla="*/ 667283 h 1598599"/>
                <a:gd name="connsiteX298" fmla="*/ 430682 w 1157630"/>
                <a:gd name="connsiteY298" fmla="*/ 677570 h 1598599"/>
                <a:gd name="connsiteX299" fmla="*/ 427939 w 1157630"/>
                <a:gd name="connsiteY299" fmla="*/ 685800 h 1598599"/>
                <a:gd name="connsiteX300" fmla="*/ 423139 w 1157630"/>
                <a:gd name="connsiteY300" fmla="*/ 689229 h 1598599"/>
                <a:gd name="connsiteX301" fmla="*/ 415595 w 1157630"/>
                <a:gd name="connsiteY301" fmla="*/ 690601 h 1598599"/>
                <a:gd name="connsiteX302" fmla="*/ 400507 w 1157630"/>
                <a:gd name="connsiteY302" fmla="*/ 698144 h 1598599"/>
                <a:gd name="connsiteX303" fmla="*/ 395707 w 1157630"/>
                <a:gd name="connsiteY303" fmla="*/ 701573 h 1598599"/>
                <a:gd name="connsiteX304" fmla="*/ 397764 w 1157630"/>
                <a:gd name="connsiteY304" fmla="*/ 705688 h 1598599"/>
                <a:gd name="connsiteX305" fmla="*/ 398450 w 1157630"/>
                <a:gd name="connsiteY305" fmla="*/ 705688 h 1598599"/>
                <a:gd name="connsiteX306" fmla="*/ 401193 w 1157630"/>
                <a:gd name="connsiteY306" fmla="*/ 707060 h 1598599"/>
                <a:gd name="connsiteX307" fmla="*/ 395707 w 1157630"/>
                <a:gd name="connsiteY307" fmla="*/ 713918 h 1598599"/>
                <a:gd name="connsiteX308" fmla="*/ 386791 w 1157630"/>
                <a:gd name="connsiteY308" fmla="*/ 707746 h 1598599"/>
                <a:gd name="connsiteX309" fmla="*/ 380619 w 1157630"/>
                <a:gd name="connsiteY309" fmla="*/ 710489 h 1598599"/>
                <a:gd name="connsiteX310" fmla="*/ 378562 w 1157630"/>
                <a:gd name="connsiteY310" fmla="*/ 716661 h 1598599"/>
                <a:gd name="connsiteX311" fmla="*/ 379247 w 1157630"/>
                <a:gd name="connsiteY311" fmla="*/ 719404 h 1598599"/>
                <a:gd name="connsiteX312" fmla="*/ 382676 w 1157630"/>
                <a:gd name="connsiteY312" fmla="*/ 722833 h 1598599"/>
                <a:gd name="connsiteX313" fmla="*/ 377190 w 1157630"/>
                <a:gd name="connsiteY313" fmla="*/ 729691 h 1598599"/>
                <a:gd name="connsiteX314" fmla="*/ 366903 w 1157630"/>
                <a:gd name="connsiteY314" fmla="*/ 738607 h 1598599"/>
                <a:gd name="connsiteX315" fmla="*/ 359359 w 1157630"/>
                <a:gd name="connsiteY315" fmla="*/ 743407 h 1598599"/>
                <a:gd name="connsiteX316" fmla="*/ 354559 w 1157630"/>
                <a:gd name="connsiteY316" fmla="*/ 745465 h 1598599"/>
                <a:gd name="connsiteX317" fmla="*/ 340843 w 1157630"/>
                <a:gd name="connsiteY317" fmla="*/ 744093 h 1598599"/>
                <a:gd name="connsiteX318" fmla="*/ 334670 w 1157630"/>
                <a:gd name="connsiteY318" fmla="*/ 740664 h 1598599"/>
                <a:gd name="connsiteX319" fmla="*/ 329870 w 1157630"/>
                <a:gd name="connsiteY319" fmla="*/ 735863 h 1598599"/>
                <a:gd name="connsiteX320" fmla="*/ 324383 w 1157630"/>
                <a:gd name="connsiteY320" fmla="*/ 734492 h 1598599"/>
                <a:gd name="connsiteX321" fmla="*/ 318897 w 1157630"/>
                <a:gd name="connsiteY321" fmla="*/ 744093 h 1598599"/>
                <a:gd name="connsiteX322" fmla="*/ 322326 w 1157630"/>
                <a:gd name="connsiteY322" fmla="*/ 747522 h 1598599"/>
                <a:gd name="connsiteX323" fmla="*/ 326441 w 1157630"/>
                <a:gd name="connsiteY323" fmla="*/ 750265 h 1598599"/>
                <a:gd name="connsiteX324" fmla="*/ 331927 w 1157630"/>
                <a:gd name="connsiteY324" fmla="*/ 750951 h 1598599"/>
                <a:gd name="connsiteX325" fmla="*/ 328498 w 1157630"/>
                <a:gd name="connsiteY325" fmla="*/ 751637 h 1598599"/>
                <a:gd name="connsiteX326" fmla="*/ 319583 w 1157630"/>
                <a:gd name="connsiteY326" fmla="*/ 754380 h 1598599"/>
                <a:gd name="connsiteX327" fmla="*/ 314096 w 1157630"/>
                <a:gd name="connsiteY327" fmla="*/ 759866 h 1598599"/>
                <a:gd name="connsiteX328" fmla="*/ 313411 w 1157630"/>
                <a:gd name="connsiteY328" fmla="*/ 769468 h 1598599"/>
                <a:gd name="connsiteX329" fmla="*/ 300380 w 1157630"/>
                <a:gd name="connsiteY329" fmla="*/ 768096 h 1598599"/>
                <a:gd name="connsiteX330" fmla="*/ 295580 w 1157630"/>
                <a:gd name="connsiteY330" fmla="*/ 759181 h 1598599"/>
                <a:gd name="connsiteX331" fmla="*/ 293522 w 1157630"/>
                <a:gd name="connsiteY331" fmla="*/ 747522 h 1598599"/>
                <a:gd name="connsiteX332" fmla="*/ 289408 w 1157630"/>
                <a:gd name="connsiteY332" fmla="*/ 738607 h 1598599"/>
                <a:gd name="connsiteX333" fmla="*/ 281178 w 1157630"/>
                <a:gd name="connsiteY333" fmla="*/ 735863 h 1598599"/>
                <a:gd name="connsiteX334" fmla="*/ 259918 w 1157630"/>
                <a:gd name="connsiteY334" fmla="*/ 735178 h 1598599"/>
                <a:gd name="connsiteX335" fmla="*/ 251003 w 1157630"/>
                <a:gd name="connsiteY335" fmla="*/ 732434 h 1598599"/>
                <a:gd name="connsiteX336" fmla="*/ 259232 w 1157630"/>
                <a:gd name="connsiteY336" fmla="*/ 728320 h 1598599"/>
                <a:gd name="connsiteX337" fmla="*/ 265405 w 1157630"/>
                <a:gd name="connsiteY337" fmla="*/ 724205 h 1598599"/>
                <a:gd name="connsiteX338" fmla="*/ 268148 w 1157630"/>
                <a:gd name="connsiteY338" fmla="*/ 717347 h 1598599"/>
                <a:gd name="connsiteX339" fmla="*/ 265405 w 1157630"/>
                <a:gd name="connsiteY339" fmla="*/ 707060 h 1598599"/>
                <a:gd name="connsiteX340" fmla="*/ 258547 w 1157630"/>
                <a:gd name="connsiteY340" fmla="*/ 711175 h 1598599"/>
                <a:gd name="connsiteX341" fmla="*/ 255803 w 1157630"/>
                <a:gd name="connsiteY341" fmla="*/ 713918 h 1598599"/>
                <a:gd name="connsiteX342" fmla="*/ 261976 w 1157630"/>
                <a:gd name="connsiteY342" fmla="*/ 700202 h 1598599"/>
                <a:gd name="connsiteX343" fmla="*/ 265405 w 1157630"/>
                <a:gd name="connsiteY343" fmla="*/ 695401 h 1598599"/>
                <a:gd name="connsiteX344" fmla="*/ 263347 w 1157630"/>
                <a:gd name="connsiteY344" fmla="*/ 701573 h 1598599"/>
                <a:gd name="connsiteX345" fmla="*/ 270891 w 1157630"/>
                <a:gd name="connsiteY345" fmla="*/ 705002 h 1598599"/>
                <a:gd name="connsiteX346" fmla="*/ 279121 w 1157630"/>
                <a:gd name="connsiteY346" fmla="*/ 699516 h 1598599"/>
                <a:gd name="connsiteX347" fmla="*/ 285293 w 1157630"/>
                <a:gd name="connsiteY347" fmla="*/ 691972 h 1598599"/>
                <a:gd name="connsiteX348" fmla="*/ 289408 w 1157630"/>
                <a:gd name="connsiteY348" fmla="*/ 683057 h 1598599"/>
                <a:gd name="connsiteX349" fmla="*/ 277063 w 1157630"/>
                <a:gd name="connsiteY349" fmla="*/ 672770 h 1598599"/>
                <a:gd name="connsiteX350" fmla="*/ 271577 w 1157630"/>
                <a:gd name="connsiteY350" fmla="*/ 672770 h 1598599"/>
                <a:gd name="connsiteX351" fmla="*/ 265405 w 1157630"/>
                <a:gd name="connsiteY351" fmla="*/ 683057 h 1598599"/>
                <a:gd name="connsiteX352" fmla="*/ 257861 w 1157630"/>
                <a:gd name="connsiteY352" fmla="*/ 678942 h 1598599"/>
                <a:gd name="connsiteX353" fmla="*/ 251689 w 1157630"/>
                <a:gd name="connsiteY353" fmla="*/ 672084 h 1598599"/>
                <a:gd name="connsiteX354" fmla="*/ 248260 w 1157630"/>
                <a:gd name="connsiteY354" fmla="*/ 663169 h 1598599"/>
                <a:gd name="connsiteX355" fmla="*/ 246202 w 1157630"/>
                <a:gd name="connsiteY355" fmla="*/ 652196 h 1598599"/>
                <a:gd name="connsiteX356" fmla="*/ 248945 w 1157630"/>
                <a:gd name="connsiteY356" fmla="*/ 650138 h 1598599"/>
                <a:gd name="connsiteX357" fmla="*/ 249631 w 1157630"/>
                <a:gd name="connsiteY357" fmla="*/ 650138 h 1598599"/>
                <a:gd name="connsiteX358" fmla="*/ 249631 w 1157630"/>
                <a:gd name="connsiteY358" fmla="*/ 649453 h 1598599"/>
                <a:gd name="connsiteX359" fmla="*/ 251003 w 1157630"/>
                <a:gd name="connsiteY359" fmla="*/ 645338 h 1598599"/>
                <a:gd name="connsiteX360" fmla="*/ 257861 w 1157630"/>
                <a:gd name="connsiteY360" fmla="*/ 654253 h 1598599"/>
                <a:gd name="connsiteX361" fmla="*/ 266090 w 1157630"/>
                <a:gd name="connsiteY361" fmla="*/ 659054 h 1598599"/>
                <a:gd name="connsiteX362" fmla="*/ 272948 w 1157630"/>
                <a:gd name="connsiteY362" fmla="*/ 656311 h 1598599"/>
                <a:gd name="connsiteX363" fmla="*/ 275006 w 1157630"/>
                <a:gd name="connsiteY363" fmla="*/ 645338 h 1598599"/>
                <a:gd name="connsiteX364" fmla="*/ 265405 w 1157630"/>
                <a:gd name="connsiteY364" fmla="*/ 652196 h 1598599"/>
                <a:gd name="connsiteX365" fmla="*/ 268834 w 1157630"/>
                <a:gd name="connsiteY365" fmla="*/ 640537 h 1598599"/>
                <a:gd name="connsiteX366" fmla="*/ 261976 w 1157630"/>
                <a:gd name="connsiteY366" fmla="*/ 623392 h 1598599"/>
                <a:gd name="connsiteX367" fmla="*/ 265405 w 1157630"/>
                <a:gd name="connsiteY367" fmla="*/ 615163 h 1598599"/>
                <a:gd name="connsiteX368" fmla="*/ 265405 w 1157630"/>
                <a:gd name="connsiteY368" fmla="*/ 608305 h 1598599"/>
                <a:gd name="connsiteX369" fmla="*/ 259232 w 1157630"/>
                <a:gd name="connsiteY369" fmla="*/ 608305 h 1598599"/>
                <a:gd name="connsiteX370" fmla="*/ 254432 w 1157630"/>
                <a:gd name="connsiteY370" fmla="*/ 606933 h 1598599"/>
                <a:gd name="connsiteX371" fmla="*/ 246202 w 1157630"/>
                <a:gd name="connsiteY371" fmla="*/ 602818 h 1598599"/>
                <a:gd name="connsiteX372" fmla="*/ 253060 w 1157630"/>
                <a:gd name="connsiteY372" fmla="*/ 598703 h 1598599"/>
                <a:gd name="connsiteX373" fmla="*/ 255803 w 1157630"/>
                <a:gd name="connsiteY373" fmla="*/ 597332 h 1598599"/>
                <a:gd name="connsiteX374" fmla="*/ 260604 w 1157630"/>
                <a:gd name="connsiteY374" fmla="*/ 596646 h 1598599"/>
                <a:gd name="connsiteX375" fmla="*/ 257861 w 1157630"/>
                <a:gd name="connsiteY375" fmla="*/ 595274 h 1598599"/>
                <a:gd name="connsiteX376" fmla="*/ 253746 w 1157630"/>
                <a:gd name="connsiteY376" fmla="*/ 591160 h 1598599"/>
                <a:gd name="connsiteX377" fmla="*/ 251003 w 1157630"/>
                <a:gd name="connsiteY377" fmla="*/ 589788 h 1598599"/>
                <a:gd name="connsiteX378" fmla="*/ 257861 w 1157630"/>
                <a:gd name="connsiteY378" fmla="*/ 575386 h 1598599"/>
                <a:gd name="connsiteX379" fmla="*/ 259232 w 1157630"/>
                <a:gd name="connsiteY379" fmla="*/ 568528 h 1598599"/>
                <a:gd name="connsiteX380" fmla="*/ 258547 w 1157630"/>
                <a:gd name="connsiteY380" fmla="*/ 563042 h 1598599"/>
                <a:gd name="connsiteX381" fmla="*/ 251689 w 1157630"/>
                <a:gd name="connsiteY381" fmla="*/ 558927 h 1598599"/>
                <a:gd name="connsiteX382" fmla="*/ 246202 w 1157630"/>
                <a:gd name="connsiteY382" fmla="*/ 562356 h 1598599"/>
                <a:gd name="connsiteX383" fmla="*/ 240716 w 1157630"/>
                <a:gd name="connsiteY383" fmla="*/ 568528 h 1598599"/>
                <a:gd name="connsiteX384" fmla="*/ 234544 w 1157630"/>
                <a:gd name="connsiteY384" fmla="*/ 571957 h 1598599"/>
                <a:gd name="connsiteX385" fmla="*/ 231800 w 1157630"/>
                <a:gd name="connsiteY385" fmla="*/ 575386 h 1598599"/>
                <a:gd name="connsiteX386" fmla="*/ 224257 w 1157630"/>
                <a:gd name="connsiteY386" fmla="*/ 581558 h 1598599"/>
                <a:gd name="connsiteX387" fmla="*/ 216027 w 1157630"/>
                <a:gd name="connsiteY387" fmla="*/ 585673 h 1598599"/>
                <a:gd name="connsiteX388" fmla="*/ 212598 w 1157630"/>
                <a:gd name="connsiteY388" fmla="*/ 581558 h 1598599"/>
                <a:gd name="connsiteX389" fmla="*/ 210541 w 1157630"/>
                <a:gd name="connsiteY389" fmla="*/ 573329 h 1598599"/>
                <a:gd name="connsiteX390" fmla="*/ 204368 w 1157630"/>
                <a:gd name="connsiteY390" fmla="*/ 560299 h 1598599"/>
                <a:gd name="connsiteX391" fmla="*/ 202997 w 1157630"/>
                <a:gd name="connsiteY391" fmla="*/ 550697 h 1598599"/>
                <a:gd name="connsiteX392" fmla="*/ 207797 w 1157630"/>
                <a:gd name="connsiteY392" fmla="*/ 513664 h 1598599"/>
                <a:gd name="connsiteX393" fmla="*/ 208483 w 1157630"/>
                <a:gd name="connsiteY393" fmla="*/ 493776 h 1598599"/>
                <a:gd name="connsiteX394" fmla="*/ 193396 w 1157630"/>
                <a:gd name="connsiteY394" fmla="*/ 478002 h 1598599"/>
                <a:gd name="connsiteX395" fmla="*/ 182423 w 1157630"/>
                <a:gd name="connsiteY395" fmla="*/ 443712 h 1598599"/>
                <a:gd name="connsiteX396" fmla="*/ 176251 w 1157630"/>
                <a:gd name="connsiteY396" fmla="*/ 436169 h 1598599"/>
                <a:gd name="connsiteX397" fmla="*/ 148819 w 1157630"/>
                <a:gd name="connsiteY397" fmla="*/ 436169 h 1598599"/>
                <a:gd name="connsiteX398" fmla="*/ 139217 w 1157630"/>
                <a:gd name="connsiteY398" fmla="*/ 432740 h 1598599"/>
                <a:gd name="connsiteX399" fmla="*/ 130302 w 1157630"/>
                <a:gd name="connsiteY399" fmla="*/ 423824 h 1598599"/>
                <a:gd name="connsiteX400" fmla="*/ 125501 w 1157630"/>
                <a:gd name="connsiteY400" fmla="*/ 412851 h 1598599"/>
                <a:gd name="connsiteX401" fmla="*/ 108356 w 1157630"/>
                <a:gd name="connsiteY401" fmla="*/ 339471 h 1598599"/>
                <a:gd name="connsiteX402" fmla="*/ 101498 w 1157630"/>
                <a:gd name="connsiteY402" fmla="*/ 325069 h 1598599"/>
                <a:gd name="connsiteX403" fmla="*/ 91897 w 1157630"/>
                <a:gd name="connsiteY403" fmla="*/ 318211 h 1598599"/>
                <a:gd name="connsiteX404" fmla="*/ 81610 w 1157630"/>
                <a:gd name="connsiteY404" fmla="*/ 321640 h 1598599"/>
                <a:gd name="connsiteX405" fmla="*/ 71323 w 1157630"/>
                <a:gd name="connsiteY405" fmla="*/ 331927 h 1598599"/>
                <a:gd name="connsiteX406" fmla="*/ 63094 w 1157630"/>
                <a:gd name="connsiteY406" fmla="*/ 344957 h 1598599"/>
                <a:gd name="connsiteX407" fmla="*/ 57607 w 1157630"/>
                <a:gd name="connsiteY407" fmla="*/ 355244 h 1598599"/>
                <a:gd name="connsiteX408" fmla="*/ 52807 w 1157630"/>
                <a:gd name="connsiteY408" fmla="*/ 344957 h 1598599"/>
                <a:gd name="connsiteX409" fmla="*/ 48692 w 1157630"/>
                <a:gd name="connsiteY409" fmla="*/ 347015 h 1598599"/>
                <a:gd name="connsiteX410" fmla="*/ 43891 w 1157630"/>
                <a:gd name="connsiteY410" fmla="*/ 351129 h 1598599"/>
                <a:gd name="connsiteX411" fmla="*/ 38405 w 1157630"/>
                <a:gd name="connsiteY411" fmla="*/ 349758 h 1598599"/>
                <a:gd name="connsiteX412" fmla="*/ 30861 w 1157630"/>
                <a:gd name="connsiteY412" fmla="*/ 356616 h 1598599"/>
                <a:gd name="connsiteX413" fmla="*/ 28118 w 1157630"/>
                <a:gd name="connsiteY413" fmla="*/ 352501 h 1598599"/>
                <a:gd name="connsiteX414" fmla="*/ 26746 w 1157630"/>
                <a:gd name="connsiteY414" fmla="*/ 344271 h 1598599"/>
                <a:gd name="connsiteX415" fmla="*/ 24003 w 1157630"/>
                <a:gd name="connsiteY415" fmla="*/ 337413 h 1598599"/>
                <a:gd name="connsiteX416" fmla="*/ 0 w 1157630"/>
                <a:gd name="connsiteY416" fmla="*/ 318211 h 1598599"/>
                <a:gd name="connsiteX417" fmla="*/ 0 w 1157630"/>
                <a:gd name="connsiteY417" fmla="*/ 312039 h 1598599"/>
                <a:gd name="connsiteX418" fmla="*/ 5486 w 1157630"/>
                <a:gd name="connsiteY418" fmla="*/ 300380 h 1598599"/>
                <a:gd name="connsiteX419" fmla="*/ 8915 w 1157630"/>
                <a:gd name="connsiteY419" fmla="*/ 283921 h 1598599"/>
                <a:gd name="connsiteX420" fmla="*/ 14402 w 1157630"/>
                <a:gd name="connsiteY420" fmla="*/ 269519 h 1598599"/>
                <a:gd name="connsiteX421" fmla="*/ 26746 w 1157630"/>
                <a:gd name="connsiteY421" fmla="*/ 262661 h 1598599"/>
                <a:gd name="connsiteX422" fmla="*/ 41834 w 1157630"/>
                <a:gd name="connsiteY422" fmla="*/ 263347 h 1598599"/>
                <a:gd name="connsiteX423" fmla="*/ 50063 w 1157630"/>
                <a:gd name="connsiteY423" fmla="*/ 262661 h 1598599"/>
                <a:gd name="connsiteX424" fmla="*/ 53492 w 1157630"/>
                <a:gd name="connsiteY424" fmla="*/ 259918 h 1598599"/>
                <a:gd name="connsiteX425" fmla="*/ 51435 w 1157630"/>
                <a:gd name="connsiteY425" fmla="*/ 253746 h 1598599"/>
                <a:gd name="connsiteX426" fmla="*/ 45949 w 1157630"/>
                <a:gd name="connsiteY426" fmla="*/ 248945 h 1598599"/>
                <a:gd name="connsiteX427" fmla="*/ 39776 w 1157630"/>
                <a:gd name="connsiteY427" fmla="*/ 245516 h 1598599"/>
                <a:gd name="connsiteX428" fmla="*/ 24689 w 1157630"/>
                <a:gd name="connsiteY428" fmla="*/ 237972 h 1598599"/>
                <a:gd name="connsiteX429" fmla="*/ 19202 w 1157630"/>
                <a:gd name="connsiteY429" fmla="*/ 224256 h 1598599"/>
                <a:gd name="connsiteX430" fmla="*/ 17831 w 1157630"/>
                <a:gd name="connsiteY430" fmla="*/ 207797 h 1598599"/>
                <a:gd name="connsiteX431" fmla="*/ 19888 w 1157630"/>
                <a:gd name="connsiteY431" fmla="*/ 194081 h 1598599"/>
                <a:gd name="connsiteX432" fmla="*/ 28804 w 1157630"/>
                <a:gd name="connsiteY432" fmla="*/ 176936 h 1598599"/>
                <a:gd name="connsiteX433" fmla="*/ 32233 w 1157630"/>
                <a:gd name="connsiteY433" fmla="*/ 183794 h 1598599"/>
                <a:gd name="connsiteX434" fmla="*/ 37033 w 1157630"/>
                <a:gd name="connsiteY434" fmla="*/ 198882 h 1598599"/>
                <a:gd name="connsiteX435" fmla="*/ 48006 w 1157630"/>
                <a:gd name="connsiteY435" fmla="*/ 206426 h 1598599"/>
                <a:gd name="connsiteX436" fmla="*/ 61722 w 1157630"/>
                <a:gd name="connsiteY436" fmla="*/ 211226 h 1598599"/>
                <a:gd name="connsiteX437" fmla="*/ 75438 w 1157630"/>
                <a:gd name="connsiteY437" fmla="*/ 204368 h 1598599"/>
                <a:gd name="connsiteX438" fmla="*/ 85039 w 1157630"/>
                <a:gd name="connsiteY438" fmla="*/ 191338 h 1598599"/>
                <a:gd name="connsiteX439" fmla="*/ 91897 w 1157630"/>
                <a:gd name="connsiteY439" fmla="*/ 175565 h 1598599"/>
                <a:gd name="connsiteX440" fmla="*/ 96698 w 1157630"/>
                <a:gd name="connsiteY440" fmla="*/ 175565 h 1598599"/>
                <a:gd name="connsiteX441" fmla="*/ 99441 w 1157630"/>
                <a:gd name="connsiteY441" fmla="*/ 183108 h 1598599"/>
                <a:gd name="connsiteX442" fmla="*/ 100127 w 1157630"/>
                <a:gd name="connsiteY442" fmla="*/ 187909 h 1598599"/>
                <a:gd name="connsiteX443" fmla="*/ 99441 w 1157630"/>
                <a:gd name="connsiteY443" fmla="*/ 191338 h 1598599"/>
                <a:gd name="connsiteX444" fmla="*/ 96698 w 1157630"/>
                <a:gd name="connsiteY444" fmla="*/ 194081 h 1598599"/>
                <a:gd name="connsiteX445" fmla="*/ 98069 w 1157630"/>
                <a:gd name="connsiteY445" fmla="*/ 196139 h 1598599"/>
                <a:gd name="connsiteX446" fmla="*/ 100127 w 1157630"/>
                <a:gd name="connsiteY446" fmla="*/ 197510 h 1598599"/>
                <a:gd name="connsiteX447" fmla="*/ 100813 w 1157630"/>
                <a:gd name="connsiteY447" fmla="*/ 200939 h 1598599"/>
                <a:gd name="connsiteX448" fmla="*/ 96698 w 1157630"/>
                <a:gd name="connsiteY448" fmla="*/ 206426 h 1598599"/>
                <a:gd name="connsiteX449" fmla="*/ 111100 w 1157630"/>
                <a:gd name="connsiteY449" fmla="*/ 207111 h 1598599"/>
                <a:gd name="connsiteX450" fmla="*/ 122758 w 1157630"/>
                <a:gd name="connsiteY450" fmla="*/ 205054 h 1598599"/>
                <a:gd name="connsiteX451" fmla="*/ 131674 w 1157630"/>
                <a:gd name="connsiteY451" fmla="*/ 198196 h 1598599"/>
                <a:gd name="connsiteX452" fmla="*/ 135103 w 1157630"/>
                <a:gd name="connsiteY452" fmla="*/ 181051 h 1598599"/>
                <a:gd name="connsiteX453" fmla="*/ 139903 w 1157630"/>
                <a:gd name="connsiteY453" fmla="*/ 181051 h 1598599"/>
                <a:gd name="connsiteX454" fmla="*/ 146761 w 1157630"/>
                <a:gd name="connsiteY454" fmla="*/ 190652 h 1598599"/>
                <a:gd name="connsiteX455" fmla="*/ 153619 w 1157630"/>
                <a:gd name="connsiteY455" fmla="*/ 191338 h 1598599"/>
                <a:gd name="connsiteX456" fmla="*/ 162535 w 1157630"/>
                <a:gd name="connsiteY456" fmla="*/ 188595 h 1598599"/>
                <a:gd name="connsiteX457" fmla="*/ 173507 w 1157630"/>
                <a:gd name="connsiteY457" fmla="*/ 187909 h 1598599"/>
                <a:gd name="connsiteX458" fmla="*/ 183109 w 1157630"/>
                <a:gd name="connsiteY458" fmla="*/ 192024 h 1598599"/>
                <a:gd name="connsiteX459" fmla="*/ 189281 w 1157630"/>
                <a:gd name="connsiteY459" fmla="*/ 196139 h 1598599"/>
                <a:gd name="connsiteX460" fmla="*/ 197510 w 1157630"/>
                <a:gd name="connsiteY460" fmla="*/ 199568 h 1598599"/>
                <a:gd name="connsiteX461" fmla="*/ 209855 w 1157630"/>
                <a:gd name="connsiteY461" fmla="*/ 200939 h 1598599"/>
                <a:gd name="connsiteX462" fmla="*/ 211912 w 1157630"/>
                <a:gd name="connsiteY462" fmla="*/ 207111 h 1598599"/>
                <a:gd name="connsiteX463" fmla="*/ 209855 w 1157630"/>
                <a:gd name="connsiteY463" fmla="*/ 219456 h 1598599"/>
                <a:gd name="connsiteX464" fmla="*/ 208483 w 1157630"/>
                <a:gd name="connsiteY464" fmla="*/ 232486 h 1598599"/>
                <a:gd name="connsiteX465" fmla="*/ 214655 w 1157630"/>
                <a:gd name="connsiteY465" fmla="*/ 237972 h 1598599"/>
                <a:gd name="connsiteX466" fmla="*/ 224257 w 1157630"/>
                <a:gd name="connsiteY466" fmla="*/ 240716 h 1598599"/>
                <a:gd name="connsiteX467" fmla="*/ 233858 w 1157630"/>
                <a:gd name="connsiteY467" fmla="*/ 246888 h 1598599"/>
                <a:gd name="connsiteX468" fmla="*/ 251003 w 1157630"/>
                <a:gd name="connsiteY468" fmla="*/ 262661 h 1598599"/>
                <a:gd name="connsiteX469" fmla="*/ 251689 w 1157630"/>
                <a:gd name="connsiteY469" fmla="*/ 254432 h 1598599"/>
                <a:gd name="connsiteX470" fmla="*/ 253746 w 1157630"/>
                <a:gd name="connsiteY470" fmla="*/ 250317 h 1598599"/>
                <a:gd name="connsiteX471" fmla="*/ 256489 w 1157630"/>
                <a:gd name="connsiteY471" fmla="*/ 246888 h 1598599"/>
                <a:gd name="connsiteX472" fmla="*/ 260604 w 1157630"/>
                <a:gd name="connsiteY472" fmla="*/ 243459 h 1598599"/>
                <a:gd name="connsiteX473" fmla="*/ 260604 w 1157630"/>
                <a:gd name="connsiteY473" fmla="*/ 237972 h 1598599"/>
                <a:gd name="connsiteX474" fmla="*/ 255118 w 1157630"/>
                <a:gd name="connsiteY474" fmla="*/ 226314 h 1598599"/>
                <a:gd name="connsiteX475" fmla="*/ 262661 w 1157630"/>
                <a:gd name="connsiteY475" fmla="*/ 220827 h 1598599"/>
                <a:gd name="connsiteX476" fmla="*/ 275692 w 1157630"/>
                <a:gd name="connsiteY476" fmla="*/ 221513 h 1598599"/>
                <a:gd name="connsiteX477" fmla="*/ 287350 w 1157630"/>
                <a:gd name="connsiteY477" fmla="*/ 228371 h 1598599"/>
                <a:gd name="connsiteX478" fmla="*/ 303809 w 1157630"/>
                <a:gd name="connsiteY478" fmla="*/ 248259 h 1598599"/>
                <a:gd name="connsiteX479" fmla="*/ 303809 w 1157630"/>
                <a:gd name="connsiteY479" fmla="*/ 250317 h 1598599"/>
                <a:gd name="connsiteX480" fmla="*/ 308610 w 1157630"/>
                <a:gd name="connsiteY480" fmla="*/ 253060 h 1598599"/>
                <a:gd name="connsiteX481" fmla="*/ 312725 w 1157630"/>
                <a:gd name="connsiteY481" fmla="*/ 254432 h 1598599"/>
                <a:gd name="connsiteX482" fmla="*/ 316154 w 1157630"/>
                <a:gd name="connsiteY482" fmla="*/ 252374 h 1598599"/>
                <a:gd name="connsiteX483" fmla="*/ 318897 w 1157630"/>
                <a:gd name="connsiteY483" fmla="*/ 243459 h 1598599"/>
                <a:gd name="connsiteX484" fmla="*/ 312725 w 1157630"/>
                <a:gd name="connsiteY484" fmla="*/ 238658 h 1598599"/>
                <a:gd name="connsiteX485" fmla="*/ 310667 w 1157630"/>
                <a:gd name="connsiteY485" fmla="*/ 234543 h 1598599"/>
                <a:gd name="connsiteX486" fmla="*/ 308610 w 1157630"/>
                <a:gd name="connsiteY486" fmla="*/ 220827 h 1598599"/>
                <a:gd name="connsiteX487" fmla="*/ 305867 w 1157630"/>
                <a:gd name="connsiteY487" fmla="*/ 220142 h 1598599"/>
                <a:gd name="connsiteX488" fmla="*/ 302438 w 1157630"/>
                <a:gd name="connsiteY488" fmla="*/ 220827 h 1598599"/>
                <a:gd name="connsiteX489" fmla="*/ 299695 w 1157630"/>
                <a:gd name="connsiteY489" fmla="*/ 218770 h 1598599"/>
                <a:gd name="connsiteX490" fmla="*/ 290779 w 1157630"/>
                <a:gd name="connsiteY490" fmla="*/ 202997 h 1598599"/>
                <a:gd name="connsiteX491" fmla="*/ 289408 w 1157630"/>
                <a:gd name="connsiteY491" fmla="*/ 193395 h 1598599"/>
                <a:gd name="connsiteX492" fmla="*/ 294208 w 1157630"/>
                <a:gd name="connsiteY492" fmla="*/ 181051 h 1598599"/>
                <a:gd name="connsiteX493" fmla="*/ 290779 w 1157630"/>
                <a:gd name="connsiteY493" fmla="*/ 174193 h 1598599"/>
                <a:gd name="connsiteX494" fmla="*/ 292837 w 1157630"/>
                <a:gd name="connsiteY494" fmla="*/ 165963 h 1598599"/>
                <a:gd name="connsiteX495" fmla="*/ 298323 w 1157630"/>
                <a:gd name="connsiteY495" fmla="*/ 161163 h 1598599"/>
                <a:gd name="connsiteX496" fmla="*/ 303809 w 1157630"/>
                <a:gd name="connsiteY496" fmla="*/ 163220 h 1598599"/>
                <a:gd name="connsiteX497" fmla="*/ 303809 w 1157630"/>
                <a:gd name="connsiteY497" fmla="*/ 141960 h 1598599"/>
                <a:gd name="connsiteX498" fmla="*/ 286664 w 1157630"/>
                <a:gd name="connsiteY498" fmla="*/ 118643 h 1598599"/>
                <a:gd name="connsiteX499" fmla="*/ 251003 w 1157630"/>
                <a:gd name="connsiteY499" fmla="*/ 82982 h 1598599"/>
                <a:gd name="connsiteX500" fmla="*/ 245516 w 1157630"/>
                <a:gd name="connsiteY500" fmla="*/ 88468 h 1598599"/>
                <a:gd name="connsiteX501" fmla="*/ 243459 w 1157630"/>
                <a:gd name="connsiteY501" fmla="*/ 94640 h 1598599"/>
                <a:gd name="connsiteX502" fmla="*/ 243459 w 1157630"/>
                <a:gd name="connsiteY502" fmla="*/ 100812 h 1598599"/>
                <a:gd name="connsiteX503" fmla="*/ 246202 w 1157630"/>
                <a:gd name="connsiteY503" fmla="*/ 106985 h 1598599"/>
                <a:gd name="connsiteX504" fmla="*/ 236601 w 1157630"/>
                <a:gd name="connsiteY504" fmla="*/ 103556 h 1598599"/>
                <a:gd name="connsiteX505" fmla="*/ 233172 w 1157630"/>
                <a:gd name="connsiteY505" fmla="*/ 104241 h 159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1157630" h="1598599">
                  <a:moveTo>
                    <a:pt x="1147343" y="894283"/>
                  </a:moveTo>
                  <a:lnTo>
                    <a:pt x="1147343" y="894969"/>
                  </a:lnTo>
                  <a:lnTo>
                    <a:pt x="1144600" y="905256"/>
                  </a:lnTo>
                  <a:lnTo>
                    <a:pt x="1140485" y="929945"/>
                  </a:lnTo>
                  <a:lnTo>
                    <a:pt x="1157630" y="960120"/>
                  </a:lnTo>
                  <a:lnTo>
                    <a:pt x="1137742" y="1005383"/>
                  </a:lnTo>
                  <a:lnTo>
                    <a:pt x="1137742" y="1017727"/>
                  </a:lnTo>
                  <a:lnTo>
                    <a:pt x="1132942" y="1029386"/>
                  </a:lnTo>
                  <a:lnTo>
                    <a:pt x="1126084" y="1040359"/>
                  </a:lnTo>
                  <a:lnTo>
                    <a:pt x="1112368" y="1050646"/>
                  </a:lnTo>
                  <a:lnTo>
                    <a:pt x="1058875" y="1073277"/>
                  </a:lnTo>
                  <a:lnTo>
                    <a:pt x="1054760" y="1084936"/>
                  </a:lnTo>
                  <a:lnTo>
                    <a:pt x="1056818" y="1100023"/>
                  </a:lnTo>
                  <a:lnTo>
                    <a:pt x="1054760" y="1113739"/>
                  </a:lnTo>
                  <a:lnTo>
                    <a:pt x="1047902" y="1125398"/>
                  </a:lnTo>
                  <a:lnTo>
                    <a:pt x="1045845" y="1149401"/>
                  </a:lnTo>
                  <a:lnTo>
                    <a:pt x="1056132" y="1160374"/>
                  </a:lnTo>
                  <a:lnTo>
                    <a:pt x="1061618" y="1173404"/>
                  </a:lnTo>
                  <a:lnTo>
                    <a:pt x="1056818" y="1187806"/>
                  </a:lnTo>
                  <a:lnTo>
                    <a:pt x="1017041" y="1202893"/>
                  </a:lnTo>
                  <a:lnTo>
                    <a:pt x="998525" y="1224153"/>
                  </a:lnTo>
                  <a:lnTo>
                    <a:pt x="985495" y="1229640"/>
                  </a:lnTo>
                  <a:lnTo>
                    <a:pt x="973836" y="1224839"/>
                  </a:lnTo>
                  <a:lnTo>
                    <a:pt x="971093" y="1212495"/>
                  </a:lnTo>
                  <a:lnTo>
                    <a:pt x="947090" y="1211123"/>
                  </a:lnTo>
                  <a:lnTo>
                    <a:pt x="933374" y="1215924"/>
                  </a:lnTo>
                  <a:lnTo>
                    <a:pt x="915543" y="1237183"/>
                  </a:lnTo>
                  <a:lnTo>
                    <a:pt x="903199" y="1237869"/>
                  </a:lnTo>
                  <a:lnTo>
                    <a:pt x="855193" y="1215238"/>
                  </a:lnTo>
                  <a:lnTo>
                    <a:pt x="833247" y="1199464"/>
                  </a:lnTo>
                  <a:lnTo>
                    <a:pt x="807872" y="1190549"/>
                  </a:lnTo>
                  <a:lnTo>
                    <a:pt x="802386" y="1165860"/>
                  </a:lnTo>
                  <a:lnTo>
                    <a:pt x="776326" y="1171347"/>
                  </a:lnTo>
                  <a:lnTo>
                    <a:pt x="735863" y="1237869"/>
                  </a:lnTo>
                  <a:lnTo>
                    <a:pt x="732434" y="1273531"/>
                  </a:lnTo>
                  <a:lnTo>
                    <a:pt x="746836" y="1317422"/>
                  </a:lnTo>
                  <a:lnTo>
                    <a:pt x="748208" y="1414806"/>
                  </a:lnTo>
                  <a:lnTo>
                    <a:pt x="759866" y="1416177"/>
                  </a:lnTo>
                  <a:lnTo>
                    <a:pt x="772897" y="1413434"/>
                  </a:lnTo>
                  <a:lnTo>
                    <a:pt x="795528" y="1422349"/>
                  </a:lnTo>
                  <a:lnTo>
                    <a:pt x="860679" y="1473784"/>
                  </a:lnTo>
                  <a:lnTo>
                    <a:pt x="880567" y="1499159"/>
                  </a:lnTo>
                  <a:lnTo>
                    <a:pt x="873709" y="1510132"/>
                  </a:lnTo>
                  <a:lnTo>
                    <a:pt x="860679" y="1514932"/>
                  </a:lnTo>
                  <a:lnTo>
                    <a:pt x="845591" y="1503274"/>
                  </a:lnTo>
                  <a:lnTo>
                    <a:pt x="833933" y="1513561"/>
                  </a:lnTo>
                  <a:lnTo>
                    <a:pt x="816102" y="1534821"/>
                  </a:lnTo>
                  <a:lnTo>
                    <a:pt x="811301" y="1545793"/>
                  </a:lnTo>
                  <a:lnTo>
                    <a:pt x="816788" y="1558824"/>
                  </a:lnTo>
                  <a:lnTo>
                    <a:pt x="791413" y="1591056"/>
                  </a:lnTo>
                  <a:lnTo>
                    <a:pt x="778383" y="1598600"/>
                  </a:lnTo>
                  <a:lnTo>
                    <a:pt x="755066" y="1592428"/>
                  </a:lnTo>
                  <a:lnTo>
                    <a:pt x="729691" y="1597914"/>
                  </a:lnTo>
                  <a:lnTo>
                    <a:pt x="682371" y="1588313"/>
                  </a:lnTo>
                  <a:lnTo>
                    <a:pt x="671398" y="1593114"/>
                  </a:lnTo>
                  <a:lnTo>
                    <a:pt x="666598" y="1578026"/>
                  </a:lnTo>
                  <a:lnTo>
                    <a:pt x="618592" y="1486815"/>
                  </a:lnTo>
                  <a:lnTo>
                    <a:pt x="591845" y="1445667"/>
                  </a:lnTo>
                  <a:lnTo>
                    <a:pt x="578129" y="1431265"/>
                  </a:lnTo>
                  <a:lnTo>
                    <a:pt x="517779" y="1388059"/>
                  </a:lnTo>
                  <a:lnTo>
                    <a:pt x="502691" y="1380516"/>
                  </a:lnTo>
                  <a:lnTo>
                    <a:pt x="495148" y="1372286"/>
                  </a:lnTo>
                  <a:lnTo>
                    <a:pt x="481432" y="1354455"/>
                  </a:lnTo>
                  <a:lnTo>
                    <a:pt x="473888" y="1347597"/>
                  </a:lnTo>
                  <a:lnTo>
                    <a:pt x="432740" y="1335253"/>
                  </a:lnTo>
                  <a:lnTo>
                    <a:pt x="419024" y="1339368"/>
                  </a:lnTo>
                  <a:lnTo>
                    <a:pt x="415595" y="1363371"/>
                  </a:lnTo>
                  <a:lnTo>
                    <a:pt x="410794" y="1363371"/>
                  </a:lnTo>
                  <a:lnTo>
                    <a:pt x="409423" y="1355141"/>
                  </a:lnTo>
                  <a:lnTo>
                    <a:pt x="409423" y="1346226"/>
                  </a:lnTo>
                  <a:lnTo>
                    <a:pt x="408051" y="1337996"/>
                  </a:lnTo>
                  <a:lnTo>
                    <a:pt x="401193" y="1332510"/>
                  </a:lnTo>
                  <a:lnTo>
                    <a:pt x="410108" y="1313993"/>
                  </a:lnTo>
                  <a:lnTo>
                    <a:pt x="412852" y="1299591"/>
                  </a:lnTo>
                  <a:lnTo>
                    <a:pt x="410794" y="1284504"/>
                  </a:lnTo>
                  <a:lnTo>
                    <a:pt x="399136" y="1244041"/>
                  </a:lnTo>
                  <a:lnTo>
                    <a:pt x="391592" y="1232383"/>
                  </a:lnTo>
                  <a:lnTo>
                    <a:pt x="381991" y="1224839"/>
                  </a:lnTo>
                  <a:lnTo>
                    <a:pt x="351130" y="1208380"/>
                  </a:lnTo>
                  <a:lnTo>
                    <a:pt x="277063" y="1185748"/>
                  </a:lnTo>
                  <a:lnTo>
                    <a:pt x="270205" y="1180262"/>
                  </a:lnTo>
                  <a:lnTo>
                    <a:pt x="266776" y="1169289"/>
                  </a:lnTo>
                  <a:lnTo>
                    <a:pt x="269519" y="1156259"/>
                  </a:lnTo>
                  <a:lnTo>
                    <a:pt x="265405" y="1149401"/>
                  </a:lnTo>
                  <a:lnTo>
                    <a:pt x="284607" y="1088365"/>
                  </a:lnTo>
                  <a:lnTo>
                    <a:pt x="289408" y="1088365"/>
                  </a:lnTo>
                  <a:lnTo>
                    <a:pt x="306553" y="1103452"/>
                  </a:lnTo>
                  <a:lnTo>
                    <a:pt x="337414" y="1088365"/>
                  </a:lnTo>
                  <a:lnTo>
                    <a:pt x="368275" y="1061619"/>
                  </a:lnTo>
                  <a:lnTo>
                    <a:pt x="386105" y="1039673"/>
                  </a:lnTo>
                  <a:lnTo>
                    <a:pt x="396392" y="1043102"/>
                  </a:lnTo>
                  <a:lnTo>
                    <a:pt x="404622" y="1037616"/>
                  </a:lnTo>
                  <a:lnTo>
                    <a:pt x="412166" y="1028700"/>
                  </a:lnTo>
                  <a:lnTo>
                    <a:pt x="420395" y="1021156"/>
                  </a:lnTo>
                  <a:lnTo>
                    <a:pt x="420395" y="1014298"/>
                  </a:lnTo>
                  <a:lnTo>
                    <a:pt x="417652" y="1012927"/>
                  </a:lnTo>
                  <a:lnTo>
                    <a:pt x="416966" y="1012241"/>
                  </a:lnTo>
                  <a:lnTo>
                    <a:pt x="416966" y="1010869"/>
                  </a:lnTo>
                  <a:lnTo>
                    <a:pt x="415595" y="1008812"/>
                  </a:lnTo>
                  <a:lnTo>
                    <a:pt x="408737" y="1012241"/>
                  </a:lnTo>
                  <a:lnTo>
                    <a:pt x="401879" y="1017042"/>
                  </a:lnTo>
                  <a:lnTo>
                    <a:pt x="395707" y="1021842"/>
                  </a:lnTo>
                  <a:lnTo>
                    <a:pt x="390906" y="1026643"/>
                  </a:lnTo>
                  <a:lnTo>
                    <a:pt x="423139" y="977951"/>
                  </a:lnTo>
                  <a:lnTo>
                    <a:pt x="424510" y="971779"/>
                  </a:lnTo>
                  <a:lnTo>
                    <a:pt x="449199" y="932002"/>
                  </a:lnTo>
                  <a:lnTo>
                    <a:pt x="452628" y="922401"/>
                  </a:lnTo>
                  <a:lnTo>
                    <a:pt x="454000" y="911428"/>
                  </a:lnTo>
                  <a:lnTo>
                    <a:pt x="455371" y="857250"/>
                  </a:lnTo>
                  <a:lnTo>
                    <a:pt x="454685" y="842848"/>
                  </a:lnTo>
                  <a:lnTo>
                    <a:pt x="462229" y="851078"/>
                  </a:lnTo>
                  <a:lnTo>
                    <a:pt x="471145" y="867537"/>
                  </a:lnTo>
                  <a:lnTo>
                    <a:pt x="478688" y="873709"/>
                  </a:lnTo>
                  <a:lnTo>
                    <a:pt x="478003" y="863422"/>
                  </a:lnTo>
                  <a:lnTo>
                    <a:pt x="476631" y="854507"/>
                  </a:lnTo>
                  <a:lnTo>
                    <a:pt x="473202" y="848335"/>
                  </a:lnTo>
                  <a:lnTo>
                    <a:pt x="476631" y="853821"/>
                  </a:lnTo>
                  <a:lnTo>
                    <a:pt x="486918" y="859308"/>
                  </a:lnTo>
                  <a:lnTo>
                    <a:pt x="499948" y="860679"/>
                  </a:lnTo>
                  <a:lnTo>
                    <a:pt x="515036" y="861365"/>
                  </a:lnTo>
                  <a:lnTo>
                    <a:pt x="524637" y="864794"/>
                  </a:lnTo>
                  <a:lnTo>
                    <a:pt x="560299" y="891540"/>
                  </a:lnTo>
                  <a:lnTo>
                    <a:pt x="615848" y="904570"/>
                  </a:lnTo>
                  <a:lnTo>
                    <a:pt x="629564" y="901827"/>
                  </a:lnTo>
                  <a:lnTo>
                    <a:pt x="643280" y="895655"/>
                  </a:lnTo>
                  <a:lnTo>
                    <a:pt x="666598" y="879882"/>
                  </a:lnTo>
                  <a:lnTo>
                    <a:pt x="685114" y="856564"/>
                  </a:lnTo>
                  <a:lnTo>
                    <a:pt x="713232" y="798957"/>
                  </a:lnTo>
                  <a:lnTo>
                    <a:pt x="729005" y="775640"/>
                  </a:lnTo>
                  <a:lnTo>
                    <a:pt x="783184" y="741350"/>
                  </a:lnTo>
                  <a:lnTo>
                    <a:pt x="789356" y="734492"/>
                  </a:lnTo>
                  <a:lnTo>
                    <a:pt x="835990" y="744093"/>
                  </a:lnTo>
                  <a:lnTo>
                    <a:pt x="851078" y="744093"/>
                  </a:lnTo>
                  <a:lnTo>
                    <a:pt x="857936" y="742721"/>
                  </a:lnTo>
                  <a:lnTo>
                    <a:pt x="864108" y="738607"/>
                  </a:lnTo>
                  <a:lnTo>
                    <a:pt x="870966" y="744779"/>
                  </a:lnTo>
                  <a:lnTo>
                    <a:pt x="879881" y="750265"/>
                  </a:lnTo>
                  <a:lnTo>
                    <a:pt x="890168" y="755066"/>
                  </a:lnTo>
                  <a:lnTo>
                    <a:pt x="901141" y="756437"/>
                  </a:lnTo>
                  <a:lnTo>
                    <a:pt x="910057" y="759866"/>
                  </a:lnTo>
                  <a:lnTo>
                    <a:pt x="914171" y="767410"/>
                  </a:lnTo>
                  <a:lnTo>
                    <a:pt x="916915" y="777697"/>
                  </a:lnTo>
                  <a:lnTo>
                    <a:pt x="922401" y="787984"/>
                  </a:lnTo>
                  <a:lnTo>
                    <a:pt x="929945" y="794156"/>
                  </a:lnTo>
                  <a:lnTo>
                    <a:pt x="950519" y="804444"/>
                  </a:lnTo>
                  <a:lnTo>
                    <a:pt x="958748" y="805815"/>
                  </a:lnTo>
                  <a:lnTo>
                    <a:pt x="964235" y="805129"/>
                  </a:lnTo>
                  <a:lnTo>
                    <a:pt x="971779" y="801015"/>
                  </a:lnTo>
                  <a:lnTo>
                    <a:pt x="975208" y="800329"/>
                  </a:lnTo>
                  <a:lnTo>
                    <a:pt x="981380" y="806501"/>
                  </a:lnTo>
                  <a:lnTo>
                    <a:pt x="986180" y="810616"/>
                  </a:lnTo>
                  <a:lnTo>
                    <a:pt x="992353" y="812673"/>
                  </a:lnTo>
                  <a:lnTo>
                    <a:pt x="996467" y="817474"/>
                  </a:lnTo>
                  <a:lnTo>
                    <a:pt x="1004011" y="840105"/>
                  </a:lnTo>
                  <a:lnTo>
                    <a:pt x="1009498" y="849706"/>
                  </a:lnTo>
                  <a:lnTo>
                    <a:pt x="1014984" y="852450"/>
                  </a:lnTo>
                  <a:lnTo>
                    <a:pt x="1040359" y="861365"/>
                  </a:lnTo>
                  <a:lnTo>
                    <a:pt x="1043102" y="863422"/>
                  </a:lnTo>
                  <a:lnTo>
                    <a:pt x="1045159" y="867537"/>
                  </a:lnTo>
                  <a:lnTo>
                    <a:pt x="1049274" y="871652"/>
                  </a:lnTo>
                  <a:lnTo>
                    <a:pt x="1055446" y="873709"/>
                  </a:lnTo>
                  <a:lnTo>
                    <a:pt x="1076706" y="873709"/>
                  </a:lnTo>
                  <a:lnTo>
                    <a:pt x="1107567" y="881253"/>
                  </a:lnTo>
                  <a:lnTo>
                    <a:pt x="1115797" y="886054"/>
                  </a:lnTo>
                  <a:lnTo>
                    <a:pt x="1128827" y="880567"/>
                  </a:lnTo>
                  <a:lnTo>
                    <a:pt x="1139800" y="887425"/>
                  </a:lnTo>
                  <a:lnTo>
                    <a:pt x="1147343" y="894283"/>
                  </a:lnTo>
                  <a:close/>
                  <a:moveTo>
                    <a:pt x="233172" y="104241"/>
                  </a:moveTo>
                  <a:lnTo>
                    <a:pt x="232486" y="94640"/>
                  </a:lnTo>
                  <a:lnTo>
                    <a:pt x="239344" y="70637"/>
                  </a:lnTo>
                  <a:lnTo>
                    <a:pt x="251003" y="59664"/>
                  </a:lnTo>
                  <a:lnTo>
                    <a:pt x="264719" y="54178"/>
                  </a:lnTo>
                  <a:lnTo>
                    <a:pt x="352501" y="52806"/>
                  </a:lnTo>
                  <a:lnTo>
                    <a:pt x="365531" y="50063"/>
                  </a:lnTo>
                  <a:lnTo>
                    <a:pt x="392963" y="37033"/>
                  </a:lnTo>
                  <a:lnTo>
                    <a:pt x="429997" y="5486"/>
                  </a:lnTo>
                  <a:lnTo>
                    <a:pt x="446456" y="0"/>
                  </a:lnTo>
                  <a:lnTo>
                    <a:pt x="446456" y="30175"/>
                  </a:lnTo>
                  <a:lnTo>
                    <a:pt x="464972" y="55550"/>
                  </a:lnTo>
                  <a:lnTo>
                    <a:pt x="469773" y="68580"/>
                  </a:lnTo>
                  <a:lnTo>
                    <a:pt x="465658" y="80238"/>
                  </a:lnTo>
                  <a:lnTo>
                    <a:pt x="466344" y="92583"/>
                  </a:lnTo>
                  <a:lnTo>
                    <a:pt x="447827" y="126873"/>
                  </a:lnTo>
                  <a:lnTo>
                    <a:pt x="451256" y="139903"/>
                  </a:lnTo>
                  <a:lnTo>
                    <a:pt x="521208" y="183108"/>
                  </a:lnTo>
                  <a:lnTo>
                    <a:pt x="526694" y="198882"/>
                  </a:lnTo>
                  <a:lnTo>
                    <a:pt x="522580" y="222885"/>
                  </a:lnTo>
                  <a:lnTo>
                    <a:pt x="525323" y="235915"/>
                  </a:lnTo>
                  <a:lnTo>
                    <a:pt x="536296" y="244830"/>
                  </a:lnTo>
                  <a:lnTo>
                    <a:pt x="548640" y="246888"/>
                  </a:lnTo>
                  <a:lnTo>
                    <a:pt x="559613" y="255803"/>
                  </a:lnTo>
                  <a:lnTo>
                    <a:pt x="598018" y="264033"/>
                  </a:lnTo>
                  <a:lnTo>
                    <a:pt x="621335" y="275006"/>
                  </a:lnTo>
                  <a:lnTo>
                    <a:pt x="621335" y="288036"/>
                  </a:lnTo>
                  <a:lnTo>
                    <a:pt x="580873" y="308610"/>
                  </a:lnTo>
                  <a:lnTo>
                    <a:pt x="569214" y="318897"/>
                  </a:lnTo>
                  <a:lnTo>
                    <a:pt x="564413" y="333299"/>
                  </a:lnTo>
                  <a:lnTo>
                    <a:pt x="564413" y="345643"/>
                  </a:lnTo>
                  <a:lnTo>
                    <a:pt x="575386" y="371703"/>
                  </a:lnTo>
                  <a:lnTo>
                    <a:pt x="585673" y="383362"/>
                  </a:lnTo>
                  <a:lnTo>
                    <a:pt x="624078" y="409422"/>
                  </a:lnTo>
                  <a:lnTo>
                    <a:pt x="647395" y="420395"/>
                  </a:lnTo>
                  <a:lnTo>
                    <a:pt x="672084" y="421767"/>
                  </a:lnTo>
                  <a:lnTo>
                    <a:pt x="709803" y="415595"/>
                  </a:lnTo>
                  <a:lnTo>
                    <a:pt x="718033" y="428625"/>
                  </a:lnTo>
                  <a:lnTo>
                    <a:pt x="715975" y="440969"/>
                  </a:lnTo>
                  <a:lnTo>
                    <a:pt x="731063" y="438226"/>
                  </a:lnTo>
                  <a:lnTo>
                    <a:pt x="757123" y="417652"/>
                  </a:lnTo>
                  <a:lnTo>
                    <a:pt x="756437" y="392963"/>
                  </a:lnTo>
                  <a:lnTo>
                    <a:pt x="760552" y="381305"/>
                  </a:lnTo>
                  <a:lnTo>
                    <a:pt x="797585" y="384734"/>
                  </a:lnTo>
                  <a:lnTo>
                    <a:pt x="824332" y="371703"/>
                  </a:lnTo>
                  <a:lnTo>
                    <a:pt x="835990" y="361416"/>
                  </a:lnTo>
                  <a:lnTo>
                    <a:pt x="866165" y="349072"/>
                  </a:lnTo>
                  <a:lnTo>
                    <a:pt x="866851" y="356616"/>
                  </a:lnTo>
                  <a:lnTo>
                    <a:pt x="894283" y="373075"/>
                  </a:lnTo>
                  <a:lnTo>
                    <a:pt x="894283" y="385419"/>
                  </a:lnTo>
                  <a:lnTo>
                    <a:pt x="883310" y="408737"/>
                  </a:lnTo>
                  <a:lnTo>
                    <a:pt x="886054" y="433425"/>
                  </a:lnTo>
                  <a:lnTo>
                    <a:pt x="877138" y="456743"/>
                  </a:lnTo>
                  <a:lnTo>
                    <a:pt x="879881" y="484860"/>
                  </a:lnTo>
                  <a:lnTo>
                    <a:pt x="870966" y="495147"/>
                  </a:lnTo>
                  <a:lnTo>
                    <a:pt x="870966" y="507492"/>
                  </a:lnTo>
                  <a:lnTo>
                    <a:pt x="892226" y="530809"/>
                  </a:lnTo>
                  <a:lnTo>
                    <a:pt x="880567" y="556184"/>
                  </a:lnTo>
                  <a:lnTo>
                    <a:pt x="883310" y="583616"/>
                  </a:lnTo>
                  <a:lnTo>
                    <a:pt x="876452" y="594589"/>
                  </a:lnTo>
                  <a:lnTo>
                    <a:pt x="862736" y="602132"/>
                  </a:lnTo>
                  <a:lnTo>
                    <a:pt x="836676" y="608305"/>
                  </a:lnTo>
                  <a:lnTo>
                    <a:pt x="807872" y="632993"/>
                  </a:lnTo>
                  <a:lnTo>
                    <a:pt x="793471" y="659740"/>
                  </a:lnTo>
                  <a:lnTo>
                    <a:pt x="795528" y="677570"/>
                  </a:lnTo>
                  <a:lnTo>
                    <a:pt x="790727" y="692658"/>
                  </a:lnTo>
                  <a:lnTo>
                    <a:pt x="787298" y="685800"/>
                  </a:lnTo>
                  <a:lnTo>
                    <a:pt x="783184" y="683057"/>
                  </a:lnTo>
                  <a:lnTo>
                    <a:pt x="776326" y="684428"/>
                  </a:lnTo>
                  <a:lnTo>
                    <a:pt x="742036" y="714604"/>
                  </a:lnTo>
                  <a:lnTo>
                    <a:pt x="736549" y="724205"/>
                  </a:lnTo>
                  <a:lnTo>
                    <a:pt x="734492" y="741350"/>
                  </a:lnTo>
                  <a:lnTo>
                    <a:pt x="728320" y="746150"/>
                  </a:lnTo>
                  <a:lnTo>
                    <a:pt x="714604" y="737921"/>
                  </a:lnTo>
                  <a:lnTo>
                    <a:pt x="695401" y="719404"/>
                  </a:lnTo>
                  <a:lnTo>
                    <a:pt x="654253" y="719404"/>
                  </a:lnTo>
                  <a:lnTo>
                    <a:pt x="642595" y="722833"/>
                  </a:lnTo>
                  <a:lnTo>
                    <a:pt x="632993" y="728320"/>
                  </a:lnTo>
                  <a:lnTo>
                    <a:pt x="623392" y="731063"/>
                  </a:lnTo>
                  <a:lnTo>
                    <a:pt x="613105" y="725576"/>
                  </a:lnTo>
                  <a:lnTo>
                    <a:pt x="567842" y="759181"/>
                  </a:lnTo>
                  <a:lnTo>
                    <a:pt x="560299" y="775640"/>
                  </a:lnTo>
                  <a:lnTo>
                    <a:pt x="555498" y="775640"/>
                  </a:lnTo>
                  <a:lnTo>
                    <a:pt x="549326" y="769468"/>
                  </a:lnTo>
                  <a:lnTo>
                    <a:pt x="539039" y="767410"/>
                  </a:lnTo>
                  <a:lnTo>
                    <a:pt x="530123" y="766724"/>
                  </a:lnTo>
                  <a:lnTo>
                    <a:pt x="526009" y="766039"/>
                  </a:lnTo>
                  <a:lnTo>
                    <a:pt x="521208" y="759866"/>
                  </a:lnTo>
                  <a:lnTo>
                    <a:pt x="492404" y="744093"/>
                  </a:lnTo>
                  <a:lnTo>
                    <a:pt x="504749" y="741350"/>
                  </a:lnTo>
                  <a:lnTo>
                    <a:pt x="515722" y="747522"/>
                  </a:lnTo>
                  <a:lnTo>
                    <a:pt x="526009" y="757123"/>
                  </a:lnTo>
                  <a:lnTo>
                    <a:pt x="535610" y="763295"/>
                  </a:lnTo>
                  <a:lnTo>
                    <a:pt x="535610" y="756437"/>
                  </a:lnTo>
                  <a:lnTo>
                    <a:pt x="532867" y="752323"/>
                  </a:lnTo>
                  <a:lnTo>
                    <a:pt x="530809" y="749579"/>
                  </a:lnTo>
                  <a:lnTo>
                    <a:pt x="531495" y="745465"/>
                  </a:lnTo>
                  <a:lnTo>
                    <a:pt x="535610" y="738607"/>
                  </a:lnTo>
                  <a:lnTo>
                    <a:pt x="529438" y="733806"/>
                  </a:lnTo>
                  <a:lnTo>
                    <a:pt x="526009" y="732434"/>
                  </a:lnTo>
                  <a:lnTo>
                    <a:pt x="526009" y="725576"/>
                  </a:lnTo>
                  <a:lnTo>
                    <a:pt x="528752" y="724205"/>
                  </a:lnTo>
                  <a:lnTo>
                    <a:pt x="535610" y="719404"/>
                  </a:lnTo>
                  <a:lnTo>
                    <a:pt x="521894" y="719404"/>
                  </a:lnTo>
                  <a:lnTo>
                    <a:pt x="526009" y="707060"/>
                  </a:lnTo>
                  <a:lnTo>
                    <a:pt x="519836" y="710489"/>
                  </a:lnTo>
                  <a:lnTo>
                    <a:pt x="513664" y="711860"/>
                  </a:lnTo>
                  <a:lnTo>
                    <a:pt x="508178" y="711175"/>
                  </a:lnTo>
                  <a:lnTo>
                    <a:pt x="502691" y="707060"/>
                  </a:lnTo>
                  <a:lnTo>
                    <a:pt x="498577" y="710489"/>
                  </a:lnTo>
                  <a:lnTo>
                    <a:pt x="495833" y="711860"/>
                  </a:lnTo>
                  <a:lnTo>
                    <a:pt x="488290" y="713918"/>
                  </a:lnTo>
                  <a:lnTo>
                    <a:pt x="492404" y="696087"/>
                  </a:lnTo>
                  <a:lnTo>
                    <a:pt x="484175" y="687172"/>
                  </a:lnTo>
                  <a:lnTo>
                    <a:pt x="469773" y="683743"/>
                  </a:lnTo>
                  <a:lnTo>
                    <a:pt x="456743" y="683057"/>
                  </a:lnTo>
                  <a:lnTo>
                    <a:pt x="451256" y="674141"/>
                  </a:lnTo>
                  <a:lnTo>
                    <a:pt x="444398" y="620649"/>
                  </a:lnTo>
                  <a:lnTo>
                    <a:pt x="429997" y="602818"/>
                  </a:lnTo>
                  <a:lnTo>
                    <a:pt x="421767" y="596646"/>
                  </a:lnTo>
                  <a:lnTo>
                    <a:pt x="418338" y="595274"/>
                  </a:lnTo>
                  <a:lnTo>
                    <a:pt x="414909" y="595960"/>
                  </a:lnTo>
                  <a:lnTo>
                    <a:pt x="408051" y="596646"/>
                  </a:lnTo>
                  <a:lnTo>
                    <a:pt x="410794" y="604190"/>
                  </a:lnTo>
                  <a:lnTo>
                    <a:pt x="439598" y="652196"/>
                  </a:lnTo>
                  <a:lnTo>
                    <a:pt x="429997" y="652196"/>
                  </a:lnTo>
                  <a:lnTo>
                    <a:pt x="431368" y="655625"/>
                  </a:lnTo>
                  <a:lnTo>
                    <a:pt x="432054" y="656311"/>
                  </a:lnTo>
                  <a:lnTo>
                    <a:pt x="432740" y="656311"/>
                  </a:lnTo>
                  <a:lnTo>
                    <a:pt x="434797" y="658368"/>
                  </a:lnTo>
                  <a:lnTo>
                    <a:pt x="432054" y="667283"/>
                  </a:lnTo>
                  <a:lnTo>
                    <a:pt x="430682" y="677570"/>
                  </a:lnTo>
                  <a:lnTo>
                    <a:pt x="427939" y="685800"/>
                  </a:lnTo>
                  <a:lnTo>
                    <a:pt x="423139" y="689229"/>
                  </a:lnTo>
                  <a:lnTo>
                    <a:pt x="415595" y="690601"/>
                  </a:lnTo>
                  <a:lnTo>
                    <a:pt x="400507" y="698144"/>
                  </a:lnTo>
                  <a:lnTo>
                    <a:pt x="395707" y="701573"/>
                  </a:lnTo>
                  <a:lnTo>
                    <a:pt x="397764" y="705688"/>
                  </a:lnTo>
                  <a:lnTo>
                    <a:pt x="398450" y="705688"/>
                  </a:lnTo>
                  <a:lnTo>
                    <a:pt x="401193" y="707060"/>
                  </a:lnTo>
                  <a:lnTo>
                    <a:pt x="395707" y="713918"/>
                  </a:lnTo>
                  <a:lnTo>
                    <a:pt x="386791" y="707746"/>
                  </a:lnTo>
                  <a:lnTo>
                    <a:pt x="380619" y="710489"/>
                  </a:lnTo>
                  <a:lnTo>
                    <a:pt x="378562" y="716661"/>
                  </a:lnTo>
                  <a:lnTo>
                    <a:pt x="379247" y="719404"/>
                  </a:lnTo>
                  <a:lnTo>
                    <a:pt x="382676" y="722833"/>
                  </a:lnTo>
                  <a:lnTo>
                    <a:pt x="377190" y="729691"/>
                  </a:lnTo>
                  <a:lnTo>
                    <a:pt x="366903" y="738607"/>
                  </a:lnTo>
                  <a:lnTo>
                    <a:pt x="359359" y="743407"/>
                  </a:lnTo>
                  <a:lnTo>
                    <a:pt x="354559" y="745465"/>
                  </a:lnTo>
                  <a:lnTo>
                    <a:pt x="340843" y="744093"/>
                  </a:lnTo>
                  <a:lnTo>
                    <a:pt x="334670" y="740664"/>
                  </a:lnTo>
                  <a:lnTo>
                    <a:pt x="329870" y="735863"/>
                  </a:lnTo>
                  <a:lnTo>
                    <a:pt x="324383" y="734492"/>
                  </a:lnTo>
                  <a:lnTo>
                    <a:pt x="318897" y="744093"/>
                  </a:lnTo>
                  <a:lnTo>
                    <a:pt x="322326" y="747522"/>
                  </a:lnTo>
                  <a:lnTo>
                    <a:pt x="326441" y="750265"/>
                  </a:lnTo>
                  <a:lnTo>
                    <a:pt x="331927" y="750951"/>
                  </a:lnTo>
                  <a:lnTo>
                    <a:pt x="328498" y="751637"/>
                  </a:lnTo>
                  <a:lnTo>
                    <a:pt x="319583" y="754380"/>
                  </a:lnTo>
                  <a:lnTo>
                    <a:pt x="314096" y="759866"/>
                  </a:lnTo>
                  <a:lnTo>
                    <a:pt x="313411" y="769468"/>
                  </a:lnTo>
                  <a:lnTo>
                    <a:pt x="300380" y="768096"/>
                  </a:lnTo>
                  <a:lnTo>
                    <a:pt x="295580" y="759181"/>
                  </a:lnTo>
                  <a:lnTo>
                    <a:pt x="293522" y="747522"/>
                  </a:lnTo>
                  <a:lnTo>
                    <a:pt x="289408" y="738607"/>
                  </a:lnTo>
                  <a:lnTo>
                    <a:pt x="281178" y="735863"/>
                  </a:lnTo>
                  <a:lnTo>
                    <a:pt x="259918" y="735178"/>
                  </a:lnTo>
                  <a:lnTo>
                    <a:pt x="251003" y="732434"/>
                  </a:lnTo>
                  <a:lnTo>
                    <a:pt x="259232" y="728320"/>
                  </a:lnTo>
                  <a:lnTo>
                    <a:pt x="265405" y="724205"/>
                  </a:lnTo>
                  <a:lnTo>
                    <a:pt x="268148" y="717347"/>
                  </a:lnTo>
                  <a:lnTo>
                    <a:pt x="265405" y="707060"/>
                  </a:lnTo>
                  <a:lnTo>
                    <a:pt x="258547" y="711175"/>
                  </a:lnTo>
                  <a:lnTo>
                    <a:pt x="255803" y="713918"/>
                  </a:lnTo>
                  <a:lnTo>
                    <a:pt x="261976" y="700202"/>
                  </a:lnTo>
                  <a:lnTo>
                    <a:pt x="265405" y="695401"/>
                  </a:lnTo>
                  <a:lnTo>
                    <a:pt x="263347" y="701573"/>
                  </a:lnTo>
                  <a:lnTo>
                    <a:pt x="270891" y="705002"/>
                  </a:lnTo>
                  <a:lnTo>
                    <a:pt x="279121" y="699516"/>
                  </a:lnTo>
                  <a:lnTo>
                    <a:pt x="285293" y="691972"/>
                  </a:lnTo>
                  <a:lnTo>
                    <a:pt x="289408" y="683057"/>
                  </a:lnTo>
                  <a:lnTo>
                    <a:pt x="277063" y="672770"/>
                  </a:lnTo>
                  <a:lnTo>
                    <a:pt x="271577" y="672770"/>
                  </a:lnTo>
                  <a:lnTo>
                    <a:pt x="265405" y="683057"/>
                  </a:lnTo>
                  <a:lnTo>
                    <a:pt x="257861" y="678942"/>
                  </a:lnTo>
                  <a:lnTo>
                    <a:pt x="251689" y="672084"/>
                  </a:lnTo>
                  <a:lnTo>
                    <a:pt x="248260" y="663169"/>
                  </a:lnTo>
                  <a:lnTo>
                    <a:pt x="246202" y="652196"/>
                  </a:lnTo>
                  <a:lnTo>
                    <a:pt x="248945" y="650138"/>
                  </a:lnTo>
                  <a:lnTo>
                    <a:pt x="249631" y="650138"/>
                  </a:lnTo>
                  <a:lnTo>
                    <a:pt x="249631" y="649453"/>
                  </a:lnTo>
                  <a:lnTo>
                    <a:pt x="251003" y="645338"/>
                  </a:lnTo>
                  <a:lnTo>
                    <a:pt x="257861" y="654253"/>
                  </a:lnTo>
                  <a:lnTo>
                    <a:pt x="266090" y="659054"/>
                  </a:lnTo>
                  <a:lnTo>
                    <a:pt x="272948" y="656311"/>
                  </a:lnTo>
                  <a:lnTo>
                    <a:pt x="275006" y="645338"/>
                  </a:lnTo>
                  <a:lnTo>
                    <a:pt x="265405" y="652196"/>
                  </a:lnTo>
                  <a:lnTo>
                    <a:pt x="268834" y="640537"/>
                  </a:lnTo>
                  <a:lnTo>
                    <a:pt x="261976" y="623392"/>
                  </a:lnTo>
                  <a:lnTo>
                    <a:pt x="265405" y="615163"/>
                  </a:lnTo>
                  <a:lnTo>
                    <a:pt x="265405" y="608305"/>
                  </a:lnTo>
                  <a:lnTo>
                    <a:pt x="259232" y="608305"/>
                  </a:lnTo>
                  <a:lnTo>
                    <a:pt x="254432" y="606933"/>
                  </a:lnTo>
                  <a:lnTo>
                    <a:pt x="246202" y="602818"/>
                  </a:lnTo>
                  <a:lnTo>
                    <a:pt x="253060" y="598703"/>
                  </a:lnTo>
                  <a:lnTo>
                    <a:pt x="255803" y="597332"/>
                  </a:lnTo>
                  <a:lnTo>
                    <a:pt x="260604" y="596646"/>
                  </a:lnTo>
                  <a:lnTo>
                    <a:pt x="257861" y="595274"/>
                  </a:lnTo>
                  <a:lnTo>
                    <a:pt x="253746" y="591160"/>
                  </a:lnTo>
                  <a:lnTo>
                    <a:pt x="251003" y="589788"/>
                  </a:lnTo>
                  <a:lnTo>
                    <a:pt x="257861" y="575386"/>
                  </a:lnTo>
                  <a:lnTo>
                    <a:pt x="259232" y="568528"/>
                  </a:lnTo>
                  <a:lnTo>
                    <a:pt x="258547" y="563042"/>
                  </a:lnTo>
                  <a:lnTo>
                    <a:pt x="251689" y="558927"/>
                  </a:lnTo>
                  <a:lnTo>
                    <a:pt x="246202" y="562356"/>
                  </a:lnTo>
                  <a:lnTo>
                    <a:pt x="240716" y="568528"/>
                  </a:lnTo>
                  <a:lnTo>
                    <a:pt x="234544" y="571957"/>
                  </a:lnTo>
                  <a:lnTo>
                    <a:pt x="231800" y="575386"/>
                  </a:lnTo>
                  <a:lnTo>
                    <a:pt x="224257" y="581558"/>
                  </a:lnTo>
                  <a:lnTo>
                    <a:pt x="216027" y="585673"/>
                  </a:lnTo>
                  <a:lnTo>
                    <a:pt x="212598" y="581558"/>
                  </a:lnTo>
                  <a:lnTo>
                    <a:pt x="210541" y="573329"/>
                  </a:lnTo>
                  <a:lnTo>
                    <a:pt x="204368" y="560299"/>
                  </a:lnTo>
                  <a:lnTo>
                    <a:pt x="202997" y="550697"/>
                  </a:lnTo>
                  <a:lnTo>
                    <a:pt x="207797" y="513664"/>
                  </a:lnTo>
                  <a:lnTo>
                    <a:pt x="208483" y="493776"/>
                  </a:lnTo>
                  <a:lnTo>
                    <a:pt x="193396" y="478002"/>
                  </a:lnTo>
                  <a:lnTo>
                    <a:pt x="182423" y="443712"/>
                  </a:lnTo>
                  <a:lnTo>
                    <a:pt x="176251" y="436169"/>
                  </a:lnTo>
                  <a:lnTo>
                    <a:pt x="148819" y="436169"/>
                  </a:lnTo>
                  <a:lnTo>
                    <a:pt x="139217" y="432740"/>
                  </a:lnTo>
                  <a:lnTo>
                    <a:pt x="130302" y="423824"/>
                  </a:lnTo>
                  <a:lnTo>
                    <a:pt x="125501" y="412851"/>
                  </a:lnTo>
                  <a:lnTo>
                    <a:pt x="108356" y="339471"/>
                  </a:lnTo>
                  <a:lnTo>
                    <a:pt x="101498" y="325069"/>
                  </a:lnTo>
                  <a:lnTo>
                    <a:pt x="91897" y="318211"/>
                  </a:lnTo>
                  <a:lnTo>
                    <a:pt x="81610" y="321640"/>
                  </a:lnTo>
                  <a:lnTo>
                    <a:pt x="71323" y="331927"/>
                  </a:lnTo>
                  <a:lnTo>
                    <a:pt x="63094" y="344957"/>
                  </a:lnTo>
                  <a:lnTo>
                    <a:pt x="57607" y="355244"/>
                  </a:lnTo>
                  <a:lnTo>
                    <a:pt x="52807" y="344957"/>
                  </a:lnTo>
                  <a:lnTo>
                    <a:pt x="48692" y="347015"/>
                  </a:lnTo>
                  <a:lnTo>
                    <a:pt x="43891" y="351129"/>
                  </a:lnTo>
                  <a:lnTo>
                    <a:pt x="38405" y="349758"/>
                  </a:lnTo>
                  <a:lnTo>
                    <a:pt x="30861" y="356616"/>
                  </a:lnTo>
                  <a:lnTo>
                    <a:pt x="28118" y="352501"/>
                  </a:lnTo>
                  <a:lnTo>
                    <a:pt x="26746" y="344271"/>
                  </a:lnTo>
                  <a:lnTo>
                    <a:pt x="24003" y="337413"/>
                  </a:lnTo>
                  <a:lnTo>
                    <a:pt x="0" y="318211"/>
                  </a:lnTo>
                  <a:lnTo>
                    <a:pt x="0" y="312039"/>
                  </a:lnTo>
                  <a:lnTo>
                    <a:pt x="5486" y="300380"/>
                  </a:lnTo>
                  <a:lnTo>
                    <a:pt x="8915" y="283921"/>
                  </a:lnTo>
                  <a:lnTo>
                    <a:pt x="14402" y="269519"/>
                  </a:lnTo>
                  <a:lnTo>
                    <a:pt x="26746" y="262661"/>
                  </a:lnTo>
                  <a:lnTo>
                    <a:pt x="41834" y="263347"/>
                  </a:lnTo>
                  <a:lnTo>
                    <a:pt x="50063" y="262661"/>
                  </a:lnTo>
                  <a:lnTo>
                    <a:pt x="53492" y="259918"/>
                  </a:lnTo>
                  <a:lnTo>
                    <a:pt x="51435" y="253746"/>
                  </a:lnTo>
                  <a:lnTo>
                    <a:pt x="45949" y="248945"/>
                  </a:lnTo>
                  <a:lnTo>
                    <a:pt x="39776" y="245516"/>
                  </a:lnTo>
                  <a:lnTo>
                    <a:pt x="24689" y="237972"/>
                  </a:lnTo>
                  <a:lnTo>
                    <a:pt x="19202" y="224256"/>
                  </a:lnTo>
                  <a:lnTo>
                    <a:pt x="17831" y="207797"/>
                  </a:lnTo>
                  <a:lnTo>
                    <a:pt x="19888" y="194081"/>
                  </a:lnTo>
                  <a:lnTo>
                    <a:pt x="28804" y="176936"/>
                  </a:lnTo>
                  <a:lnTo>
                    <a:pt x="32233" y="183794"/>
                  </a:lnTo>
                  <a:lnTo>
                    <a:pt x="37033" y="198882"/>
                  </a:lnTo>
                  <a:lnTo>
                    <a:pt x="48006" y="206426"/>
                  </a:lnTo>
                  <a:lnTo>
                    <a:pt x="61722" y="211226"/>
                  </a:lnTo>
                  <a:lnTo>
                    <a:pt x="75438" y="204368"/>
                  </a:lnTo>
                  <a:lnTo>
                    <a:pt x="85039" y="191338"/>
                  </a:lnTo>
                  <a:lnTo>
                    <a:pt x="91897" y="175565"/>
                  </a:lnTo>
                  <a:lnTo>
                    <a:pt x="96698" y="175565"/>
                  </a:lnTo>
                  <a:lnTo>
                    <a:pt x="99441" y="183108"/>
                  </a:lnTo>
                  <a:lnTo>
                    <a:pt x="100127" y="187909"/>
                  </a:lnTo>
                  <a:lnTo>
                    <a:pt x="99441" y="191338"/>
                  </a:lnTo>
                  <a:lnTo>
                    <a:pt x="96698" y="194081"/>
                  </a:lnTo>
                  <a:lnTo>
                    <a:pt x="98069" y="196139"/>
                  </a:lnTo>
                  <a:lnTo>
                    <a:pt x="100127" y="197510"/>
                  </a:lnTo>
                  <a:lnTo>
                    <a:pt x="100813" y="200939"/>
                  </a:lnTo>
                  <a:lnTo>
                    <a:pt x="96698" y="206426"/>
                  </a:lnTo>
                  <a:lnTo>
                    <a:pt x="111100" y="207111"/>
                  </a:lnTo>
                  <a:lnTo>
                    <a:pt x="122758" y="205054"/>
                  </a:lnTo>
                  <a:lnTo>
                    <a:pt x="131674" y="198196"/>
                  </a:lnTo>
                  <a:lnTo>
                    <a:pt x="135103" y="181051"/>
                  </a:lnTo>
                  <a:lnTo>
                    <a:pt x="139903" y="181051"/>
                  </a:lnTo>
                  <a:lnTo>
                    <a:pt x="146761" y="190652"/>
                  </a:lnTo>
                  <a:lnTo>
                    <a:pt x="153619" y="191338"/>
                  </a:lnTo>
                  <a:lnTo>
                    <a:pt x="162535" y="188595"/>
                  </a:lnTo>
                  <a:lnTo>
                    <a:pt x="173507" y="187909"/>
                  </a:lnTo>
                  <a:lnTo>
                    <a:pt x="183109" y="192024"/>
                  </a:lnTo>
                  <a:lnTo>
                    <a:pt x="189281" y="196139"/>
                  </a:lnTo>
                  <a:lnTo>
                    <a:pt x="197510" y="199568"/>
                  </a:lnTo>
                  <a:lnTo>
                    <a:pt x="209855" y="200939"/>
                  </a:lnTo>
                  <a:lnTo>
                    <a:pt x="211912" y="207111"/>
                  </a:lnTo>
                  <a:lnTo>
                    <a:pt x="209855" y="219456"/>
                  </a:lnTo>
                  <a:lnTo>
                    <a:pt x="208483" y="232486"/>
                  </a:lnTo>
                  <a:lnTo>
                    <a:pt x="214655" y="237972"/>
                  </a:lnTo>
                  <a:lnTo>
                    <a:pt x="224257" y="240716"/>
                  </a:lnTo>
                  <a:lnTo>
                    <a:pt x="233858" y="246888"/>
                  </a:lnTo>
                  <a:lnTo>
                    <a:pt x="251003" y="262661"/>
                  </a:lnTo>
                  <a:lnTo>
                    <a:pt x="251689" y="254432"/>
                  </a:lnTo>
                  <a:lnTo>
                    <a:pt x="253746" y="250317"/>
                  </a:lnTo>
                  <a:lnTo>
                    <a:pt x="256489" y="246888"/>
                  </a:lnTo>
                  <a:lnTo>
                    <a:pt x="260604" y="243459"/>
                  </a:lnTo>
                  <a:lnTo>
                    <a:pt x="260604" y="237972"/>
                  </a:lnTo>
                  <a:lnTo>
                    <a:pt x="255118" y="226314"/>
                  </a:lnTo>
                  <a:lnTo>
                    <a:pt x="262661" y="220827"/>
                  </a:lnTo>
                  <a:lnTo>
                    <a:pt x="275692" y="221513"/>
                  </a:lnTo>
                  <a:lnTo>
                    <a:pt x="287350" y="228371"/>
                  </a:lnTo>
                  <a:lnTo>
                    <a:pt x="303809" y="248259"/>
                  </a:lnTo>
                  <a:lnTo>
                    <a:pt x="303809" y="250317"/>
                  </a:lnTo>
                  <a:lnTo>
                    <a:pt x="308610" y="253060"/>
                  </a:lnTo>
                  <a:lnTo>
                    <a:pt x="312725" y="254432"/>
                  </a:lnTo>
                  <a:lnTo>
                    <a:pt x="316154" y="252374"/>
                  </a:lnTo>
                  <a:lnTo>
                    <a:pt x="318897" y="243459"/>
                  </a:lnTo>
                  <a:lnTo>
                    <a:pt x="312725" y="238658"/>
                  </a:lnTo>
                  <a:lnTo>
                    <a:pt x="310667" y="234543"/>
                  </a:lnTo>
                  <a:lnTo>
                    <a:pt x="308610" y="220827"/>
                  </a:lnTo>
                  <a:lnTo>
                    <a:pt x="305867" y="220142"/>
                  </a:lnTo>
                  <a:lnTo>
                    <a:pt x="302438" y="220827"/>
                  </a:lnTo>
                  <a:lnTo>
                    <a:pt x="299695" y="218770"/>
                  </a:lnTo>
                  <a:lnTo>
                    <a:pt x="290779" y="202997"/>
                  </a:lnTo>
                  <a:lnTo>
                    <a:pt x="289408" y="193395"/>
                  </a:lnTo>
                  <a:lnTo>
                    <a:pt x="294208" y="181051"/>
                  </a:lnTo>
                  <a:lnTo>
                    <a:pt x="290779" y="174193"/>
                  </a:lnTo>
                  <a:lnTo>
                    <a:pt x="292837" y="165963"/>
                  </a:lnTo>
                  <a:lnTo>
                    <a:pt x="298323" y="161163"/>
                  </a:lnTo>
                  <a:lnTo>
                    <a:pt x="303809" y="163220"/>
                  </a:lnTo>
                  <a:lnTo>
                    <a:pt x="303809" y="141960"/>
                  </a:lnTo>
                  <a:lnTo>
                    <a:pt x="286664" y="118643"/>
                  </a:lnTo>
                  <a:lnTo>
                    <a:pt x="251003" y="82982"/>
                  </a:lnTo>
                  <a:lnTo>
                    <a:pt x="245516" y="88468"/>
                  </a:lnTo>
                  <a:lnTo>
                    <a:pt x="243459" y="94640"/>
                  </a:lnTo>
                  <a:lnTo>
                    <a:pt x="243459" y="100812"/>
                  </a:lnTo>
                  <a:lnTo>
                    <a:pt x="246202" y="106985"/>
                  </a:lnTo>
                  <a:lnTo>
                    <a:pt x="236601" y="103556"/>
                  </a:lnTo>
                  <a:lnTo>
                    <a:pt x="233172" y="104241"/>
                  </a:lnTo>
                  <a:close/>
                </a:path>
              </a:pathLst>
            </a:custGeom>
            <a:solidFill>
              <a:srgbClr val="DA4F33"/>
            </a:solidFill>
            <a:ln w="3429" cap="rnd">
              <a:solidFill>
                <a:srgbClr val="FFFFFF"/>
              </a:solidFill>
              <a:prstDash val="solid"/>
              <a:round/>
            </a:ln>
          </p:spPr>
          <p:txBody>
            <a:bodyPr rtlCol="0" anchor="ctr"/>
            <a:lstStyle/>
            <a:p>
              <a:endParaRPr lang="el-GR"/>
            </a:p>
          </p:txBody>
        </p:sp>
        <p:sp>
          <p:nvSpPr>
            <p:cNvPr id="20" name="Ελεύθερη σχεδίαση 19">
              <a:extLst>
                <a:ext uri="{FF2B5EF4-FFF2-40B4-BE49-F238E27FC236}">
                  <a16:creationId xmlns:a16="http://schemas.microsoft.com/office/drawing/2014/main" id="{E0951A4A-68DC-2330-1A9A-47177C0A5509}"/>
                </a:ext>
              </a:extLst>
            </p:cNvPr>
            <p:cNvSpPr/>
            <p:nvPr/>
          </p:nvSpPr>
          <p:spPr>
            <a:xfrm>
              <a:off x="10944228" y="6046075"/>
              <a:ext cx="1975104" cy="752322"/>
            </a:xfrm>
            <a:custGeom>
              <a:avLst/>
              <a:gdLst>
                <a:gd name="connsiteX0" fmla="*/ 429996 w 1975104"/>
                <a:gd name="connsiteY0" fmla="*/ 718033 h 752322"/>
                <a:gd name="connsiteX1" fmla="*/ 425196 w 1975104"/>
                <a:gd name="connsiteY1" fmla="*/ 725576 h 752322"/>
                <a:gd name="connsiteX2" fmla="*/ 424510 w 1975104"/>
                <a:gd name="connsiteY2" fmla="*/ 734492 h 752322"/>
                <a:gd name="connsiteX3" fmla="*/ 427939 w 1975104"/>
                <a:gd name="connsiteY3" fmla="*/ 742721 h 752322"/>
                <a:gd name="connsiteX4" fmla="*/ 434797 w 1975104"/>
                <a:gd name="connsiteY4" fmla="*/ 746836 h 752322"/>
                <a:gd name="connsiteX5" fmla="*/ 434797 w 1975104"/>
                <a:gd name="connsiteY5" fmla="*/ 752323 h 752322"/>
                <a:gd name="connsiteX6" fmla="*/ 415595 w 1975104"/>
                <a:gd name="connsiteY6" fmla="*/ 751637 h 752322"/>
                <a:gd name="connsiteX7" fmla="*/ 399822 w 1975104"/>
                <a:gd name="connsiteY7" fmla="*/ 742721 h 752322"/>
                <a:gd name="connsiteX8" fmla="*/ 371704 w 1975104"/>
                <a:gd name="connsiteY8" fmla="*/ 723519 h 752322"/>
                <a:gd name="connsiteX9" fmla="*/ 371704 w 1975104"/>
                <a:gd name="connsiteY9" fmla="*/ 718033 h 752322"/>
                <a:gd name="connsiteX10" fmla="*/ 379933 w 1975104"/>
                <a:gd name="connsiteY10" fmla="*/ 718033 h 752322"/>
                <a:gd name="connsiteX11" fmla="*/ 386106 w 1975104"/>
                <a:gd name="connsiteY11" fmla="*/ 715289 h 752322"/>
                <a:gd name="connsiteX12" fmla="*/ 391592 w 1975104"/>
                <a:gd name="connsiteY12" fmla="*/ 711175 h 752322"/>
                <a:gd name="connsiteX13" fmla="*/ 396393 w 1975104"/>
                <a:gd name="connsiteY13" fmla="*/ 706374 h 752322"/>
                <a:gd name="connsiteX14" fmla="*/ 404622 w 1975104"/>
                <a:gd name="connsiteY14" fmla="*/ 705688 h 752322"/>
                <a:gd name="connsiteX15" fmla="*/ 413538 w 1975104"/>
                <a:gd name="connsiteY15" fmla="*/ 707060 h 752322"/>
                <a:gd name="connsiteX16" fmla="*/ 429996 w 1975104"/>
                <a:gd name="connsiteY16" fmla="*/ 711860 h 752322"/>
                <a:gd name="connsiteX17" fmla="*/ 429996 w 1975104"/>
                <a:gd name="connsiteY17" fmla="*/ 718033 h 752322"/>
                <a:gd name="connsiteX18" fmla="*/ 1975104 w 1975104"/>
                <a:gd name="connsiteY18" fmla="*/ 321640 h 752322"/>
                <a:gd name="connsiteX19" fmla="*/ 1968932 w 1975104"/>
                <a:gd name="connsiteY19" fmla="*/ 338099 h 752322"/>
                <a:gd name="connsiteX20" fmla="*/ 1958645 w 1975104"/>
                <a:gd name="connsiteY20" fmla="*/ 348386 h 752322"/>
                <a:gd name="connsiteX21" fmla="*/ 1946301 w 1975104"/>
                <a:gd name="connsiteY21" fmla="*/ 357302 h 752322"/>
                <a:gd name="connsiteX22" fmla="*/ 1936014 w 1975104"/>
                <a:gd name="connsiteY22" fmla="*/ 369646 h 752322"/>
                <a:gd name="connsiteX23" fmla="*/ 1948358 w 1975104"/>
                <a:gd name="connsiteY23" fmla="*/ 414223 h 752322"/>
                <a:gd name="connsiteX24" fmla="*/ 1959331 w 1975104"/>
                <a:gd name="connsiteY24" fmla="*/ 434111 h 752322"/>
                <a:gd name="connsiteX25" fmla="*/ 1975104 w 1975104"/>
                <a:gd name="connsiteY25" fmla="*/ 423139 h 752322"/>
                <a:gd name="connsiteX26" fmla="*/ 1968246 w 1975104"/>
                <a:gd name="connsiteY26" fmla="*/ 436855 h 752322"/>
                <a:gd name="connsiteX27" fmla="*/ 1956588 w 1975104"/>
                <a:gd name="connsiteY27" fmla="*/ 450571 h 752322"/>
                <a:gd name="connsiteX28" fmla="*/ 1949730 w 1975104"/>
                <a:gd name="connsiteY28" fmla="*/ 463601 h 752322"/>
                <a:gd name="connsiteX29" fmla="*/ 1955902 w 1975104"/>
                <a:gd name="connsiteY29" fmla="*/ 475945 h 752322"/>
                <a:gd name="connsiteX30" fmla="*/ 1951101 w 1975104"/>
                <a:gd name="connsiteY30" fmla="*/ 491719 h 752322"/>
                <a:gd name="connsiteX31" fmla="*/ 1944243 w 1975104"/>
                <a:gd name="connsiteY31" fmla="*/ 507492 h 752322"/>
                <a:gd name="connsiteX32" fmla="*/ 1936699 w 1975104"/>
                <a:gd name="connsiteY32" fmla="*/ 521208 h 752322"/>
                <a:gd name="connsiteX33" fmla="*/ 1929156 w 1975104"/>
                <a:gd name="connsiteY33" fmla="*/ 532181 h 752322"/>
                <a:gd name="connsiteX34" fmla="*/ 1925727 w 1975104"/>
                <a:gd name="connsiteY34" fmla="*/ 539725 h 752322"/>
                <a:gd name="connsiteX35" fmla="*/ 1918183 w 1975104"/>
                <a:gd name="connsiteY35" fmla="*/ 560299 h 752322"/>
                <a:gd name="connsiteX36" fmla="*/ 1914754 w 1975104"/>
                <a:gd name="connsiteY36" fmla="*/ 564413 h 752322"/>
                <a:gd name="connsiteX37" fmla="*/ 1906524 w 1975104"/>
                <a:gd name="connsiteY37" fmla="*/ 565785 h 752322"/>
                <a:gd name="connsiteX38" fmla="*/ 1898980 w 1975104"/>
                <a:gd name="connsiteY38" fmla="*/ 569214 h 752322"/>
                <a:gd name="connsiteX39" fmla="*/ 1892808 w 1975104"/>
                <a:gd name="connsiteY39" fmla="*/ 573329 h 752322"/>
                <a:gd name="connsiteX40" fmla="*/ 1852346 w 1975104"/>
                <a:gd name="connsiteY40" fmla="*/ 591845 h 752322"/>
                <a:gd name="connsiteX41" fmla="*/ 1842059 w 1975104"/>
                <a:gd name="connsiteY41" fmla="*/ 594589 h 752322"/>
                <a:gd name="connsiteX42" fmla="*/ 1822857 w 1975104"/>
                <a:gd name="connsiteY42" fmla="*/ 594589 h 752322"/>
                <a:gd name="connsiteX43" fmla="*/ 1821485 w 1975104"/>
                <a:gd name="connsiteY43" fmla="*/ 591845 h 752322"/>
                <a:gd name="connsiteX44" fmla="*/ 1811198 w 1975104"/>
                <a:gd name="connsiteY44" fmla="*/ 580187 h 752322"/>
                <a:gd name="connsiteX45" fmla="*/ 1806397 w 1975104"/>
                <a:gd name="connsiteY45" fmla="*/ 576758 h 752322"/>
                <a:gd name="connsiteX46" fmla="*/ 1789252 w 1975104"/>
                <a:gd name="connsiteY46" fmla="*/ 574015 h 752322"/>
                <a:gd name="connsiteX47" fmla="*/ 1775536 w 1975104"/>
                <a:gd name="connsiteY47" fmla="*/ 576072 h 752322"/>
                <a:gd name="connsiteX48" fmla="*/ 1763192 w 1975104"/>
                <a:gd name="connsiteY48" fmla="*/ 575386 h 752322"/>
                <a:gd name="connsiteX49" fmla="*/ 1750162 w 1975104"/>
                <a:gd name="connsiteY49" fmla="*/ 567157 h 752322"/>
                <a:gd name="connsiteX50" fmla="*/ 1743990 w 1975104"/>
                <a:gd name="connsiteY50" fmla="*/ 561670 h 752322"/>
                <a:gd name="connsiteX51" fmla="*/ 1737817 w 1975104"/>
                <a:gd name="connsiteY51" fmla="*/ 560299 h 752322"/>
                <a:gd name="connsiteX52" fmla="*/ 1732331 w 1975104"/>
                <a:gd name="connsiteY52" fmla="*/ 561670 h 752322"/>
                <a:gd name="connsiteX53" fmla="*/ 1726159 w 1975104"/>
                <a:gd name="connsiteY53" fmla="*/ 567157 h 752322"/>
                <a:gd name="connsiteX54" fmla="*/ 1720672 w 1975104"/>
                <a:gd name="connsiteY54" fmla="*/ 568528 h 752322"/>
                <a:gd name="connsiteX55" fmla="*/ 1695298 w 1975104"/>
                <a:gd name="connsiteY55" fmla="*/ 564413 h 752322"/>
                <a:gd name="connsiteX56" fmla="*/ 1665123 w 1975104"/>
                <a:gd name="connsiteY56" fmla="*/ 570586 h 752322"/>
                <a:gd name="connsiteX57" fmla="*/ 1613688 w 1975104"/>
                <a:gd name="connsiteY57" fmla="*/ 588416 h 752322"/>
                <a:gd name="connsiteX58" fmla="*/ 1467612 w 1975104"/>
                <a:gd name="connsiteY58" fmla="*/ 582244 h 752322"/>
                <a:gd name="connsiteX59" fmla="*/ 1423035 w 1975104"/>
                <a:gd name="connsiteY59" fmla="*/ 595960 h 752322"/>
                <a:gd name="connsiteX60" fmla="*/ 1412062 w 1975104"/>
                <a:gd name="connsiteY60" fmla="*/ 602818 h 752322"/>
                <a:gd name="connsiteX61" fmla="*/ 1400404 w 1975104"/>
                <a:gd name="connsiteY61" fmla="*/ 606933 h 752322"/>
                <a:gd name="connsiteX62" fmla="*/ 1336624 w 1975104"/>
                <a:gd name="connsiteY62" fmla="*/ 599389 h 752322"/>
                <a:gd name="connsiteX63" fmla="*/ 1288618 w 1975104"/>
                <a:gd name="connsiteY63" fmla="*/ 600761 h 752322"/>
                <a:gd name="connsiteX64" fmla="*/ 1275588 w 1975104"/>
                <a:gd name="connsiteY64" fmla="*/ 604876 h 752322"/>
                <a:gd name="connsiteX65" fmla="*/ 1258443 w 1975104"/>
                <a:gd name="connsiteY65" fmla="*/ 606933 h 752322"/>
                <a:gd name="connsiteX66" fmla="*/ 1251585 w 1975104"/>
                <a:gd name="connsiteY66" fmla="*/ 610362 h 752322"/>
                <a:gd name="connsiteX67" fmla="*/ 1241298 w 1975104"/>
                <a:gd name="connsiteY67" fmla="*/ 617220 h 752322"/>
                <a:gd name="connsiteX68" fmla="*/ 1201522 w 1975104"/>
                <a:gd name="connsiteY68" fmla="*/ 632993 h 752322"/>
                <a:gd name="connsiteX69" fmla="*/ 1190549 w 1975104"/>
                <a:gd name="connsiteY69" fmla="*/ 635737 h 752322"/>
                <a:gd name="connsiteX70" fmla="*/ 1150087 w 1975104"/>
                <a:gd name="connsiteY70" fmla="*/ 631622 h 752322"/>
                <a:gd name="connsiteX71" fmla="*/ 1134999 w 1975104"/>
                <a:gd name="connsiteY71" fmla="*/ 635737 h 752322"/>
                <a:gd name="connsiteX72" fmla="*/ 1130199 w 1975104"/>
                <a:gd name="connsiteY72" fmla="*/ 638480 h 752322"/>
                <a:gd name="connsiteX73" fmla="*/ 1124712 w 1975104"/>
                <a:gd name="connsiteY73" fmla="*/ 645338 h 752322"/>
                <a:gd name="connsiteX74" fmla="*/ 1119912 w 1975104"/>
                <a:gd name="connsiteY74" fmla="*/ 647395 h 752322"/>
                <a:gd name="connsiteX75" fmla="*/ 1112368 w 1975104"/>
                <a:gd name="connsiteY75" fmla="*/ 647395 h 752322"/>
                <a:gd name="connsiteX76" fmla="*/ 1108253 w 1975104"/>
                <a:gd name="connsiteY76" fmla="*/ 644652 h 752322"/>
                <a:gd name="connsiteX77" fmla="*/ 1104138 w 1975104"/>
                <a:gd name="connsiteY77" fmla="*/ 642595 h 752322"/>
                <a:gd name="connsiteX78" fmla="*/ 1098652 w 1975104"/>
                <a:gd name="connsiteY78" fmla="*/ 641223 h 752322"/>
                <a:gd name="connsiteX79" fmla="*/ 1086307 w 1975104"/>
                <a:gd name="connsiteY79" fmla="*/ 641909 h 752322"/>
                <a:gd name="connsiteX80" fmla="*/ 1075335 w 1975104"/>
                <a:gd name="connsiteY80" fmla="*/ 644652 h 752322"/>
                <a:gd name="connsiteX81" fmla="*/ 1057504 w 1975104"/>
                <a:gd name="connsiteY81" fmla="*/ 652196 h 752322"/>
                <a:gd name="connsiteX82" fmla="*/ 1046531 w 1975104"/>
                <a:gd name="connsiteY82" fmla="*/ 648081 h 752322"/>
                <a:gd name="connsiteX83" fmla="*/ 1032815 w 1975104"/>
                <a:gd name="connsiteY83" fmla="*/ 646709 h 752322"/>
                <a:gd name="connsiteX84" fmla="*/ 859993 w 1975104"/>
                <a:gd name="connsiteY84" fmla="*/ 652196 h 752322"/>
                <a:gd name="connsiteX85" fmla="*/ 859993 w 1975104"/>
                <a:gd name="connsiteY85" fmla="*/ 647395 h 752322"/>
                <a:gd name="connsiteX86" fmla="*/ 868909 w 1975104"/>
                <a:gd name="connsiteY86" fmla="*/ 639851 h 752322"/>
                <a:gd name="connsiteX87" fmla="*/ 871652 w 1975104"/>
                <a:gd name="connsiteY87" fmla="*/ 629564 h 752322"/>
                <a:gd name="connsiteX88" fmla="*/ 869595 w 1975104"/>
                <a:gd name="connsiteY88" fmla="*/ 597332 h 752322"/>
                <a:gd name="connsiteX89" fmla="*/ 870280 w 1975104"/>
                <a:gd name="connsiteY89" fmla="*/ 587045 h 752322"/>
                <a:gd name="connsiteX90" fmla="*/ 875081 w 1975104"/>
                <a:gd name="connsiteY90" fmla="*/ 569900 h 752322"/>
                <a:gd name="connsiteX91" fmla="*/ 874395 w 1975104"/>
                <a:gd name="connsiteY91" fmla="*/ 558241 h 752322"/>
                <a:gd name="connsiteX92" fmla="*/ 871652 w 1975104"/>
                <a:gd name="connsiteY92" fmla="*/ 549326 h 752322"/>
                <a:gd name="connsiteX93" fmla="*/ 868223 w 1975104"/>
                <a:gd name="connsiteY93" fmla="*/ 537667 h 752322"/>
                <a:gd name="connsiteX94" fmla="*/ 862737 w 1975104"/>
                <a:gd name="connsiteY94" fmla="*/ 527380 h 752322"/>
                <a:gd name="connsiteX95" fmla="*/ 857250 w 1975104"/>
                <a:gd name="connsiteY95" fmla="*/ 522580 h 752322"/>
                <a:gd name="connsiteX96" fmla="*/ 853821 w 1975104"/>
                <a:gd name="connsiteY96" fmla="*/ 520522 h 752322"/>
                <a:gd name="connsiteX97" fmla="*/ 849706 w 1975104"/>
                <a:gd name="connsiteY97" fmla="*/ 517093 h 752322"/>
                <a:gd name="connsiteX98" fmla="*/ 845592 w 1975104"/>
                <a:gd name="connsiteY98" fmla="*/ 512978 h 752322"/>
                <a:gd name="connsiteX99" fmla="*/ 838048 w 1975104"/>
                <a:gd name="connsiteY99" fmla="*/ 510921 h 752322"/>
                <a:gd name="connsiteX100" fmla="*/ 775640 w 1975104"/>
                <a:gd name="connsiteY100" fmla="*/ 509549 h 752322"/>
                <a:gd name="connsiteX101" fmla="*/ 758495 w 1975104"/>
                <a:gd name="connsiteY101" fmla="*/ 506120 h 752322"/>
                <a:gd name="connsiteX102" fmla="*/ 748208 w 1975104"/>
                <a:gd name="connsiteY102" fmla="*/ 499948 h 752322"/>
                <a:gd name="connsiteX103" fmla="*/ 743407 w 1975104"/>
                <a:gd name="connsiteY103" fmla="*/ 499948 h 752322"/>
                <a:gd name="connsiteX104" fmla="*/ 737235 w 1975104"/>
                <a:gd name="connsiteY104" fmla="*/ 502006 h 752322"/>
                <a:gd name="connsiteX105" fmla="*/ 729006 w 1975104"/>
                <a:gd name="connsiteY105" fmla="*/ 495148 h 752322"/>
                <a:gd name="connsiteX106" fmla="*/ 714604 w 1975104"/>
                <a:gd name="connsiteY106" fmla="*/ 475945 h 752322"/>
                <a:gd name="connsiteX107" fmla="*/ 705003 w 1975104"/>
                <a:gd name="connsiteY107" fmla="*/ 469087 h 752322"/>
                <a:gd name="connsiteX108" fmla="*/ 691972 w 1975104"/>
                <a:gd name="connsiteY108" fmla="*/ 462229 h 752322"/>
                <a:gd name="connsiteX109" fmla="*/ 678256 w 1975104"/>
                <a:gd name="connsiteY109" fmla="*/ 459486 h 752322"/>
                <a:gd name="connsiteX110" fmla="*/ 666598 w 1975104"/>
                <a:gd name="connsiteY110" fmla="*/ 464287 h 752322"/>
                <a:gd name="connsiteX111" fmla="*/ 624078 w 1975104"/>
                <a:gd name="connsiteY111" fmla="*/ 443027 h 752322"/>
                <a:gd name="connsiteX112" fmla="*/ 622707 w 1975104"/>
                <a:gd name="connsiteY112" fmla="*/ 434797 h 752322"/>
                <a:gd name="connsiteX113" fmla="*/ 622707 w 1975104"/>
                <a:gd name="connsiteY113" fmla="*/ 429311 h 752322"/>
                <a:gd name="connsiteX114" fmla="*/ 545897 w 1975104"/>
                <a:gd name="connsiteY114" fmla="*/ 436855 h 752322"/>
                <a:gd name="connsiteX115" fmla="*/ 492405 w 1975104"/>
                <a:gd name="connsiteY115" fmla="*/ 429311 h 752322"/>
                <a:gd name="connsiteX116" fmla="*/ 489661 w 1975104"/>
                <a:gd name="connsiteY116" fmla="*/ 426568 h 752322"/>
                <a:gd name="connsiteX117" fmla="*/ 486232 w 1975104"/>
                <a:gd name="connsiteY117" fmla="*/ 422453 h 752322"/>
                <a:gd name="connsiteX118" fmla="*/ 483489 w 1975104"/>
                <a:gd name="connsiteY118" fmla="*/ 418338 h 752322"/>
                <a:gd name="connsiteX119" fmla="*/ 482803 w 1975104"/>
                <a:gd name="connsiteY119" fmla="*/ 416966 h 752322"/>
                <a:gd name="connsiteX120" fmla="*/ 478002 w 1975104"/>
                <a:gd name="connsiteY120" fmla="*/ 416966 h 752322"/>
                <a:gd name="connsiteX121" fmla="*/ 474573 w 1975104"/>
                <a:gd name="connsiteY121" fmla="*/ 419024 h 752322"/>
                <a:gd name="connsiteX122" fmla="*/ 471144 w 1975104"/>
                <a:gd name="connsiteY122" fmla="*/ 421767 h 752322"/>
                <a:gd name="connsiteX123" fmla="*/ 468402 w 1975104"/>
                <a:gd name="connsiteY123" fmla="*/ 423139 h 752322"/>
                <a:gd name="connsiteX124" fmla="*/ 417652 w 1975104"/>
                <a:gd name="connsiteY124" fmla="*/ 423139 h 752322"/>
                <a:gd name="connsiteX125" fmla="*/ 405308 w 1975104"/>
                <a:gd name="connsiteY125" fmla="*/ 417652 h 752322"/>
                <a:gd name="connsiteX126" fmla="*/ 399135 w 1975104"/>
                <a:gd name="connsiteY126" fmla="*/ 417652 h 752322"/>
                <a:gd name="connsiteX127" fmla="*/ 396393 w 1975104"/>
                <a:gd name="connsiteY127" fmla="*/ 425882 h 752322"/>
                <a:gd name="connsiteX128" fmla="*/ 392964 w 1975104"/>
                <a:gd name="connsiteY128" fmla="*/ 425196 h 752322"/>
                <a:gd name="connsiteX129" fmla="*/ 374447 w 1975104"/>
                <a:gd name="connsiteY129" fmla="*/ 429311 h 752322"/>
                <a:gd name="connsiteX130" fmla="*/ 361417 w 1975104"/>
                <a:gd name="connsiteY130" fmla="*/ 423139 h 752322"/>
                <a:gd name="connsiteX131" fmla="*/ 341529 w 1975104"/>
                <a:gd name="connsiteY131" fmla="*/ 398450 h 752322"/>
                <a:gd name="connsiteX132" fmla="*/ 330556 w 1975104"/>
                <a:gd name="connsiteY132" fmla="*/ 392963 h 752322"/>
                <a:gd name="connsiteX133" fmla="*/ 270205 w 1975104"/>
                <a:gd name="connsiteY133" fmla="*/ 394335 h 752322"/>
                <a:gd name="connsiteX134" fmla="*/ 240716 w 1975104"/>
                <a:gd name="connsiteY134" fmla="*/ 390220 h 752322"/>
                <a:gd name="connsiteX135" fmla="*/ 217399 w 1975104"/>
                <a:gd name="connsiteY135" fmla="*/ 375818 h 752322"/>
                <a:gd name="connsiteX136" fmla="*/ 211227 w 1975104"/>
                <a:gd name="connsiteY136" fmla="*/ 380619 h 752322"/>
                <a:gd name="connsiteX137" fmla="*/ 207112 w 1975104"/>
                <a:gd name="connsiteY137" fmla="*/ 382676 h 752322"/>
                <a:gd name="connsiteX138" fmla="*/ 202997 w 1975104"/>
                <a:gd name="connsiteY138" fmla="*/ 382676 h 752322"/>
                <a:gd name="connsiteX139" fmla="*/ 198196 w 1975104"/>
                <a:gd name="connsiteY139" fmla="*/ 381305 h 752322"/>
                <a:gd name="connsiteX140" fmla="*/ 185852 w 1975104"/>
                <a:gd name="connsiteY140" fmla="*/ 391592 h 752322"/>
                <a:gd name="connsiteX141" fmla="*/ 135789 w 1975104"/>
                <a:gd name="connsiteY141" fmla="*/ 389534 h 752322"/>
                <a:gd name="connsiteX142" fmla="*/ 115900 w 1975104"/>
                <a:gd name="connsiteY142" fmla="*/ 399136 h 752322"/>
                <a:gd name="connsiteX143" fmla="*/ 106299 w 1975104"/>
                <a:gd name="connsiteY143" fmla="*/ 389534 h 752322"/>
                <a:gd name="connsiteX144" fmla="*/ 65151 w 1975104"/>
                <a:gd name="connsiteY144" fmla="*/ 391592 h 752322"/>
                <a:gd name="connsiteX145" fmla="*/ 48692 w 1975104"/>
                <a:gd name="connsiteY145" fmla="*/ 387477 h 752322"/>
                <a:gd name="connsiteX146" fmla="*/ 45263 w 1975104"/>
                <a:gd name="connsiteY146" fmla="*/ 382676 h 752322"/>
                <a:gd name="connsiteX147" fmla="*/ 46635 w 1975104"/>
                <a:gd name="connsiteY147" fmla="*/ 374447 h 752322"/>
                <a:gd name="connsiteX148" fmla="*/ 43891 w 1975104"/>
                <a:gd name="connsiteY148" fmla="*/ 369646 h 752322"/>
                <a:gd name="connsiteX149" fmla="*/ 38405 w 1975104"/>
                <a:gd name="connsiteY149" fmla="*/ 366903 h 752322"/>
                <a:gd name="connsiteX150" fmla="*/ 28804 w 1975104"/>
                <a:gd name="connsiteY150" fmla="*/ 365531 h 752322"/>
                <a:gd name="connsiteX151" fmla="*/ 24003 w 1975104"/>
                <a:gd name="connsiteY151" fmla="*/ 363474 h 752322"/>
                <a:gd name="connsiteX152" fmla="*/ 18517 w 1975104"/>
                <a:gd name="connsiteY152" fmla="*/ 357988 h 752322"/>
                <a:gd name="connsiteX153" fmla="*/ 14402 w 1975104"/>
                <a:gd name="connsiteY153" fmla="*/ 351130 h 752322"/>
                <a:gd name="connsiteX154" fmla="*/ 8916 w 1975104"/>
                <a:gd name="connsiteY154" fmla="*/ 344957 h 752322"/>
                <a:gd name="connsiteX155" fmla="*/ 0 w 1975104"/>
                <a:gd name="connsiteY155" fmla="*/ 340157 h 752322"/>
                <a:gd name="connsiteX156" fmla="*/ 4801 w 1975104"/>
                <a:gd name="connsiteY156" fmla="*/ 333985 h 752322"/>
                <a:gd name="connsiteX157" fmla="*/ 2058 w 1975104"/>
                <a:gd name="connsiteY157" fmla="*/ 333985 h 752322"/>
                <a:gd name="connsiteX158" fmla="*/ 686 w 1975104"/>
                <a:gd name="connsiteY158" fmla="*/ 333299 h 752322"/>
                <a:gd name="connsiteX159" fmla="*/ 0 w 1975104"/>
                <a:gd name="connsiteY159" fmla="*/ 332613 h 752322"/>
                <a:gd name="connsiteX160" fmla="*/ 0 w 1975104"/>
                <a:gd name="connsiteY160" fmla="*/ 328498 h 752322"/>
                <a:gd name="connsiteX161" fmla="*/ 10287 w 1975104"/>
                <a:gd name="connsiteY161" fmla="*/ 323012 h 752322"/>
                <a:gd name="connsiteX162" fmla="*/ 14402 w 1975104"/>
                <a:gd name="connsiteY162" fmla="*/ 322326 h 752322"/>
                <a:gd name="connsiteX163" fmla="*/ 19203 w 1975104"/>
                <a:gd name="connsiteY163" fmla="*/ 321640 h 752322"/>
                <a:gd name="connsiteX164" fmla="*/ 20574 w 1975104"/>
                <a:gd name="connsiteY164" fmla="*/ 319583 h 752322"/>
                <a:gd name="connsiteX165" fmla="*/ 19888 w 1975104"/>
                <a:gd name="connsiteY165" fmla="*/ 317525 h 752322"/>
                <a:gd name="connsiteX166" fmla="*/ 20574 w 1975104"/>
                <a:gd name="connsiteY166" fmla="*/ 316840 h 752322"/>
                <a:gd name="connsiteX167" fmla="*/ 24003 w 1975104"/>
                <a:gd name="connsiteY167" fmla="*/ 316840 h 752322"/>
                <a:gd name="connsiteX168" fmla="*/ 19888 w 1975104"/>
                <a:gd name="connsiteY168" fmla="*/ 309982 h 752322"/>
                <a:gd name="connsiteX169" fmla="*/ 16459 w 1975104"/>
                <a:gd name="connsiteY169" fmla="*/ 303809 h 752322"/>
                <a:gd name="connsiteX170" fmla="*/ 15774 w 1975104"/>
                <a:gd name="connsiteY170" fmla="*/ 296266 h 752322"/>
                <a:gd name="connsiteX171" fmla="*/ 19203 w 1975104"/>
                <a:gd name="connsiteY171" fmla="*/ 286664 h 752322"/>
                <a:gd name="connsiteX172" fmla="*/ 14402 w 1975104"/>
                <a:gd name="connsiteY172" fmla="*/ 270891 h 752322"/>
                <a:gd name="connsiteX173" fmla="*/ 21946 w 1975104"/>
                <a:gd name="connsiteY173" fmla="*/ 251689 h 752322"/>
                <a:gd name="connsiteX174" fmla="*/ 32919 w 1975104"/>
                <a:gd name="connsiteY174" fmla="*/ 232486 h 752322"/>
                <a:gd name="connsiteX175" fmla="*/ 38405 w 1975104"/>
                <a:gd name="connsiteY175" fmla="*/ 218770 h 752322"/>
                <a:gd name="connsiteX176" fmla="*/ 37033 w 1975104"/>
                <a:gd name="connsiteY176" fmla="*/ 213284 h 752322"/>
                <a:gd name="connsiteX177" fmla="*/ 33604 w 1975104"/>
                <a:gd name="connsiteY177" fmla="*/ 207797 h 752322"/>
                <a:gd name="connsiteX178" fmla="*/ 30861 w 1975104"/>
                <a:gd name="connsiteY178" fmla="*/ 203683 h 752322"/>
                <a:gd name="connsiteX179" fmla="*/ 28804 w 1975104"/>
                <a:gd name="connsiteY179" fmla="*/ 203683 h 752322"/>
                <a:gd name="connsiteX180" fmla="*/ 30175 w 1975104"/>
                <a:gd name="connsiteY180" fmla="*/ 198196 h 752322"/>
                <a:gd name="connsiteX181" fmla="*/ 37033 w 1975104"/>
                <a:gd name="connsiteY181" fmla="*/ 176251 h 752322"/>
                <a:gd name="connsiteX182" fmla="*/ 41834 w 1975104"/>
                <a:gd name="connsiteY182" fmla="*/ 168707 h 752322"/>
                <a:gd name="connsiteX183" fmla="*/ 42520 w 1975104"/>
                <a:gd name="connsiteY183" fmla="*/ 161849 h 752322"/>
                <a:gd name="connsiteX184" fmla="*/ 33604 w 1975104"/>
                <a:gd name="connsiteY184" fmla="*/ 156362 h 752322"/>
                <a:gd name="connsiteX185" fmla="*/ 33604 w 1975104"/>
                <a:gd name="connsiteY185" fmla="*/ 150876 h 752322"/>
                <a:gd name="connsiteX186" fmla="*/ 37033 w 1975104"/>
                <a:gd name="connsiteY186" fmla="*/ 146761 h 752322"/>
                <a:gd name="connsiteX187" fmla="*/ 38405 w 1975104"/>
                <a:gd name="connsiteY187" fmla="*/ 144704 h 752322"/>
                <a:gd name="connsiteX188" fmla="*/ 37033 w 1975104"/>
                <a:gd name="connsiteY188" fmla="*/ 142646 h 752322"/>
                <a:gd name="connsiteX189" fmla="*/ 33604 w 1975104"/>
                <a:gd name="connsiteY189" fmla="*/ 138532 h 752322"/>
                <a:gd name="connsiteX190" fmla="*/ 43891 w 1975104"/>
                <a:gd name="connsiteY190" fmla="*/ 116586 h 752322"/>
                <a:gd name="connsiteX191" fmla="*/ 46635 w 1975104"/>
                <a:gd name="connsiteY191" fmla="*/ 106299 h 752322"/>
                <a:gd name="connsiteX192" fmla="*/ 43891 w 1975104"/>
                <a:gd name="connsiteY192" fmla="*/ 96698 h 752322"/>
                <a:gd name="connsiteX193" fmla="*/ 57607 w 1975104"/>
                <a:gd name="connsiteY193" fmla="*/ 72695 h 752322"/>
                <a:gd name="connsiteX194" fmla="*/ 61036 w 1975104"/>
                <a:gd name="connsiteY194" fmla="*/ 64465 h 752322"/>
                <a:gd name="connsiteX195" fmla="*/ 63094 w 1975104"/>
                <a:gd name="connsiteY195" fmla="*/ 82296 h 752322"/>
                <a:gd name="connsiteX196" fmla="*/ 63094 w 1975104"/>
                <a:gd name="connsiteY196" fmla="*/ 117272 h 752322"/>
                <a:gd name="connsiteX197" fmla="*/ 67894 w 1975104"/>
                <a:gd name="connsiteY197" fmla="*/ 132359 h 752322"/>
                <a:gd name="connsiteX198" fmla="*/ 71323 w 1975104"/>
                <a:gd name="connsiteY198" fmla="*/ 141275 h 752322"/>
                <a:gd name="connsiteX199" fmla="*/ 74067 w 1975104"/>
                <a:gd name="connsiteY199" fmla="*/ 143332 h 752322"/>
                <a:gd name="connsiteX200" fmla="*/ 79553 w 1975104"/>
                <a:gd name="connsiteY200" fmla="*/ 144018 h 752322"/>
                <a:gd name="connsiteX201" fmla="*/ 85039 w 1975104"/>
                <a:gd name="connsiteY201" fmla="*/ 146075 h 752322"/>
                <a:gd name="connsiteX202" fmla="*/ 85725 w 1975104"/>
                <a:gd name="connsiteY202" fmla="*/ 149504 h 752322"/>
                <a:gd name="connsiteX203" fmla="*/ 85039 w 1975104"/>
                <a:gd name="connsiteY203" fmla="*/ 152933 h 752322"/>
                <a:gd name="connsiteX204" fmla="*/ 87097 w 1975104"/>
                <a:gd name="connsiteY204" fmla="*/ 156362 h 752322"/>
                <a:gd name="connsiteX205" fmla="*/ 93269 w 1975104"/>
                <a:gd name="connsiteY205" fmla="*/ 159106 h 752322"/>
                <a:gd name="connsiteX206" fmla="*/ 99441 w 1975104"/>
                <a:gd name="connsiteY206" fmla="*/ 161163 h 752322"/>
                <a:gd name="connsiteX207" fmla="*/ 115900 w 1975104"/>
                <a:gd name="connsiteY207" fmla="*/ 162535 h 752322"/>
                <a:gd name="connsiteX208" fmla="*/ 130302 w 1975104"/>
                <a:gd name="connsiteY208" fmla="*/ 159791 h 752322"/>
                <a:gd name="connsiteX209" fmla="*/ 140589 w 1975104"/>
                <a:gd name="connsiteY209" fmla="*/ 150876 h 752322"/>
                <a:gd name="connsiteX210" fmla="*/ 147447 w 1975104"/>
                <a:gd name="connsiteY210" fmla="*/ 136474 h 752322"/>
                <a:gd name="connsiteX211" fmla="*/ 149505 w 1975104"/>
                <a:gd name="connsiteY211" fmla="*/ 115214 h 752322"/>
                <a:gd name="connsiteX212" fmla="*/ 145390 w 1975104"/>
                <a:gd name="connsiteY212" fmla="*/ 98755 h 752322"/>
                <a:gd name="connsiteX213" fmla="*/ 139218 w 1975104"/>
                <a:gd name="connsiteY213" fmla="*/ 82296 h 752322"/>
                <a:gd name="connsiteX214" fmla="*/ 137160 w 1975104"/>
                <a:gd name="connsiteY214" fmla="*/ 69266 h 752322"/>
                <a:gd name="connsiteX215" fmla="*/ 144704 w 1975104"/>
                <a:gd name="connsiteY215" fmla="*/ 61036 h 752322"/>
                <a:gd name="connsiteX216" fmla="*/ 137846 w 1975104"/>
                <a:gd name="connsiteY216" fmla="*/ 45263 h 752322"/>
                <a:gd name="connsiteX217" fmla="*/ 135789 w 1975104"/>
                <a:gd name="connsiteY217" fmla="*/ 32918 h 752322"/>
                <a:gd name="connsiteX218" fmla="*/ 139218 w 1975104"/>
                <a:gd name="connsiteY218" fmla="*/ 21946 h 752322"/>
                <a:gd name="connsiteX219" fmla="*/ 146761 w 1975104"/>
                <a:gd name="connsiteY219" fmla="*/ 10973 h 752322"/>
                <a:gd name="connsiteX220" fmla="*/ 157048 w 1975104"/>
                <a:gd name="connsiteY220" fmla="*/ 0 h 752322"/>
                <a:gd name="connsiteX221" fmla="*/ 163221 w 1975104"/>
                <a:gd name="connsiteY221" fmla="*/ 686 h 752322"/>
                <a:gd name="connsiteX222" fmla="*/ 170079 w 1975104"/>
                <a:gd name="connsiteY222" fmla="*/ 6858 h 752322"/>
                <a:gd name="connsiteX223" fmla="*/ 183795 w 1975104"/>
                <a:gd name="connsiteY223" fmla="*/ 13716 h 752322"/>
                <a:gd name="connsiteX224" fmla="*/ 183795 w 1975104"/>
                <a:gd name="connsiteY224" fmla="*/ 19888 h 752322"/>
                <a:gd name="connsiteX225" fmla="*/ 175565 w 1975104"/>
                <a:gd name="connsiteY225" fmla="*/ 28804 h 752322"/>
                <a:gd name="connsiteX226" fmla="*/ 175565 w 1975104"/>
                <a:gd name="connsiteY226" fmla="*/ 39776 h 752322"/>
                <a:gd name="connsiteX227" fmla="*/ 183795 w 1975104"/>
                <a:gd name="connsiteY227" fmla="*/ 67208 h 752322"/>
                <a:gd name="connsiteX228" fmla="*/ 182423 w 1975104"/>
                <a:gd name="connsiteY228" fmla="*/ 89840 h 752322"/>
                <a:gd name="connsiteX229" fmla="*/ 183795 w 1975104"/>
                <a:gd name="connsiteY229" fmla="*/ 96698 h 752322"/>
                <a:gd name="connsiteX230" fmla="*/ 198196 w 1975104"/>
                <a:gd name="connsiteY230" fmla="*/ 123444 h 752322"/>
                <a:gd name="connsiteX231" fmla="*/ 210541 w 1975104"/>
                <a:gd name="connsiteY231" fmla="*/ 132359 h 752322"/>
                <a:gd name="connsiteX232" fmla="*/ 269520 w 1975104"/>
                <a:gd name="connsiteY232" fmla="*/ 138532 h 752322"/>
                <a:gd name="connsiteX233" fmla="*/ 289408 w 1975104"/>
                <a:gd name="connsiteY233" fmla="*/ 144018 h 752322"/>
                <a:gd name="connsiteX234" fmla="*/ 299695 w 1975104"/>
                <a:gd name="connsiteY234" fmla="*/ 140589 h 752322"/>
                <a:gd name="connsiteX235" fmla="*/ 339471 w 1975104"/>
                <a:gd name="connsiteY235" fmla="*/ 144704 h 752322"/>
                <a:gd name="connsiteX236" fmla="*/ 357302 w 1975104"/>
                <a:gd name="connsiteY236" fmla="*/ 144018 h 752322"/>
                <a:gd name="connsiteX237" fmla="*/ 364846 w 1975104"/>
                <a:gd name="connsiteY237" fmla="*/ 141961 h 752322"/>
                <a:gd name="connsiteX238" fmla="*/ 371018 w 1975104"/>
                <a:gd name="connsiteY238" fmla="*/ 138532 h 752322"/>
                <a:gd name="connsiteX239" fmla="*/ 375132 w 1975104"/>
                <a:gd name="connsiteY239" fmla="*/ 132359 h 752322"/>
                <a:gd name="connsiteX240" fmla="*/ 376504 w 1975104"/>
                <a:gd name="connsiteY240" fmla="*/ 123444 h 752322"/>
                <a:gd name="connsiteX241" fmla="*/ 379933 w 1975104"/>
                <a:gd name="connsiteY241" fmla="*/ 116586 h 752322"/>
                <a:gd name="connsiteX242" fmla="*/ 387477 w 1975104"/>
                <a:gd name="connsiteY242" fmla="*/ 114529 h 752322"/>
                <a:gd name="connsiteX243" fmla="*/ 405308 w 1975104"/>
                <a:gd name="connsiteY243" fmla="*/ 115214 h 752322"/>
                <a:gd name="connsiteX244" fmla="*/ 397078 w 1975104"/>
                <a:gd name="connsiteY244" fmla="*/ 84353 h 752322"/>
                <a:gd name="connsiteX245" fmla="*/ 420396 w 1975104"/>
                <a:gd name="connsiteY245" fmla="*/ 74752 h 752322"/>
                <a:gd name="connsiteX246" fmla="*/ 452628 w 1975104"/>
                <a:gd name="connsiteY246" fmla="*/ 78181 h 752322"/>
                <a:gd name="connsiteX247" fmla="*/ 468402 w 1975104"/>
                <a:gd name="connsiteY247" fmla="*/ 87782 h 752322"/>
                <a:gd name="connsiteX248" fmla="*/ 482803 w 1975104"/>
                <a:gd name="connsiteY248" fmla="*/ 126187 h 752322"/>
                <a:gd name="connsiteX249" fmla="*/ 480746 w 1975104"/>
                <a:gd name="connsiteY249" fmla="*/ 132359 h 752322"/>
                <a:gd name="connsiteX250" fmla="*/ 477317 w 1975104"/>
                <a:gd name="connsiteY250" fmla="*/ 135103 h 752322"/>
                <a:gd name="connsiteX251" fmla="*/ 471831 w 1975104"/>
                <a:gd name="connsiteY251" fmla="*/ 146761 h 752322"/>
                <a:gd name="connsiteX252" fmla="*/ 468402 w 1975104"/>
                <a:gd name="connsiteY252" fmla="*/ 150876 h 752322"/>
                <a:gd name="connsiteX253" fmla="*/ 461544 w 1975104"/>
                <a:gd name="connsiteY253" fmla="*/ 153619 h 752322"/>
                <a:gd name="connsiteX254" fmla="*/ 454686 w 1975104"/>
                <a:gd name="connsiteY254" fmla="*/ 155677 h 752322"/>
                <a:gd name="connsiteX255" fmla="*/ 439598 w 1975104"/>
                <a:gd name="connsiteY255" fmla="*/ 156362 h 752322"/>
                <a:gd name="connsiteX256" fmla="*/ 412166 w 1975104"/>
                <a:gd name="connsiteY256" fmla="*/ 150190 h 752322"/>
                <a:gd name="connsiteX257" fmla="*/ 396393 w 1975104"/>
                <a:gd name="connsiteY257" fmla="*/ 149504 h 752322"/>
                <a:gd name="connsiteX258" fmla="*/ 386106 w 1975104"/>
                <a:gd name="connsiteY258" fmla="*/ 156362 h 752322"/>
                <a:gd name="connsiteX259" fmla="*/ 390220 w 1975104"/>
                <a:gd name="connsiteY259" fmla="*/ 163906 h 752322"/>
                <a:gd name="connsiteX260" fmla="*/ 401879 w 1975104"/>
                <a:gd name="connsiteY260" fmla="*/ 171450 h 752322"/>
                <a:gd name="connsiteX261" fmla="*/ 414909 w 1975104"/>
                <a:gd name="connsiteY261" fmla="*/ 177622 h 752322"/>
                <a:gd name="connsiteX262" fmla="*/ 436169 w 1975104"/>
                <a:gd name="connsiteY262" fmla="*/ 183794 h 752322"/>
                <a:gd name="connsiteX263" fmla="*/ 459486 w 1975104"/>
                <a:gd name="connsiteY263" fmla="*/ 200254 h 752322"/>
                <a:gd name="connsiteX264" fmla="*/ 471144 w 1975104"/>
                <a:gd name="connsiteY264" fmla="*/ 203683 h 752322"/>
                <a:gd name="connsiteX265" fmla="*/ 483489 w 1975104"/>
                <a:gd name="connsiteY265" fmla="*/ 201625 h 752322"/>
                <a:gd name="connsiteX266" fmla="*/ 495834 w 1975104"/>
                <a:gd name="connsiteY266" fmla="*/ 196139 h 752322"/>
                <a:gd name="connsiteX267" fmla="*/ 507492 w 1975104"/>
                <a:gd name="connsiteY267" fmla="*/ 187909 h 752322"/>
                <a:gd name="connsiteX268" fmla="*/ 517093 w 1975104"/>
                <a:gd name="connsiteY268" fmla="*/ 180365 h 752322"/>
                <a:gd name="connsiteX269" fmla="*/ 525323 w 1975104"/>
                <a:gd name="connsiteY269" fmla="*/ 220142 h 752322"/>
                <a:gd name="connsiteX270" fmla="*/ 526009 w 1975104"/>
                <a:gd name="connsiteY270" fmla="*/ 236601 h 752322"/>
                <a:gd name="connsiteX271" fmla="*/ 524637 w 1975104"/>
                <a:gd name="connsiteY271" fmla="*/ 267462 h 752322"/>
                <a:gd name="connsiteX272" fmla="*/ 526009 w 1975104"/>
                <a:gd name="connsiteY272" fmla="*/ 275006 h 752322"/>
                <a:gd name="connsiteX273" fmla="*/ 531495 w 1975104"/>
                <a:gd name="connsiteY273" fmla="*/ 279121 h 752322"/>
                <a:gd name="connsiteX274" fmla="*/ 545897 w 1975104"/>
                <a:gd name="connsiteY274" fmla="*/ 279806 h 752322"/>
                <a:gd name="connsiteX275" fmla="*/ 552755 w 1975104"/>
                <a:gd name="connsiteY275" fmla="*/ 283921 h 752322"/>
                <a:gd name="connsiteX276" fmla="*/ 578815 w 1975104"/>
                <a:gd name="connsiteY276" fmla="*/ 293522 h 752322"/>
                <a:gd name="connsiteX277" fmla="*/ 641223 w 1975104"/>
                <a:gd name="connsiteY277" fmla="*/ 275006 h 752322"/>
                <a:gd name="connsiteX278" fmla="*/ 666598 w 1975104"/>
                <a:gd name="connsiteY278" fmla="*/ 281178 h 752322"/>
                <a:gd name="connsiteX279" fmla="*/ 681000 w 1975104"/>
                <a:gd name="connsiteY279" fmla="*/ 272948 h 752322"/>
                <a:gd name="connsiteX280" fmla="*/ 738607 w 1975104"/>
                <a:gd name="connsiteY280" fmla="*/ 262661 h 752322"/>
                <a:gd name="connsiteX281" fmla="*/ 757809 w 1975104"/>
                <a:gd name="connsiteY281" fmla="*/ 256489 h 752322"/>
                <a:gd name="connsiteX282" fmla="*/ 801700 w 1975104"/>
                <a:gd name="connsiteY282" fmla="*/ 233172 h 752322"/>
                <a:gd name="connsiteX283" fmla="*/ 816102 w 1975104"/>
                <a:gd name="connsiteY283" fmla="*/ 228371 h 752322"/>
                <a:gd name="connsiteX284" fmla="*/ 831190 w 1975104"/>
                <a:gd name="connsiteY284" fmla="*/ 225628 h 752322"/>
                <a:gd name="connsiteX285" fmla="*/ 847649 w 1975104"/>
                <a:gd name="connsiteY285" fmla="*/ 224942 h 752322"/>
                <a:gd name="connsiteX286" fmla="*/ 916915 w 1975104"/>
                <a:gd name="connsiteY286" fmla="*/ 237287 h 752322"/>
                <a:gd name="connsiteX287" fmla="*/ 932002 w 1975104"/>
                <a:gd name="connsiteY287" fmla="*/ 245516 h 752322"/>
                <a:gd name="connsiteX288" fmla="*/ 938175 w 1975104"/>
                <a:gd name="connsiteY288" fmla="*/ 240030 h 752322"/>
                <a:gd name="connsiteX289" fmla="*/ 950519 w 1975104"/>
                <a:gd name="connsiteY289" fmla="*/ 234544 h 752322"/>
                <a:gd name="connsiteX290" fmla="*/ 970407 w 1975104"/>
                <a:gd name="connsiteY290" fmla="*/ 227686 h 752322"/>
                <a:gd name="connsiteX291" fmla="*/ 1014298 w 1975104"/>
                <a:gd name="connsiteY291" fmla="*/ 245516 h 752322"/>
                <a:gd name="connsiteX292" fmla="*/ 1018413 w 1975104"/>
                <a:gd name="connsiteY292" fmla="*/ 240030 h 752322"/>
                <a:gd name="connsiteX293" fmla="*/ 1020471 w 1975104"/>
                <a:gd name="connsiteY293" fmla="*/ 237973 h 752322"/>
                <a:gd name="connsiteX294" fmla="*/ 1022528 w 1975104"/>
                <a:gd name="connsiteY294" fmla="*/ 235229 h 752322"/>
                <a:gd name="connsiteX295" fmla="*/ 1023900 w 1975104"/>
                <a:gd name="connsiteY295" fmla="*/ 227686 h 752322"/>
                <a:gd name="connsiteX296" fmla="*/ 1056818 w 1975104"/>
                <a:gd name="connsiteY296" fmla="*/ 235915 h 752322"/>
                <a:gd name="connsiteX297" fmla="*/ 1065048 w 1975104"/>
                <a:gd name="connsiteY297" fmla="*/ 246202 h 752322"/>
                <a:gd name="connsiteX298" fmla="*/ 1077392 w 1975104"/>
                <a:gd name="connsiteY298" fmla="*/ 244145 h 752322"/>
                <a:gd name="connsiteX299" fmla="*/ 1081507 w 1975104"/>
                <a:gd name="connsiteY299" fmla="*/ 245516 h 752322"/>
                <a:gd name="connsiteX300" fmla="*/ 1082193 w 1975104"/>
                <a:gd name="connsiteY300" fmla="*/ 251003 h 752322"/>
                <a:gd name="connsiteX301" fmla="*/ 1080821 w 1975104"/>
                <a:gd name="connsiteY301" fmla="*/ 255803 h 752322"/>
                <a:gd name="connsiteX302" fmla="*/ 1078078 w 1975104"/>
                <a:gd name="connsiteY302" fmla="*/ 260604 h 752322"/>
                <a:gd name="connsiteX303" fmla="*/ 1077392 w 1975104"/>
                <a:gd name="connsiteY303" fmla="*/ 265405 h 752322"/>
                <a:gd name="connsiteX304" fmla="*/ 1082878 w 1975104"/>
                <a:gd name="connsiteY304" fmla="*/ 287350 h 752322"/>
                <a:gd name="connsiteX305" fmla="*/ 1097966 w 1975104"/>
                <a:gd name="connsiteY305" fmla="*/ 296951 h 752322"/>
                <a:gd name="connsiteX306" fmla="*/ 1119226 w 1975104"/>
                <a:gd name="connsiteY306" fmla="*/ 298323 h 752322"/>
                <a:gd name="connsiteX307" fmla="*/ 1152144 w 1975104"/>
                <a:gd name="connsiteY307" fmla="*/ 296266 h 752322"/>
                <a:gd name="connsiteX308" fmla="*/ 1172032 w 1975104"/>
                <a:gd name="connsiteY308" fmla="*/ 292151 h 752322"/>
                <a:gd name="connsiteX309" fmla="*/ 1183005 w 1975104"/>
                <a:gd name="connsiteY309" fmla="*/ 292837 h 752322"/>
                <a:gd name="connsiteX310" fmla="*/ 1185063 w 1975104"/>
                <a:gd name="connsiteY310" fmla="*/ 294894 h 752322"/>
                <a:gd name="connsiteX311" fmla="*/ 1188492 w 1975104"/>
                <a:gd name="connsiteY311" fmla="*/ 298323 h 752322"/>
                <a:gd name="connsiteX312" fmla="*/ 1193292 w 1975104"/>
                <a:gd name="connsiteY312" fmla="*/ 302438 h 752322"/>
                <a:gd name="connsiteX313" fmla="*/ 1200150 w 1975104"/>
                <a:gd name="connsiteY313" fmla="*/ 304495 h 752322"/>
                <a:gd name="connsiteX314" fmla="*/ 1221410 w 1975104"/>
                <a:gd name="connsiteY314" fmla="*/ 304495 h 752322"/>
                <a:gd name="connsiteX315" fmla="*/ 1260501 w 1975104"/>
                <a:gd name="connsiteY315" fmla="*/ 297637 h 752322"/>
                <a:gd name="connsiteX316" fmla="*/ 1277646 w 1975104"/>
                <a:gd name="connsiteY316" fmla="*/ 303124 h 752322"/>
                <a:gd name="connsiteX317" fmla="*/ 1287933 w 1975104"/>
                <a:gd name="connsiteY317" fmla="*/ 303809 h 752322"/>
                <a:gd name="connsiteX318" fmla="*/ 1298905 w 1975104"/>
                <a:gd name="connsiteY318" fmla="*/ 297637 h 752322"/>
                <a:gd name="connsiteX319" fmla="*/ 1303706 w 1975104"/>
                <a:gd name="connsiteY319" fmla="*/ 304495 h 752322"/>
                <a:gd name="connsiteX320" fmla="*/ 1309192 w 1975104"/>
                <a:gd name="connsiteY320" fmla="*/ 297637 h 752322"/>
                <a:gd name="connsiteX321" fmla="*/ 1321537 w 1975104"/>
                <a:gd name="connsiteY321" fmla="*/ 309982 h 752322"/>
                <a:gd name="connsiteX322" fmla="*/ 1331824 w 1975104"/>
                <a:gd name="connsiteY322" fmla="*/ 324383 h 752322"/>
                <a:gd name="connsiteX323" fmla="*/ 1343482 w 1975104"/>
                <a:gd name="connsiteY323" fmla="*/ 335356 h 752322"/>
                <a:gd name="connsiteX324" fmla="*/ 1363371 w 1975104"/>
                <a:gd name="connsiteY324" fmla="*/ 340157 h 752322"/>
                <a:gd name="connsiteX325" fmla="*/ 1383259 w 1975104"/>
                <a:gd name="connsiteY325" fmla="*/ 337414 h 752322"/>
                <a:gd name="connsiteX326" fmla="*/ 1494358 w 1975104"/>
                <a:gd name="connsiteY326" fmla="*/ 295580 h 752322"/>
                <a:gd name="connsiteX327" fmla="*/ 1508760 w 1975104"/>
                <a:gd name="connsiteY327" fmla="*/ 292837 h 752322"/>
                <a:gd name="connsiteX328" fmla="*/ 1516990 w 1975104"/>
                <a:gd name="connsiteY328" fmla="*/ 294208 h 752322"/>
                <a:gd name="connsiteX329" fmla="*/ 1532077 w 1975104"/>
                <a:gd name="connsiteY329" fmla="*/ 302438 h 752322"/>
                <a:gd name="connsiteX330" fmla="*/ 1542364 w 1975104"/>
                <a:gd name="connsiteY330" fmla="*/ 304495 h 752322"/>
                <a:gd name="connsiteX331" fmla="*/ 1584198 w 1975104"/>
                <a:gd name="connsiteY331" fmla="*/ 304495 h 752322"/>
                <a:gd name="connsiteX332" fmla="*/ 1578712 w 1975104"/>
                <a:gd name="connsiteY332" fmla="*/ 316154 h 752322"/>
                <a:gd name="connsiteX333" fmla="*/ 1571168 w 1975104"/>
                <a:gd name="connsiteY333" fmla="*/ 325755 h 752322"/>
                <a:gd name="connsiteX334" fmla="*/ 1554709 w 1975104"/>
                <a:gd name="connsiteY334" fmla="*/ 340157 h 752322"/>
                <a:gd name="connsiteX335" fmla="*/ 1560195 w 1975104"/>
                <a:gd name="connsiteY335" fmla="*/ 345643 h 752322"/>
                <a:gd name="connsiteX336" fmla="*/ 1555395 w 1975104"/>
                <a:gd name="connsiteY336" fmla="*/ 353187 h 752322"/>
                <a:gd name="connsiteX337" fmla="*/ 1554709 w 1975104"/>
                <a:gd name="connsiteY337" fmla="*/ 360045 h 752322"/>
                <a:gd name="connsiteX338" fmla="*/ 1558138 w 1975104"/>
                <a:gd name="connsiteY338" fmla="*/ 365531 h 752322"/>
                <a:gd name="connsiteX339" fmla="*/ 1564996 w 1975104"/>
                <a:gd name="connsiteY339" fmla="*/ 369646 h 752322"/>
                <a:gd name="connsiteX340" fmla="*/ 1563624 w 1975104"/>
                <a:gd name="connsiteY340" fmla="*/ 354559 h 752322"/>
                <a:gd name="connsiteX341" fmla="*/ 1567739 w 1975104"/>
                <a:gd name="connsiteY341" fmla="*/ 347701 h 752322"/>
                <a:gd name="connsiteX342" fmla="*/ 1573225 w 1975104"/>
                <a:gd name="connsiteY342" fmla="*/ 349072 h 752322"/>
                <a:gd name="connsiteX343" fmla="*/ 1578712 w 1975104"/>
                <a:gd name="connsiteY343" fmla="*/ 357302 h 752322"/>
                <a:gd name="connsiteX344" fmla="*/ 1575283 w 1975104"/>
                <a:gd name="connsiteY344" fmla="*/ 363474 h 752322"/>
                <a:gd name="connsiteX345" fmla="*/ 1575283 w 1975104"/>
                <a:gd name="connsiteY345" fmla="*/ 366217 h 752322"/>
                <a:gd name="connsiteX346" fmla="*/ 1578712 w 1975104"/>
                <a:gd name="connsiteY346" fmla="*/ 369646 h 752322"/>
                <a:gd name="connsiteX347" fmla="*/ 1574597 w 1975104"/>
                <a:gd name="connsiteY347" fmla="*/ 375818 h 752322"/>
                <a:gd name="connsiteX348" fmla="*/ 1571168 w 1975104"/>
                <a:gd name="connsiteY348" fmla="*/ 373075 h 752322"/>
                <a:gd name="connsiteX349" fmla="*/ 1568425 w 1975104"/>
                <a:gd name="connsiteY349" fmla="*/ 372389 h 752322"/>
                <a:gd name="connsiteX350" fmla="*/ 1565682 w 1975104"/>
                <a:gd name="connsiteY350" fmla="*/ 374447 h 752322"/>
                <a:gd name="connsiteX351" fmla="*/ 1560195 w 1975104"/>
                <a:gd name="connsiteY351" fmla="*/ 381305 h 752322"/>
                <a:gd name="connsiteX352" fmla="*/ 1562253 w 1975104"/>
                <a:gd name="connsiteY352" fmla="*/ 388849 h 752322"/>
                <a:gd name="connsiteX353" fmla="*/ 1556080 w 1975104"/>
                <a:gd name="connsiteY353" fmla="*/ 398450 h 752322"/>
                <a:gd name="connsiteX354" fmla="*/ 1551280 w 1975104"/>
                <a:gd name="connsiteY354" fmla="*/ 411480 h 752322"/>
                <a:gd name="connsiteX355" fmla="*/ 1554709 w 1975104"/>
                <a:gd name="connsiteY355" fmla="*/ 429311 h 752322"/>
                <a:gd name="connsiteX356" fmla="*/ 1546479 w 1975104"/>
                <a:gd name="connsiteY356" fmla="*/ 436169 h 752322"/>
                <a:gd name="connsiteX357" fmla="*/ 1547165 w 1975104"/>
                <a:gd name="connsiteY357" fmla="*/ 443713 h 752322"/>
                <a:gd name="connsiteX358" fmla="*/ 1551966 w 1975104"/>
                <a:gd name="connsiteY358" fmla="*/ 451942 h 752322"/>
                <a:gd name="connsiteX359" fmla="*/ 1554709 w 1975104"/>
                <a:gd name="connsiteY359" fmla="*/ 461543 h 752322"/>
                <a:gd name="connsiteX360" fmla="*/ 1557452 w 1975104"/>
                <a:gd name="connsiteY360" fmla="*/ 478688 h 752322"/>
                <a:gd name="connsiteX361" fmla="*/ 1564310 w 1975104"/>
                <a:gd name="connsiteY361" fmla="*/ 480746 h 752322"/>
                <a:gd name="connsiteX362" fmla="*/ 1574597 w 1975104"/>
                <a:gd name="connsiteY362" fmla="*/ 479374 h 752322"/>
                <a:gd name="connsiteX363" fmla="*/ 1586256 w 1975104"/>
                <a:gd name="connsiteY363" fmla="*/ 484861 h 752322"/>
                <a:gd name="connsiteX364" fmla="*/ 1595857 w 1975104"/>
                <a:gd name="connsiteY364" fmla="*/ 492404 h 752322"/>
                <a:gd name="connsiteX365" fmla="*/ 1604086 w 1975104"/>
                <a:gd name="connsiteY365" fmla="*/ 494462 h 752322"/>
                <a:gd name="connsiteX366" fmla="*/ 1619860 w 1975104"/>
                <a:gd name="connsiteY366" fmla="*/ 493776 h 752322"/>
                <a:gd name="connsiteX367" fmla="*/ 1628775 w 1975104"/>
                <a:gd name="connsiteY367" fmla="*/ 488290 h 752322"/>
                <a:gd name="connsiteX368" fmla="*/ 1641120 w 1975104"/>
                <a:gd name="connsiteY368" fmla="*/ 464287 h 752322"/>
                <a:gd name="connsiteX369" fmla="*/ 1649349 w 1975104"/>
                <a:gd name="connsiteY369" fmla="*/ 458800 h 752322"/>
                <a:gd name="connsiteX370" fmla="*/ 1655521 w 1975104"/>
                <a:gd name="connsiteY370" fmla="*/ 458114 h 752322"/>
                <a:gd name="connsiteX371" fmla="*/ 1659636 w 1975104"/>
                <a:gd name="connsiteY371" fmla="*/ 456743 h 752322"/>
                <a:gd name="connsiteX372" fmla="*/ 1666494 w 1975104"/>
                <a:gd name="connsiteY372" fmla="*/ 451942 h 752322"/>
                <a:gd name="connsiteX373" fmla="*/ 1674724 w 1975104"/>
                <a:gd name="connsiteY373" fmla="*/ 436855 h 752322"/>
                <a:gd name="connsiteX374" fmla="*/ 1676095 w 1975104"/>
                <a:gd name="connsiteY374" fmla="*/ 434797 h 752322"/>
                <a:gd name="connsiteX375" fmla="*/ 1684325 w 1975104"/>
                <a:gd name="connsiteY375" fmla="*/ 432054 h 752322"/>
                <a:gd name="connsiteX376" fmla="*/ 1706956 w 1975104"/>
                <a:gd name="connsiteY376" fmla="*/ 430682 h 752322"/>
                <a:gd name="connsiteX377" fmla="*/ 1733703 w 1975104"/>
                <a:gd name="connsiteY377" fmla="*/ 425196 h 752322"/>
                <a:gd name="connsiteX378" fmla="*/ 1738503 w 1975104"/>
                <a:gd name="connsiteY378" fmla="*/ 423139 h 752322"/>
                <a:gd name="connsiteX379" fmla="*/ 1760449 w 1975104"/>
                <a:gd name="connsiteY379" fmla="*/ 408737 h 752322"/>
                <a:gd name="connsiteX380" fmla="*/ 1766621 w 1975104"/>
                <a:gd name="connsiteY380" fmla="*/ 402565 h 752322"/>
                <a:gd name="connsiteX381" fmla="*/ 1772107 w 1975104"/>
                <a:gd name="connsiteY381" fmla="*/ 399136 h 752322"/>
                <a:gd name="connsiteX382" fmla="*/ 1778965 w 1975104"/>
                <a:gd name="connsiteY382" fmla="*/ 397764 h 752322"/>
                <a:gd name="connsiteX383" fmla="*/ 1783766 w 1975104"/>
                <a:gd name="connsiteY383" fmla="*/ 398450 h 752322"/>
                <a:gd name="connsiteX384" fmla="*/ 1787195 w 1975104"/>
                <a:gd name="connsiteY384" fmla="*/ 397764 h 752322"/>
                <a:gd name="connsiteX385" fmla="*/ 1791310 w 1975104"/>
                <a:gd name="connsiteY385" fmla="*/ 392963 h 752322"/>
                <a:gd name="connsiteX386" fmla="*/ 1796110 w 1975104"/>
                <a:gd name="connsiteY386" fmla="*/ 392963 h 752322"/>
                <a:gd name="connsiteX387" fmla="*/ 1805712 w 1975104"/>
                <a:gd name="connsiteY387" fmla="*/ 401193 h 752322"/>
                <a:gd name="connsiteX388" fmla="*/ 1833144 w 1975104"/>
                <a:gd name="connsiteY388" fmla="*/ 408051 h 752322"/>
                <a:gd name="connsiteX389" fmla="*/ 1824914 w 1975104"/>
                <a:gd name="connsiteY389" fmla="*/ 416966 h 752322"/>
                <a:gd name="connsiteX390" fmla="*/ 1840002 w 1975104"/>
                <a:gd name="connsiteY390" fmla="*/ 425196 h 752322"/>
                <a:gd name="connsiteX391" fmla="*/ 1857832 w 1975104"/>
                <a:gd name="connsiteY391" fmla="*/ 423139 h 752322"/>
                <a:gd name="connsiteX392" fmla="*/ 1874977 w 1975104"/>
                <a:gd name="connsiteY392" fmla="*/ 414909 h 752322"/>
                <a:gd name="connsiteX393" fmla="*/ 1888008 w 1975104"/>
                <a:gd name="connsiteY393" fmla="*/ 405308 h 752322"/>
                <a:gd name="connsiteX394" fmla="*/ 1884579 w 1975104"/>
                <a:gd name="connsiteY394" fmla="*/ 403250 h 752322"/>
                <a:gd name="connsiteX395" fmla="*/ 1884579 w 1975104"/>
                <a:gd name="connsiteY395" fmla="*/ 402565 h 752322"/>
                <a:gd name="connsiteX396" fmla="*/ 1883207 w 1975104"/>
                <a:gd name="connsiteY396" fmla="*/ 399136 h 752322"/>
                <a:gd name="connsiteX397" fmla="*/ 1902409 w 1975104"/>
                <a:gd name="connsiteY397" fmla="*/ 380619 h 752322"/>
                <a:gd name="connsiteX398" fmla="*/ 1916125 w 1975104"/>
                <a:gd name="connsiteY398" fmla="*/ 362102 h 752322"/>
                <a:gd name="connsiteX399" fmla="*/ 1931213 w 1975104"/>
                <a:gd name="connsiteY399" fmla="*/ 348386 h 752322"/>
                <a:gd name="connsiteX400" fmla="*/ 1955902 w 1975104"/>
                <a:gd name="connsiteY400" fmla="*/ 345643 h 752322"/>
                <a:gd name="connsiteX401" fmla="*/ 1950415 w 1975104"/>
                <a:gd name="connsiteY401" fmla="*/ 333985 h 752322"/>
                <a:gd name="connsiteX402" fmla="*/ 1957959 w 1975104"/>
                <a:gd name="connsiteY402" fmla="*/ 334670 h 752322"/>
                <a:gd name="connsiteX403" fmla="*/ 1960702 w 1975104"/>
                <a:gd name="connsiteY403" fmla="*/ 333985 h 752322"/>
                <a:gd name="connsiteX404" fmla="*/ 1959331 w 1975104"/>
                <a:gd name="connsiteY404" fmla="*/ 331241 h 752322"/>
                <a:gd name="connsiteX405" fmla="*/ 1957273 w 1975104"/>
                <a:gd name="connsiteY405" fmla="*/ 325069 h 752322"/>
                <a:gd name="connsiteX406" fmla="*/ 1955902 w 1975104"/>
                <a:gd name="connsiteY406" fmla="*/ 321640 h 752322"/>
                <a:gd name="connsiteX407" fmla="*/ 1975104 w 1975104"/>
                <a:gd name="connsiteY407" fmla="*/ 321640 h 7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975104" h="752322">
                  <a:moveTo>
                    <a:pt x="429996" y="718033"/>
                  </a:moveTo>
                  <a:lnTo>
                    <a:pt x="425196" y="725576"/>
                  </a:lnTo>
                  <a:lnTo>
                    <a:pt x="424510" y="734492"/>
                  </a:lnTo>
                  <a:lnTo>
                    <a:pt x="427939" y="742721"/>
                  </a:lnTo>
                  <a:lnTo>
                    <a:pt x="434797" y="746836"/>
                  </a:lnTo>
                  <a:lnTo>
                    <a:pt x="434797" y="752323"/>
                  </a:lnTo>
                  <a:lnTo>
                    <a:pt x="415595" y="751637"/>
                  </a:lnTo>
                  <a:lnTo>
                    <a:pt x="399822" y="742721"/>
                  </a:lnTo>
                  <a:lnTo>
                    <a:pt x="371704" y="723519"/>
                  </a:lnTo>
                  <a:lnTo>
                    <a:pt x="371704" y="718033"/>
                  </a:lnTo>
                  <a:lnTo>
                    <a:pt x="379933" y="718033"/>
                  </a:lnTo>
                  <a:lnTo>
                    <a:pt x="386106" y="715289"/>
                  </a:lnTo>
                  <a:lnTo>
                    <a:pt x="391592" y="711175"/>
                  </a:lnTo>
                  <a:lnTo>
                    <a:pt x="396393" y="706374"/>
                  </a:lnTo>
                  <a:lnTo>
                    <a:pt x="404622" y="705688"/>
                  </a:lnTo>
                  <a:lnTo>
                    <a:pt x="413538" y="707060"/>
                  </a:lnTo>
                  <a:lnTo>
                    <a:pt x="429996" y="711860"/>
                  </a:lnTo>
                  <a:lnTo>
                    <a:pt x="429996" y="718033"/>
                  </a:lnTo>
                  <a:close/>
                  <a:moveTo>
                    <a:pt x="1975104" y="321640"/>
                  </a:moveTo>
                  <a:lnTo>
                    <a:pt x="1968932" y="338099"/>
                  </a:lnTo>
                  <a:lnTo>
                    <a:pt x="1958645" y="348386"/>
                  </a:lnTo>
                  <a:lnTo>
                    <a:pt x="1946301" y="357302"/>
                  </a:lnTo>
                  <a:lnTo>
                    <a:pt x="1936014" y="369646"/>
                  </a:lnTo>
                  <a:lnTo>
                    <a:pt x="1948358" y="414223"/>
                  </a:lnTo>
                  <a:lnTo>
                    <a:pt x="1959331" y="434111"/>
                  </a:lnTo>
                  <a:lnTo>
                    <a:pt x="1975104" y="423139"/>
                  </a:lnTo>
                  <a:lnTo>
                    <a:pt x="1968246" y="436855"/>
                  </a:lnTo>
                  <a:lnTo>
                    <a:pt x="1956588" y="450571"/>
                  </a:lnTo>
                  <a:lnTo>
                    <a:pt x="1949730" y="463601"/>
                  </a:lnTo>
                  <a:lnTo>
                    <a:pt x="1955902" y="475945"/>
                  </a:lnTo>
                  <a:lnTo>
                    <a:pt x="1951101" y="491719"/>
                  </a:lnTo>
                  <a:lnTo>
                    <a:pt x="1944243" y="507492"/>
                  </a:lnTo>
                  <a:lnTo>
                    <a:pt x="1936699" y="521208"/>
                  </a:lnTo>
                  <a:lnTo>
                    <a:pt x="1929156" y="532181"/>
                  </a:lnTo>
                  <a:lnTo>
                    <a:pt x="1925727" y="539725"/>
                  </a:lnTo>
                  <a:lnTo>
                    <a:pt x="1918183" y="560299"/>
                  </a:lnTo>
                  <a:lnTo>
                    <a:pt x="1914754" y="564413"/>
                  </a:lnTo>
                  <a:lnTo>
                    <a:pt x="1906524" y="565785"/>
                  </a:lnTo>
                  <a:lnTo>
                    <a:pt x="1898980" y="569214"/>
                  </a:lnTo>
                  <a:lnTo>
                    <a:pt x="1892808" y="573329"/>
                  </a:lnTo>
                  <a:lnTo>
                    <a:pt x="1852346" y="591845"/>
                  </a:lnTo>
                  <a:lnTo>
                    <a:pt x="1842059" y="594589"/>
                  </a:lnTo>
                  <a:lnTo>
                    <a:pt x="1822857" y="594589"/>
                  </a:lnTo>
                  <a:lnTo>
                    <a:pt x="1821485" y="591845"/>
                  </a:lnTo>
                  <a:lnTo>
                    <a:pt x="1811198" y="580187"/>
                  </a:lnTo>
                  <a:lnTo>
                    <a:pt x="1806397" y="576758"/>
                  </a:lnTo>
                  <a:lnTo>
                    <a:pt x="1789252" y="574015"/>
                  </a:lnTo>
                  <a:lnTo>
                    <a:pt x="1775536" y="576072"/>
                  </a:lnTo>
                  <a:lnTo>
                    <a:pt x="1763192" y="575386"/>
                  </a:lnTo>
                  <a:lnTo>
                    <a:pt x="1750162" y="567157"/>
                  </a:lnTo>
                  <a:lnTo>
                    <a:pt x="1743990" y="561670"/>
                  </a:lnTo>
                  <a:lnTo>
                    <a:pt x="1737817" y="560299"/>
                  </a:lnTo>
                  <a:lnTo>
                    <a:pt x="1732331" y="561670"/>
                  </a:lnTo>
                  <a:lnTo>
                    <a:pt x="1726159" y="567157"/>
                  </a:lnTo>
                  <a:lnTo>
                    <a:pt x="1720672" y="568528"/>
                  </a:lnTo>
                  <a:lnTo>
                    <a:pt x="1695298" y="564413"/>
                  </a:lnTo>
                  <a:lnTo>
                    <a:pt x="1665123" y="570586"/>
                  </a:lnTo>
                  <a:lnTo>
                    <a:pt x="1613688" y="588416"/>
                  </a:lnTo>
                  <a:lnTo>
                    <a:pt x="1467612" y="582244"/>
                  </a:lnTo>
                  <a:lnTo>
                    <a:pt x="1423035" y="595960"/>
                  </a:lnTo>
                  <a:lnTo>
                    <a:pt x="1412062" y="602818"/>
                  </a:lnTo>
                  <a:lnTo>
                    <a:pt x="1400404" y="606933"/>
                  </a:lnTo>
                  <a:lnTo>
                    <a:pt x="1336624" y="599389"/>
                  </a:lnTo>
                  <a:lnTo>
                    <a:pt x="1288618" y="600761"/>
                  </a:lnTo>
                  <a:lnTo>
                    <a:pt x="1275588" y="604876"/>
                  </a:lnTo>
                  <a:lnTo>
                    <a:pt x="1258443" y="606933"/>
                  </a:lnTo>
                  <a:lnTo>
                    <a:pt x="1251585" y="610362"/>
                  </a:lnTo>
                  <a:lnTo>
                    <a:pt x="1241298" y="617220"/>
                  </a:lnTo>
                  <a:lnTo>
                    <a:pt x="1201522" y="632993"/>
                  </a:lnTo>
                  <a:lnTo>
                    <a:pt x="1190549" y="635737"/>
                  </a:lnTo>
                  <a:lnTo>
                    <a:pt x="1150087" y="631622"/>
                  </a:lnTo>
                  <a:lnTo>
                    <a:pt x="1134999" y="635737"/>
                  </a:lnTo>
                  <a:lnTo>
                    <a:pt x="1130199" y="638480"/>
                  </a:lnTo>
                  <a:lnTo>
                    <a:pt x="1124712" y="645338"/>
                  </a:lnTo>
                  <a:lnTo>
                    <a:pt x="1119912" y="647395"/>
                  </a:lnTo>
                  <a:lnTo>
                    <a:pt x="1112368" y="647395"/>
                  </a:lnTo>
                  <a:lnTo>
                    <a:pt x="1108253" y="644652"/>
                  </a:lnTo>
                  <a:lnTo>
                    <a:pt x="1104138" y="642595"/>
                  </a:lnTo>
                  <a:lnTo>
                    <a:pt x="1098652" y="641223"/>
                  </a:lnTo>
                  <a:lnTo>
                    <a:pt x="1086307" y="641909"/>
                  </a:lnTo>
                  <a:lnTo>
                    <a:pt x="1075335" y="644652"/>
                  </a:lnTo>
                  <a:lnTo>
                    <a:pt x="1057504" y="652196"/>
                  </a:lnTo>
                  <a:lnTo>
                    <a:pt x="1046531" y="648081"/>
                  </a:lnTo>
                  <a:lnTo>
                    <a:pt x="1032815" y="646709"/>
                  </a:lnTo>
                  <a:lnTo>
                    <a:pt x="859993" y="652196"/>
                  </a:lnTo>
                  <a:lnTo>
                    <a:pt x="859993" y="647395"/>
                  </a:lnTo>
                  <a:lnTo>
                    <a:pt x="868909" y="639851"/>
                  </a:lnTo>
                  <a:lnTo>
                    <a:pt x="871652" y="629564"/>
                  </a:lnTo>
                  <a:lnTo>
                    <a:pt x="869595" y="597332"/>
                  </a:lnTo>
                  <a:lnTo>
                    <a:pt x="870280" y="587045"/>
                  </a:lnTo>
                  <a:lnTo>
                    <a:pt x="875081" y="569900"/>
                  </a:lnTo>
                  <a:lnTo>
                    <a:pt x="874395" y="558241"/>
                  </a:lnTo>
                  <a:lnTo>
                    <a:pt x="871652" y="549326"/>
                  </a:lnTo>
                  <a:lnTo>
                    <a:pt x="868223" y="537667"/>
                  </a:lnTo>
                  <a:lnTo>
                    <a:pt x="862737" y="527380"/>
                  </a:lnTo>
                  <a:lnTo>
                    <a:pt x="857250" y="522580"/>
                  </a:lnTo>
                  <a:lnTo>
                    <a:pt x="853821" y="520522"/>
                  </a:lnTo>
                  <a:lnTo>
                    <a:pt x="849706" y="517093"/>
                  </a:lnTo>
                  <a:lnTo>
                    <a:pt x="845592" y="512978"/>
                  </a:lnTo>
                  <a:lnTo>
                    <a:pt x="838048" y="510921"/>
                  </a:lnTo>
                  <a:lnTo>
                    <a:pt x="775640" y="509549"/>
                  </a:lnTo>
                  <a:lnTo>
                    <a:pt x="758495" y="506120"/>
                  </a:lnTo>
                  <a:lnTo>
                    <a:pt x="748208" y="499948"/>
                  </a:lnTo>
                  <a:lnTo>
                    <a:pt x="743407" y="499948"/>
                  </a:lnTo>
                  <a:lnTo>
                    <a:pt x="737235" y="502006"/>
                  </a:lnTo>
                  <a:lnTo>
                    <a:pt x="729006" y="495148"/>
                  </a:lnTo>
                  <a:lnTo>
                    <a:pt x="714604" y="475945"/>
                  </a:lnTo>
                  <a:lnTo>
                    <a:pt x="705003" y="469087"/>
                  </a:lnTo>
                  <a:lnTo>
                    <a:pt x="691972" y="462229"/>
                  </a:lnTo>
                  <a:lnTo>
                    <a:pt x="678256" y="459486"/>
                  </a:lnTo>
                  <a:lnTo>
                    <a:pt x="666598" y="464287"/>
                  </a:lnTo>
                  <a:lnTo>
                    <a:pt x="624078" y="443027"/>
                  </a:lnTo>
                  <a:lnTo>
                    <a:pt x="622707" y="434797"/>
                  </a:lnTo>
                  <a:lnTo>
                    <a:pt x="622707" y="429311"/>
                  </a:lnTo>
                  <a:lnTo>
                    <a:pt x="545897" y="436855"/>
                  </a:lnTo>
                  <a:lnTo>
                    <a:pt x="492405" y="429311"/>
                  </a:lnTo>
                  <a:lnTo>
                    <a:pt x="489661" y="426568"/>
                  </a:lnTo>
                  <a:lnTo>
                    <a:pt x="486232" y="422453"/>
                  </a:lnTo>
                  <a:lnTo>
                    <a:pt x="483489" y="418338"/>
                  </a:lnTo>
                  <a:lnTo>
                    <a:pt x="482803" y="416966"/>
                  </a:lnTo>
                  <a:lnTo>
                    <a:pt x="478002" y="416966"/>
                  </a:lnTo>
                  <a:lnTo>
                    <a:pt x="474573" y="419024"/>
                  </a:lnTo>
                  <a:lnTo>
                    <a:pt x="471144" y="421767"/>
                  </a:lnTo>
                  <a:lnTo>
                    <a:pt x="468402" y="423139"/>
                  </a:lnTo>
                  <a:lnTo>
                    <a:pt x="417652" y="423139"/>
                  </a:lnTo>
                  <a:lnTo>
                    <a:pt x="405308" y="417652"/>
                  </a:lnTo>
                  <a:lnTo>
                    <a:pt x="399135" y="417652"/>
                  </a:lnTo>
                  <a:lnTo>
                    <a:pt x="396393" y="425882"/>
                  </a:lnTo>
                  <a:lnTo>
                    <a:pt x="392964" y="425196"/>
                  </a:lnTo>
                  <a:lnTo>
                    <a:pt x="374447" y="429311"/>
                  </a:lnTo>
                  <a:lnTo>
                    <a:pt x="361417" y="423139"/>
                  </a:lnTo>
                  <a:lnTo>
                    <a:pt x="341529" y="398450"/>
                  </a:lnTo>
                  <a:lnTo>
                    <a:pt x="330556" y="392963"/>
                  </a:lnTo>
                  <a:lnTo>
                    <a:pt x="270205" y="394335"/>
                  </a:lnTo>
                  <a:lnTo>
                    <a:pt x="240716" y="390220"/>
                  </a:lnTo>
                  <a:lnTo>
                    <a:pt x="217399" y="375818"/>
                  </a:lnTo>
                  <a:lnTo>
                    <a:pt x="211227" y="380619"/>
                  </a:lnTo>
                  <a:lnTo>
                    <a:pt x="207112" y="382676"/>
                  </a:lnTo>
                  <a:lnTo>
                    <a:pt x="202997" y="382676"/>
                  </a:lnTo>
                  <a:lnTo>
                    <a:pt x="198196" y="381305"/>
                  </a:lnTo>
                  <a:lnTo>
                    <a:pt x="185852" y="391592"/>
                  </a:lnTo>
                  <a:lnTo>
                    <a:pt x="135789" y="389534"/>
                  </a:lnTo>
                  <a:lnTo>
                    <a:pt x="115900" y="399136"/>
                  </a:lnTo>
                  <a:lnTo>
                    <a:pt x="106299" y="389534"/>
                  </a:lnTo>
                  <a:lnTo>
                    <a:pt x="65151" y="391592"/>
                  </a:lnTo>
                  <a:lnTo>
                    <a:pt x="48692" y="387477"/>
                  </a:lnTo>
                  <a:lnTo>
                    <a:pt x="45263" y="382676"/>
                  </a:lnTo>
                  <a:lnTo>
                    <a:pt x="46635" y="374447"/>
                  </a:lnTo>
                  <a:lnTo>
                    <a:pt x="43891" y="369646"/>
                  </a:lnTo>
                  <a:lnTo>
                    <a:pt x="38405" y="366903"/>
                  </a:lnTo>
                  <a:lnTo>
                    <a:pt x="28804" y="365531"/>
                  </a:lnTo>
                  <a:lnTo>
                    <a:pt x="24003" y="363474"/>
                  </a:lnTo>
                  <a:lnTo>
                    <a:pt x="18517" y="357988"/>
                  </a:lnTo>
                  <a:lnTo>
                    <a:pt x="14402" y="351130"/>
                  </a:lnTo>
                  <a:lnTo>
                    <a:pt x="8916" y="344957"/>
                  </a:lnTo>
                  <a:lnTo>
                    <a:pt x="0" y="340157"/>
                  </a:lnTo>
                  <a:lnTo>
                    <a:pt x="4801" y="333985"/>
                  </a:lnTo>
                  <a:lnTo>
                    <a:pt x="2058" y="333985"/>
                  </a:lnTo>
                  <a:lnTo>
                    <a:pt x="686" y="333299"/>
                  </a:lnTo>
                  <a:lnTo>
                    <a:pt x="0" y="332613"/>
                  </a:lnTo>
                  <a:lnTo>
                    <a:pt x="0" y="328498"/>
                  </a:lnTo>
                  <a:lnTo>
                    <a:pt x="10287" y="323012"/>
                  </a:lnTo>
                  <a:lnTo>
                    <a:pt x="14402" y="322326"/>
                  </a:lnTo>
                  <a:lnTo>
                    <a:pt x="19203" y="321640"/>
                  </a:lnTo>
                  <a:lnTo>
                    <a:pt x="20574" y="319583"/>
                  </a:lnTo>
                  <a:lnTo>
                    <a:pt x="19888" y="317525"/>
                  </a:lnTo>
                  <a:lnTo>
                    <a:pt x="20574" y="316840"/>
                  </a:lnTo>
                  <a:lnTo>
                    <a:pt x="24003" y="316840"/>
                  </a:lnTo>
                  <a:lnTo>
                    <a:pt x="19888" y="309982"/>
                  </a:lnTo>
                  <a:lnTo>
                    <a:pt x="16459" y="303809"/>
                  </a:lnTo>
                  <a:lnTo>
                    <a:pt x="15774" y="296266"/>
                  </a:lnTo>
                  <a:lnTo>
                    <a:pt x="19203" y="286664"/>
                  </a:lnTo>
                  <a:lnTo>
                    <a:pt x="14402" y="270891"/>
                  </a:lnTo>
                  <a:lnTo>
                    <a:pt x="21946" y="251689"/>
                  </a:lnTo>
                  <a:lnTo>
                    <a:pt x="32919" y="232486"/>
                  </a:lnTo>
                  <a:lnTo>
                    <a:pt x="38405" y="218770"/>
                  </a:lnTo>
                  <a:lnTo>
                    <a:pt x="37033" y="213284"/>
                  </a:lnTo>
                  <a:lnTo>
                    <a:pt x="33604" y="207797"/>
                  </a:lnTo>
                  <a:lnTo>
                    <a:pt x="30861" y="203683"/>
                  </a:lnTo>
                  <a:lnTo>
                    <a:pt x="28804" y="203683"/>
                  </a:lnTo>
                  <a:lnTo>
                    <a:pt x="30175" y="198196"/>
                  </a:lnTo>
                  <a:lnTo>
                    <a:pt x="37033" y="176251"/>
                  </a:lnTo>
                  <a:lnTo>
                    <a:pt x="41834" y="168707"/>
                  </a:lnTo>
                  <a:lnTo>
                    <a:pt x="42520" y="161849"/>
                  </a:lnTo>
                  <a:lnTo>
                    <a:pt x="33604" y="156362"/>
                  </a:lnTo>
                  <a:lnTo>
                    <a:pt x="33604" y="150876"/>
                  </a:lnTo>
                  <a:lnTo>
                    <a:pt x="37033" y="146761"/>
                  </a:lnTo>
                  <a:lnTo>
                    <a:pt x="38405" y="144704"/>
                  </a:lnTo>
                  <a:lnTo>
                    <a:pt x="37033" y="142646"/>
                  </a:lnTo>
                  <a:lnTo>
                    <a:pt x="33604" y="138532"/>
                  </a:lnTo>
                  <a:lnTo>
                    <a:pt x="43891" y="116586"/>
                  </a:lnTo>
                  <a:lnTo>
                    <a:pt x="46635" y="106299"/>
                  </a:lnTo>
                  <a:lnTo>
                    <a:pt x="43891" y="96698"/>
                  </a:lnTo>
                  <a:lnTo>
                    <a:pt x="57607" y="72695"/>
                  </a:lnTo>
                  <a:lnTo>
                    <a:pt x="61036" y="64465"/>
                  </a:lnTo>
                  <a:lnTo>
                    <a:pt x="63094" y="82296"/>
                  </a:lnTo>
                  <a:lnTo>
                    <a:pt x="63094" y="117272"/>
                  </a:lnTo>
                  <a:lnTo>
                    <a:pt x="67894" y="132359"/>
                  </a:lnTo>
                  <a:lnTo>
                    <a:pt x="71323" y="141275"/>
                  </a:lnTo>
                  <a:lnTo>
                    <a:pt x="74067" y="143332"/>
                  </a:lnTo>
                  <a:lnTo>
                    <a:pt x="79553" y="144018"/>
                  </a:lnTo>
                  <a:lnTo>
                    <a:pt x="85039" y="146075"/>
                  </a:lnTo>
                  <a:lnTo>
                    <a:pt x="85725" y="149504"/>
                  </a:lnTo>
                  <a:lnTo>
                    <a:pt x="85039" y="152933"/>
                  </a:lnTo>
                  <a:lnTo>
                    <a:pt x="87097" y="156362"/>
                  </a:lnTo>
                  <a:lnTo>
                    <a:pt x="93269" y="159106"/>
                  </a:lnTo>
                  <a:lnTo>
                    <a:pt x="99441" y="161163"/>
                  </a:lnTo>
                  <a:lnTo>
                    <a:pt x="115900" y="162535"/>
                  </a:lnTo>
                  <a:lnTo>
                    <a:pt x="130302" y="159791"/>
                  </a:lnTo>
                  <a:lnTo>
                    <a:pt x="140589" y="150876"/>
                  </a:lnTo>
                  <a:lnTo>
                    <a:pt x="147447" y="136474"/>
                  </a:lnTo>
                  <a:lnTo>
                    <a:pt x="149505" y="115214"/>
                  </a:lnTo>
                  <a:lnTo>
                    <a:pt x="145390" y="98755"/>
                  </a:lnTo>
                  <a:lnTo>
                    <a:pt x="139218" y="82296"/>
                  </a:lnTo>
                  <a:lnTo>
                    <a:pt x="137160" y="69266"/>
                  </a:lnTo>
                  <a:lnTo>
                    <a:pt x="144704" y="61036"/>
                  </a:lnTo>
                  <a:lnTo>
                    <a:pt x="137846" y="45263"/>
                  </a:lnTo>
                  <a:lnTo>
                    <a:pt x="135789" y="32918"/>
                  </a:lnTo>
                  <a:lnTo>
                    <a:pt x="139218" y="21946"/>
                  </a:lnTo>
                  <a:lnTo>
                    <a:pt x="146761" y="10973"/>
                  </a:lnTo>
                  <a:lnTo>
                    <a:pt x="157048" y="0"/>
                  </a:lnTo>
                  <a:lnTo>
                    <a:pt x="163221" y="686"/>
                  </a:lnTo>
                  <a:lnTo>
                    <a:pt x="170079" y="6858"/>
                  </a:lnTo>
                  <a:lnTo>
                    <a:pt x="183795" y="13716"/>
                  </a:lnTo>
                  <a:lnTo>
                    <a:pt x="183795" y="19888"/>
                  </a:lnTo>
                  <a:lnTo>
                    <a:pt x="175565" y="28804"/>
                  </a:lnTo>
                  <a:lnTo>
                    <a:pt x="175565" y="39776"/>
                  </a:lnTo>
                  <a:lnTo>
                    <a:pt x="183795" y="67208"/>
                  </a:lnTo>
                  <a:lnTo>
                    <a:pt x="182423" y="89840"/>
                  </a:lnTo>
                  <a:lnTo>
                    <a:pt x="183795" y="96698"/>
                  </a:lnTo>
                  <a:lnTo>
                    <a:pt x="198196" y="123444"/>
                  </a:lnTo>
                  <a:lnTo>
                    <a:pt x="210541" y="132359"/>
                  </a:lnTo>
                  <a:lnTo>
                    <a:pt x="269520" y="138532"/>
                  </a:lnTo>
                  <a:lnTo>
                    <a:pt x="289408" y="144018"/>
                  </a:lnTo>
                  <a:lnTo>
                    <a:pt x="299695" y="140589"/>
                  </a:lnTo>
                  <a:lnTo>
                    <a:pt x="339471" y="144704"/>
                  </a:lnTo>
                  <a:lnTo>
                    <a:pt x="357302" y="144018"/>
                  </a:lnTo>
                  <a:lnTo>
                    <a:pt x="364846" y="141961"/>
                  </a:lnTo>
                  <a:lnTo>
                    <a:pt x="371018" y="138532"/>
                  </a:lnTo>
                  <a:lnTo>
                    <a:pt x="375132" y="132359"/>
                  </a:lnTo>
                  <a:lnTo>
                    <a:pt x="376504" y="123444"/>
                  </a:lnTo>
                  <a:lnTo>
                    <a:pt x="379933" y="116586"/>
                  </a:lnTo>
                  <a:lnTo>
                    <a:pt x="387477" y="114529"/>
                  </a:lnTo>
                  <a:lnTo>
                    <a:pt x="405308" y="115214"/>
                  </a:lnTo>
                  <a:lnTo>
                    <a:pt x="397078" y="84353"/>
                  </a:lnTo>
                  <a:lnTo>
                    <a:pt x="420396" y="74752"/>
                  </a:lnTo>
                  <a:lnTo>
                    <a:pt x="452628" y="78181"/>
                  </a:lnTo>
                  <a:lnTo>
                    <a:pt x="468402" y="87782"/>
                  </a:lnTo>
                  <a:lnTo>
                    <a:pt x="482803" y="126187"/>
                  </a:lnTo>
                  <a:lnTo>
                    <a:pt x="480746" y="132359"/>
                  </a:lnTo>
                  <a:lnTo>
                    <a:pt x="477317" y="135103"/>
                  </a:lnTo>
                  <a:lnTo>
                    <a:pt x="471831" y="146761"/>
                  </a:lnTo>
                  <a:lnTo>
                    <a:pt x="468402" y="150876"/>
                  </a:lnTo>
                  <a:lnTo>
                    <a:pt x="461544" y="153619"/>
                  </a:lnTo>
                  <a:lnTo>
                    <a:pt x="454686" y="155677"/>
                  </a:lnTo>
                  <a:lnTo>
                    <a:pt x="439598" y="156362"/>
                  </a:lnTo>
                  <a:lnTo>
                    <a:pt x="412166" y="150190"/>
                  </a:lnTo>
                  <a:lnTo>
                    <a:pt x="396393" y="149504"/>
                  </a:lnTo>
                  <a:lnTo>
                    <a:pt x="386106" y="156362"/>
                  </a:lnTo>
                  <a:lnTo>
                    <a:pt x="390220" y="163906"/>
                  </a:lnTo>
                  <a:lnTo>
                    <a:pt x="401879" y="171450"/>
                  </a:lnTo>
                  <a:lnTo>
                    <a:pt x="414909" y="177622"/>
                  </a:lnTo>
                  <a:lnTo>
                    <a:pt x="436169" y="183794"/>
                  </a:lnTo>
                  <a:lnTo>
                    <a:pt x="459486" y="200254"/>
                  </a:lnTo>
                  <a:lnTo>
                    <a:pt x="471144" y="203683"/>
                  </a:lnTo>
                  <a:lnTo>
                    <a:pt x="483489" y="201625"/>
                  </a:lnTo>
                  <a:lnTo>
                    <a:pt x="495834" y="196139"/>
                  </a:lnTo>
                  <a:lnTo>
                    <a:pt x="507492" y="187909"/>
                  </a:lnTo>
                  <a:lnTo>
                    <a:pt x="517093" y="180365"/>
                  </a:lnTo>
                  <a:lnTo>
                    <a:pt x="525323" y="220142"/>
                  </a:lnTo>
                  <a:lnTo>
                    <a:pt x="526009" y="236601"/>
                  </a:lnTo>
                  <a:lnTo>
                    <a:pt x="524637" y="267462"/>
                  </a:lnTo>
                  <a:lnTo>
                    <a:pt x="526009" y="275006"/>
                  </a:lnTo>
                  <a:lnTo>
                    <a:pt x="531495" y="279121"/>
                  </a:lnTo>
                  <a:lnTo>
                    <a:pt x="545897" y="279806"/>
                  </a:lnTo>
                  <a:lnTo>
                    <a:pt x="552755" y="283921"/>
                  </a:lnTo>
                  <a:lnTo>
                    <a:pt x="578815" y="293522"/>
                  </a:lnTo>
                  <a:lnTo>
                    <a:pt x="641223" y="275006"/>
                  </a:lnTo>
                  <a:lnTo>
                    <a:pt x="666598" y="281178"/>
                  </a:lnTo>
                  <a:lnTo>
                    <a:pt x="681000" y="272948"/>
                  </a:lnTo>
                  <a:lnTo>
                    <a:pt x="738607" y="262661"/>
                  </a:lnTo>
                  <a:lnTo>
                    <a:pt x="757809" y="256489"/>
                  </a:lnTo>
                  <a:lnTo>
                    <a:pt x="801700" y="233172"/>
                  </a:lnTo>
                  <a:lnTo>
                    <a:pt x="816102" y="228371"/>
                  </a:lnTo>
                  <a:lnTo>
                    <a:pt x="831190" y="225628"/>
                  </a:lnTo>
                  <a:lnTo>
                    <a:pt x="847649" y="224942"/>
                  </a:lnTo>
                  <a:lnTo>
                    <a:pt x="916915" y="237287"/>
                  </a:lnTo>
                  <a:lnTo>
                    <a:pt x="932002" y="245516"/>
                  </a:lnTo>
                  <a:lnTo>
                    <a:pt x="938175" y="240030"/>
                  </a:lnTo>
                  <a:lnTo>
                    <a:pt x="950519" y="234544"/>
                  </a:lnTo>
                  <a:lnTo>
                    <a:pt x="970407" y="227686"/>
                  </a:lnTo>
                  <a:lnTo>
                    <a:pt x="1014298" y="245516"/>
                  </a:lnTo>
                  <a:lnTo>
                    <a:pt x="1018413" y="240030"/>
                  </a:lnTo>
                  <a:lnTo>
                    <a:pt x="1020471" y="237973"/>
                  </a:lnTo>
                  <a:lnTo>
                    <a:pt x="1022528" y="235229"/>
                  </a:lnTo>
                  <a:lnTo>
                    <a:pt x="1023900" y="227686"/>
                  </a:lnTo>
                  <a:lnTo>
                    <a:pt x="1056818" y="235915"/>
                  </a:lnTo>
                  <a:lnTo>
                    <a:pt x="1065048" y="246202"/>
                  </a:lnTo>
                  <a:lnTo>
                    <a:pt x="1077392" y="244145"/>
                  </a:lnTo>
                  <a:lnTo>
                    <a:pt x="1081507" y="245516"/>
                  </a:lnTo>
                  <a:lnTo>
                    <a:pt x="1082193" y="251003"/>
                  </a:lnTo>
                  <a:lnTo>
                    <a:pt x="1080821" y="255803"/>
                  </a:lnTo>
                  <a:lnTo>
                    <a:pt x="1078078" y="260604"/>
                  </a:lnTo>
                  <a:lnTo>
                    <a:pt x="1077392" y="265405"/>
                  </a:lnTo>
                  <a:lnTo>
                    <a:pt x="1082878" y="287350"/>
                  </a:lnTo>
                  <a:lnTo>
                    <a:pt x="1097966" y="296951"/>
                  </a:lnTo>
                  <a:lnTo>
                    <a:pt x="1119226" y="298323"/>
                  </a:lnTo>
                  <a:lnTo>
                    <a:pt x="1152144" y="296266"/>
                  </a:lnTo>
                  <a:lnTo>
                    <a:pt x="1172032" y="292151"/>
                  </a:lnTo>
                  <a:lnTo>
                    <a:pt x="1183005" y="292837"/>
                  </a:lnTo>
                  <a:lnTo>
                    <a:pt x="1185063" y="294894"/>
                  </a:lnTo>
                  <a:lnTo>
                    <a:pt x="1188492" y="298323"/>
                  </a:lnTo>
                  <a:lnTo>
                    <a:pt x="1193292" y="302438"/>
                  </a:lnTo>
                  <a:lnTo>
                    <a:pt x="1200150" y="304495"/>
                  </a:lnTo>
                  <a:lnTo>
                    <a:pt x="1221410" y="304495"/>
                  </a:lnTo>
                  <a:lnTo>
                    <a:pt x="1260501" y="297637"/>
                  </a:lnTo>
                  <a:lnTo>
                    <a:pt x="1277646" y="303124"/>
                  </a:lnTo>
                  <a:lnTo>
                    <a:pt x="1287933" y="303809"/>
                  </a:lnTo>
                  <a:lnTo>
                    <a:pt x="1298905" y="297637"/>
                  </a:lnTo>
                  <a:lnTo>
                    <a:pt x="1303706" y="304495"/>
                  </a:lnTo>
                  <a:lnTo>
                    <a:pt x="1309192" y="297637"/>
                  </a:lnTo>
                  <a:lnTo>
                    <a:pt x="1321537" y="309982"/>
                  </a:lnTo>
                  <a:lnTo>
                    <a:pt x="1331824" y="324383"/>
                  </a:lnTo>
                  <a:lnTo>
                    <a:pt x="1343482" y="335356"/>
                  </a:lnTo>
                  <a:lnTo>
                    <a:pt x="1363371" y="340157"/>
                  </a:lnTo>
                  <a:lnTo>
                    <a:pt x="1383259" y="337414"/>
                  </a:lnTo>
                  <a:lnTo>
                    <a:pt x="1494358" y="295580"/>
                  </a:lnTo>
                  <a:lnTo>
                    <a:pt x="1508760" y="292837"/>
                  </a:lnTo>
                  <a:lnTo>
                    <a:pt x="1516990" y="294208"/>
                  </a:lnTo>
                  <a:lnTo>
                    <a:pt x="1532077" y="302438"/>
                  </a:lnTo>
                  <a:lnTo>
                    <a:pt x="1542364" y="304495"/>
                  </a:lnTo>
                  <a:lnTo>
                    <a:pt x="1584198" y="304495"/>
                  </a:lnTo>
                  <a:lnTo>
                    <a:pt x="1578712" y="316154"/>
                  </a:lnTo>
                  <a:lnTo>
                    <a:pt x="1571168" y="325755"/>
                  </a:lnTo>
                  <a:lnTo>
                    <a:pt x="1554709" y="340157"/>
                  </a:lnTo>
                  <a:lnTo>
                    <a:pt x="1560195" y="345643"/>
                  </a:lnTo>
                  <a:lnTo>
                    <a:pt x="1555395" y="353187"/>
                  </a:lnTo>
                  <a:lnTo>
                    <a:pt x="1554709" y="360045"/>
                  </a:lnTo>
                  <a:lnTo>
                    <a:pt x="1558138" y="365531"/>
                  </a:lnTo>
                  <a:lnTo>
                    <a:pt x="1564996" y="369646"/>
                  </a:lnTo>
                  <a:lnTo>
                    <a:pt x="1563624" y="354559"/>
                  </a:lnTo>
                  <a:lnTo>
                    <a:pt x="1567739" y="347701"/>
                  </a:lnTo>
                  <a:lnTo>
                    <a:pt x="1573225" y="349072"/>
                  </a:lnTo>
                  <a:lnTo>
                    <a:pt x="1578712" y="357302"/>
                  </a:lnTo>
                  <a:lnTo>
                    <a:pt x="1575283" y="363474"/>
                  </a:lnTo>
                  <a:lnTo>
                    <a:pt x="1575283" y="366217"/>
                  </a:lnTo>
                  <a:lnTo>
                    <a:pt x="1578712" y="369646"/>
                  </a:lnTo>
                  <a:lnTo>
                    <a:pt x="1574597" y="375818"/>
                  </a:lnTo>
                  <a:lnTo>
                    <a:pt x="1571168" y="373075"/>
                  </a:lnTo>
                  <a:lnTo>
                    <a:pt x="1568425" y="372389"/>
                  </a:lnTo>
                  <a:lnTo>
                    <a:pt x="1565682" y="374447"/>
                  </a:lnTo>
                  <a:lnTo>
                    <a:pt x="1560195" y="381305"/>
                  </a:lnTo>
                  <a:lnTo>
                    <a:pt x="1562253" y="388849"/>
                  </a:lnTo>
                  <a:lnTo>
                    <a:pt x="1556080" y="398450"/>
                  </a:lnTo>
                  <a:lnTo>
                    <a:pt x="1551280" y="411480"/>
                  </a:lnTo>
                  <a:lnTo>
                    <a:pt x="1554709" y="429311"/>
                  </a:lnTo>
                  <a:lnTo>
                    <a:pt x="1546479" y="436169"/>
                  </a:lnTo>
                  <a:lnTo>
                    <a:pt x="1547165" y="443713"/>
                  </a:lnTo>
                  <a:lnTo>
                    <a:pt x="1551966" y="451942"/>
                  </a:lnTo>
                  <a:lnTo>
                    <a:pt x="1554709" y="461543"/>
                  </a:lnTo>
                  <a:lnTo>
                    <a:pt x="1557452" y="478688"/>
                  </a:lnTo>
                  <a:lnTo>
                    <a:pt x="1564310" y="480746"/>
                  </a:lnTo>
                  <a:lnTo>
                    <a:pt x="1574597" y="479374"/>
                  </a:lnTo>
                  <a:lnTo>
                    <a:pt x="1586256" y="484861"/>
                  </a:lnTo>
                  <a:lnTo>
                    <a:pt x="1595857" y="492404"/>
                  </a:lnTo>
                  <a:lnTo>
                    <a:pt x="1604086" y="494462"/>
                  </a:lnTo>
                  <a:lnTo>
                    <a:pt x="1619860" y="493776"/>
                  </a:lnTo>
                  <a:lnTo>
                    <a:pt x="1628775" y="488290"/>
                  </a:lnTo>
                  <a:lnTo>
                    <a:pt x="1641120" y="464287"/>
                  </a:lnTo>
                  <a:lnTo>
                    <a:pt x="1649349" y="458800"/>
                  </a:lnTo>
                  <a:lnTo>
                    <a:pt x="1655521" y="458114"/>
                  </a:lnTo>
                  <a:lnTo>
                    <a:pt x="1659636" y="456743"/>
                  </a:lnTo>
                  <a:lnTo>
                    <a:pt x="1666494" y="451942"/>
                  </a:lnTo>
                  <a:lnTo>
                    <a:pt x="1674724" y="436855"/>
                  </a:lnTo>
                  <a:lnTo>
                    <a:pt x="1676095" y="434797"/>
                  </a:lnTo>
                  <a:lnTo>
                    <a:pt x="1684325" y="432054"/>
                  </a:lnTo>
                  <a:lnTo>
                    <a:pt x="1706956" y="430682"/>
                  </a:lnTo>
                  <a:lnTo>
                    <a:pt x="1733703" y="425196"/>
                  </a:lnTo>
                  <a:lnTo>
                    <a:pt x="1738503" y="423139"/>
                  </a:lnTo>
                  <a:lnTo>
                    <a:pt x="1760449" y="408737"/>
                  </a:lnTo>
                  <a:lnTo>
                    <a:pt x="1766621" y="402565"/>
                  </a:lnTo>
                  <a:lnTo>
                    <a:pt x="1772107" y="399136"/>
                  </a:lnTo>
                  <a:lnTo>
                    <a:pt x="1778965" y="397764"/>
                  </a:lnTo>
                  <a:lnTo>
                    <a:pt x="1783766" y="398450"/>
                  </a:lnTo>
                  <a:lnTo>
                    <a:pt x="1787195" y="397764"/>
                  </a:lnTo>
                  <a:lnTo>
                    <a:pt x="1791310" y="392963"/>
                  </a:lnTo>
                  <a:lnTo>
                    <a:pt x="1796110" y="392963"/>
                  </a:lnTo>
                  <a:lnTo>
                    <a:pt x="1805712" y="401193"/>
                  </a:lnTo>
                  <a:lnTo>
                    <a:pt x="1833144" y="408051"/>
                  </a:lnTo>
                  <a:lnTo>
                    <a:pt x="1824914" y="416966"/>
                  </a:lnTo>
                  <a:lnTo>
                    <a:pt x="1840002" y="425196"/>
                  </a:lnTo>
                  <a:lnTo>
                    <a:pt x="1857832" y="423139"/>
                  </a:lnTo>
                  <a:lnTo>
                    <a:pt x="1874977" y="414909"/>
                  </a:lnTo>
                  <a:lnTo>
                    <a:pt x="1888008" y="405308"/>
                  </a:lnTo>
                  <a:lnTo>
                    <a:pt x="1884579" y="403250"/>
                  </a:lnTo>
                  <a:lnTo>
                    <a:pt x="1884579" y="402565"/>
                  </a:lnTo>
                  <a:lnTo>
                    <a:pt x="1883207" y="399136"/>
                  </a:lnTo>
                  <a:lnTo>
                    <a:pt x="1902409" y="380619"/>
                  </a:lnTo>
                  <a:lnTo>
                    <a:pt x="1916125" y="362102"/>
                  </a:lnTo>
                  <a:lnTo>
                    <a:pt x="1931213" y="348386"/>
                  </a:lnTo>
                  <a:lnTo>
                    <a:pt x="1955902" y="345643"/>
                  </a:lnTo>
                  <a:lnTo>
                    <a:pt x="1950415" y="333985"/>
                  </a:lnTo>
                  <a:lnTo>
                    <a:pt x="1957959" y="334670"/>
                  </a:lnTo>
                  <a:lnTo>
                    <a:pt x="1960702" y="333985"/>
                  </a:lnTo>
                  <a:lnTo>
                    <a:pt x="1959331" y="331241"/>
                  </a:lnTo>
                  <a:lnTo>
                    <a:pt x="1957273" y="325069"/>
                  </a:lnTo>
                  <a:lnTo>
                    <a:pt x="1955902" y="321640"/>
                  </a:lnTo>
                  <a:lnTo>
                    <a:pt x="1975104" y="321640"/>
                  </a:lnTo>
                  <a:close/>
                </a:path>
              </a:pathLst>
            </a:custGeom>
            <a:solidFill>
              <a:srgbClr val="5A14A8"/>
            </a:solidFill>
            <a:ln w="3429" cap="rnd">
              <a:solidFill>
                <a:srgbClr val="FFFFFF"/>
              </a:solidFill>
              <a:prstDash val="solid"/>
              <a:round/>
            </a:ln>
          </p:spPr>
          <p:txBody>
            <a:bodyPr rtlCol="0" anchor="ctr"/>
            <a:lstStyle/>
            <a:p>
              <a:endParaRPr lang="el-GR"/>
            </a:p>
          </p:txBody>
        </p:sp>
        <p:sp>
          <p:nvSpPr>
            <p:cNvPr id="21" name="Ελεύθερη σχεδίαση 20">
              <a:extLst>
                <a:ext uri="{FF2B5EF4-FFF2-40B4-BE49-F238E27FC236}">
                  <a16:creationId xmlns:a16="http://schemas.microsoft.com/office/drawing/2014/main" id="{281ED165-9CE1-8826-D8AB-D49D3C99FF51}"/>
                </a:ext>
              </a:extLst>
            </p:cNvPr>
            <p:cNvSpPr/>
            <p:nvPr/>
          </p:nvSpPr>
          <p:spPr>
            <a:xfrm>
              <a:off x="11477094" y="4009249"/>
              <a:ext cx="2793949" cy="2329662"/>
            </a:xfrm>
            <a:custGeom>
              <a:avLst/>
              <a:gdLst>
                <a:gd name="connsiteX0" fmla="*/ 1903781 w 2793949"/>
                <a:gd name="connsiteY0" fmla="*/ 2258339 h 2329662"/>
                <a:gd name="connsiteX1" fmla="*/ 1922298 w 2793949"/>
                <a:gd name="connsiteY1" fmla="*/ 2253539 h 2329662"/>
                <a:gd name="connsiteX2" fmla="*/ 1929156 w 2793949"/>
                <a:gd name="connsiteY2" fmla="*/ 2252853 h 2329662"/>
                <a:gd name="connsiteX3" fmla="*/ 1929841 w 2793949"/>
                <a:gd name="connsiteY3" fmla="*/ 2258339 h 2329662"/>
                <a:gd name="connsiteX4" fmla="*/ 1925727 w 2793949"/>
                <a:gd name="connsiteY4" fmla="*/ 2261768 h 2329662"/>
                <a:gd name="connsiteX5" fmla="*/ 1920240 w 2793949"/>
                <a:gd name="connsiteY5" fmla="*/ 2264512 h 2329662"/>
                <a:gd name="connsiteX6" fmla="*/ 1925727 w 2793949"/>
                <a:gd name="connsiteY6" fmla="*/ 2282342 h 2329662"/>
                <a:gd name="connsiteX7" fmla="*/ 1925727 w 2793949"/>
                <a:gd name="connsiteY7" fmla="*/ 2287829 h 2329662"/>
                <a:gd name="connsiteX8" fmla="*/ 1914754 w 2793949"/>
                <a:gd name="connsiteY8" fmla="*/ 2287829 h 2329662"/>
                <a:gd name="connsiteX9" fmla="*/ 1897609 w 2793949"/>
                <a:gd name="connsiteY9" fmla="*/ 2291258 h 2329662"/>
                <a:gd name="connsiteX10" fmla="*/ 1891437 w 2793949"/>
                <a:gd name="connsiteY10" fmla="*/ 2294001 h 2329662"/>
                <a:gd name="connsiteX11" fmla="*/ 1882521 w 2793949"/>
                <a:gd name="connsiteY11" fmla="*/ 2299487 h 2329662"/>
                <a:gd name="connsiteX12" fmla="*/ 1876349 w 2793949"/>
                <a:gd name="connsiteY12" fmla="*/ 2305660 h 2329662"/>
                <a:gd name="connsiteX13" fmla="*/ 1869491 w 2793949"/>
                <a:gd name="connsiteY13" fmla="*/ 2309774 h 2329662"/>
                <a:gd name="connsiteX14" fmla="*/ 1860576 w 2793949"/>
                <a:gd name="connsiteY14" fmla="*/ 2311832 h 2329662"/>
                <a:gd name="connsiteX15" fmla="*/ 1853718 w 2793949"/>
                <a:gd name="connsiteY15" fmla="*/ 2314575 h 2329662"/>
                <a:gd name="connsiteX16" fmla="*/ 1842059 w 2793949"/>
                <a:gd name="connsiteY16" fmla="*/ 2326234 h 2329662"/>
                <a:gd name="connsiteX17" fmla="*/ 1833829 w 2793949"/>
                <a:gd name="connsiteY17" fmla="*/ 2329663 h 2329662"/>
                <a:gd name="connsiteX18" fmla="*/ 1824914 w 2793949"/>
                <a:gd name="connsiteY18" fmla="*/ 2325548 h 2329662"/>
                <a:gd name="connsiteX19" fmla="*/ 1817370 w 2793949"/>
                <a:gd name="connsiteY19" fmla="*/ 2317318 h 2329662"/>
                <a:gd name="connsiteX20" fmla="*/ 1813255 w 2793949"/>
                <a:gd name="connsiteY20" fmla="*/ 2309774 h 2329662"/>
                <a:gd name="connsiteX21" fmla="*/ 1815999 w 2793949"/>
                <a:gd name="connsiteY21" fmla="*/ 2305660 h 2329662"/>
                <a:gd name="connsiteX22" fmla="*/ 1822857 w 2793949"/>
                <a:gd name="connsiteY22" fmla="*/ 2302231 h 2329662"/>
                <a:gd name="connsiteX23" fmla="*/ 1835201 w 2793949"/>
                <a:gd name="connsiteY23" fmla="*/ 2285771 h 2329662"/>
                <a:gd name="connsiteX24" fmla="*/ 1840687 w 2793949"/>
                <a:gd name="connsiteY24" fmla="*/ 2282342 h 2329662"/>
                <a:gd name="connsiteX25" fmla="*/ 1842745 w 2793949"/>
                <a:gd name="connsiteY25" fmla="*/ 2279599 h 2329662"/>
                <a:gd name="connsiteX26" fmla="*/ 1847545 w 2793949"/>
                <a:gd name="connsiteY26" fmla="*/ 2267255 h 2329662"/>
                <a:gd name="connsiteX27" fmla="*/ 1850289 w 2793949"/>
                <a:gd name="connsiteY27" fmla="*/ 2264512 h 2329662"/>
                <a:gd name="connsiteX28" fmla="*/ 1855775 w 2793949"/>
                <a:gd name="connsiteY28" fmla="*/ 2265197 h 2329662"/>
                <a:gd name="connsiteX29" fmla="*/ 1864005 w 2793949"/>
                <a:gd name="connsiteY29" fmla="*/ 2269998 h 2329662"/>
                <a:gd name="connsiteX30" fmla="*/ 1867434 w 2793949"/>
                <a:gd name="connsiteY30" fmla="*/ 2269998 h 2329662"/>
                <a:gd name="connsiteX31" fmla="*/ 1892808 w 2793949"/>
                <a:gd name="connsiteY31" fmla="*/ 2259711 h 2329662"/>
                <a:gd name="connsiteX32" fmla="*/ 1903781 w 2793949"/>
                <a:gd name="connsiteY32" fmla="*/ 2258339 h 2329662"/>
                <a:gd name="connsiteX33" fmla="*/ 2069745 w 2793949"/>
                <a:gd name="connsiteY33" fmla="*/ 2180844 h 2329662"/>
                <a:gd name="connsiteX34" fmla="*/ 2084832 w 2793949"/>
                <a:gd name="connsiteY34" fmla="*/ 2195246 h 2329662"/>
                <a:gd name="connsiteX35" fmla="*/ 2087575 w 2793949"/>
                <a:gd name="connsiteY35" fmla="*/ 2204847 h 2329662"/>
                <a:gd name="connsiteX36" fmla="*/ 2084146 w 2793949"/>
                <a:gd name="connsiteY36" fmla="*/ 2223364 h 2329662"/>
                <a:gd name="connsiteX37" fmla="*/ 2066316 w 2793949"/>
                <a:gd name="connsiteY37" fmla="*/ 2218563 h 2329662"/>
                <a:gd name="connsiteX38" fmla="*/ 2047799 w 2793949"/>
                <a:gd name="connsiteY38" fmla="*/ 2226107 h 2329662"/>
                <a:gd name="connsiteX39" fmla="*/ 2034083 w 2793949"/>
                <a:gd name="connsiteY39" fmla="*/ 2242566 h 2329662"/>
                <a:gd name="connsiteX40" fmla="*/ 2030654 w 2793949"/>
                <a:gd name="connsiteY40" fmla="*/ 2264512 h 2329662"/>
                <a:gd name="connsiteX41" fmla="*/ 2032711 w 2793949"/>
                <a:gd name="connsiteY41" fmla="*/ 2261768 h 2329662"/>
                <a:gd name="connsiteX42" fmla="*/ 2033397 w 2793949"/>
                <a:gd name="connsiteY42" fmla="*/ 2259025 h 2329662"/>
                <a:gd name="connsiteX43" fmla="*/ 2036140 w 2793949"/>
                <a:gd name="connsiteY43" fmla="*/ 2257654 h 2329662"/>
                <a:gd name="connsiteX44" fmla="*/ 2040941 w 2793949"/>
                <a:gd name="connsiteY44" fmla="*/ 2258339 h 2329662"/>
                <a:gd name="connsiteX45" fmla="*/ 2037512 w 2793949"/>
                <a:gd name="connsiteY45" fmla="*/ 2265197 h 2329662"/>
                <a:gd name="connsiteX46" fmla="*/ 2032026 w 2793949"/>
                <a:gd name="connsiteY46" fmla="*/ 2272055 h 2329662"/>
                <a:gd name="connsiteX47" fmla="*/ 2024482 w 2793949"/>
                <a:gd name="connsiteY47" fmla="*/ 2278228 h 2329662"/>
                <a:gd name="connsiteX48" fmla="*/ 2016252 w 2793949"/>
                <a:gd name="connsiteY48" fmla="*/ 2282342 h 2329662"/>
                <a:gd name="connsiteX49" fmla="*/ 2021053 w 2793949"/>
                <a:gd name="connsiteY49" fmla="*/ 2267941 h 2329662"/>
                <a:gd name="connsiteX50" fmla="*/ 2015566 w 2793949"/>
                <a:gd name="connsiteY50" fmla="*/ 2263140 h 2329662"/>
                <a:gd name="connsiteX51" fmla="*/ 2005965 w 2793949"/>
                <a:gd name="connsiteY51" fmla="*/ 2261768 h 2329662"/>
                <a:gd name="connsiteX52" fmla="*/ 1997050 w 2793949"/>
                <a:gd name="connsiteY52" fmla="*/ 2258339 h 2329662"/>
                <a:gd name="connsiteX53" fmla="*/ 1990878 w 2793949"/>
                <a:gd name="connsiteY53" fmla="*/ 2250796 h 2329662"/>
                <a:gd name="connsiteX54" fmla="*/ 1986077 w 2793949"/>
                <a:gd name="connsiteY54" fmla="*/ 2240509 h 2329662"/>
                <a:gd name="connsiteX55" fmla="*/ 1986763 w 2793949"/>
                <a:gd name="connsiteY55" fmla="*/ 2232279 h 2329662"/>
                <a:gd name="connsiteX56" fmla="*/ 1997050 w 2793949"/>
                <a:gd name="connsiteY56" fmla="*/ 2228164 h 2329662"/>
                <a:gd name="connsiteX57" fmla="*/ 1997050 w 2793949"/>
                <a:gd name="connsiteY57" fmla="*/ 2223364 h 2329662"/>
                <a:gd name="connsiteX58" fmla="*/ 1992249 w 2793949"/>
                <a:gd name="connsiteY58" fmla="*/ 2223364 h 2329662"/>
                <a:gd name="connsiteX59" fmla="*/ 1992249 w 2793949"/>
                <a:gd name="connsiteY59" fmla="*/ 2217191 h 2329662"/>
                <a:gd name="connsiteX60" fmla="*/ 2003908 w 2793949"/>
                <a:gd name="connsiteY60" fmla="*/ 2213762 h 2329662"/>
                <a:gd name="connsiteX61" fmla="*/ 2004594 w 2793949"/>
                <a:gd name="connsiteY61" fmla="*/ 2204847 h 2329662"/>
                <a:gd name="connsiteX62" fmla="*/ 1997050 w 2793949"/>
                <a:gd name="connsiteY62" fmla="*/ 2180844 h 2329662"/>
                <a:gd name="connsiteX63" fmla="*/ 1997736 w 2793949"/>
                <a:gd name="connsiteY63" fmla="*/ 2169185 h 2329662"/>
                <a:gd name="connsiteX64" fmla="*/ 1999793 w 2793949"/>
                <a:gd name="connsiteY64" fmla="*/ 2161642 h 2329662"/>
                <a:gd name="connsiteX65" fmla="*/ 2000479 w 2793949"/>
                <a:gd name="connsiteY65" fmla="*/ 2154784 h 2329662"/>
                <a:gd name="connsiteX66" fmla="*/ 1997050 w 2793949"/>
                <a:gd name="connsiteY66" fmla="*/ 2145868 h 2329662"/>
                <a:gd name="connsiteX67" fmla="*/ 1991563 w 2793949"/>
                <a:gd name="connsiteY67" fmla="*/ 2141068 h 2329662"/>
                <a:gd name="connsiteX68" fmla="*/ 1973047 w 2793949"/>
                <a:gd name="connsiteY68" fmla="*/ 2129409 h 2329662"/>
                <a:gd name="connsiteX69" fmla="*/ 1968246 w 2793949"/>
                <a:gd name="connsiteY69" fmla="*/ 2121865 h 2329662"/>
                <a:gd name="connsiteX70" fmla="*/ 1968932 w 2793949"/>
                <a:gd name="connsiteY70" fmla="*/ 2110207 h 2329662"/>
                <a:gd name="connsiteX71" fmla="*/ 1974418 w 2793949"/>
                <a:gd name="connsiteY71" fmla="*/ 2098548 h 2329662"/>
                <a:gd name="connsiteX72" fmla="*/ 1980591 w 2793949"/>
                <a:gd name="connsiteY72" fmla="*/ 2089633 h 2329662"/>
                <a:gd name="connsiteX73" fmla="*/ 1985391 w 2793949"/>
                <a:gd name="connsiteY73" fmla="*/ 2086204 h 2329662"/>
                <a:gd name="connsiteX74" fmla="*/ 2001850 w 2793949"/>
                <a:gd name="connsiteY74" fmla="*/ 2075917 h 2329662"/>
                <a:gd name="connsiteX75" fmla="*/ 2007337 w 2793949"/>
                <a:gd name="connsiteY75" fmla="*/ 2053971 h 2329662"/>
                <a:gd name="connsiteX76" fmla="*/ 2010766 w 2793949"/>
                <a:gd name="connsiteY76" fmla="*/ 2031340 h 2329662"/>
                <a:gd name="connsiteX77" fmla="*/ 2029282 w 2793949"/>
                <a:gd name="connsiteY77" fmla="*/ 2010080 h 2329662"/>
                <a:gd name="connsiteX78" fmla="*/ 2034083 w 2793949"/>
                <a:gd name="connsiteY78" fmla="*/ 1984705 h 2329662"/>
                <a:gd name="connsiteX79" fmla="*/ 2034769 w 2793949"/>
                <a:gd name="connsiteY79" fmla="*/ 1958645 h 2329662"/>
                <a:gd name="connsiteX80" fmla="*/ 2030654 w 2793949"/>
                <a:gd name="connsiteY80" fmla="*/ 1943557 h 2329662"/>
                <a:gd name="connsiteX81" fmla="*/ 2030654 w 2793949"/>
                <a:gd name="connsiteY81" fmla="*/ 1938071 h 2329662"/>
                <a:gd name="connsiteX82" fmla="*/ 2040941 w 2793949"/>
                <a:gd name="connsiteY82" fmla="*/ 1931213 h 2329662"/>
                <a:gd name="connsiteX83" fmla="*/ 2045742 w 2793949"/>
                <a:gd name="connsiteY83" fmla="*/ 1931213 h 2329662"/>
                <a:gd name="connsiteX84" fmla="*/ 2045742 w 2793949"/>
                <a:gd name="connsiteY84" fmla="*/ 1938071 h 2329662"/>
                <a:gd name="connsiteX85" fmla="*/ 2050542 w 2793949"/>
                <a:gd name="connsiteY85" fmla="*/ 1938071 h 2329662"/>
                <a:gd name="connsiteX86" fmla="*/ 2054657 w 2793949"/>
                <a:gd name="connsiteY86" fmla="*/ 1932584 h 2329662"/>
                <a:gd name="connsiteX87" fmla="*/ 2064944 w 2793949"/>
                <a:gd name="connsiteY87" fmla="*/ 1919554 h 2329662"/>
                <a:gd name="connsiteX88" fmla="*/ 2071116 w 2793949"/>
                <a:gd name="connsiteY88" fmla="*/ 1914754 h 2329662"/>
                <a:gd name="connsiteX89" fmla="*/ 2075917 w 2793949"/>
                <a:gd name="connsiteY89" fmla="*/ 1913382 h 2329662"/>
                <a:gd name="connsiteX90" fmla="*/ 2080032 w 2793949"/>
                <a:gd name="connsiteY90" fmla="*/ 1915439 h 2329662"/>
                <a:gd name="connsiteX91" fmla="*/ 2084146 w 2793949"/>
                <a:gd name="connsiteY91" fmla="*/ 1919554 h 2329662"/>
                <a:gd name="connsiteX92" fmla="*/ 2081403 w 2793949"/>
                <a:gd name="connsiteY92" fmla="*/ 1931213 h 2329662"/>
                <a:gd name="connsiteX93" fmla="*/ 2071802 w 2793949"/>
                <a:gd name="connsiteY93" fmla="*/ 1947672 h 2329662"/>
                <a:gd name="connsiteX94" fmla="*/ 2069745 w 2793949"/>
                <a:gd name="connsiteY94" fmla="*/ 1958645 h 2329662"/>
                <a:gd name="connsiteX95" fmla="*/ 2069745 w 2793949"/>
                <a:gd name="connsiteY95" fmla="*/ 1979219 h 2329662"/>
                <a:gd name="connsiteX96" fmla="*/ 2070430 w 2793949"/>
                <a:gd name="connsiteY96" fmla="*/ 1986763 h 2329662"/>
                <a:gd name="connsiteX97" fmla="*/ 2074545 w 2793949"/>
                <a:gd name="connsiteY97" fmla="*/ 1995678 h 2329662"/>
                <a:gd name="connsiteX98" fmla="*/ 2074545 w 2793949"/>
                <a:gd name="connsiteY98" fmla="*/ 2003222 h 2329662"/>
                <a:gd name="connsiteX99" fmla="*/ 2070430 w 2793949"/>
                <a:gd name="connsiteY99" fmla="*/ 2009394 h 2329662"/>
                <a:gd name="connsiteX100" fmla="*/ 2062201 w 2793949"/>
                <a:gd name="connsiteY100" fmla="*/ 2017624 h 2329662"/>
                <a:gd name="connsiteX101" fmla="*/ 2053971 w 2793949"/>
                <a:gd name="connsiteY101" fmla="*/ 2027911 h 2329662"/>
                <a:gd name="connsiteX102" fmla="*/ 2050542 w 2793949"/>
                <a:gd name="connsiteY102" fmla="*/ 2041627 h 2329662"/>
                <a:gd name="connsiteX103" fmla="*/ 2047799 w 2793949"/>
                <a:gd name="connsiteY103" fmla="*/ 2049170 h 2329662"/>
                <a:gd name="connsiteX104" fmla="*/ 2040941 w 2793949"/>
                <a:gd name="connsiteY104" fmla="*/ 2057400 h 2329662"/>
                <a:gd name="connsiteX105" fmla="*/ 2034083 w 2793949"/>
                <a:gd name="connsiteY105" fmla="*/ 2067687 h 2329662"/>
                <a:gd name="connsiteX106" fmla="*/ 2030654 w 2793949"/>
                <a:gd name="connsiteY106" fmla="*/ 2082775 h 2329662"/>
                <a:gd name="connsiteX107" fmla="*/ 2030654 w 2793949"/>
                <a:gd name="connsiteY107" fmla="*/ 2096491 h 2329662"/>
                <a:gd name="connsiteX108" fmla="*/ 2032026 w 2793949"/>
                <a:gd name="connsiteY108" fmla="*/ 2101977 h 2329662"/>
                <a:gd name="connsiteX109" fmla="*/ 2050542 w 2793949"/>
                <a:gd name="connsiteY109" fmla="*/ 2116379 h 2329662"/>
                <a:gd name="connsiteX110" fmla="*/ 2067687 w 2793949"/>
                <a:gd name="connsiteY110" fmla="*/ 2147240 h 2329662"/>
                <a:gd name="connsiteX111" fmla="*/ 2072488 w 2793949"/>
                <a:gd name="connsiteY111" fmla="*/ 2152040 h 2329662"/>
                <a:gd name="connsiteX112" fmla="*/ 2075917 w 2793949"/>
                <a:gd name="connsiteY112" fmla="*/ 2154784 h 2329662"/>
                <a:gd name="connsiteX113" fmla="*/ 2073174 w 2793949"/>
                <a:gd name="connsiteY113" fmla="*/ 2160956 h 2329662"/>
                <a:gd name="connsiteX114" fmla="*/ 2067687 w 2793949"/>
                <a:gd name="connsiteY114" fmla="*/ 2167128 h 2329662"/>
                <a:gd name="connsiteX115" fmla="*/ 2064944 w 2793949"/>
                <a:gd name="connsiteY115" fmla="*/ 2169185 h 2329662"/>
                <a:gd name="connsiteX116" fmla="*/ 2064258 w 2793949"/>
                <a:gd name="connsiteY116" fmla="*/ 2175358 h 2329662"/>
                <a:gd name="connsiteX117" fmla="*/ 2064944 w 2793949"/>
                <a:gd name="connsiteY117" fmla="*/ 2176043 h 2329662"/>
                <a:gd name="connsiteX118" fmla="*/ 2069745 w 2793949"/>
                <a:gd name="connsiteY118" fmla="*/ 2180844 h 2329662"/>
                <a:gd name="connsiteX119" fmla="*/ 1029386 w 2793949"/>
                <a:gd name="connsiteY119" fmla="*/ 1429893 h 2329662"/>
                <a:gd name="connsiteX120" fmla="*/ 1038987 w 2793949"/>
                <a:gd name="connsiteY120" fmla="*/ 1426464 h 2329662"/>
                <a:gd name="connsiteX121" fmla="*/ 1045845 w 2793949"/>
                <a:gd name="connsiteY121" fmla="*/ 1418920 h 2329662"/>
                <a:gd name="connsiteX122" fmla="*/ 1052017 w 2793949"/>
                <a:gd name="connsiteY122" fmla="*/ 1414120 h 2329662"/>
                <a:gd name="connsiteX123" fmla="*/ 1076706 w 2793949"/>
                <a:gd name="connsiteY123" fmla="*/ 1424407 h 2329662"/>
                <a:gd name="connsiteX124" fmla="*/ 1100023 w 2793949"/>
                <a:gd name="connsiteY124" fmla="*/ 1444981 h 2329662"/>
                <a:gd name="connsiteX125" fmla="*/ 1113739 w 2793949"/>
                <a:gd name="connsiteY125" fmla="*/ 1447724 h 2329662"/>
                <a:gd name="connsiteX126" fmla="*/ 1107567 w 2793949"/>
                <a:gd name="connsiteY126" fmla="*/ 1459382 h 2329662"/>
                <a:gd name="connsiteX127" fmla="*/ 1101395 w 2793949"/>
                <a:gd name="connsiteY127" fmla="*/ 1458011 h 2329662"/>
                <a:gd name="connsiteX128" fmla="*/ 1094537 w 2793949"/>
                <a:gd name="connsiteY128" fmla="*/ 1451153 h 2329662"/>
                <a:gd name="connsiteX129" fmla="*/ 1086993 w 2793949"/>
                <a:gd name="connsiteY129" fmla="*/ 1447724 h 2329662"/>
                <a:gd name="connsiteX130" fmla="*/ 1076020 w 2793949"/>
                <a:gd name="connsiteY130" fmla="*/ 1449781 h 2329662"/>
                <a:gd name="connsiteX131" fmla="*/ 1067791 w 2793949"/>
                <a:gd name="connsiteY131" fmla="*/ 1453896 h 2329662"/>
                <a:gd name="connsiteX132" fmla="*/ 1058190 w 2793949"/>
                <a:gd name="connsiteY132" fmla="*/ 1455953 h 2329662"/>
                <a:gd name="connsiteX133" fmla="*/ 1040359 w 2793949"/>
                <a:gd name="connsiteY133" fmla="*/ 1452524 h 2329662"/>
                <a:gd name="connsiteX134" fmla="*/ 1036930 w 2793949"/>
                <a:gd name="connsiteY134" fmla="*/ 1452524 h 2329662"/>
                <a:gd name="connsiteX135" fmla="*/ 1034872 w 2793949"/>
                <a:gd name="connsiteY135" fmla="*/ 1451839 h 2329662"/>
                <a:gd name="connsiteX136" fmla="*/ 1030072 w 2793949"/>
                <a:gd name="connsiteY136" fmla="*/ 1444981 h 2329662"/>
                <a:gd name="connsiteX137" fmla="*/ 1027329 w 2793949"/>
                <a:gd name="connsiteY137" fmla="*/ 1439494 h 2329662"/>
                <a:gd name="connsiteX138" fmla="*/ 1025957 w 2793949"/>
                <a:gd name="connsiteY138" fmla="*/ 1433322 h 2329662"/>
                <a:gd name="connsiteX139" fmla="*/ 1029386 w 2793949"/>
                <a:gd name="connsiteY139" fmla="*/ 1429893 h 2329662"/>
                <a:gd name="connsiteX140" fmla="*/ 2793949 w 2793949"/>
                <a:gd name="connsiteY140" fmla="*/ 1387373 h 2329662"/>
                <a:gd name="connsiteX141" fmla="*/ 2784348 w 2793949"/>
                <a:gd name="connsiteY141" fmla="*/ 1399718 h 2329662"/>
                <a:gd name="connsiteX142" fmla="*/ 2791892 w 2793949"/>
                <a:gd name="connsiteY142" fmla="*/ 1439494 h 2329662"/>
                <a:gd name="connsiteX143" fmla="*/ 2777490 w 2793949"/>
                <a:gd name="connsiteY143" fmla="*/ 1447724 h 2329662"/>
                <a:gd name="connsiteX144" fmla="*/ 2774061 w 2793949"/>
                <a:gd name="connsiteY144" fmla="*/ 1452524 h 2329662"/>
                <a:gd name="connsiteX145" fmla="*/ 2769261 w 2793949"/>
                <a:gd name="connsiteY145" fmla="*/ 1483385 h 2329662"/>
                <a:gd name="connsiteX146" fmla="*/ 2764460 w 2793949"/>
                <a:gd name="connsiteY146" fmla="*/ 1492987 h 2329662"/>
                <a:gd name="connsiteX147" fmla="*/ 2748687 w 2793949"/>
                <a:gd name="connsiteY147" fmla="*/ 1511503 h 2329662"/>
                <a:gd name="connsiteX148" fmla="*/ 2745258 w 2793949"/>
                <a:gd name="connsiteY148" fmla="*/ 1522476 h 2329662"/>
                <a:gd name="connsiteX149" fmla="*/ 2743886 w 2793949"/>
                <a:gd name="connsiteY149" fmla="*/ 1547165 h 2329662"/>
                <a:gd name="connsiteX150" fmla="*/ 2740457 w 2793949"/>
                <a:gd name="connsiteY150" fmla="*/ 1557452 h 2329662"/>
                <a:gd name="connsiteX151" fmla="*/ 2734285 w 2793949"/>
                <a:gd name="connsiteY151" fmla="*/ 1562252 h 2329662"/>
                <a:gd name="connsiteX152" fmla="*/ 2729484 w 2793949"/>
                <a:gd name="connsiteY152" fmla="*/ 1567739 h 2329662"/>
                <a:gd name="connsiteX153" fmla="*/ 2720569 w 2793949"/>
                <a:gd name="connsiteY153" fmla="*/ 1594485 h 2329662"/>
                <a:gd name="connsiteX154" fmla="*/ 2717140 w 2793949"/>
                <a:gd name="connsiteY154" fmla="*/ 1603400 h 2329662"/>
                <a:gd name="connsiteX155" fmla="*/ 2715082 w 2793949"/>
                <a:gd name="connsiteY155" fmla="*/ 1602029 h 2329662"/>
                <a:gd name="connsiteX156" fmla="*/ 2702738 w 2793949"/>
                <a:gd name="connsiteY156" fmla="*/ 1602029 h 2329662"/>
                <a:gd name="connsiteX157" fmla="*/ 2697937 w 2793949"/>
                <a:gd name="connsiteY157" fmla="*/ 1603400 h 2329662"/>
                <a:gd name="connsiteX158" fmla="*/ 2695880 w 2793949"/>
                <a:gd name="connsiteY158" fmla="*/ 1606829 h 2329662"/>
                <a:gd name="connsiteX159" fmla="*/ 2695194 w 2793949"/>
                <a:gd name="connsiteY159" fmla="*/ 1613002 h 2329662"/>
                <a:gd name="connsiteX160" fmla="*/ 2692451 w 2793949"/>
                <a:gd name="connsiteY160" fmla="*/ 1618488 h 2329662"/>
                <a:gd name="connsiteX161" fmla="*/ 2685593 w 2793949"/>
                <a:gd name="connsiteY161" fmla="*/ 1621231 h 2329662"/>
                <a:gd name="connsiteX162" fmla="*/ 2668448 w 2793949"/>
                <a:gd name="connsiteY162" fmla="*/ 1663065 h 2329662"/>
                <a:gd name="connsiteX163" fmla="*/ 2675306 w 2793949"/>
                <a:gd name="connsiteY163" fmla="*/ 1667866 h 2329662"/>
                <a:gd name="connsiteX164" fmla="*/ 2680792 w 2793949"/>
                <a:gd name="connsiteY164" fmla="*/ 1671295 h 2329662"/>
                <a:gd name="connsiteX165" fmla="*/ 2686279 w 2793949"/>
                <a:gd name="connsiteY165" fmla="*/ 1673352 h 2329662"/>
                <a:gd name="connsiteX166" fmla="*/ 2693137 w 2793949"/>
                <a:gd name="connsiteY166" fmla="*/ 1674724 h 2329662"/>
                <a:gd name="connsiteX167" fmla="*/ 2691079 w 2793949"/>
                <a:gd name="connsiteY167" fmla="*/ 1681582 h 2329662"/>
                <a:gd name="connsiteX168" fmla="*/ 2688336 w 2793949"/>
                <a:gd name="connsiteY168" fmla="*/ 1687754 h 2329662"/>
                <a:gd name="connsiteX169" fmla="*/ 2684221 w 2793949"/>
                <a:gd name="connsiteY169" fmla="*/ 1693240 h 2329662"/>
                <a:gd name="connsiteX170" fmla="*/ 2678735 w 2793949"/>
                <a:gd name="connsiteY170" fmla="*/ 1698727 h 2329662"/>
                <a:gd name="connsiteX171" fmla="*/ 2681478 w 2793949"/>
                <a:gd name="connsiteY171" fmla="*/ 1702841 h 2329662"/>
                <a:gd name="connsiteX172" fmla="*/ 2688336 w 2793949"/>
                <a:gd name="connsiteY172" fmla="*/ 1716557 h 2329662"/>
                <a:gd name="connsiteX173" fmla="*/ 2651303 w 2793949"/>
                <a:gd name="connsiteY173" fmla="*/ 1705585 h 2329662"/>
                <a:gd name="connsiteX174" fmla="*/ 2636901 w 2793949"/>
                <a:gd name="connsiteY174" fmla="*/ 1704899 h 2329662"/>
                <a:gd name="connsiteX175" fmla="*/ 2620442 w 2793949"/>
                <a:gd name="connsiteY175" fmla="*/ 1711071 h 2329662"/>
                <a:gd name="connsiteX176" fmla="*/ 2588895 w 2793949"/>
                <a:gd name="connsiteY176" fmla="*/ 1730959 h 2329662"/>
                <a:gd name="connsiteX177" fmla="*/ 2577237 w 2793949"/>
                <a:gd name="connsiteY177" fmla="*/ 1742618 h 2329662"/>
                <a:gd name="connsiteX178" fmla="*/ 2549119 w 2793949"/>
                <a:gd name="connsiteY178" fmla="*/ 1789252 h 2329662"/>
                <a:gd name="connsiteX179" fmla="*/ 2529231 w 2793949"/>
                <a:gd name="connsiteY179" fmla="*/ 1815998 h 2329662"/>
                <a:gd name="connsiteX180" fmla="*/ 2503170 w 2793949"/>
                <a:gd name="connsiteY180" fmla="*/ 1840001 h 2329662"/>
                <a:gd name="connsiteX181" fmla="*/ 2470252 w 2793949"/>
                <a:gd name="connsiteY181" fmla="*/ 1860575 h 2329662"/>
                <a:gd name="connsiteX182" fmla="*/ 2441448 w 2793949"/>
                <a:gd name="connsiteY182" fmla="*/ 1840687 h 2329662"/>
                <a:gd name="connsiteX183" fmla="*/ 2436648 w 2793949"/>
                <a:gd name="connsiteY183" fmla="*/ 1838630 h 2329662"/>
                <a:gd name="connsiteX184" fmla="*/ 2435276 w 2793949"/>
                <a:gd name="connsiteY184" fmla="*/ 1833143 h 2329662"/>
                <a:gd name="connsiteX185" fmla="*/ 2422246 w 2793949"/>
                <a:gd name="connsiteY185" fmla="*/ 1806397 h 2329662"/>
                <a:gd name="connsiteX186" fmla="*/ 2431847 w 2793949"/>
                <a:gd name="connsiteY186" fmla="*/ 1793367 h 2329662"/>
                <a:gd name="connsiteX187" fmla="*/ 2451735 w 2793949"/>
                <a:gd name="connsiteY187" fmla="*/ 1732331 h 2329662"/>
                <a:gd name="connsiteX188" fmla="*/ 2455850 w 2793949"/>
                <a:gd name="connsiteY188" fmla="*/ 1711071 h 2329662"/>
                <a:gd name="connsiteX189" fmla="*/ 2453793 w 2793949"/>
                <a:gd name="connsiteY189" fmla="*/ 1691183 h 2329662"/>
                <a:gd name="connsiteX190" fmla="*/ 2446935 w 2793949"/>
                <a:gd name="connsiteY190" fmla="*/ 1680896 h 2329662"/>
                <a:gd name="connsiteX191" fmla="*/ 2437333 w 2793949"/>
                <a:gd name="connsiteY191" fmla="*/ 1674038 h 2329662"/>
                <a:gd name="connsiteX192" fmla="*/ 2420188 w 2793949"/>
                <a:gd name="connsiteY192" fmla="*/ 1654150 h 2329662"/>
                <a:gd name="connsiteX193" fmla="*/ 2418817 w 2793949"/>
                <a:gd name="connsiteY193" fmla="*/ 1650035 h 2329662"/>
                <a:gd name="connsiteX194" fmla="*/ 2422932 w 2793949"/>
                <a:gd name="connsiteY194" fmla="*/ 1643177 h 2329662"/>
                <a:gd name="connsiteX195" fmla="*/ 2422246 w 2793949"/>
                <a:gd name="connsiteY195" fmla="*/ 1639062 h 2329662"/>
                <a:gd name="connsiteX196" fmla="*/ 2415388 w 2793949"/>
                <a:gd name="connsiteY196" fmla="*/ 1633576 h 2329662"/>
                <a:gd name="connsiteX197" fmla="*/ 2411273 w 2793949"/>
                <a:gd name="connsiteY197" fmla="*/ 1634261 h 2329662"/>
                <a:gd name="connsiteX198" fmla="*/ 2407158 w 2793949"/>
                <a:gd name="connsiteY198" fmla="*/ 1634261 h 2329662"/>
                <a:gd name="connsiteX199" fmla="*/ 2402358 w 2793949"/>
                <a:gd name="connsiteY199" fmla="*/ 1626718 h 2329662"/>
                <a:gd name="connsiteX200" fmla="*/ 2414016 w 2793949"/>
                <a:gd name="connsiteY200" fmla="*/ 1622603 h 2329662"/>
                <a:gd name="connsiteX201" fmla="*/ 2441448 w 2793949"/>
                <a:gd name="connsiteY201" fmla="*/ 1603400 h 2329662"/>
                <a:gd name="connsiteX202" fmla="*/ 2458593 w 2793949"/>
                <a:gd name="connsiteY202" fmla="*/ 1597228 h 2329662"/>
                <a:gd name="connsiteX203" fmla="*/ 2464080 w 2793949"/>
                <a:gd name="connsiteY203" fmla="*/ 1592428 h 2329662"/>
                <a:gd name="connsiteX204" fmla="*/ 2461336 w 2793949"/>
                <a:gd name="connsiteY204" fmla="*/ 1585570 h 2329662"/>
                <a:gd name="connsiteX205" fmla="*/ 2467509 w 2793949"/>
                <a:gd name="connsiteY205" fmla="*/ 1580083 h 2329662"/>
                <a:gd name="connsiteX206" fmla="*/ 2468880 w 2793949"/>
                <a:gd name="connsiteY206" fmla="*/ 1575283 h 2329662"/>
                <a:gd name="connsiteX207" fmla="*/ 2468880 w 2793949"/>
                <a:gd name="connsiteY207" fmla="*/ 1569796 h 2329662"/>
                <a:gd name="connsiteX208" fmla="*/ 2470252 w 2793949"/>
                <a:gd name="connsiteY208" fmla="*/ 1562252 h 2329662"/>
                <a:gd name="connsiteX209" fmla="*/ 2475052 w 2793949"/>
                <a:gd name="connsiteY209" fmla="*/ 1551280 h 2329662"/>
                <a:gd name="connsiteX210" fmla="*/ 2479853 w 2793949"/>
                <a:gd name="connsiteY210" fmla="*/ 1543050 h 2329662"/>
                <a:gd name="connsiteX211" fmla="*/ 2486711 w 2793949"/>
                <a:gd name="connsiteY211" fmla="*/ 1529334 h 2329662"/>
                <a:gd name="connsiteX212" fmla="*/ 2489454 w 2793949"/>
                <a:gd name="connsiteY212" fmla="*/ 1525905 h 2329662"/>
                <a:gd name="connsiteX213" fmla="*/ 2510714 w 2793949"/>
                <a:gd name="connsiteY213" fmla="*/ 1519733 h 2329662"/>
                <a:gd name="connsiteX214" fmla="*/ 2513457 w 2793949"/>
                <a:gd name="connsiteY214" fmla="*/ 1516304 h 2329662"/>
                <a:gd name="connsiteX215" fmla="*/ 2518944 w 2793949"/>
                <a:gd name="connsiteY215" fmla="*/ 1508760 h 2329662"/>
                <a:gd name="connsiteX216" fmla="*/ 2542261 w 2793949"/>
                <a:gd name="connsiteY216" fmla="*/ 1484071 h 2329662"/>
                <a:gd name="connsiteX217" fmla="*/ 2547747 w 2793949"/>
                <a:gd name="connsiteY217" fmla="*/ 1474470 h 2329662"/>
                <a:gd name="connsiteX218" fmla="*/ 2554605 w 2793949"/>
                <a:gd name="connsiteY218" fmla="*/ 1468298 h 2329662"/>
                <a:gd name="connsiteX219" fmla="*/ 2596439 w 2793949"/>
                <a:gd name="connsiteY219" fmla="*/ 1453210 h 2329662"/>
                <a:gd name="connsiteX220" fmla="*/ 2675306 w 2793949"/>
                <a:gd name="connsiteY220" fmla="*/ 1410691 h 2329662"/>
                <a:gd name="connsiteX221" fmla="*/ 2685593 w 2793949"/>
                <a:gd name="connsiteY221" fmla="*/ 1402461 h 2329662"/>
                <a:gd name="connsiteX222" fmla="*/ 2708224 w 2793949"/>
                <a:gd name="connsiteY222" fmla="*/ 1391488 h 2329662"/>
                <a:gd name="connsiteX223" fmla="*/ 2754859 w 2793949"/>
                <a:gd name="connsiteY223" fmla="*/ 1394231 h 2329662"/>
                <a:gd name="connsiteX224" fmla="*/ 2776119 w 2793949"/>
                <a:gd name="connsiteY224" fmla="*/ 1366799 h 2329662"/>
                <a:gd name="connsiteX225" fmla="*/ 2781605 w 2793949"/>
                <a:gd name="connsiteY225" fmla="*/ 1366799 h 2329662"/>
                <a:gd name="connsiteX226" fmla="*/ 2787777 w 2793949"/>
                <a:gd name="connsiteY226" fmla="*/ 1372286 h 2329662"/>
                <a:gd name="connsiteX227" fmla="*/ 2793949 w 2793949"/>
                <a:gd name="connsiteY227" fmla="*/ 1381887 h 2329662"/>
                <a:gd name="connsiteX228" fmla="*/ 2793949 w 2793949"/>
                <a:gd name="connsiteY228" fmla="*/ 1387373 h 2329662"/>
                <a:gd name="connsiteX229" fmla="*/ 780441 w 2793949"/>
                <a:gd name="connsiteY229" fmla="*/ 1345540 h 2329662"/>
                <a:gd name="connsiteX230" fmla="*/ 805815 w 2793949"/>
                <a:gd name="connsiteY230" fmla="*/ 1353769 h 2329662"/>
                <a:gd name="connsiteX231" fmla="*/ 829818 w 2793949"/>
                <a:gd name="connsiteY231" fmla="*/ 1371600 h 2329662"/>
                <a:gd name="connsiteX232" fmla="*/ 849021 w 2793949"/>
                <a:gd name="connsiteY232" fmla="*/ 1394231 h 2329662"/>
                <a:gd name="connsiteX233" fmla="*/ 857250 w 2793949"/>
                <a:gd name="connsiteY233" fmla="*/ 1417549 h 2329662"/>
                <a:gd name="connsiteX234" fmla="*/ 855879 w 2793949"/>
                <a:gd name="connsiteY234" fmla="*/ 1434694 h 2329662"/>
                <a:gd name="connsiteX235" fmla="*/ 849021 w 2793949"/>
                <a:gd name="connsiteY235" fmla="*/ 1452524 h 2329662"/>
                <a:gd name="connsiteX236" fmla="*/ 838734 w 2793949"/>
                <a:gd name="connsiteY236" fmla="*/ 1466240 h 2329662"/>
                <a:gd name="connsiteX237" fmla="*/ 825703 w 2793949"/>
                <a:gd name="connsiteY237" fmla="*/ 1471041 h 2329662"/>
                <a:gd name="connsiteX238" fmla="*/ 811302 w 2793949"/>
                <a:gd name="connsiteY238" fmla="*/ 1469669 h 2329662"/>
                <a:gd name="connsiteX239" fmla="*/ 779069 w 2793949"/>
                <a:gd name="connsiteY239" fmla="*/ 1460068 h 2329662"/>
                <a:gd name="connsiteX240" fmla="*/ 766039 w 2793949"/>
                <a:gd name="connsiteY240" fmla="*/ 1453210 h 2329662"/>
                <a:gd name="connsiteX241" fmla="*/ 774268 w 2793949"/>
                <a:gd name="connsiteY241" fmla="*/ 1449095 h 2329662"/>
                <a:gd name="connsiteX242" fmla="*/ 790728 w 2793949"/>
                <a:gd name="connsiteY242" fmla="*/ 1449781 h 2329662"/>
                <a:gd name="connsiteX243" fmla="*/ 799643 w 2793949"/>
                <a:gd name="connsiteY243" fmla="*/ 1447724 h 2329662"/>
                <a:gd name="connsiteX244" fmla="*/ 806501 w 2793949"/>
                <a:gd name="connsiteY244" fmla="*/ 1441552 h 2329662"/>
                <a:gd name="connsiteX245" fmla="*/ 813359 w 2793949"/>
                <a:gd name="connsiteY245" fmla="*/ 1428521 h 2329662"/>
                <a:gd name="connsiteX246" fmla="*/ 818845 w 2793949"/>
                <a:gd name="connsiteY246" fmla="*/ 1423721 h 2329662"/>
                <a:gd name="connsiteX247" fmla="*/ 814045 w 2793949"/>
                <a:gd name="connsiteY247" fmla="*/ 1400404 h 2329662"/>
                <a:gd name="connsiteX248" fmla="*/ 810616 w 2793949"/>
                <a:gd name="connsiteY248" fmla="*/ 1392174 h 2329662"/>
                <a:gd name="connsiteX249" fmla="*/ 804444 w 2793949"/>
                <a:gd name="connsiteY249" fmla="*/ 1387373 h 2329662"/>
                <a:gd name="connsiteX250" fmla="*/ 804444 w 2793949"/>
                <a:gd name="connsiteY250" fmla="*/ 1381887 h 2329662"/>
                <a:gd name="connsiteX251" fmla="*/ 808558 w 2793949"/>
                <a:gd name="connsiteY251" fmla="*/ 1370914 h 2329662"/>
                <a:gd name="connsiteX252" fmla="*/ 798271 w 2793949"/>
                <a:gd name="connsiteY252" fmla="*/ 1364742 h 2329662"/>
                <a:gd name="connsiteX253" fmla="*/ 770839 w 2793949"/>
                <a:gd name="connsiteY253" fmla="*/ 1357198 h 2329662"/>
                <a:gd name="connsiteX254" fmla="*/ 770839 w 2793949"/>
                <a:gd name="connsiteY254" fmla="*/ 1351026 h 2329662"/>
                <a:gd name="connsiteX255" fmla="*/ 774268 w 2793949"/>
                <a:gd name="connsiteY255" fmla="*/ 1349654 h 2329662"/>
                <a:gd name="connsiteX256" fmla="*/ 777012 w 2793949"/>
                <a:gd name="connsiteY256" fmla="*/ 1347597 h 2329662"/>
                <a:gd name="connsiteX257" fmla="*/ 780441 w 2793949"/>
                <a:gd name="connsiteY257" fmla="*/ 1345540 h 2329662"/>
                <a:gd name="connsiteX258" fmla="*/ 2200047 w 2793949"/>
                <a:gd name="connsiteY258" fmla="*/ 1381887 h 2329662"/>
                <a:gd name="connsiteX259" fmla="*/ 2193189 w 2793949"/>
                <a:gd name="connsiteY259" fmla="*/ 1397660 h 2329662"/>
                <a:gd name="connsiteX260" fmla="*/ 2202104 w 2793949"/>
                <a:gd name="connsiteY260" fmla="*/ 1406576 h 2329662"/>
                <a:gd name="connsiteX261" fmla="*/ 2216506 w 2793949"/>
                <a:gd name="connsiteY261" fmla="*/ 1407947 h 2329662"/>
                <a:gd name="connsiteX262" fmla="*/ 2229536 w 2793949"/>
                <a:gd name="connsiteY262" fmla="*/ 1399718 h 2329662"/>
                <a:gd name="connsiteX263" fmla="*/ 2231593 w 2793949"/>
                <a:gd name="connsiteY263" fmla="*/ 1402461 h 2329662"/>
                <a:gd name="connsiteX264" fmla="*/ 2232965 w 2793949"/>
                <a:gd name="connsiteY264" fmla="*/ 1405204 h 2329662"/>
                <a:gd name="connsiteX265" fmla="*/ 2233651 w 2793949"/>
                <a:gd name="connsiteY265" fmla="*/ 1411376 h 2329662"/>
                <a:gd name="connsiteX266" fmla="*/ 2229536 w 2793949"/>
                <a:gd name="connsiteY266" fmla="*/ 1420292 h 2329662"/>
                <a:gd name="connsiteX267" fmla="*/ 2221992 w 2793949"/>
                <a:gd name="connsiteY267" fmla="*/ 1428521 h 2329662"/>
                <a:gd name="connsiteX268" fmla="*/ 2213763 w 2793949"/>
                <a:gd name="connsiteY268" fmla="*/ 1432636 h 2329662"/>
                <a:gd name="connsiteX269" fmla="*/ 2205533 w 2793949"/>
                <a:gd name="connsiteY269" fmla="*/ 1429893 h 2329662"/>
                <a:gd name="connsiteX270" fmla="*/ 2201418 w 2793949"/>
                <a:gd name="connsiteY270" fmla="*/ 1434008 h 2329662"/>
                <a:gd name="connsiteX271" fmla="*/ 2195246 w 2793949"/>
                <a:gd name="connsiteY271" fmla="*/ 1429893 h 2329662"/>
                <a:gd name="connsiteX272" fmla="*/ 2187016 w 2793949"/>
                <a:gd name="connsiteY272" fmla="*/ 1431265 h 2329662"/>
                <a:gd name="connsiteX273" fmla="*/ 2177415 w 2793949"/>
                <a:gd name="connsiteY273" fmla="*/ 1421663 h 2329662"/>
                <a:gd name="connsiteX274" fmla="*/ 2172615 w 2793949"/>
                <a:gd name="connsiteY274" fmla="*/ 1406576 h 2329662"/>
                <a:gd name="connsiteX275" fmla="*/ 2176044 w 2793949"/>
                <a:gd name="connsiteY275" fmla="*/ 1393546 h 2329662"/>
                <a:gd name="connsiteX276" fmla="*/ 2166442 w 2793949"/>
                <a:gd name="connsiteY276" fmla="*/ 1388059 h 2329662"/>
                <a:gd name="connsiteX277" fmla="*/ 2158899 w 2793949"/>
                <a:gd name="connsiteY277" fmla="*/ 1390802 h 2329662"/>
                <a:gd name="connsiteX278" fmla="*/ 2152041 w 2793949"/>
                <a:gd name="connsiteY278" fmla="*/ 1397660 h 2329662"/>
                <a:gd name="connsiteX279" fmla="*/ 2147240 w 2793949"/>
                <a:gd name="connsiteY279" fmla="*/ 1405890 h 2329662"/>
                <a:gd name="connsiteX280" fmla="*/ 2142439 w 2793949"/>
                <a:gd name="connsiteY280" fmla="*/ 1405890 h 2329662"/>
                <a:gd name="connsiteX281" fmla="*/ 2138325 w 2793949"/>
                <a:gd name="connsiteY281" fmla="*/ 1397660 h 2329662"/>
                <a:gd name="connsiteX282" fmla="*/ 2129409 w 2793949"/>
                <a:gd name="connsiteY282" fmla="*/ 1391488 h 2329662"/>
                <a:gd name="connsiteX283" fmla="*/ 2128038 w 2793949"/>
                <a:gd name="connsiteY283" fmla="*/ 1384630 h 2329662"/>
                <a:gd name="connsiteX284" fmla="*/ 2128723 w 2793949"/>
                <a:gd name="connsiteY284" fmla="*/ 1366799 h 2329662"/>
                <a:gd name="connsiteX285" fmla="*/ 2129409 w 2793949"/>
                <a:gd name="connsiteY285" fmla="*/ 1358570 h 2329662"/>
                <a:gd name="connsiteX286" fmla="*/ 2132152 w 2793949"/>
                <a:gd name="connsiteY286" fmla="*/ 1351026 h 2329662"/>
                <a:gd name="connsiteX287" fmla="*/ 2139010 w 2793949"/>
                <a:gd name="connsiteY287" fmla="*/ 1365428 h 2329662"/>
                <a:gd name="connsiteX288" fmla="*/ 2149297 w 2793949"/>
                <a:gd name="connsiteY288" fmla="*/ 1361313 h 2329662"/>
                <a:gd name="connsiteX289" fmla="*/ 2160956 w 2793949"/>
                <a:gd name="connsiteY289" fmla="*/ 1351026 h 2329662"/>
                <a:gd name="connsiteX290" fmla="*/ 2171243 w 2793949"/>
                <a:gd name="connsiteY290" fmla="*/ 1345540 h 2329662"/>
                <a:gd name="connsiteX291" fmla="*/ 2180158 w 2793949"/>
                <a:gd name="connsiteY291" fmla="*/ 1352398 h 2329662"/>
                <a:gd name="connsiteX292" fmla="*/ 2189074 w 2793949"/>
                <a:gd name="connsiteY292" fmla="*/ 1377086 h 2329662"/>
                <a:gd name="connsiteX293" fmla="*/ 2200047 w 2793949"/>
                <a:gd name="connsiteY293" fmla="*/ 1381887 h 2329662"/>
                <a:gd name="connsiteX294" fmla="*/ 1471041 w 2793949"/>
                <a:gd name="connsiteY294" fmla="*/ 1207008 h 2329662"/>
                <a:gd name="connsiteX295" fmla="*/ 1492987 w 2793949"/>
                <a:gd name="connsiteY295" fmla="*/ 1208380 h 2329662"/>
                <a:gd name="connsiteX296" fmla="*/ 1519047 w 2793949"/>
                <a:gd name="connsiteY296" fmla="*/ 1224153 h 2329662"/>
                <a:gd name="connsiteX297" fmla="*/ 1539621 w 2793949"/>
                <a:gd name="connsiteY297" fmla="*/ 1243355 h 2329662"/>
                <a:gd name="connsiteX298" fmla="*/ 1544422 w 2793949"/>
                <a:gd name="connsiteY298" fmla="*/ 1255700 h 2329662"/>
                <a:gd name="connsiteX299" fmla="*/ 1539621 w 2793949"/>
                <a:gd name="connsiteY299" fmla="*/ 1259815 h 2329662"/>
                <a:gd name="connsiteX300" fmla="*/ 1536192 w 2793949"/>
                <a:gd name="connsiteY300" fmla="*/ 1260500 h 2329662"/>
                <a:gd name="connsiteX301" fmla="*/ 1532763 w 2793949"/>
                <a:gd name="connsiteY301" fmla="*/ 1257071 h 2329662"/>
                <a:gd name="connsiteX302" fmla="*/ 1529334 w 2793949"/>
                <a:gd name="connsiteY302" fmla="*/ 1249528 h 2329662"/>
                <a:gd name="connsiteX303" fmla="*/ 1518361 w 2793949"/>
                <a:gd name="connsiteY303" fmla="*/ 1259129 h 2329662"/>
                <a:gd name="connsiteX304" fmla="*/ 1508760 w 2793949"/>
                <a:gd name="connsiteY304" fmla="*/ 1262558 h 2329662"/>
                <a:gd name="connsiteX305" fmla="*/ 1488186 w 2793949"/>
                <a:gd name="connsiteY305" fmla="*/ 1261186 h 2329662"/>
                <a:gd name="connsiteX306" fmla="*/ 1478585 w 2793949"/>
                <a:gd name="connsiteY306" fmla="*/ 1264615 h 2329662"/>
                <a:gd name="connsiteX307" fmla="*/ 1471727 w 2793949"/>
                <a:gd name="connsiteY307" fmla="*/ 1272159 h 2329662"/>
                <a:gd name="connsiteX308" fmla="*/ 1461440 w 2793949"/>
                <a:gd name="connsiteY308" fmla="*/ 1292047 h 2329662"/>
                <a:gd name="connsiteX309" fmla="*/ 1460754 w 2793949"/>
                <a:gd name="connsiteY309" fmla="*/ 1303706 h 2329662"/>
                <a:gd name="connsiteX310" fmla="*/ 1462126 w 2793949"/>
                <a:gd name="connsiteY310" fmla="*/ 1314679 h 2329662"/>
                <a:gd name="connsiteX311" fmla="*/ 1456639 w 2793949"/>
                <a:gd name="connsiteY311" fmla="*/ 1320165 h 2329662"/>
                <a:gd name="connsiteX312" fmla="*/ 1439494 w 2793949"/>
                <a:gd name="connsiteY312" fmla="*/ 1321537 h 2329662"/>
                <a:gd name="connsiteX313" fmla="*/ 1427836 w 2793949"/>
                <a:gd name="connsiteY313" fmla="*/ 1316736 h 2329662"/>
                <a:gd name="connsiteX314" fmla="*/ 1414806 w 2793949"/>
                <a:gd name="connsiteY314" fmla="*/ 1292733 h 2329662"/>
                <a:gd name="connsiteX315" fmla="*/ 1403147 w 2793949"/>
                <a:gd name="connsiteY315" fmla="*/ 1285875 h 2329662"/>
                <a:gd name="connsiteX316" fmla="*/ 1404519 w 2793949"/>
                <a:gd name="connsiteY316" fmla="*/ 1279703 h 2329662"/>
                <a:gd name="connsiteX317" fmla="*/ 1405890 w 2793949"/>
                <a:gd name="connsiteY317" fmla="*/ 1277645 h 2329662"/>
                <a:gd name="connsiteX318" fmla="*/ 1408633 w 2793949"/>
                <a:gd name="connsiteY318" fmla="*/ 1274216 h 2329662"/>
                <a:gd name="connsiteX319" fmla="*/ 1401775 w 2793949"/>
                <a:gd name="connsiteY319" fmla="*/ 1263929 h 2329662"/>
                <a:gd name="connsiteX320" fmla="*/ 1399718 w 2793949"/>
                <a:gd name="connsiteY320" fmla="*/ 1250899 h 2329662"/>
                <a:gd name="connsiteX321" fmla="*/ 1403833 w 2793949"/>
                <a:gd name="connsiteY321" fmla="*/ 1244041 h 2329662"/>
                <a:gd name="connsiteX322" fmla="*/ 1413434 w 2793949"/>
                <a:gd name="connsiteY322" fmla="*/ 1249528 h 2329662"/>
                <a:gd name="connsiteX323" fmla="*/ 1423721 w 2793949"/>
                <a:gd name="connsiteY323" fmla="*/ 1243355 h 2329662"/>
                <a:gd name="connsiteX324" fmla="*/ 1435380 w 2793949"/>
                <a:gd name="connsiteY324" fmla="*/ 1250899 h 2329662"/>
                <a:gd name="connsiteX325" fmla="*/ 1447038 w 2793949"/>
                <a:gd name="connsiteY325" fmla="*/ 1261872 h 2329662"/>
                <a:gd name="connsiteX326" fmla="*/ 1456639 w 2793949"/>
                <a:gd name="connsiteY326" fmla="*/ 1267358 h 2329662"/>
                <a:gd name="connsiteX327" fmla="*/ 1462812 w 2793949"/>
                <a:gd name="connsiteY327" fmla="*/ 1263929 h 2329662"/>
                <a:gd name="connsiteX328" fmla="*/ 1469670 w 2793949"/>
                <a:gd name="connsiteY328" fmla="*/ 1252271 h 2329662"/>
                <a:gd name="connsiteX329" fmla="*/ 1473784 w 2793949"/>
                <a:gd name="connsiteY329" fmla="*/ 1249528 h 2329662"/>
                <a:gd name="connsiteX330" fmla="*/ 1481328 w 2793949"/>
                <a:gd name="connsiteY330" fmla="*/ 1250899 h 2329662"/>
                <a:gd name="connsiteX331" fmla="*/ 1487500 w 2793949"/>
                <a:gd name="connsiteY331" fmla="*/ 1252271 h 2329662"/>
                <a:gd name="connsiteX332" fmla="*/ 1492987 w 2793949"/>
                <a:gd name="connsiteY332" fmla="*/ 1252957 h 2329662"/>
                <a:gd name="connsiteX333" fmla="*/ 1500531 w 2793949"/>
                <a:gd name="connsiteY333" fmla="*/ 1249528 h 2329662"/>
                <a:gd name="connsiteX334" fmla="*/ 1490929 w 2793949"/>
                <a:gd name="connsiteY334" fmla="*/ 1244041 h 2329662"/>
                <a:gd name="connsiteX335" fmla="*/ 1486815 w 2793949"/>
                <a:gd name="connsiteY335" fmla="*/ 1235812 h 2329662"/>
                <a:gd name="connsiteX336" fmla="*/ 1489558 w 2793949"/>
                <a:gd name="connsiteY336" fmla="*/ 1228268 h 2329662"/>
                <a:gd name="connsiteX337" fmla="*/ 1490244 w 2793949"/>
                <a:gd name="connsiteY337" fmla="*/ 1226210 h 2329662"/>
                <a:gd name="connsiteX338" fmla="*/ 1482700 w 2793949"/>
                <a:gd name="connsiteY338" fmla="*/ 1223467 h 2329662"/>
                <a:gd name="connsiteX339" fmla="*/ 1476528 w 2793949"/>
                <a:gd name="connsiteY339" fmla="*/ 1218667 h 2329662"/>
                <a:gd name="connsiteX340" fmla="*/ 1471041 w 2793949"/>
                <a:gd name="connsiteY340" fmla="*/ 1213180 h 2329662"/>
                <a:gd name="connsiteX341" fmla="*/ 1471041 w 2793949"/>
                <a:gd name="connsiteY341" fmla="*/ 1207008 h 2329662"/>
                <a:gd name="connsiteX342" fmla="*/ 2533345 w 2793949"/>
                <a:gd name="connsiteY342" fmla="*/ 1249528 h 2329662"/>
                <a:gd name="connsiteX343" fmla="*/ 2534031 w 2793949"/>
                <a:gd name="connsiteY343" fmla="*/ 1259815 h 2329662"/>
                <a:gd name="connsiteX344" fmla="*/ 2535403 w 2793949"/>
                <a:gd name="connsiteY344" fmla="*/ 1267358 h 2329662"/>
                <a:gd name="connsiteX345" fmla="*/ 2538146 w 2793949"/>
                <a:gd name="connsiteY345" fmla="*/ 1274216 h 2329662"/>
                <a:gd name="connsiteX346" fmla="*/ 2531974 w 2793949"/>
                <a:gd name="connsiteY346" fmla="*/ 1278331 h 2329662"/>
                <a:gd name="connsiteX347" fmla="*/ 2528545 w 2793949"/>
                <a:gd name="connsiteY347" fmla="*/ 1279703 h 2329662"/>
                <a:gd name="connsiteX348" fmla="*/ 2531974 w 2793949"/>
                <a:gd name="connsiteY348" fmla="*/ 1281074 h 2329662"/>
                <a:gd name="connsiteX349" fmla="*/ 2534717 w 2793949"/>
                <a:gd name="connsiteY349" fmla="*/ 1283818 h 2329662"/>
                <a:gd name="connsiteX350" fmla="*/ 2536774 w 2793949"/>
                <a:gd name="connsiteY350" fmla="*/ 1287247 h 2329662"/>
                <a:gd name="connsiteX351" fmla="*/ 2538146 w 2793949"/>
                <a:gd name="connsiteY351" fmla="*/ 1292047 h 2329662"/>
                <a:gd name="connsiteX352" fmla="*/ 2522373 w 2793949"/>
                <a:gd name="connsiteY352" fmla="*/ 1300963 h 2329662"/>
                <a:gd name="connsiteX353" fmla="*/ 2514143 w 2793949"/>
                <a:gd name="connsiteY353" fmla="*/ 1303706 h 2329662"/>
                <a:gd name="connsiteX354" fmla="*/ 2503856 w 2793949"/>
                <a:gd name="connsiteY354" fmla="*/ 1303706 h 2329662"/>
                <a:gd name="connsiteX355" fmla="*/ 2503856 w 2793949"/>
                <a:gd name="connsiteY355" fmla="*/ 1298219 h 2329662"/>
                <a:gd name="connsiteX356" fmla="*/ 2507971 w 2793949"/>
                <a:gd name="connsiteY356" fmla="*/ 1296162 h 2329662"/>
                <a:gd name="connsiteX357" fmla="*/ 2514143 w 2793949"/>
                <a:gd name="connsiteY357" fmla="*/ 1289990 h 2329662"/>
                <a:gd name="connsiteX358" fmla="*/ 2518944 w 2793949"/>
                <a:gd name="connsiteY358" fmla="*/ 1285875 h 2329662"/>
                <a:gd name="connsiteX359" fmla="*/ 2488083 w 2793949"/>
                <a:gd name="connsiteY359" fmla="*/ 1275588 h 2329662"/>
                <a:gd name="connsiteX360" fmla="*/ 2479167 w 2793949"/>
                <a:gd name="connsiteY360" fmla="*/ 1269416 h 2329662"/>
                <a:gd name="connsiteX361" fmla="*/ 2489454 w 2793949"/>
                <a:gd name="connsiteY361" fmla="*/ 1261186 h 2329662"/>
                <a:gd name="connsiteX362" fmla="*/ 2455850 w 2793949"/>
                <a:gd name="connsiteY362" fmla="*/ 1261186 h 2329662"/>
                <a:gd name="connsiteX363" fmla="*/ 2460651 w 2793949"/>
                <a:gd name="connsiteY363" fmla="*/ 1253642 h 2329662"/>
                <a:gd name="connsiteX364" fmla="*/ 2468194 w 2793949"/>
                <a:gd name="connsiteY364" fmla="*/ 1244041 h 2329662"/>
                <a:gd name="connsiteX365" fmla="*/ 2475052 w 2793949"/>
                <a:gd name="connsiteY365" fmla="*/ 1235126 h 2329662"/>
                <a:gd name="connsiteX366" fmla="*/ 2475738 w 2793949"/>
                <a:gd name="connsiteY366" fmla="*/ 1225525 h 2329662"/>
                <a:gd name="connsiteX367" fmla="*/ 2479167 w 2793949"/>
                <a:gd name="connsiteY367" fmla="*/ 1225525 h 2329662"/>
                <a:gd name="connsiteX368" fmla="*/ 2480539 w 2793949"/>
                <a:gd name="connsiteY368" fmla="*/ 1224153 h 2329662"/>
                <a:gd name="connsiteX369" fmla="*/ 2485339 w 2793949"/>
                <a:gd name="connsiteY369" fmla="*/ 1219352 h 2329662"/>
                <a:gd name="connsiteX370" fmla="*/ 2485339 w 2793949"/>
                <a:gd name="connsiteY370" fmla="*/ 1225525 h 2329662"/>
                <a:gd name="connsiteX371" fmla="*/ 2496998 w 2793949"/>
                <a:gd name="connsiteY371" fmla="*/ 1210437 h 2329662"/>
                <a:gd name="connsiteX372" fmla="*/ 2513457 w 2793949"/>
                <a:gd name="connsiteY372" fmla="*/ 1200836 h 2329662"/>
                <a:gd name="connsiteX373" fmla="*/ 2527173 w 2793949"/>
                <a:gd name="connsiteY373" fmla="*/ 1199464 h 2329662"/>
                <a:gd name="connsiteX374" fmla="*/ 2528545 w 2793949"/>
                <a:gd name="connsiteY374" fmla="*/ 1207008 h 2329662"/>
                <a:gd name="connsiteX375" fmla="*/ 2508657 w 2793949"/>
                <a:gd name="connsiteY375" fmla="*/ 1213180 h 2329662"/>
                <a:gd name="connsiteX376" fmla="*/ 2499741 w 2793949"/>
                <a:gd name="connsiteY376" fmla="*/ 1219352 h 2329662"/>
                <a:gd name="connsiteX377" fmla="*/ 2494941 w 2793949"/>
                <a:gd name="connsiteY377" fmla="*/ 1231697 h 2329662"/>
                <a:gd name="connsiteX378" fmla="*/ 2501113 w 2793949"/>
                <a:gd name="connsiteY378" fmla="*/ 1228954 h 2329662"/>
                <a:gd name="connsiteX379" fmla="*/ 2504542 w 2793949"/>
                <a:gd name="connsiteY379" fmla="*/ 1228954 h 2329662"/>
                <a:gd name="connsiteX380" fmla="*/ 2509342 w 2793949"/>
                <a:gd name="connsiteY380" fmla="*/ 1237869 h 2329662"/>
                <a:gd name="connsiteX381" fmla="*/ 2533345 w 2793949"/>
                <a:gd name="connsiteY381" fmla="*/ 1219352 h 2329662"/>
                <a:gd name="connsiteX382" fmla="*/ 2534717 w 2793949"/>
                <a:gd name="connsiteY382" fmla="*/ 1222096 h 2329662"/>
                <a:gd name="connsiteX383" fmla="*/ 2535403 w 2793949"/>
                <a:gd name="connsiteY383" fmla="*/ 1222781 h 2329662"/>
                <a:gd name="connsiteX384" fmla="*/ 2536089 w 2793949"/>
                <a:gd name="connsiteY384" fmla="*/ 1223467 h 2329662"/>
                <a:gd name="connsiteX385" fmla="*/ 2538146 w 2793949"/>
                <a:gd name="connsiteY385" fmla="*/ 1225525 h 2329662"/>
                <a:gd name="connsiteX386" fmla="*/ 2534717 w 2793949"/>
                <a:gd name="connsiteY386" fmla="*/ 1228268 h 2329662"/>
                <a:gd name="connsiteX387" fmla="*/ 2531974 w 2793949"/>
                <a:gd name="connsiteY387" fmla="*/ 1231697 h 2329662"/>
                <a:gd name="connsiteX388" fmla="*/ 2530602 w 2793949"/>
                <a:gd name="connsiteY388" fmla="*/ 1235126 h 2329662"/>
                <a:gd name="connsiteX389" fmla="*/ 2528545 w 2793949"/>
                <a:gd name="connsiteY389" fmla="*/ 1237869 h 2329662"/>
                <a:gd name="connsiteX390" fmla="*/ 2533345 w 2793949"/>
                <a:gd name="connsiteY390" fmla="*/ 1234440 h 2329662"/>
                <a:gd name="connsiteX391" fmla="*/ 2535403 w 2793949"/>
                <a:gd name="connsiteY391" fmla="*/ 1235812 h 2329662"/>
                <a:gd name="connsiteX392" fmla="*/ 2535403 w 2793949"/>
                <a:gd name="connsiteY392" fmla="*/ 1240612 h 2329662"/>
                <a:gd name="connsiteX393" fmla="*/ 2533345 w 2793949"/>
                <a:gd name="connsiteY393" fmla="*/ 1249528 h 2329662"/>
                <a:gd name="connsiteX394" fmla="*/ 418338 w 2793949"/>
                <a:gd name="connsiteY394" fmla="*/ 1183005 h 2329662"/>
                <a:gd name="connsiteX395" fmla="*/ 474574 w 2793949"/>
                <a:gd name="connsiteY395" fmla="*/ 1218667 h 2329662"/>
                <a:gd name="connsiteX396" fmla="*/ 485547 w 2793949"/>
                <a:gd name="connsiteY396" fmla="*/ 1237869 h 2329662"/>
                <a:gd name="connsiteX397" fmla="*/ 485547 w 2793949"/>
                <a:gd name="connsiteY397" fmla="*/ 1243355 h 2329662"/>
                <a:gd name="connsiteX398" fmla="*/ 467716 w 2793949"/>
                <a:gd name="connsiteY398" fmla="*/ 1241984 h 2329662"/>
                <a:gd name="connsiteX399" fmla="*/ 456743 w 2793949"/>
                <a:gd name="connsiteY399" fmla="*/ 1238555 h 2329662"/>
                <a:gd name="connsiteX400" fmla="*/ 437541 w 2793949"/>
                <a:gd name="connsiteY400" fmla="*/ 1219352 h 2329662"/>
                <a:gd name="connsiteX401" fmla="*/ 425882 w 2793949"/>
                <a:gd name="connsiteY401" fmla="*/ 1211809 h 2329662"/>
                <a:gd name="connsiteX402" fmla="*/ 414909 w 2793949"/>
                <a:gd name="connsiteY402" fmla="*/ 1207008 h 2329662"/>
                <a:gd name="connsiteX403" fmla="*/ 405308 w 2793949"/>
                <a:gd name="connsiteY403" fmla="*/ 1198778 h 2329662"/>
                <a:gd name="connsiteX404" fmla="*/ 399136 w 2793949"/>
                <a:gd name="connsiteY404" fmla="*/ 1183005 h 2329662"/>
                <a:gd name="connsiteX405" fmla="*/ 413538 w 2793949"/>
                <a:gd name="connsiteY405" fmla="*/ 1182319 h 2329662"/>
                <a:gd name="connsiteX406" fmla="*/ 418338 w 2793949"/>
                <a:gd name="connsiteY406" fmla="*/ 1183005 h 2329662"/>
                <a:gd name="connsiteX407" fmla="*/ 614477 w 2793949"/>
                <a:gd name="connsiteY407" fmla="*/ 1134999 h 2329662"/>
                <a:gd name="connsiteX408" fmla="*/ 641909 w 2793949"/>
                <a:gd name="connsiteY408" fmla="*/ 1135685 h 2329662"/>
                <a:gd name="connsiteX409" fmla="*/ 639852 w 2793949"/>
                <a:gd name="connsiteY409" fmla="*/ 1137742 h 2329662"/>
                <a:gd name="connsiteX410" fmla="*/ 639852 w 2793949"/>
                <a:gd name="connsiteY410" fmla="*/ 1141857 h 2329662"/>
                <a:gd name="connsiteX411" fmla="*/ 640537 w 2793949"/>
                <a:gd name="connsiteY411" fmla="*/ 1147343 h 2329662"/>
                <a:gd name="connsiteX412" fmla="*/ 602133 w 2793949"/>
                <a:gd name="connsiteY412" fmla="*/ 1187120 h 2329662"/>
                <a:gd name="connsiteX413" fmla="*/ 576758 w 2793949"/>
                <a:gd name="connsiteY413" fmla="*/ 1208380 h 2329662"/>
                <a:gd name="connsiteX414" fmla="*/ 558241 w 2793949"/>
                <a:gd name="connsiteY414" fmla="*/ 1207008 h 2329662"/>
                <a:gd name="connsiteX415" fmla="*/ 584988 w 2793949"/>
                <a:gd name="connsiteY415" fmla="*/ 1152830 h 2329662"/>
                <a:gd name="connsiteX416" fmla="*/ 593217 w 2793949"/>
                <a:gd name="connsiteY416" fmla="*/ 1150087 h 2329662"/>
                <a:gd name="connsiteX417" fmla="*/ 606933 w 2793949"/>
                <a:gd name="connsiteY417" fmla="*/ 1137742 h 2329662"/>
                <a:gd name="connsiteX418" fmla="*/ 614477 w 2793949"/>
                <a:gd name="connsiteY418" fmla="*/ 1134999 h 2329662"/>
                <a:gd name="connsiteX419" fmla="*/ 140589 w 2793949"/>
                <a:gd name="connsiteY419" fmla="*/ 1110996 h 2329662"/>
                <a:gd name="connsiteX420" fmla="*/ 168021 w 2793949"/>
                <a:gd name="connsiteY420" fmla="*/ 1095908 h 2329662"/>
                <a:gd name="connsiteX421" fmla="*/ 182423 w 2793949"/>
                <a:gd name="connsiteY421" fmla="*/ 1092479 h 2329662"/>
                <a:gd name="connsiteX422" fmla="*/ 191338 w 2793949"/>
                <a:gd name="connsiteY422" fmla="*/ 1104824 h 2329662"/>
                <a:gd name="connsiteX423" fmla="*/ 189281 w 2793949"/>
                <a:gd name="connsiteY423" fmla="*/ 1114425 h 2329662"/>
                <a:gd name="connsiteX424" fmla="*/ 191338 w 2793949"/>
                <a:gd name="connsiteY424" fmla="*/ 1162431 h 2329662"/>
                <a:gd name="connsiteX425" fmla="*/ 185166 w 2793949"/>
                <a:gd name="connsiteY425" fmla="*/ 1168603 h 2329662"/>
                <a:gd name="connsiteX426" fmla="*/ 171450 w 2793949"/>
                <a:gd name="connsiteY426" fmla="*/ 1175461 h 2329662"/>
                <a:gd name="connsiteX427" fmla="*/ 148133 w 2793949"/>
                <a:gd name="connsiteY427" fmla="*/ 1183005 h 2329662"/>
                <a:gd name="connsiteX428" fmla="*/ 63094 w 2793949"/>
                <a:gd name="connsiteY428" fmla="*/ 1185062 h 2329662"/>
                <a:gd name="connsiteX429" fmla="*/ 37033 w 2793949"/>
                <a:gd name="connsiteY429" fmla="*/ 1195349 h 2329662"/>
                <a:gd name="connsiteX430" fmla="*/ 34290 w 2793949"/>
                <a:gd name="connsiteY430" fmla="*/ 1183005 h 2329662"/>
                <a:gd name="connsiteX431" fmla="*/ 39777 w 2793949"/>
                <a:gd name="connsiteY431" fmla="*/ 1163803 h 2329662"/>
                <a:gd name="connsiteX432" fmla="*/ 37033 w 2793949"/>
                <a:gd name="connsiteY432" fmla="*/ 1152830 h 2329662"/>
                <a:gd name="connsiteX433" fmla="*/ 39777 w 2793949"/>
                <a:gd name="connsiteY433" fmla="*/ 1150772 h 2329662"/>
                <a:gd name="connsiteX434" fmla="*/ 43206 w 2793949"/>
                <a:gd name="connsiteY434" fmla="*/ 1145286 h 2329662"/>
                <a:gd name="connsiteX435" fmla="*/ 46635 w 2793949"/>
                <a:gd name="connsiteY435" fmla="*/ 1141857 h 2329662"/>
                <a:gd name="connsiteX436" fmla="*/ 39777 w 2793949"/>
                <a:gd name="connsiteY436" fmla="*/ 1136371 h 2329662"/>
                <a:gd name="connsiteX437" fmla="*/ 37033 w 2793949"/>
                <a:gd name="connsiteY437" fmla="*/ 1134999 h 2329662"/>
                <a:gd name="connsiteX438" fmla="*/ 43891 w 2793949"/>
                <a:gd name="connsiteY438" fmla="*/ 1128141 h 2329662"/>
                <a:gd name="connsiteX439" fmla="*/ 49378 w 2793949"/>
                <a:gd name="connsiteY439" fmla="*/ 1112368 h 2329662"/>
                <a:gd name="connsiteX440" fmla="*/ 56236 w 2793949"/>
                <a:gd name="connsiteY440" fmla="*/ 1104824 h 2329662"/>
                <a:gd name="connsiteX441" fmla="*/ 59665 w 2793949"/>
                <a:gd name="connsiteY441" fmla="*/ 1109624 h 2329662"/>
                <a:gd name="connsiteX442" fmla="*/ 63780 w 2793949"/>
                <a:gd name="connsiteY442" fmla="*/ 1114425 h 2329662"/>
                <a:gd name="connsiteX443" fmla="*/ 69266 w 2793949"/>
                <a:gd name="connsiteY443" fmla="*/ 1119226 h 2329662"/>
                <a:gd name="connsiteX444" fmla="*/ 75438 w 2793949"/>
                <a:gd name="connsiteY444" fmla="*/ 1122655 h 2329662"/>
                <a:gd name="connsiteX445" fmla="*/ 85039 w 2793949"/>
                <a:gd name="connsiteY445" fmla="*/ 1120597 h 2329662"/>
                <a:gd name="connsiteX446" fmla="*/ 93269 w 2793949"/>
                <a:gd name="connsiteY446" fmla="*/ 1145972 h 2329662"/>
                <a:gd name="connsiteX447" fmla="*/ 106985 w 2793949"/>
                <a:gd name="connsiteY447" fmla="*/ 1152830 h 2329662"/>
                <a:gd name="connsiteX448" fmla="*/ 130988 w 2793949"/>
                <a:gd name="connsiteY448" fmla="*/ 1152830 h 2329662"/>
                <a:gd name="connsiteX449" fmla="*/ 138532 w 2793949"/>
                <a:gd name="connsiteY449" fmla="*/ 1148715 h 2329662"/>
                <a:gd name="connsiteX450" fmla="*/ 136474 w 2793949"/>
                <a:gd name="connsiteY450" fmla="*/ 1139114 h 2329662"/>
                <a:gd name="connsiteX451" fmla="*/ 130302 w 2793949"/>
                <a:gd name="connsiteY451" fmla="*/ 1128827 h 2329662"/>
                <a:gd name="connsiteX452" fmla="*/ 124130 w 2793949"/>
                <a:gd name="connsiteY452" fmla="*/ 1122655 h 2329662"/>
                <a:gd name="connsiteX453" fmla="*/ 114529 w 2793949"/>
                <a:gd name="connsiteY453" fmla="*/ 1128141 h 2329662"/>
                <a:gd name="connsiteX454" fmla="*/ 107671 w 2793949"/>
                <a:gd name="connsiteY454" fmla="*/ 1122655 h 2329662"/>
                <a:gd name="connsiteX455" fmla="*/ 101499 w 2793949"/>
                <a:gd name="connsiteY455" fmla="*/ 1113053 h 2329662"/>
                <a:gd name="connsiteX456" fmla="*/ 94641 w 2793949"/>
                <a:gd name="connsiteY456" fmla="*/ 1104824 h 2329662"/>
                <a:gd name="connsiteX457" fmla="*/ 94641 w 2793949"/>
                <a:gd name="connsiteY457" fmla="*/ 1099337 h 2329662"/>
                <a:gd name="connsiteX458" fmla="*/ 102870 w 2793949"/>
                <a:gd name="connsiteY458" fmla="*/ 1089736 h 2329662"/>
                <a:gd name="connsiteX459" fmla="*/ 111786 w 2793949"/>
                <a:gd name="connsiteY459" fmla="*/ 1095223 h 2329662"/>
                <a:gd name="connsiteX460" fmla="*/ 124130 w 2793949"/>
                <a:gd name="connsiteY460" fmla="*/ 1105510 h 2329662"/>
                <a:gd name="connsiteX461" fmla="*/ 140589 w 2793949"/>
                <a:gd name="connsiteY461" fmla="*/ 1110996 h 2329662"/>
                <a:gd name="connsiteX462" fmla="*/ 259233 w 2793949"/>
                <a:gd name="connsiteY462" fmla="*/ 1074649 h 2329662"/>
                <a:gd name="connsiteX463" fmla="*/ 268834 w 2793949"/>
                <a:gd name="connsiteY463" fmla="*/ 1079449 h 2329662"/>
                <a:gd name="connsiteX464" fmla="*/ 275692 w 2793949"/>
                <a:gd name="connsiteY464" fmla="*/ 1086993 h 2329662"/>
                <a:gd name="connsiteX465" fmla="*/ 277063 w 2793949"/>
                <a:gd name="connsiteY465" fmla="*/ 1095908 h 2329662"/>
                <a:gd name="connsiteX466" fmla="*/ 270891 w 2793949"/>
                <a:gd name="connsiteY466" fmla="*/ 1108253 h 2329662"/>
                <a:gd name="connsiteX467" fmla="*/ 260604 w 2793949"/>
                <a:gd name="connsiteY467" fmla="*/ 1110996 h 2329662"/>
                <a:gd name="connsiteX468" fmla="*/ 250317 w 2793949"/>
                <a:gd name="connsiteY468" fmla="*/ 1102081 h 2329662"/>
                <a:gd name="connsiteX469" fmla="*/ 235230 w 2793949"/>
                <a:gd name="connsiteY469" fmla="*/ 1080821 h 2329662"/>
                <a:gd name="connsiteX470" fmla="*/ 244831 w 2793949"/>
                <a:gd name="connsiteY470" fmla="*/ 1069162 h 2329662"/>
                <a:gd name="connsiteX471" fmla="*/ 256489 w 2793949"/>
                <a:gd name="connsiteY471" fmla="*/ 1069162 h 2329662"/>
                <a:gd name="connsiteX472" fmla="*/ 259918 w 2793949"/>
                <a:gd name="connsiteY472" fmla="*/ 1070534 h 2329662"/>
                <a:gd name="connsiteX473" fmla="*/ 259233 w 2793949"/>
                <a:gd name="connsiteY473" fmla="*/ 1074649 h 2329662"/>
                <a:gd name="connsiteX474" fmla="*/ 703631 w 2793949"/>
                <a:gd name="connsiteY474" fmla="*/ 1134999 h 2329662"/>
                <a:gd name="connsiteX475" fmla="*/ 705003 w 2793949"/>
                <a:gd name="connsiteY475" fmla="*/ 1132942 h 2329662"/>
                <a:gd name="connsiteX476" fmla="*/ 705688 w 2793949"/>
                <a:gd name="connsiteY476" fmla="*/ 1132942 h 2329662"/>
                <a:gd name="connsiteX477" fmla="*/ 706374 w 2793949"/>
                <a:gd name="connsiteY477" fmla="*/ 1131570 h 2329662"/>
                <a:gd name="connsiteX478" fmla="*/ 708432 w 2793949"/>
                <a:gd name="connsiteY478" fmla="*/ 1128827 h 2329662"/>
                <a:gd name="connsiteX479" fmla="*/ 702259 w 2793949"/>
                <a:gd name="connsiteY479" fmla="*/ 1129513 h 2329662"/>
                <a:gd name="connsiteX480" fmla="*/ 688543 w 2793949"/>
                <a:gd name="connsiteY480" fmla="*/ 1128827 h 2329662"/>
                <a:gd name="connsiteX481" fmla="*/ 691972 w 2793949"/>
                <a:gd name="connsiteY481" fmla="*/ 1120597 h 2329662"/>
                <a:gd name="connsiteX482" fmla="*/ 696087 w 2793949"/>
                <a:gd name="connsiteY482" fmla="*/ 1108939 h 2329662"/>
                <a:gd name="connsiteX483" fmla="*/ 698145 w 2793949"/>
                <a:gd name="connsiteY483" fmla="*/ 1097966 h 2329662"/>
                <a:gd name="connsiteX484" fmla="*/ 696087 w 2793949"/>
                <a:gd name="connsiteY484" fmla="*/ 1093165 h 2329662"/>
                <a:gd name="connsiteX485" fmla="*/ 727634 w 2793949"/>
                <a:gd name="connsiteY485" fmla="*/ 1069162 h 2329662"/>
                <a:gd name="connsiteX486" fmla="*/ 736549 w 2793949"/>
                <a:gd name="connsiteY486" fmla="*/ 1080135 h 2329662"/>
                <a:gd name="connsiteX487" fmla="*/ 748208 w 2793949"/>
                <a:gd name="connsiteY487" fmla="*/ 1101395 h 2329662"/>
                <a:gd name="connsiteX488" fmla="*/ 756438 w 2793949"/>
                <a:gd name="connsiteY488" fmla="*/ 1110996 h 2329662"/>
                <a:gd name="connsiteX489" fmla="*/ 768782 w 2793949"/>
                <a:gd name="connsiteY489" fmla="*/ 1117854 h 2329662"/>
                <a:gd name="connsiteX490" fmla="*/ 781812 w 2793949"/>
                <a:gd name="connsiteY490" fmla="*/ 1121969 h 2329662"/>
                <a:gd name="connsiteX491" fmla="*/ 792785 w 2793949"/>
                <a:gd name="connsiteY491" fmla="*/ 1128141 h 2329662"/>
                <a:gd name="connsiteX492" fmla="*/ 799643 w 2793949"/>
                <a:gd name="connsiteY492" fmla="*/ 1141857 h 2329662"/>
                <a:gd name="connsiteX493" fmla="*/ 790728 w 2793949"/>
                <a:gd name="connsiteY493" fmla="*/ 1143229 h 2329662"/>
                <a:gd name="connsiteX494" fmla="*/ 785927 w 2793949"/>
                <a:gd name="connsiteY494" fmla="*/ 1149401 h 2329662"/>
                <a:gd name="connsiteX495" fmla="*/ 785241 w 2793949"/>
                <a:gd name="connsiteY495" fmla="*/ 1157630 h 2329662"/>
                <a:gd name="connsiteX496" fmla="*/ 789356 w 2793949"/>
                <a:gd name="connsiteY496" fmla="*/ 1165860 h 2329662"/>
                <a:gd name="connsiteX497" fmla="*/ 789356 w 2793949"/>
                <a:gd name="connsiteY497" fmla="*/ 1171346 h 2329662"/>
                <a:gd name="connsiteX498" fmla="*/ 774268 w 2793949"/>
                <a:gd name="connsiteY498" fmla="*/ 1193292 h 2329662"/>
                <a:gd name="connsiteX499" fmla="*/ 748894 w 2793949"/>
                <a:gd name="connsiteY499" fmla="*/ 1180262 h 2329662"/>
                <a:gd name="connsiteX500" fmla="*/ 703631 w 2793949"/>
                <a:gd name="connsiteY500" fmla="*/ 1134999 h 2329662"/>
                <a:gd name="connsiteX501" fmla="*/ 235230 w 2793949"/>
                <a:gd name="connsiteY501" fmla="*/ 1032815 h 2329662"/>
                <a:gd name="connsiteX502" fmla="*/ 235230 w 2793949"/>
                <a:gd name="connsiteY502" fmla="*/ 1038987 h 2329662"/>
                <a:gd name="connsiteX503" fmla="*/ 229743 w 2793949"/>
                <a:gd name="connsiteY503" fmla="*/ 1045159 h 2329662"/>
                <a:gd name="connsiteX504" fmla="*/ 209855 w 2793949"/>
                <a:gd name="connsiteY504" fmla="*/ 1080135 h 2329662"/>
                <a:gd name="connsiteX505" fmla="*/ 198196 w 2793949"/>
                <a:gd name="connsiteY505" fmla="*/ 1081507 h 2329662"/>
                <a:gd name="connsiteX506" fmla="*/ 186538 w 2793949"/>
                <a:gd name="connsiteY506" fmla="*/ 1078078 h 2329662"/>
                <a:gd name="connsiteX507" fmla="*/ 181737 w 2793949"/>
                <a:gd name="connsiteY507" fmla="*/ 1071905 h 2329662"/>
                <a:gd name="connsiteX508" fmla="*/ 179680 w 2793949"/>
                <a:gd name="connsiteY508" fmla="*/ 1061618 h 2329662"/>
                <a:gd name="connsiteX509" fmla="*/ 175565 w 2793949"/>
                <a:gd name="connsiteY509" fmla="*/ 1055446 h 2329662"/>
                <a:gd name="connsiteX510" fmla="*/ 173508 w 2793949"/>
                <a:gd name="connsiteY510" fmla="*/ 1049274 h 2329662"/>
                <a:gd name="connsiteX511" fmla="*/ 176937 w 2793949"/>
                <a:gd name="connsiteY511" fmla="*/ 1038987 h 2329662"/>
                <a:gd name="connsiteX512" fmla="*/ 183109 w 2793949"/>
                <a:gd name="connsiteY512" fmla="*/ 1032815 h 2329662"/>
                <a:gd name="connsiteX513" fmla="*/ 192024 w 2793949"/>
                <a:gd name="connsiteY513" fmla="*/ 1027328 h 2329662"/>
                <a:gd name="connsiteX514" fmla="*/ 202311 w 2793949"/>
                <a:gd name="connsiteY514" fmla="*/ 1024585 h 2329662"/>
                <a:gd name="connsiteX515" fmla="*/ 210541 w 2793949"/>
                <a:gd name="connsiteY515" fmla="*/ 1026643 h 2329662"/>
                <a:gd name="connsiteX516" fmla="*/ 215341 w 2793949"/>
                <a:gd name="connsiteY516" fmla="*/ 1030757 h 2329662"/>
                <a:gd name="connsiteX517" fmla="*/ 219456 w 2793949"/>
                <a:gd name="connsiteY517" fmla="*/ 1032129 h 2329662"/>
                <a:gd name="connsiteX518" fmla="*/ 223571 w 2793949"/>
                <a:gd name="connsiteY518" fmla="*/ 1031443 h 2329662"/>
                <a:gd name="connsiteX519" fmla="*/ 229743 w 2793949"/>
                <a:gd name="connsiteY519" fmla="*/ 1026643 h 2329662"/>
                <a:gd name="connsiteX520" fmla="*/ 231115 w 2793949"/>
                <a:gd name="connsiteY520" fmla="*/ 1029386 h 2329662"/>
                <a:gd name="connsiteX521" fmla="*/ 231115 w 2793949"/>
                <a:gd name="connsiteY521" fmla="*/ 1030757 h 2329662"/>
                <a:gd name="connsiteX522" fmla="*/ 231115 w 2793949"/>
                <a:gd name="connsiteY522" fmla="*/ 1032129 h 2329662"/>
                <a:gd name="connsiteX523" fmla="*/ 235230 w 2793949"/>
                <a:gd name="connsiteY523" fmla="*/ 1032815 h 2329662"/>
                <a:gd name="connsiteX524" fmla="*/ 809244 w 2793949"/>
                <a:gd name="connsiteY524" fmla="*/ 1036244 h 2329662"/>
                <a:gd name="connsiteX525" fmla="*/ 814045 w 2793949"/>
                <a:gd name="connsiteY525" fmla="*/ 1025957 h 2329662"/>
                <a:gd name="connsiteX526" fmla="*/ 825703 w 2793949"/>
                <a:gd name="connsiteY526" fmla="*/ 1014298 h 2329662"/>
                <a:gd name="connsiteX527" fmla="*/ 842848 w 2793949"/>
                <a:gd name="connsiteY527" fmla="*/ 1002640 h 2329662"/>
                <a:gd name="connsiteX528" fmla="*/ 848335 w 2793949"/>
                <a:gd name="connsiteY528" fmla="*/ 1002640 h 2329662"/>
                <a:gd name="connsiteX529" fmla="*/ 842848 w 2793949"/>
                <a:gd name="connsiteY529" fmla="*/ 1008812 h 2329662"/>
                <a:gd name="connsiteX530" fmla="*/ 846963 w 2793949"/>
                <a:gd name="connsiteY530" fmla="*/ 1009498 h 2329662"/>
                <a:gd name="connsiteX531" fmla="*/ 848335 w 2793949"/>
                <a:gd name="connsiteY531" fmla="*/ 1011555 h 2329662"/>
                <a:gd name="connsiteX532" fmla="*/ 847649 w 2793949"/>
                <a:gd name="connsiteY532" fmla="*/ 1033501 h 2329662"/>
                <a:gd name="connsiteX533" fmla="*/ 833933 w 2793949"/>
                <a:gd name="connsiteY533" fmla="*/ 1042416 h 2329662"/>
                <a:gd name="connsiteX534" fmla="*/ 817474 w 2793949"/>
                <a:gd name="connsiteY534" fmla="*/ 1044473 h 2329662"/>
                <a:gd name="connsiteX535" fmla="*/ 809244 w 2793949"/>
                <a:gd name="connsiteY535" fmla="*/ 1036244 h 2329662"/>
                <a:gd name="connsiteX536" fmla="*/ 2118436 w 2793949"/>
                <a:gd name="connsiteY536" fmla="*/ 969721 h 2329662"/>
                <a:gd name="connsiteX537" fmla="*/ 2125980 w 2793949"/>
                <a:gd name="connsiteY537" fmla="*/ 983437 h 2329662"/>
                <a:gd name="connsiteX538" fmla="*/ 2160956 w 2793949"/>
                <a:gd name="connsiteY538" fmla="*/ 992353 h 2329662"/>
                <a:gd name="connsiteX539" fmla="*/ 2171243 w 2793949"/>
                <a:gd name="connsiteY539" fmla="*/ 1008812 h 2329662"/>
                <a:gd name="connsiteX540" fmla="*/ 2148612 w 2793949"/>
                <a:gd name="connsiteY540" fmla="*/ 1021842 h 2329662"/>
                <a:gd name="connsiteX541" fmla="*/ 2071116 w 2793949"/>
                <a:gd name="connsiteY541" fmla="*/ 1043788 h 2329662"/>
                <a:gd name="connsiteX542" fmla="*/ 2054657 w 2793949"/>
                <a:gd name="connsiteY542" fmla="*/ 1053389 h 2329662"/>
                <a:gd name="connsiteX543" fmla="*/ 2012137 w 2793949"/>
                <a:gd name="connsiteY543" fmla="*/ 1099337 h 2329662"/>
                <a:gd name="connsiteX544" fmla="*/ 1997050 w 2793949"/>
                <a:gd name="connsiteY544" fmla="*/ 1101395 h 2329662"/>
                <a:gd name="connsiteX545" fmla="*/ 1979219 w 2793949"/>
                <a:gd name="connsiteY545" fmla="*/ 1098652 h 2329662"/>
                <a:gd name="connsiteX546" fmla="*/ 1962760 w 2793949"/>
                <a:gd name="connsiteY546" fmla="*/ 1093165 h 2329662"/>
                <a:gd name="connsiteX547" fmla="*/ 1953844 w 2793949"/>
                <a:gd name="connsiteY547" fmla="*/ 1086307 h 2329662"/>
                <a:gd name="connsiteX548" fmla="*/ 1914754 w 2793949"/>
                <a:gd name="connsiteY548" fmla="*/ 1105510 h 2329662"/>
                <a:gd name="connsiteX549" fmla="*/ 1903095 w 2793949"/>
                <a:gd name="connsiteY549" fmla="*/ 1116482 h 2329662"/>
                <a:gd name="connsiteX550" fmla="*/ 1910639 w 2793949"/>
                <a:gd name="connsiteY550" fmla="*/ 1134999 h 2329662"/>
                <a:gd name="connsiteX551" fmla="*/ 1900352 w 2793949"/>
                <a:gd name="connsiteY551" fmla="*/ 1138428 h 2329662"/>
                <a:gd name="connsiteX552" fmla="*/ 1896237 w 2793949"/>
                <a:gd name="connsiteY552" fmla="*/ 1147343 h 2329662"/>
                <a:gd name="connsiteX553" fmla="*/ 1896923 w 2793949"/>
                <a:gd name="connsiteY553" fmla="*/ 1159688 h 2329662"/>
                <a:gd name="connsiteX554" fmla="*/ 1901038 w 2793949"/>
                <a:gd name="connsiteY554" fmla="*/ 1171346 h 2329662"/>
                <a:gd name="connsiteX555" fmla="*/ 1888693 w 2793949"/>
                <a:gd name="connsiteY555" fmla="*/ 1168603 h 2329662"/>
                <a:gd name="connsiteX556" fmla="*/ 1876349 w 2793949"/>
                <a:gd name="connsiteY556" fmla="*/ 1159002 h 2329662"/>
                <a:gd name="connsiteX557" fmla="*/ 1866062 w 2793949"/>
                <a:gd name="connsiteY557" fmla="*/ 1147343 h 2329662"/>
                <a:gd name="connsiteX558" fmla="*/ 1862633 w 2793949"/>
                <a:gd name="connsiteY558" fmla="*/ 1138428 h 2329662"/>
                <a:gd name="connsiteX559" fmla="*/ 1864005 w 2793949"/>
                <a:gd name="connsiteY559" fmla="*/ 1107567 h 2329662"/>
                <a:gd name="connsiteX560" fmla="*/ 1868119 w 2793949"/>
                <a:gd name="connsiteY560" fmla="*/ 1094537 h 2329662"/>
                <a:gd name="connsiteX561" fmla="*/ 1876349 w 2793949"/>
                <a:gd name="connsiteY561" fmla="*/ 1099337 h 2329662"/>
                <a:gd name="connsiteX562" fmla="*/ 1879778 w 2793949"/>
                <a:gd name="connsiteY562" fmla="*/ 1094537 h 2329662"/>
                <a:gd name="connsiteX563" fmla="*/ 1888008 w 2793949"/>
                <a:gd name="connsiteY563" fmla="*/ 1085621 h 2329662"/>
                <a:gd name="connsiteX564" fmla="*/ 1891437 w 2793949"/>
                <a:gd name="connsiteY564" fmla="*/ 1080821 h 2329662"/>
                <a:gd name="connsiteX565" fmla="*/ 1894866 w 2793949"/>
                <a:gd name="connsiteY565" fmla="*/ 1083564 h 2329662"/>
                <a:gd name="connsiteX566" fmla="*/ 1910639 w 2793949"/>
                <a:gd name="connsiteY566" fmla="*/ 1093165 h 2329662"/>
                <a:gd name="connsiteX567" fmla="*/ 1920240 w 2793949"/>
                <a:gd name="connsiteY567" fmla="*/ 1083564 h 2329662"/>
                <a:gd name="connsiteX568" fmla="*/ 1925727 w 2793949"/>
                <a:gd name="connsiteY568" fmla="*/ 1075334 h 2329662"/>
                <a:gd name="connsiteX569" fmla="*/ 1935328 w 2793949"/>
                <a:gd name="connsiteY569" fmla="*/ 1056818 h 2329662"/>
                <a:gd name="connsiteX570" fmla="*/ 1959331 w 2793949"/>
                <a:gd name="connsiteY570" fmla="*/ 1035558 h 2329662"/>
                <a:gd name="connsiteX571" fmla="*/ 1963446 w 2793949"/>
                <a:gd name="connsiteY571" fmla="*/ 1030072 h 2329662"/>
                <a:gd name="connsiteX572" fmla="*/ 2036140 w 2793949"/>
                <a:gd name="connsiteY572" fmla="*/ 984123 h 2329662"/>
                <a:gd name="connsiteX573" fmla="*/ 2107464 w 2793949"/>
                <a:gd name="connsiteY573" fmla="*/ 973150 h 2329662"/>
                <a:gd name="connsiteX574" fmla="*/ 2118436 w 2793949"/>
                <a:gd name="connsiteY574" fmla="*/ 969721 h 2329662"/>
                <a:gd name="connsiteX575" fmla="*/ 940232 w 2793949"/>
                <a:gd name="connsiteY575" fmla="*/ 990981 h 2329662"/>
                <a:gd name="connsiteX576" fmla="*/ 944347 w 2793949"/>
                <a:gd name="connsiteY576" fmla="*/ 982066 h 2329662"/>
                <a:gd name="connsiteX577" fmla="*/ 951205 w 2793949"/>
                <a:gd name="connsiteY577" fmla="*/ 977265 h 2329662"/>
                <a:gd name="connsiteX578" fmla="*/ 960120 w 2793949"/>
                <a:gd name="connsiteY578" fmla="*/ 973836 h 2329662"/>
                <a:gd name="connsiteX579" fmla="*/ 969036 w 2793949"/>
                <a:gd name="connsiteY579" fmla="*/ 966292 h 2329662"/>
                <a:gd name="connsiteX580" fmla="*/ 975894 w 2793949"/>
                <a:gd name="connsiteY580" fmla="*/ 969721 h 2329662"/>
                <a:gd name="connsiteX581" fmla="*/ 993039 w 2793949"/>
                <a:gd name="connsiteY581" fmla="*/ 984123 h 2329662"/>
                <a:gd name="connsiteX582" fmla="*/ 986181 w 2793949"/>
                <a:gd name="connsiteY582" fmla="*/ 994410 h 2329662"/>
                <a:gd name="connsiteX583" fmla="*/ 972465 w 2793949"/>
                <a:gd name="connsiteY583" fmla="*/ 995096 h 2329662"/>
                <a:gd name="connsiteX584" fmla="*/ 956005 w 2793949"/>
                <a:gd name="connsiteY584" fmla="*/ 991667 h 2329662"/>
                <a:gd name="connsiteX585" fmla="*/ 940232 w 2793949"/>
                <a:gd name="connsiteY585" fmla="*/ 990981 h 2329662"/>
                <a:gd name="connsiteX586" fmla="*/ 1220038 w 2793949"/>
                <a:gd name="connsiteY586" fmla="*/ 942289 h 2329662"/>
                <a:gd name="connsiteX587" fmla="*/ 1228954 w 2793949"/>
                <a:gd name="connsiteY587" fmla="*/ 954634 h 2329662"/>
                <a:gd name="connsiteX588" fmla="*/ 1240612 w 2793949"/>
                <a:gd name="connsiteY588" fmla="*/ 964921 h 2329662"/>
                <a:gd name="connsiteX589" fmla="*/ 1253643 w 2793949"/>
                <a:gd name="connsiteY589" fmla="*/ 973150 h 2329662"/>
                <a:gd name="connsiteX590" fmla="*/ 1268044 w 2793949"/>
                <a:gd name="connsiteY590" fmla="*/ 977951 h 2329662"/>
                <a:gd name="connsiteX591" fmla="*/ 1268730 w 2793949"/>
                <a:gd name="connsiteY591" fmla="*/ 982066 h 2329662"/>
                <a:gd name="connsiteX592" fmla="*/ 1267359 w 2793949"/>
                <a:gd name="connsiteY592" fmla="*/ 983437 h 2329662"/>
                <a:gd name="connsiteX593" fmla="*/ 1265301 w 2793949"/>
                <a:gd name="connsiteY593" fmla="*/ 983437 h 2329662"/>
                <a:gd name="connsiteX594" fmla="*/ 1263244 w 2793949"/>
                <a:gd name="connsiteY594" fmla="*/ 984123 h 2329662"/>
                <a:gd name="connsiteX595" fmla="*/ 1250899 w 2793949"/>
                <a:gd name="connsiteY595" fmla="*/ 979322 h 2329662"/>
                <a:gd name="connsiteX596" fmla="*/ 1238555 w 2793949"/>
                <a:gd name="connsiteY596" fmla="*/ 982066 h 2329662"/>
                <a:gd name="connsiteX597" fmla="*/ 1226896 w 2793949"/>
                <a:gd name="connsiteY597" fmla="*/ 985495 h 2329662"/>
                <a:gd name="connsiteX598" fmla="*/ 1220038 w 2793949"/>
                <a:gd name="connsiteY598" fmla="*/ 984123 h 2329662"/>
                <a:gd name="connsiteX599" fmla="*/ 1209066 w 2793949"/>
                <a:gd name="connsiteY599" fmla="*/ 995096 h 2329662"/>
                <a:gd name="connsiteX600" fmla="*/ 1179576 w 2793949"/>
                <a:gd name="connsiteY600" fmla="*/ 1017041 h 2329662"/>
                <a:gd name="connsiteX601" fmla="*/ 1169289 w 2793949"/>
                <a:gd name="connsiteY601" fmla="*/ 1021156 h 2329662"/>
                <a:gd name="connsiteX602" fmla="*/ 1160374 w 2793949"/>
                <a:gd name="connsiteY602" fmla="*/ 1028700 h 2329662"/>
                <a:gd name="connsiteX603" fmla="*/ 1140486 w 2793949"/>
                <a:gd name="connsiteY603" fmla="*/ 1061618 h 2329662"/>
                <a:gd name="connsiteX604" fmla="*/ 1130884 w 2793949"/>
                <a:gd name="connsiteY604" fmla="*/ 1069162 h 2329662"/>
                <a:gd name="connsiteX605" fmla="*/ 1073963 w 2793949"/>
                <a:gd name="connsiteY605" fmla="*/ 1088365 h 2329662"/>
                <a:gd name="connsiteX606" fmla="*/ 1043788 w 2793949"/>
                <a:gd name="connsiteY606" fmla="*/ 1091108 h 2329662"/>
                <a:gd name="connsiteX607" fmla="*/ 1032129 w 2793949"/>
                <a:gd name="connsiteY607" fmla="*/ 1069162 h 2329662"/>
                <a:gd name="connsiteX608" fmla="*/ 1041730 w 2793949"/>
                <a:gd name="connsiteY608" fmla="*/ 1074649 h 2329662"/>
                <a:gd name="connsiteX609" fmla="*/ 1047217 w 2793949"/>
                <a:gd name="connsiteY609" fmla="*/ 1065047 h 2329662"/>
                <a:gd name="connsiteX610" fmla="*/ 1056818 w 2793949"/>
                <a:gd name="connsiteY610" fmla="*/ 1058189 h 2329662"/>
                <a:gd name="connsiteX611" fmla="*/ 1067105 w 2793949"/>
                <a:gd name="connsiteY611" fmla="*/ 1056132 h 2329662"/>
                <a:gd name="connsiteX612" fmla="*/ 1075335 w 2793949"/>
                <a:gd name="connsiteY612" fmla="*/ 1062990 h 2329662"/>
                <a:gd name="connsiteX613" fmla="*/ 1080135 w 2793949"/>
                <a:gd name="connsiteY613" fmla="*/ 1062990 h 2329662"/>
                <a:gd name="connsiteX614" fmla="*/ 1084936 w 2793949"/>
                <a:gd name="connsiteY614" fmla="*/ 1058189 h 2329662"/>
                <a:gd name="connsiteX615" fmla="*/ 1091108 w 2793949"/>
                <a:gd name="connsiteY615" fmla="*/ 1056818 h 2329662"/>
                <a:gd name="connsiteX616" fmla="*/ 1106881 w 2793949"/>
                <a:gd name="connsiteY616" fmla="*/ 1056818 h 2329662"/>
                <a:gd name="connsiteX617" fmla="*/ 1109625 w 2793949"/>
                <a:gd name="connsiteY617" fmla="*/ 1054075 h 2329662"/>
                <a:gd name="connsiteX618" fmla="*/ 1119226 w 2793949"/>
                <a:gd name="connsiteY618" fmla="*/ 1032815 h 2329662"/>
                <a:gd name="connsiteX619" fmla="*/ 1110996 w 2793949"/>
                <a:gd name="connsiteY619" fmla="*/ 1036930 h 2329662"/>
                <a:gd name="connsiteX620" fmla="*/ 1106881 w 2793949"/>
                <a:gd name="connsiteY620" fmla="*/ 1032129 h 2329662"/>
                <a:gd name="connsiteX621" fmla="*/ 1105510 w 2793949"/>
                <a:gd name="connsiteY621" fmla="*/ 1024585 h 2329662"/>
                <a:gd name="connsiteX622" fmla="*/ 1106881 w 2793949"/>
                <a:gd name="connsiteY622" fmla="*/ 1021156 h 2329662"/>
                <a:gd name="connsiteX623" fmla="*/ 1114425 w 2793949"/>
                <a:gd name="connsiteY623" fmla="*/ 1019785 h 2329662"/>
                <a:gd name="connsiteX624" fmla="*/ 1196035 w 2793949"/>
                <a:gd name="connsiteY624" fmla="*/ 977951 h 2329662"/>
                <a:gd name="connsiteX625" fmla="*/ 1196035 w 2793949"/>
                <a:gd name="connsiteY625" fmla="*/ 972464 h 2329662"/>
                <a:gd name="connsiteX626" fmla="*/ 1191921 w 2793949"/>
                <a:gd name="connsiteY626" fmla="*/ 970407 h 2329662"/>
                <a:gd name="connsiteX627" fmla="*/ 1189177 w 2793949"/>
                <a:gd name="connsiteY627" fmla="*/ 969035 h 2329662"/>
                <a:gd name="connsiteX628" fmla="*/ 1186434 w 2793949"/>
                <a:gd name="connsiteY628" fmla="*/ 966978 h 2329662"/>
                <a:gd name="connsiteX629" fmla="*/ 1180948 w 2793949"/>
                <a:gd name="connsiteY629" fmla="*/ 966292 h 2329662"/>
                <a:gd name="connsiteX630" fmla="*/ 1180948 w 2793949"/>
                <a:gd name="connsiteY630" fmla="*/ 960120 h 2329662"/>
                <a:gd name="connsiteX631" fmla="*/ 1200836 w 2793949"/>
                <a:gd name="connsiteY631" fmla="*/ 954634 h 2329662"/>
                <a:gd name="connsiteX632" fmla="*/ 1209066 w 2793949"/>
                <a:gd name="connsiteY632" fmla="*/ 949147 h 2329662"/>
                <a:gd name="connsiteX633" fmla="*/ 1214552 w 2793949"/>
                <a:gd name="connsiteY633" fmla="*/ 942289 h 2329662"/>
                <a:gd name="connsiteX634" fmla="*/ 1220038 w 2793949"/>
                <a:gd name="connsiteY634" fmla="*/ 942289 h 2329662"/>
                <a:gd name="connsiteX635" fmla="*/ 568528 w 2793949"/>
                <a:gd name="connsiteY635" fmla="*/ 929945 h 2329662"/>
                <a:gd name="connsiteX636" fmla="*/ 558241 w 2793949"/>
                <a:gd name="connsiteY636" fmla="*/ 927887 h 2329662"/>
                <a:gd name="connsiteX637" fmla="*/ 544525 w 2793949"/>
                <a:gd name="connsiteY637" fmla="*/ 915543 h 2329662"/>
                <a:gd name="connsiteX638" fmla="*/ 532867 w 2793949"/>
                <a:gd name="connsiteY638" fmla="*/ 897712 h 2329662"/>
                <a:gd name="connsiteX639" fmla="*/ 529438 w 2793949"/>
                <a:gd name="connsiteY639" fmla="*/ 881253 h 2329662"/>
                <a:gd name="connsiteX640" fmla="*/ 536296 w 2793949"/>
                <a:gd name="connsiteY640" fmla="*/ 868909 h 2329662"/>
                <a:gd name="connsiteX641" fmla="*/ 548640 w 2793949"/>
                <a:gd name="connsiteY641" fmla="*/ 857936 h 2329662"/>
                <a:gd name="connsiteX642" fmla="*/ 562356 w 2793949"/>
                <a:gd name="connsiteY642" fmla="*/ 851078 h 2329662"/>
                <a:gd name="connsiteX643" fmla="*/ 573329 w 2793949"/>
                <a:gd name="connsiteY643" fmla="*/ 851078 h 2329662"/>
                <a:gd name="connsiteX644" fmla="*/ 560299 w 2793949"/>
                <a:gd name="connsiteY644" fmla="*/ 897712 h 2329662"/>
                <a:gd name="connsiteX645" fmla="*/ 553441 w 2793949"/>
                <a:gd name="connsiteY645" fmla="*/ 912114 h 2329662"/>
                <a:gd name="connsiteX646" fmla="*/ 557556 w 2793949"/>
                <a:gd name="connsiteY646" fmla="*/ 916229 h 2329662"/>
                <a:gd name="connsiteX647" fmla="*/ 561670 w 2793949"/>
                <a:gd name="connsiteY647" fmla="*/ 920344 h 2329662"/>
                <a:gd name="connsiteX648" fmla="*/ 568528 w 2793949"/>
                <a:gd name="connsiteY648" fmla="*/ 929945 h 2329662"/>
                <a:gd name="connsiteX649" fmla="*/ 302438 w 2793949"/>
                <a:gd name="connsiteY649" fmla="*/ 857250 h 2329662"/>
                <a:gd name="connsiteX650" fmla="*/ 311353 w 2793949"/>
                <a:gd name="connsiteY650" fmla="*/ 870280 h 2329662"/>
                <a:gd name="connsiteX651" fmla="*/ 336042 w 2793949"/>
                <a:gd name="connsiteY651" fmla="*/ 901141 h 2329662"/>
                <a:gd name="connsiteX652" fmla="*/ 344958 w 2793949"/>
                <a:gd name="connsiteY652" fmla="*/ 926516 h 2329662"/>
                <a:gd name="connsiteX653" fmla="*/ 346329 w 2793949"/>
                <a:gd name="connsiteY653" fmla="*/ 933374 h 2329662"/>
                <a:gd name="connsiteX654" fmla="*/ 343586 w 2793949"/>
                <a:gd name="connsiteY654" fmla="*/ 936803 h 2329662"/>
                <a:gd name="connsiteX655" fmla="*/ 333985 w 2793949"/>
                <a:gd name="connsiteY655" fmla="*/ 941603 h 2329662"/>
                <a:gd name="connsiteX656" fmla="*/ 331927 w 2793949"/>
                <a:gd name="connsiteY656" fmla="*/ 945032 h 2329662"/>
                <a:gd name="connsiteX657" fmla="*/ 307239 w 2793949"/>
                <a:gd name="connsiteY657" fmla="*/ 972464 h 2329662"/>
                <a:gd name="connsiteX658" fmla="*/ 296952 w 2793949"/>
                <a:gd name="connsiteY658" fmla="*/ 956005 h 2329662"/>
                <a:gd name="connsiteX659" fmla="*/ 284607 w 2793949"/>
                <a:gd name="connsiteY659" fmla="*/ 931316 h 2329662"/>
                <a:gd name="connsiteX660" fmla="*/ 277749 w 2793949"/>
                <a:gd name="connsiteY660" fmla="*/ 907313 h 2329662"/>
                <a:gd name="connsiteX661" fmla="*/ 283236 w 2793949"/>
                <a:gd name="connsiteY661" fmla="*/ 894283 h 2329662"/>
                <a:gd name="connsiteX662" fmla="*/ 283236 w 2793949"/>
                <a:gd name="connsiteY662" fmla="*/ 888111 h 2329662"/>
                <a:gd name="connsiteX663" fmla="*/ 275692 w 2793949"/>
                <a:gd name="connsiteY663" fmla="*/ 881939 h 2329662"/>
                <a:gd name="connsiteX664" fmla="*/ 267462 w 2793949"/>
                <a:gd name="connsiteY664" fmla="*/ 866851 h 2329662"/>
                <a:gd name="connsiteX665" fmla="*/ 259233 w 2793949"/>
                <a:gd name="connsiteY665" fmla="*/ 864108 h 2329662"/>
                <a:gd name="connsiteX666" fmla="*/ 259233 w 2793949"/>
                <a:gd name="connsiteY666" fmla="*/ 859307 h 2329662"/>
                <a:gd name="connsiteX667" fmla="*/ 259918 w 2793949"/>
                <a:gd name="connsiteY667" fmla="*/ 856564 h 2329662"/>
                <a:gd name="connsiteX668" fmla="*/ 264033 w 2793949"/>
                <a:gd name="connsiteY668" fmla="*/ 851078 h 2329662"/>
                <a:gd name="connsiteX669" fmla="*/ 261290 w 2793949"/>
                <a:gd name="connsiteY669" fmla="*/ 850392 h 2329662"/>
                <a:gd name="connsiteX670" fmla="*/ 259918 w 2793949"/>
                <a:gd name="connsiteY670" fmla="*/ 850392 h 2329662"/>
                <a:gd name="connsiteX671" fmla="*/ 259233 w 2793949"/>
                <a:gd name="connsiteY671" fmla="*/ 849020 h 2329662"/>
                <a:gd name="connsiteX672" fmla="*/ 259233 w 2793949"/>
                <a:gd name="connsiteY672" fmla="*/ 844906 h 2329662"/>
                <a:gd name="connsiteX673" fmla="*/ 268834 w 2793949"/>
                <a:gd name="connsiteY673" fmla="*/ 844906 h 2329662"/>
                <a:gd name="connsiteX674" fmla="*/ 285293 w 2793949"/>
                <a:gd name="connsiteY674" fmla="*/ 859307 h 2329662"/>
                <a:gd name="connsiteX675" fmla="*/ 292151 w 2793949"/>
                <a:gd name="connsiteY675" fmla="*/ 862736 h 2329662"/>
                <a:gd name="connsiteX676" fmla="*/ 297637 w 2793949"/>
                <a:gd name="connsiteY676" fmla="*/ 857250 h 2329662"/>
                <a:gd name="connsiteX677" fmla="*/ 302438 w 2793949"/>
                <a:gd name="connsiteY677" fmla="*/ 857250 h 2329662"/>
                <a:gd name="connsiteX678" fmla="*/ 1857832 w 2793949"/>
                <a:gd name="connsiteY678" fmla="*/ 936117 h 2329662"/>
                <a:gd name="connsiteX679" fmla="*/ 1864005 w 2793949"/>
                <a:gd name="connsiteY679" fmla="*/ 924458 h 2329662"/>
                <a:gd name="connsiteX680" fmla="*/ 1867434 w 2793949"/>
                <a:gd name="connsiteY680" fmla="*/ 921029 h 2329662"/>
                <a:gd name="connsiteX681" fmla="*/ 1872234 w 2793949"/>
                <a:gd name="connsiteY681" fmla="*/ 917600 h 2329662"/>
                <a:gd name="connsiteX682" fmla="*/ 1867434 w 2793949"/>
                <a:gd name="connsiteY682" fmla="*/ 904570 h 2329662"/>
                <a:gd name="connsiteX683" fmla="*/ 1870863 w 2793949"/>
                <a:gd name="connsiteY683" fmla="*/ 893597 h 2329662"/>
                <a:gd name="connsiteX684" fmla="*/ 1877035 w 2793949"/>
                <a:gd name="connsiteY684" fmla="*/ 883996 h 2329662"/>
                <a:gd name="connsiteX685" fmla="*/ 1881835 w 2793949"/>
                <a:gd name="connsiteY685" fmla="*/ 875767 h 2329662"/>
                <a:gd name="connsiteX686" fmla="*/ 1883207 w 2793949"/>
                <a:gd name="connsiteY686" fmla="*/ 873709 h 2329662"/>
                <a:gd name="connsiteX687" fmla="*/ 1885950 w 2793949"/>
                <a:gd name="connsiteY687" fmla="*/ 869594 h 2329662"/>
                <a:gd name="connsiteX688" fmla="*/ 1888008 w 2793949"/>
                <a:gd name="connsiteY688" fmla="*/ 863422 h 2329662"/>
                <a:gd name="connsiteX689" fmla="*/ 1886636 w 2793949"/>
                <a:gd name="connsiteY689" fmla="*/ 857250 h 2329662"/>
                <a:gd name="connsiteX690" fmla="*/ 1880464 w 2793949"/>
                <a:gd name="connsiteY690" fmla="*/ 852449 h 2329662"/>
                <a:gd name="connsiteX691" fmla="*/ 1874977 w 2793949"/>
                <a:gd name="connsiteY691" fmla="*/ 853135 h 2329662"/>
                <a:gd name="connsiteX692" fmla="*/ 1870177 w 2793949"/>
                <a:gd name="connsiteY692" fmla="*/ 855878 h 2329662"/>
                <a:gd name="connsiteX693" fmla="*/ 1867434 w 2793949"/>
                <a:gd name="connsiteY693" fmla="*/ 857250 h 2329662"/>
                <a:gd name="connsiteX694" fmla="*/ 1861947 w 2793949"/>
                <a:gd name="connsiteY694" fmla="*/ 851764 h 2329662"/>
                <a:gd name="connsiteX695" fmla="*/ 1858518 w 2793949"/>
                <a:gd name="connsiteY695" fmla="*/ 846963 h 2329662"/>
                <a:gd name="connsiteX696" fmla="*/ 1852346 w 2793949"/>
                <a:gd name="connsiteY696" fmla="*/ 833247 h 2329662"/>
                <a:gd name="connsiteX697" fmla="*/ 1846860 w 2793949"/>
                <a:gd name="connsiteY697" fmla="*/ 827761 h 2329662"/>
                <a:gd name="connsiteX698" fmla="*/ 1842059 w 2793949"/>
                <a:gd name="connsiteY698" fmla="*/ 825703 h 2329662"/>
                <a:gd name="connsiteX699" fmla="*/ 1840002 w 2793949"/>
                <a:gd name="connsiteY699" fmla="*/ 821588 h 2329662"/>
                <a:gd name="connsiteX700" fmla="*/ 1842745 w 2793949"/>
                <a:gd name="connsiteY700" fmla="*/ 809244 h 2329662"/>
                <a:gd name="connsiteX701" fmla="*/ 1850974 w 2793949"/>
                <a:gd name="connsiteY701" fmla="*/ 820217 h 2329662"/>
                <a:gd name="connsiteX702" fmla="*/ 1910639 w 2793949"/>
                <a:gd name="connsiteY702" fmla="*/ 844906 h 2329662"/>
                <a:gd name="connsiteX703" fmla="*/ 1910639 w 2793949"/>
                <a:gd name="connsiteY703" fmla="*/ 851078 h 2329662"/>
                <a:gd name="connsiteX704" fmla="*/ 1901038 w 2793949"/>
                <a:gd name="connsiteY704" fmla="*/ 851078 h 2329662"/>
                <a:gd name="connsiteX705" fmla="*/ 1907896 w 2793949"/>
                <a:gd name="connsiteY705" fmla="*/ 862736 h 2329662"/>
                <a:gd name="connsiteX706" fmla="*/ 1916811 w 2793949"/>
                <a:gd name="connsiteY706" fmla="*/ 868223 h 2329662"/>
                <a:gd name="connsiteX707" fmla="*/ 1924355 w 2793949"/>
                <a:gd name="connsiteY707" fmla="*/ 873709 h 2329662"/>
                <a:gd name="connsiteX708" fmla="*/ 1925727 w 2793949"/>
                <a:gd name="connsiteY708" fmla="*/ 888111 h 2329662"/>
                <a:gd name="connsiteX709" fmla="*/ 1931213 w 2793949"/>
                <a:gd name="connsiteY709" fmla="*/ 880567 h 2329662"/>
                <a:gd name="connsiteX710" fmla="*/ 1937385 w 2793949"/>
                <a:gd name="connsiteY710" fmla="*/ 877138 h 2329662"/>
                <a:gd name="connsiteX711" fmla="*/ 1943557 w 2793949"/>
                <a:gd name="connsiteY711" fmla="*/ 877138 h 2329662"/>
                <a:gd name="connsiteX712" fmla="*/ 1949730 w 2793949"/>
                <a:gd name="connsiteY712" fmla="*/ 881253 h 2329662"/>
                <a:gd name="connsiteX713" fmla="*/ 1951787 w 2793949"/>
                <a:gd name="connsiteY713" fmla="*/ 891540 h 2329662"/>
                <a:gd name="connsiteX714" fmla="*/ 1946301 w 2793949"/>
                <a:gd name="connsiteY714" fmla="*/ 907313 h 2329662"/>
                <a:gd name="connsiteX715" fmla="*/ 1949730 w 2793949"/>
                <a:gd name="connsiteY715" fmla="*/ 917600 h 2329662"/>
                <a:gd name="connsiteX716" fmla="*/ 1946301 w 2793949"/>
                <a:gd name="connsiteY716" fmla="*/ 923773 h 2329662"/>
                <a:gd name="connsiteX717" fmla="*/ 1944929 w 2793949"/>
                <a:gd name="connsiteY717" fmla="*/ 925830 h 2329662"/>
                <a:gd name="connsiteX718" fmla="*/ 1944243 w 2793949"/>
                <a:gd name="connsiteY718" fmla="*/ 929945 h 2329662"/>
                <a:gd name="connsiteX719" fmla="*/ 1949730 w 2793949"/>
                <a:gd name="connsiteY719" fmla="*/ 929945 h 2329662"/>
                <a:gd name="connsiteX720" fmla="*/ 1949730 w 2793949"/>
                <a:gd name="connsiteY720" fmla="*/ 923773 h 2329662"/>
                <a:gd name="connsiteX721" fmla="*/ 1953844 w 2793949"/>
                <a:gd name="connsiteY721" fmla="*/ 923773 h 2329662"/>
                <a:gd name="connsiteX722" fmla="*/ 1949044 w 2793949"/>
                <a:gd name="connsiteY722" fmla="*/ 936803 h 2329662"/>
                <a:gd name="connsiteX723" fmla="*/ 1937385 w 2793949"/>
                <a:gd name="connsiteY723" fmla="*/ 936803 h 2329662"/>
                <a:gd name="connsiteX724" fmla="*/ 1915440 w 2793949"/>
                <a:gd name="connsiteY724" fmla="*/ 929945 h 2329662"/>
                <a:gd name="connsiteX725" fmla="*/ 1912011 w 2793949"/>
                <a:gd name="connsiteY725" fmla="*/ 935431 h 2329662"/>
                <a:gd name="connsiteX726" fmla="*/ 1910639 w 2793949"/>
                <a:gd name="connsiteY726" fmla="*/ 942975 h 2329662"/>
                <a:gd name="connsiteX727" fmla="*/ 1908582 w 2793949"/>
                <a:gd name="connsiteY727" fmla="*/ 950519 h 2329662"/>
                <a:gd name="connsiteX728" fmla="*/ 1903781 w 2793949"/>
                <a:gd name="connsiteY728" fmla="*/ 953948 h 2329662"/>
                <a:gd name="connsiteX729" fmla="*/ 1896923 w 2793949"/>
                <a:gd name="connsiteY729" fmla="*/ 951890 h 2329662"/>
                <a:gd name="connsiteX730" fmla="*/ 1891437 w 2793949"/>
                <a:gd name="connsiteY730" fmla="*/ 949147 h 2329662"/>
                <a:gd name="connsiteX731" fmla="*/ 1886636 w 2793949"/>
                <a:gd name="connsiteY731" fmla="*/ 948461 h 2329662"/>
                <a:gd name="connsiteX732" fmla="*/ 1881835 w 2793949"/>
                <a:gd name="connsiteY732" fmla="*/ 953948 h 2329662"/>
                <a:gd name="connsiteX733" fmla="*/ 1876349 w 2793949"/>
                <a:gd name="connsiteY733" fmla="*/ 945718 h 2329662"/>
                <a:gd name="connsiteX734" fmla="*/ 1870863 w 2793949"/>
                <a:gd name="connsiteY734" fmla="*/ 938860 h 2329662"/>
                <a:gd name="connsiteX735" fmla="*/ 1864690 w 2793949"/>
                <a:gd name="connsiteY735" fmla="*/ 934745 h 2329662"/>
                <a:gd name="connsiteX736" fmla="*/ 1857832 w 2793949"/>
                <a:gd name="connsiteY736" fmla="*/ 936117 h 2329662"/>
                <a:gd name="connsiteX737" fmla="*/ 1080135 w 2793949"/>
                <a:gd name="connsiteY737" fmla="*/ 796900 h 2329662"/>
                <a:gd name="connsiteX738" fmla="*/ 1078764 w 2793949"/>
                <a:gd name="connsiteY738" fmla="*/ 801014 h 2329662"/>
                <a:gd name="connsiteX739" fmla="*/ 1078078 w 2793949"/>
                <a:gd name="connsiteY739" fmla="*/ 801700 h 2329662"/>
                <a:gd name="connsiteX740" fmla="*/ 1075335 w 2793949"/>
                <a:gd name="connsiteY740" fmla="*/ 803758 h 2329662"/>
                <a:gd name="connsiteX741" fmla="*/ 1060933 w 2793949"/>
                <a:gd name="connsiteY741" fmla="*/ 779069 h 2329662"/>
                <a:gd name="connsiteX742" fmla="*/ 1073277 w 2793949"/>
                <a:gd name="connsiteY742" fmla="*/ 779755 h 2329662"/>
                <a:gd name="connsiteX743" fmla="*/ 1081507 w 2793949"/>
                <a:gd name="connsiteY743" fmla="*/ 776326 h 2329662"/>
                <a:gd name="connsiteX744" fmla="*/ 1099338 w 2793949"/>
                <a:gd name="connsiteY744" fmla="*/ 766724 h 2329662"/>
                <a:gd name="connsiteX745" fmla="*/ 1097280 w 2793949"/>
                <a:gd name="connsiteY745" fmla="*/ 773582 h 2329662"/>
                <a:gd name="connsiteX746" fmla="*/ 1094537 w 2793949"/>
                <a:gd name="connsiteY746" fmla="*/ 779069 h 2329662"/>
                <a:gd name="connsiteX747" fmla="*/ 1100709 w 2793949"/>
                <a:gd name="connsiteY747" fmla="*/ 787984 h 2329662"/>
                <a:gd name="connsiteX748" fmla="*/ 1104138 w 2793949"/>
                <a:gd name="connsiteY748" fmla="*/ 790727 h 2329662"/>
                <a:gd name="connsiteX749" fmla="*/ 1100709 w 2793949"/>
                <a:gd name="connsiteY749" fmla="*/ 797585 h 2329662"/>
                <a:gd name="connsiteX750" fmla="*/ 1095223 w 2793949"/>
                <a:gd name="connsiteY750" fmla="*/ 802386 h 2329662"/>
                <a:gd name="connsiteX751" fmla="*/ 1088365 w 2793949"/>
                <a:gd name="connsiteY751" fmla="*/ 803072 h 2329662"/>
                <a:gd name="connsiteX752" fmla="*/ 1080135 w 2793949"/>
                <a:gd name="connsiteY752" fmla="*/ 796900 h 2329662"/>
                <a:gd name="connsiteX753" fmla="*/ 708432 w 2793949"/>
                <a:gd name="connsiteY753" fmla="*/ 844906 h 2329662"/>
                <a:gd name="connsiteX754" fmla="*/ 700202 w 2793949"/>
                <a:gd name="connsiteY754" fmla="*/ 847649 h 2329662"/>
                <a:gd name="connsiteX755" fmla="*/ 696087 w 2793949"/>
                <a:gd name="connsiteY755" fmla="*/ 853135 h 2329662"/>
                <a:gd name="connsiteX756" fmla="*/ 693344 w 2793949"/>
                <a:gd name="connsiteY756" fmla="*/ 860679 h 2329662"/>
                <a:gd name="connsiteX757" fmla="*/ 688543 w 2793949"/>
                <a:gd name="connsiteY757" fmla="*/ 869594 h 2329662"/>
                <a:gd name="connsiteX758" fmla="*/ 683743 w 2793949"/>
                <a:gd name="connsiteY758" fmla="*/ 875081 h 2329662"/>
                <a:gd name="connsiteX759" fmla="*/ 674827 w 2793949"/>
                <a:gd name="connsiteY759" fmla="*/ 883996 h 2329662"/>
                <a:gd name="connsiteX760" fmla="*/ 654939 w 2793949"/>
                <a:gd name="connsiteY760" fmla="*/ 897712 h 2329662"/>
                <a:gd name="connsiteX761" fmla="*/ 643966 w 2793949"/>
                <a:gd name="connsiteY761" fmla="*/ 901141 h 2329662"/>
                <a:gd name="connsiteX762" fmla="*/ 618592 w 2793949"/>
                <a:gd name="connsiteY762" fmla="*/ 899770 h 2329662"/>
                <a:gd name="connsiteX763" fmla="*/ 611734 w 2793949"/>
                <a:gd name="connsiteY763" fmla="*/ 897026 h 2329662"/>
                <a:gd name="connsiteX764" fmla="*/ 597332 w 2793949"/>
                <a:gd name="connsiteY764" fmla="*/ 883996 h 2329662"/>
                <a:gd name="connsiteX765" fmla="*/ 589788 w 2793949"/>
                <a:gd name="connsiteY765" fmla="*/ 881253 h 2329662"/>
                <a:gd name="connsiteX766" fmla="*/ 583616 w 2793949"/>
                <a:gd name="connsiteY766" fmla="*/ 877138 h 2329662"/>
                <a:gd name="connsiteX767" fmla="*/ 583616 w 2793949"/>
                <a:gd name="connsiteY767" fmla="*/ 866851 h 2329662"/>
                <a:gd name="connsiteX768" fmla="*/ 590474 w 2793949"/>
                <a:gd name="connsiteY768" fmla="*/ 833247 h 2329662"/>
                <a:gd name="connsiteX769" fmla="*/ 599389 w 2793949"/>
                <a:gd name="connsiteY769" fmla="*/ 822274 h 2329662"/>
                <a:gd name="connsiteX770" fmla="*/ 621335 w 2793949"/>
                <a:gd name="connsiteY770" fmla="*/ 809244 h 2329662"/>
                <a:gd name="connsiteX771" fmla="*/ 616534 w 2793949"/>
                <a:gd name="connsiteY771" fmla="*/ 805815 h 2329662"/>
                <a:gd name="connsiteX772" fmla="*/ 611734 w 2793949"/>
                <a:gd name="connsiteY772" fmla="*/ 804443 h 2329662"/>
                <a:gd name="connsiteX773" fmla="*/ 606933 w 2793949"/>
                <a:gd name="connsiteY773" fmla="*/ 805129 h 2329662"/>
                <a:gd name="connsiteX774" fmla="*/ 616534 w 2793949"/>
                <a:gd name="connsiteY774" fmla="*/ 790727 h 2329662"/>
                <a:gd name="connsiteX775" fmla="*/ 637108 w 2793949"/>
                <a:gd name="connsiteY775" fmla="*/ 774268 h 2329662"/>
                <a:gd name="connsiteX776" fmla="*/ 659054 w 2793949"/>
                <a:gd name="connsiteY776" fmla="*/ 761238 h 2329662"/>
                <a:gd name="connsiteX777" fmla="*/ 679628 w 2793949"/>
                <a:gd name="connsiteY777" fmla="*/ 754380 h 2329662"/>
                <a:gd name="connsiteX778" fmla="*/ 668655 w 2793949"/>
                <a:gd name="connsiteY778" fmla="*/ 769468 h 2329662"/>
                <a:gd name="connsiteX779" fmla="*/ 674827 w 2793949"/>
                <a:gd name="connsiteY779" fmla="*/ 775640 h 2329662"/>
                <a:gd name="connsiteX780" fmla="*/ 694030 w 2793949"/>
                <a:gd name="connsiteY780" fmla="*/ 779069 h 2329662"/>
                <a:gd name="connsiteX781" fmla="*/ 703631 w 2793949"/>
                <a:gd name="connsiteY781" fmla="*/ 766724 h 2329662"/>
                <a:gd name="connsiteX782" fmla="*/ 701574 w 2793949"/>
                <a:gd name="connsiteY782" fmla="*/ 763295 h 2329662"/>
                <a:gd name="connsiteX783" fmla="*/ 698830 w 2793949"/>
                <a:gd name="connsiteY783" fmla="*/ 754380 h 2329662"/>
                <a:gd name="connsiteX784" fmla="*/ 708432 w 2793949"/>
                <a:gd name="connsiteY784" fmla="*/ 753694 h 2329662"/>
                <a:gd name="connsiteX785" fmla="*/ 718033 w 2793949"/>
                <a:gd name="connsiteY785" fmla="*/ 754380 h 2329662"/>
                <a:gd name="connsiteX786" fmla="*/ 716661 w 2793949"/>
                <a:gd name="connsiteY786" fmla="*/ 761238 h 2329662"/>
                <a:gd name="connsiteX787" fmla="*/ 713918 w 2793949"/>
                <a:gd name="connsiteY787" fmla="*/ 767410 h 2329662"/>
                <a:gd name="connsiteX788" fmla="*/ 711175 w 2793949"/>
                <a:gd name="connsiteY788" fmla="*/ 774268 h 2329662"/>
                <a:gd name="connsiteX789" fmla="*/ 708432 w 2793949"/>
                <a:gd name="connsiteY789" fmla="*/ 779069 h 2329662"/>
                <a:gd name="connsiteX790" fmla="*/ 696087 w 2793949"/>
                <a:gd name="connsiteY790" fmla="*/ 809244 h 2329662"/>
                <a:gd name="connsiteX791" fmla="*/ 696087 w 2793949"/>
                <a:gd name="connsiteY791" fmla="*/ 821588 h 2329662"/>
                <a:gd name="connsiteX792" fmla="*/ 708432 w 2793949"/>
                <a:gd name="connsiteY792" fmla="*/ 827075 h 2329662"/>
                <a:gd name="connsiteX793" fmla="*/ 708432 w 2793949"/>
                <a:gd name="connsiteY793" fmla="*/ 833247 h 2329662"/>
                <a:gd name="connsiteX794" fmla="*/ 698830 w 2793949"/>
                <a:gd name="connsiteY794" fmla="*/ 833247 h 2329662"/>
                <a:gd name="connsiteX795" fmla="*/ 698830 w 2793949"/>
                <a:gd name="connsiteY795" fmla="*/ 839419 h 2329662"/>
                <a:gd name="connsiteX796" fmla="*/ 708432 w 2793949"/>
                <a:gd name="connsiteY796" fmla="*/ 839419 h 2329662"/>
                <a:gd name="connsiteX797" fmla="*/ 708432 w 2793949"/>
                <a:gd name="connsiteY797" fmla="*/ 844906 h 2329662"/>
                <a:gd name="connsiteX798" fmla="*/ 881939 w 2793949"/>
                <a:gd name="connsiteY798" fmla="*/ 714604 h 2329662"/>
                <a:gd name="connsiteX799" fmla="*/ 887425 w 2793949"/>
                <a:gd name="connsiteY799" fmla="*/ 711175 h 2329662"/>
                <a:gd name="connsiteX800" fmla="*/ 899084 w 2793949"/>
                <a:gd name="connsiteY800" fmla="*/ 717347 h 2329662"/>
                <a:gd name="connsiteX801" fmla="*/ 916229 w 2793949"/>
                <a:gd name="connsiteY801" fmla="*/ 730377 h 2329662"/>
                <a:gd name="connsiteX802" fmla="*/ 924459 w 2793949"/>
                <a:gd name="connsiteY802" fmla="*/ 746150 h 2329662"/>
                <a:gd name="connsiteX803" fmla="*/ 928573 w 2793949"/>
                <a:gd name="connsiteY803" fmla="*/ 762610 h 2329662"/>
                <a:gd name="connsiteX804" fmla="*/ 930631 w 2793949"/>
                <a:gd name="connsiteY804" fmla="*/ 800329 h 2329662"/>
                <a:gd name="connsiteX805" fmla="*/ 928573 w 2793949"/>
                <a:gd name="connsiteY805" fmla="*/ 816788 h 2329662"/>
                <a:gd name="connsiteX806" fmla="*/ 921715 w 2793949"/>
                <a:gd name="connsiteY806" fmla="*/ 853135 h 2329662"/>
                <a:gd name="connsiteX807" fmla="*/ 920344 w 2793949"/>
                <a:gd name="connsiteY807" fmla="*/ 872338 h 2329662"/>
                <a:gd name="connsiteX808" fmla="*/ 900456 w 2793949"/>
                <a:gd name="connsiteY808" fmla="*/ 915543 h 2329662"/>
                <a:gd name="connsiteX809" fmla="*/ 897027 w 2793949"/>
                <a:gd name="connsiteY809" fmla="*/ 918972 h 2329662"/>
                <a:gd name="connsiteX810" fmla="*/ 891540 w 2793949"/>
                <a:gd name="connsiteY810" fmla="*/ 919658 h 2329662"/>
                <a:gd name="connsiteX811" fmla="*/ 881939 w 2793949"/>
                <a:gd name="connsiteY811" fmla="*/ 923773 h 2329662"/>
                <a:gd name="connsiteX812" fmla="*/ 857250 w 2793949"/>
                <a:gd name="connsiteY812" fmla="*/ 948461 h 2329662"/>
                <a:gd name="connsiteX813" fmla="*/ 849021 w 2793949"/>
                <a:gd name="connsiteY813" fmla="*/ 951205 h 2329662"/>
                <a:gd name="connsiteX814" fmla="*/ 835990 w 2793949"/>
                <a:gd name="connsiteY814" fmla="*/ 954634 h 2329662"/>
                <a:gd name="connsiteX815" fmla="*/ 827761 w 2793949"/>
                <a:gd name="connsiteY815" fmla="*/ 960120 h 2329662"/>
                <a:gd name="connsiteX816" fmla="*/ 826389 w 2793949"/>
                <a:gd name="connsiteY816" fmla="*/ 954634 h 2329662"/>
                <a:gd name="connsiteX817" fmla="*/ 823646 w 2793949"/>
                <a:gd name="connsiteY817" fmla="*/ 953262 h 2329662"/>
                <a:gd name="connsiteX818" fmla="*/ 818845 w 2793949"/>
                <a:gd name="connsiteY818" fmla="*/ 948461 h 2329662"/>
                <a:gd name="connsiteX819" fmla="*/ 816102 w 2793949"/>
                <a:gd name="connsiteY819" fmla="*/ 941603 h 2329662"/>
                <a:gd name="connsiteX820" fmla="*/ 811302 w 2793949"/>
                <a:gd name="connsiteY820" fmla="*/ 924458 h 2329662"/>
                <a:gd name="connsiteX821" fmla="*/ 809244 w 2793949"/>
                <a:gd name="connsiteY821" fmla="*/ 917600 h 2329662"/>
                <a:gd name="connsiteX822" fmla="*/ 804444 w 2793949"/>
                <a:gd name="connsiteY822" fmla="*/ 912114 h 2329662"/>
                <a:gd name="connsiteX823" fmla="*/ 785241 w 2793949"/>
                <a:gd name="connsiteY823" fmla="*/ 899770 h 2329662"/>
                <a:gd name="connsiteX824" fmla="*/ 787984 w 2793949"/>
                <a:gd name="connsiteY824" fmla="*/ 894969 h 2329662"/>
                <a:gd name="connsiteX825" fmla="*/ 788670 w 2793949"/>
                <a:gd name="connsiteY825" fmla="*/ 890168 h 2329662"/>
                <a:gd name="connsiteX826" fmla="*/ 786613 w 2793949"/>
                <a:gd name="connsiteY826" fmla="*/ 884682 h 2329662"/>
                <a:gd name="connsiteX827" fmla="*/ 782498 w 2793949"/>
                <a:gd name="connsiteY827" fmla="*/ 878510 h 2329662"/>
                <a:gd name="connsiteX828" fmla="*/ 779069 w 2793949"/>
                <a:gd name="connsiteY828" fmla="*/ 871652 h 2329662"/>
                <a:gd name="connsiteX829" fmla="*/ 778383 w 2793949"/>
                <a:gd name="connsiteY829" fmla="*/ 864794 h 2329662"/>
                <a:gd name="connsiteX830" fmla="*/ 779755 w 2793949"/>
                <a:gd name="connsiteY830" fmla="*/ 859307 h 2329662"/>
                <a:gd name="connsiteX831" fmla="*/ 780441 w 2793949"/>
                <a:gd name="connsiteY831" fmla="*/ 857250 h 2329662"/>
                <a:gd name="connsiteX832" fmla="*/ 769468 w 2793949"/>
                <a:gd name="connsiteY832" fmla="*/ 835990 h 2329662"/>
                <a:gd name="connsiteX833" fmla="*/ 761238 w 2793949"/>
                <a:gd name="connsiteY833" fmla="*/ 825017 h 2329662"/>
                <a:gd name="connsiteX834" fmla="*/ 751637 w 2793949"/>
                <a:gd name="connsiteY834" fmla="*/ 820903 h 2329662"/>
                <a:gd name="connsiteX835" fmla="*/ 751637 w 2793949"/>
                <a:gd name="connsiteY835" fmla="*/ 814730 h 2329662"/>
                <a:gd name="connsiteX836" fmla="*/ 755752 w 2793949"/>
                <a:gd name="connsiteY836" fmla="*/ 811301 h 2329662"/>
                <a:gd name="connsiteX837" fmla="*/ 759181 w 2793949"/>
                <a:gd name="connsiteY837" fmla="*/ 809930 h 2329662"/>
                <a:gd name="connsiteX838" fmla="*/ 762610 w 2793949"/>
                <a:gd name="connsiteY838" fmla="*/ 810616 h 2329662"/>
                <a:gd name="connsiteX839" fmla="*/ 766039 w 2793949"/>
                <a:gd name="connsiteY839" fmla="*/ 814730 h 2329662"/>
                <a:gd name="connsiteX840" fmla="*/ 772897 w 2793949"/>
                <a:gd name="connsiteY840" fmla="*/ 809930 h 2329662"/>
                <a:gd name="connsiteX841" fmla="*/ 799643 w 2793949"/>
                <a:gd name="connsiteY841" fmla="*/ 779069 h 2329662"/>
                <a:gd name="connsiteX842" fmla="*/ 845592 w 2793949"/>
                <a:gd name="connsiteY842" fmla="*/ 745465 h 2329662"/>
                <a:gd name="connsiteX843" fmla="*/ 849706 w 2793949"/>
                <a:gd name="connsiteY843" fmla="*/ 739978 h 2329662"/>
                <a:gd name="connsiteX844" fmla="*/ 859993 w 2793949"/>
                <a:gd name="connsiteY844" fmla="*/ 721462 h 2329662"/>
                <a:gd name="connsiteX845" fmla="*/ 864794 w 2793949"/>
                <a:gd name="connsiteY845" fmla="*/ 718718 h 2329662"/>
                <a:gd name="connsiteX846" fmla="*/ 879196 w 2793949"/>
                <a:gd name="connsiteY846" fmla="*/ 717347 h 2329662"/>
                <a:gd name="connsiteX847" fmla="*/ 881939 w 2793949"/>
                <a:gd name="connsiteY847" fmla="*/ 714604 h 2329662"/>
                <a:gd name="connsiteX848" fmla="*/ 119329 w 2793949"/>
                <a:gd name="connsiteY848" fmla="*/ 730377 h 2329662"/>
                <a:gd name="connsiteX849" fmla="*/ 113843 w 2793949"/>
                <a:gd name="connsiteY849" fmla="*/ 724205 h 2329662"/>
                <a:gd name="connsiteX850" fmla="*/ 136474 w 2793949"/>
                <a:gd name="connsiteY850" fmla="*/ 709803 h 2329662"/>
                <a:gd name="connsiteX851" fmla="*/ 148819 w 2793949"/>
                <a:gd name="connsiteY851" fmla="*/ 706374 h 2329662"/>
                <a:gd name="connsiteX852" fmla="*/ 157734 w 2793949"/>
                <a:gd name="connsiteY852" fmla="*/ 711860 h 2329662"/>
                <a:gd name="connsiteX853" fmla="*/ 162535 w 2793949"/>
                <a:gd name="connsiteY853" fmla="*/ 711860 h 2329662"/>
                <a:gd name="connsiteX854" fmla="*/ 165964 w 2793949"/>
                <a:gd name="connsiteY854" fmla="*/ 707060 h 2329662"/>
                <a:gd name="connsiteX855" fmla="*/ 169393 w 2793949"/>
                <a:gd name="connsiteY855" fmla="*/ 706374 h 2329662"/>
                <a:gd name="connsiteX856" fmla="*/ 173508 w 2793949"/>
                <a:gd name="connsiteY856" fmla="*/ 708431 h 2329662"/>
                <a:gd name="connsiteX857" fmla="*/ 176937 w 2793949"/>
                <a:gd name="connsiteY857" fmla="*/ 711860 h 2329662"/>
                <a:gd name="connsiteX858" fmla="*/ 181051 w 2793949"/>
                <a:gd name="connsiteY858" fmla="*/ 724205 h 2329662"/>
                <a:gd name="connsiteX859" fmla="*/ 183109 w 2793949"/>
                <a:gd name="connsiteY859" fmla="*/ 739978 h 2329662"/>
                <a:gd name="connsiteX860" fmla="*/ 183109 w 2793949"/>
                <a:gd name="connsiteY860" fmla="*/ 757123 h 2329662"/>
                <a:gd name="connsiteX861" fmla="*/ 181737 w 2793949"/>
                <a:gd name="connsiteY861" fmla="*/ 773582 h 2329662"/>
                <a:gd name="connsiteX862" fmla="*/ 176937 w 2793949"/>
                <a:gd name="connsiteY862" fmla="*/ 760552 h 2329662"/>
                <a:gd name="connsiteX863" fmla="*/ 172136 w 2793949"/>
                <a:gd name="connsiteY863" fmla="*/ 760552 h 2329662"/>
                <a:gd name="connsiteX864" fmla="*/ 172136 w 2793949"/>
                <a:gd name="connsiteY864" fmla="*/ 771525 h 2329662"/>
                <a:gd name="connsiteX865" fmla="*/ 169393 w 2793949"/>
                <a:gd name="connsiteY865" fmla="*/ 779755 h 2329662"/>
                <a:gd name="connsiteX866" fmla="*/ 164592 w 2793949"/>
                <a:gd name="connsiteY866" fmla="*/ 785927 h 2329662"/>
                <a:gd name="connsiteX867" fmla="*/ 157734 w 2793949"/>
                <a:gd name="connsiteY867" fmla="*/ 790727 h 2329662"/>
                <a:gd name="connsiteX868" fmla="*/ 155677 w 2793949"/>
                <a:gd name="connsiteY868" fmla="*/ 788670 h 2329662"/>
                <a:gd name="connsiteX869" fmla="*/ 155677 w 2793949"/>
                <a:gd name="connsiteY869" fmla="*/ 787298 h 2329662"/>
                <a:gd name="connsiteX870" fmla="*/ 154991 w 2793949"/>
                <a:gd name="connsiteY870" fmla="*/ 786613 h 2329662"/>
                <a:gd name="connsiteX871" fmla="*/ 152934 w 2793949"/>
                <a:gd name="connsiteY871" fmla="*/ 784555 h 2329662"/>
                <a:gd name="connsiteX872" fmla="*/ 152248 w 2793949"/>
                <a:gd name="connsiteY872" fmla="*/ 780440 h 2329662"/>
                <a:gd name="connsiteX873" fmla="*/ 153619 w 2793949"/>
                <a:gd name="connsiteY873" fmla="*/ 779755 h 2329662"/>
                <a:gd name="connsiteX874" fmla="*/ 155677 w 2793949"/>
                <a:gd name="connsiteY874" fmla="*/ 779755 h 2329662"/>
                <a:gd name="connsiteX875" fmla="*/ 157734 w 2793949"/>
                <a:gd name="connsiteY875" fmla="*/ 779069 h 2329662"/>
                <a:gd name="connsiteX876" fmla="*/ 151562 w 2793949"/>
                <a:gd name="connsiteY876" fmla="*/ 774954 h 2329662"/>
                <a:gd name="connsiteX877" fmla="*/ 145390 w 2793949"/>
                <a:gd name="connsiteY877" fmla="*/ 773582 h 2329662"/>
                <a:gd name="connsiteX878" fmla="*/ 139218 w 2793949"/>
                <a:gd name="connsiteY878" fmla="*/ 774954 h 2329662"/>
                <a:gd name="connsiteX879" fmla="*/ 133731 w 2793949"/>
                <a:gd name="connsiteY879" fmla="*/ 779069 h 2329662"/>
                <a:gd name="connsiteX880" fmla="*/ 132360 w 2793949"/>
                <a:gd name="connsiteY880" fmla="*/ 770153 h 2329662"/>
                <a:gd name="connsiteX881" fmla="*/ 130302 w 2793949"/>
                <a:gd name="connsiteY881" fmla="*/ 767410 h 2329662"/>
                <a:gd name="connsiteX882" fmla="*/ 127559 w 2793949"/>
                <a:gd name="connsiteY882" fmla="*/ 768096 h 2329662"/>
                <a:gd name="connsiteX883" fmla="*/ 124130 w 2793949"/>
                <a:gd name="connsiteY883" fmla="*/ 773582 h 2329662"/>
                <a:gd name="connsiteX884" fmla="*/ 117958 w 2793949"/>
                <a:gd name="connsiteY884" fmla="*/ 769468 h 2329662"/>
                <a:gd name="connsiteX885" fmla="*/ 112471 w 2793949"/>
                <a:gd name="connsiteY885" fmla="*/ 769468 h 2329662"/>
                <a:gd name="connsiteX886" fmla="*/ 108357 w 2793949"/>
                <a:gd name="connsiteY886" fmla="*/ 772897 h 2329662"/>
                <a:gd name="connsiteX887" fmla="*/ 104242 w 2793949"/>
                <a:gd name="connsiteY887" fmla="*/ 779069 h 2329662"/>
                <a:gd name="connsiteX888" fmla="*/ 101499 w 2793949"/>
                <a:gd name="connsiteY888" fmla="*/ 768782 h 2329662"/>
                <a:gd name="connsiteX889" fmla="*/ 103556 w 2793949"/>
                <a:gd name="connsiteY889" fmla="*/ 766039 h 2329662"/>
                <a:gd name="connsiteX890" fmla="*/ 109728 w 2793949"/>
                <a:gd name="connsiteY890" fmla="*/ 760552 h 2329662"/>
                <a:gd name="connsiteX891" fmla="*/ 104928 w 2793949"/>
                <a:gd name="connsiteY891" fmla="*/ 755752 h 2329662"/>
                <a:gd name="connsiteX892" fmla="*/ 104242 w 2793949"/>
                <a:gd name="connsiteY892" fmla="*/ 751637 h 2329662"/>
                <a:gd name="connsiteX893" fmla="*/ 107671 w 2793949"/>
                <a:gd name="connsiteY893" fmla="*/ 747522 h 2329662"/>
                <a:gd name="connsiteX894" fmla="*/ 113843 w 2793949"/>
                <a:gd name="connsiteY894" fmla="*/ 742721 h 2329662"/>
                <a:gd name="connsiteX895" fmla="*/ 111100 w 2793949"/>
                <a:gd name="connsiteY895" fmla="*/ 735863 h 2329662"/>
                <a:gd name="connsiteX896" fmla="*/ 112471 w 2793949"/>
                <a:gd name="connsiteY896" fmla="*/ 733120 h 2329662"/>
                <a:gd name="connsiteX897" fmla="*/ 119329 w 2793949"/>
                <a:gd name="connsiteY897" fmla="*/ 730377 h 2329662"/>
                <a:gd name="connsiteX898" fmla="*/ 65837 w 2793949"/>
                <a:gd name="connsiteY898" fmla="*/ 523951 h 2329662"/>
                <a:gd name="connsiteX899" fmla="*/ 70638 w 2793949"/>
                <a:gd name="connsiteY899" fmla="*/ 500634 h 2329662"/>
                <a:gd name="connsiteX900" fmla="*/ 85039 w 2793949"/>
                <a:gd name="connsiteY900" fmla="*/ 484175 h 2329662"/>
                <a:gd name="connsiteX901" fmla="*/ 102184 w 2793949"/>
                <a:gd name="connsiteY901" fmla="*/ 471145 h 2329662"/>
                <a:gd name="connsiteX902" fmla="*/ 113843 w 2793949"/>
                <a:gd name="connsiteY902" fmla="*/ 457429 h 2329662"/>
                <a:gd name="connsiteX903" fmla="*/ 119329 w 2793949"/>
                <a:gd name="connsiteY903" fmla="*/ 457429 h 2329662"/>
                <a:gd name="connsiteX904" fmla="*/ 119329 w 2793949"/>
                <a:gd name="connsiteY904" fmla="*/ 469773 h 2329662"/>
                <a:gd name="connsiteX905" fmla="*/ 117272 w 2793949"/>
                <a:gd name="connsiteY905" fmla="*/ 476631 h 2329662"/>
                <a:gd name="connsiteX906" fmla="*/ 112471 w 2793949"/>
                <a:gd name="connsiteY906" fmla="*/ 489661 h 2329662"/>
                <a:gd name="connsiteX907" fmla="*/ 109728 w 2793949"/>
                <a:gd name="connsiteY907" fmla="*/ 493776 h 2329662"/>
                <a:gd name="connsiteX908" fmla="*/ 137160 w 2793949"/>
                <a:gd name="connsiteY908" fmla="*/ 510235 h 2329662"/>
                <a:gd name="connsiteX909" fmla="*/ 146761 w 2793949"/>
                <a:gd name="connsiteY909" fmla="*/ 523265 h 2329662"/>
                <a:gd name="connsiteX910" fmla="*/ 143332 w 2793949"/>
                <a:gd name="connsiteY910" fmla="*/ 542468 h 2329662"/>
                <a:gd name="connsiteX911" fmla="*/ 133045 w 2793949"/>
                <a:gd name="connsiteY911" fmla="*/ 539039 h 2329662"/>
                <a:gd name="connsiteX912" fmla="*/ 125502 w 2793949"/>
                <a:gd name="connsiteY912" fmla="*/ 549326 h 2329662"/>
                <a:gd name="connsiteX913" fmla="*/ 120701 w 2793949"/>
                <a:gd name="connsiteY913" fmla="*/ 565099 h 2329662"/>
                <a:gd name="connsiteX914" fmla="*/ 119329 w 2793949"/>
                <a:gd name="connsiteY914" fmla="*/ 578815 h 2329662"/>
                <a:gd name="connsiteX915" fmla="*/ 109042 w 2793949"/>
                <a:gd name="connsiteY915" fmla="*/ 588416 h 2329662"/>
                <a:gd name="connsiteX916" fmla="*/ 96698 w 2793949"/>
                <a:gd name="connsiteY916" fmla="*/ 602132 h 2329662"/>
                <a:gd name="connsiteX917" fmla="*/ 80239 w 2793949"/>
                <a:gd name="connsiteY917" fmla="*/ 611048 h 2329662"/>
                <a:gd name="connsiteX918" fmla="*/ 65837 w 2793949"/>
                <a:gd name="connsiteY918" fmla="*/ 614477 h 2329662"/>
                <a:gd name="connsiteX919" fmla="*/ 72009 w 2793949"/>
                <a:gd name="connsiteY919" fmla="*/ 582930 h 2329662"/>
                <a:gd name="connsiteX920" fmla="*/ 78181 w 2793949"/>
                <a:gd name="connsiteY920" fmla="*/ 569214 h 2329662"/>
                <a:gd name="connsiteX921" fmla="*/ 89840 w 2793949"/>
                <a:gd name="connsiteY921" fmla="*/ 560299 h 2329662"/>
                <a:gd name="connsiteX922" fmla="*/ 89840 w 2793949"/>
                <a:gd name="connsiteY922" fmla="*/ 554812 h 2329662"/>
                <a:gd name="connsiteX923" fmla="*/ 86411 w 2793949"/>
                <a:gd name="connsiteY923" fmla="*/ 552755 h 2329662"/>
                <a:gd name="connsiteX924" fmla="*/ 83668 w 2793949"/>
                <a:gd name="connsiteY924" fmla="*/ 550012 h 2329662"/>
                <a:gd name="connsiteX925" fmla="*/ 80239 w 2793949"/>
                <a:gd name="connsiteY925" fmla="*/ 547954 h 2329662"/>
                <a:gd name="connsiteX926" fmla="*/ 80239 w 2793949"/>
                <a:gd name="connsiteY926" fmla="*/ 542468 h 2329662"/>
                <a:gd name="connsiteX927" fmla="*/ 85725 w 2793949"/>
                <a:gd name="connsiteY927" fmla="*/ 532867 h 2329662"/>
                <a:gd name="connsiteX928" fmla="*/ 84354 w 2793949"/>
                <a:gd name="connsiteY928" fmla="*/ 523951 h 2329662"/>
                <a:gd name="connsiteX929" fmla="*/ 77496 w 2793949"/>
                <a:gd name="connsiteY929" fmla="*/ 519836 h 2329662"/>
                <a:gd name="connsiteX930" fmla="*/ 65837 w 2793949"/>
                <a:gd name="connsiteY930" fmla="*/ 523951 h 2329662"/>
                <a:gd name="connsiteX931" fmla="*/ 789356 w 2793949"/>
                <a:gd name="connsiteY931" fmla="*/ 518465 h 2329662"/>
                <a:gd name="connsiteX932" fmla="*/ 780441 w 2793949"/>
                <a:gd name="connsiteY932" fmla="*/ 517093 h 2329662"/>
                <a:gd name="connsiteX933" fmla="*/ 727634 w 2793949"/>
                <a:gd name="connsiteY933" fmla="*/ 523951 h 2329662"/>
                <a:gd name="connsiteX934" fmla="*/ 729006 w 2793949"/>
                <a:gd name="connsiteY934" fmla="*/ 517093 h 2329662"/>
                <a:gd name="connsiteX935" fmla="*/ 729006 w 2793949"/>
                <a:gd name="connsiteY935" fmla="*/ 514350 h 2329662"/>
                <a:gd name="connsiteX936" fmla="*/ 727634 w 2793949"/>
                <a:gd name="connsiteY936" fmla="*/ 512978 h 2329662"/>
                <a:gd name="connsiteX937" fmla="*/ 727634 w 2793949"/>
                <a:gd name="connsiteY937" fmla="*/ 508864 h 2329662"/>
                <a:gd name="connsiteX938" fmla="*/ 729006 w 2793949"/>
                <a:gd name="connsiteY938" fmla="*/ 502006 h 2329662"/>
                <a:gd name="connsiteX939" fmla="*/ 732435 w 2793949"/>
                <a:gd name="connsiteY939" fmla="*/ 500634 h 2329662"/>
                <a:gd name="connsiteX940" fmla="*/ 735864 w 2793949"/>
                <a:gd name="connsiteY940" fmla="*/ 500634 h 2329662"/>
                <a:gd name="connsiteX941" fmla="*/ 737235 w 2793949"/>
                <a:gd name="connsiteY941" fmla="*/ 499948 h 2329662"/>
                <a:gd name="connsiteX942" fmla="*/ 741350 w 2793949"/>
                <a:gd name="connsiteY942" fmla="*/ 478688 h 2329662"/>
                <a:gd name="connsiteX943" fmla="*/ 738607 w 2793949"/>
                <a:gd name="connsiteY943" fmla="*/ 471145 h 2329662"/>
                <a:gd name="connsiteX944" fmla="*/ 727634 w 2793949"/>
                <a:gd name="connsiteY944" fmla="*/ 469773 h 2329662"/>
                <a:gd name="connsiteX945" fmla="*/ 731749 w 2793949"/>
                <a:gd name="connsiteY945" fmla="*/ 456057 h 2329662"/>
                <a:gd name="connsiteX946" fmla="*/ 739978 w 2793949"/>
                <a:gd name="connsiteY946" fmla="*/ 449885 h 2329662"/>
                <a:gd name="connsiteX947" fmla="*/ 748894 w 2793949"/>
                <a:gd name="connsiteY947" fmla="*/ 445770 h 2329662"/>
                <a:gd name="connsiteX948" fmla="*/ 756438 w 2793949"/>
                <a:gd name="connsiteY948" fmla="*/ 438226 h 2329662"/>
                <a:gd name="connsiteX949" fmla="*/ 777012 w 2793949"/>
                <a:gd name="connsiteY949" fmla="*/ 474574 h 2329662"/>
                <a:gd name="connsiteX950" fmla="*/ 780441 w 2793949"/>
                <a:gd name="connsiteY950" fmla="*/ 472516 h 2329662"/>
                <a:gd name="connsiteX951" fmla="*/ 782498 w 2793949"/>
                <a:gd name="connsiteY951" fmla="*/ 454685 h 2329662"/>
                <a:gd name="connsiteX952" fmla="*/ 789356 w 2793949"/>
                <a:gd name="connsiteY952" fmla="*/ 451256 h 2329662"/>
                <a:gd name="connsiteX953" fmla="*/ 811987 w 2793949"/>
                <a:gd name="connsiteY953" fmla="*/ 457429 h 2329662"/>
                <a:gd name="connsiteX954" fmla="*/ 814731 w 2793949"/>
                <a:gd name="connsiteY954" fmla="*/ 459486 h 2329662"/>
                <a:gd name="connsiteX955" fmla="*/ 818845 w 2793949"/>
                <a:gd name="connsiteY955" fmla="*/ 463601 h 2329662"/>
                <a:gd name="connsiteX956" fmla="*/ 823646 w 2793949"/>
                <a:gd name="connsiteY956" fmla="*/ 467716 h 2329662"/>
                <a:gd name="connsiteX957" fmla="*/ 837362 w 2793949"/>
                <a:gd name="connsiteY957" fmla="*/ 472516 h 2329662"/>
                <a:gd name="connsiteX958" fmla="*/ 839419 w 2793949"/>
                <a:gd name="connsiteY958" fmla="*/ 478003 h 2329662"/>
                <a:gd name="connsiteX959" fmla="*/ 837362 w 2793949"/>
                <a:gd name="connsiteY959" fmla="*/ 485546 h 2329662"/>
                <a:gd name="connsiteX960" fmla="*/ 833247 w 2793949"/>
                <a:gd name="connsiteY960" fmla="*/ 493776 h 2329662"/>
                <a:gd name="connsiteX961" fmla="*/ 822960 w 2793949"/>
                <a:gd name="connsiteY961" fmla="*/ 497891 h 2329662"/>
                <a:gd name="connsiteX962" fmla="*/ 809244 w 2793949"/>
                <a:gd name="connsiteY962" fmla="*/ 497891 h 2329662"/>
                <a:gd name="connsiteX963" fmla="*/ 798271 w 2793949"/>
                <a:gd name="connsiteY963" fmla="*/ 502006 h 2329662"/>
                <a:gd name="connsiteX964" fmla="*/ 794842 w 2793949"/>
                <a:gd name="connsiteY964" fmla="*/ 518465 h 2329662"/>
                <a:gd name="connsiteX965" fmla="*/ 789356 w 2793949"/>
                <a:gd name="connsiteY965" fmla="*/ 518465 h 2329662"/>
                <a:gd name="connsiteX966" fmla="*/ 471145 w 2793949"/>
                <a:gd name="connsiteY966" fmla="*/ 502691 h 2329662"/>
                <a:gd name="connsiteX967" fmla="*/ 473202 w 2793949"/>
                <a:gd name="connsiteY967" fmla="*/ 505435 h 2329662"/>
                <a:gd name="connsiteX968" fmla="*/ 477317 w 2793949"/>
                <a:gd name="connsiteY968" fmla="*/ 508178 h 2329662"/>
                <a:gd name="connsiteX969" fmla="*/ 482118 w 2793949"/>
                <a:gd name="connsiteY969" fmla="*/ 512293 h 2329662"/>
                <a:gd name="connsiteX970" fmla="*/ 485547 w 2793949"/>
                <a:gd name="connsiteY970" fmla="*/ 518465 h 2329662"/>
                <a:gd name="connsiteX971" fmla="*/ 486918 w 2793949"/>
                <a:gd name="connsiteY971" fmla="*/ 527380 h 2329662"/>
                <a:gd name="connsiteX972" fmla="*/ 485547 w 2793949"/>
                <a:gd name="connsiteY972" fmla="*/ 532867 h 2329662"/>
                <a:gd name="connsiteX973" fmla="*/ 480746 w 2793949"/>
                <a:gd name="connsiteY973" fmla="*/ 536981 h 2329662"/>
                <a:gd name="connsiteX974" fmla="*/ 438226 w 2793949"/>
                <a:gd name="connsiteY974" fmla="*/ 559613 h 2329662"/>
                <a:gd name="connsiteX975" fmla="*/ 427939 w 2793949"/>
                <a:gd name="connsiteY975" fmla="*/ 566471 h 2329662"/>
                <a:gd name="connsiteX976" fmla="*/ 427254 w 2793949"/>
                <a:gd name="connsiteY976" fmla="*/ 558241 h 2329662"/>
                <a:gd name="connsiteX977" fmla="*/ 427939 w 2793949"/>
                <a:gd name="connsiteY977" fmla="*/ 552069 h 2329662"/>
                <a:gd name="connsiteX978" fmla="*/ 429997 w 2793949"/>
                <a:gd name="connsiteY978" fmla="*/ 546583 h 2329662"/>
                <a:gd name="connsiteX979" fmla="*/ 432740 w 2793949"/>
                <a:gd name="connsiteY979" fmla="*/ 542468 h 2329662"/>
                <a:gd name="connsiteX980" fmla="*/ 432740 w 2793949"/>
                <a:gd name="connsiteY980" fmla="*/ 536296 h 2329662"/>
                <a:gd name="connsiteX981" fmla="*/ 427939 w 2793949"/>
                <a:gd name="connsiteY981" fmla="*/ 536296 h 2329662"/>
                <a:gd name="connsiteX982" fmla="*/ 413538 w 2793949"/>
                <a:gd name="connsiteY982" fmla="*/ 536296 h 2329662"/>
                <a:gd name="connsiteX983" fmla="*/ 415595 w 2793949"/>
                <a:gd name="connsiteY983" fmla="*/ 528066 h 2329662"/>
                <a:gd name="connsiteX984" fmla="*/ 418338 w 2793949"/>
                <a:gd name="connsiteY984" fmla="*/ 521208 h 2329662"/>
                <a:gd name="connsiteX985" fmla="*/ 422453 w 2793949"/>
                <a:gd name="connsiteY985" fmla="*/ 515722 h 2329662"/>
                <a:gd name="connsiteX986" fmla="*/ 427939 w 2793949"/>
                <a:gd name="connsiteY986" fmla="*/ 511607 h 2329662"/>
                <a:gd name="connsiteX987" fmla="*/ 425196 w 2793949"/>
                <a:gd name="connsiteY987" fmla="*/ 510235 h 2329662"/>
                <a:gd name="connsiteX988" fmla="*/ 418338 w 2793949"/>
                <a:gd name="connsiteY988" fmla="*/ 506120 h 2329662"/>
                <a:gd name="connsiteX989" fmla="*/ 431368 w 2793949"/>
                <a:gd name="connsiteY989" fmla="*/ 503377 h 2329662"/>
                <a:gd name="connsiteX990" fmla="*/ 439598 w 2793949"/>
                <a:gd name="connsiteY990" fmla="*/ 491033 h 2329662"/>
                <a:gd name="connsiteX991" fmla="*/ 442341 w 2793949"/>
                <a:gd name="connsiteY991" fmla="*/ 475945 h 2329662"/>
                <a:gd name="connsiteX992" fmla="*/ 442341 w 2793949"/>
                <a:gd name="connsiteY992" fmla="*/ 463601 h 2329662"/>
                <a:gd name="connsiteX993" fmla="*/ 438226 w 2793949"/>
                <a:gd name="connsiteY993" fmla="*/ 443713 h 2329662"/>
                <a:gd name="connsiteX994" fmla="*/ 437541 w 2793949"/>
                <a:gd name="connsiteY994" fmla="*/ 436169 h 2329662"/>
                <a:gd name="connsiteX995" fmla="*/ 444399 w 2793949"/>
                <a:gd name="connsiteY995" fmla="*/ 436169 h 2329662"/>
                <a:gd name="connsiteX996" fmla="*/ 461544 w 2793949"/>
                <a:gd name="connsiteY996" fmla="*/ 438226 h 2329662"/>
                <a:gd name="connsiteX997" fmla="*/ 467716 w 2793949"/>
                <a:gd name="connsiteY997" fmla="*/ 445770 h 2329662"/>
                <a:gd name="connsiteX998" fmla="*/ 474574 w 2793949"/>
                <a:gd name="connsiteY998" fmla="*/ 458800 h 2329662"/>
                <a:gd name="connsiteX999" fmla="*/ 479374 w 2793949"/>
                <a:gd name="connsiteY999" fmla="*/ 471830 h 2329662"/>
                <a:gd name="connsiteX1000" fmla="*/ 481432 w 2793949"/>
                <a:gd name="connsiteY1000" fmla="*/ 481432 h 2329662"/>
                <a:gd name="connsiteX1001" fmla="*/ 479374 w 2793949"/>
                <a:gd name="connsiteY1001" fmla="*/ 487604 h 2329662"/>
                <a:gd name="connsiteX1002" fmla="*/ 472516 w 2793949"/>
                <a:gd name="connsiteY1002" fmla="*/ 495833 h 2329662"/>
                <a:gd name="connsiteX1003" fmla="*/ 471145 w 2793949"/>
                <a:gd name="connsiteY1003" fmla="*/ 502691 h 2329662"/>
                <a:gd name="connsiteX1004" fmla="*/ 575386 w 2793949"/>
                <a:gd name="connsiteY1004" fmla="*/ 372389 h 2329662"/>
                <a:gd name="connsiteX1005" fmla="*/ 567843 w 2793949"/>
                <a:gd name="connsiteY1005" fmla="*/ 368275 h 2329662"/>
                <a:gd name="connsiteX1006" fmla="*/ 544525 w 2793949"/>
                <a:gd name="connsiteY1006" fmla="*/ 341528 h 2329662"/>
                <a:gd name="connsiteX1007" fmla="*/ 517093 w 2793949"/>
                <a:gd name="connsiteY1007" fmla="*/ 328498 h 2329662"/>
                <a:gd name="connsiteX1008" fmla="*/ 509550 w 2793949"/>
                <a:gd name="connsiteY1008" fmla="*/ 323012 h 2329662"/>
                <a:gd name="connsiteX1009" fmla="*/ 504749 w 2793949"/>
                <a:gd name="connsiteY1009" fmla="*/ 316154 h 2329662"/>
                <a:gd name="connsiteX1010" fmla="*/ 499948 w 2793949"/>
                <a:gd name="connsiteY1010" fmla="*/ 305181 h 2329662"/>
                <a:gd name="connsiteX1011" fmla="*/ 497891 w 2793949"/>
                <a:gd name="connsiteY1011" fmla="*/ 294208 h 2329662"/>
                <a:gd name="connsiteX1012" fmla="*/ 500634 w 2793949"/>
                <a:gd name="connsiteY1012" fmla="*/ 286664 h 2329662"/>
                <a:gd name="connsiteX1013" fmla="*/ 509550 w 2793949"/>
                <a:gd name="connsiteY1013" fmla="*/ 283921 h 2329662"/>
                <a:gd name="connsiteX1014" fmla="*/ 548640 w 2793949"/>
                <a:gd name="connsiteY1014" fmla="*/ 286664 h 2329662"/>
                <a:gd name="connsiteX1015" fmla="*/ 552069 w 2793949"/>
                <a:gd name="connsiteY1015" fmla="*/ 288036 h 2329662"/>
                <a:gd name="connsiteX1016" fmla="*/ 558241 w 2793949"/>
                <a:gd name="connsiteY1016" fmla="*/ 292151 h 2329662"/>
                <a:gd name="connsiteX1017" fmla="*/ 558241 w 2793949"/>
                <a:gd name="connsiteY1017" fmla="*/ 299009 h 2329662"/>
                <a:gd name="connsiteX1018" fmla="*/ 553441 w 2793949"/>
                <a:gd name="connsiteY1018" fmla="*/ 299009 h 2329662"/>
                <a:gd name="connsiteX1019" fmla="*/ 553441 w 2793949"/>
                <a:gd name="connsiteY1019" fmla="*/ 305181 h 2329662"/>
                <a:gd name="connsiteX1020" fmla="*/ 560299 w 2793949"/>
                <a:gd name="connsiteY1020" fmla="*/ 305181 h 2329662"/>
                <a:gd name="connsiteX1021" fmla="*/ 565785 w 2793949"/>
                <a:gd name="connsiteY1021" fmla="*/ 307924 h 2329662"/>
                <a:gd name="connsiteX1022" fmla="*/ 569900 w 2793949"/>
                <a:gd name="connsiteY1022" fmla="*/ 312039 h 2329662"/>
                <a:gd name="connsiteX1023" fmla="*/ 573329 w 2793949"/>
                <a:gd name="connsiteY1023" fmla="*/ 316840 h 2329662"/>
                <a:gd name="connsiteX1024" fmla="*/ 584302 w 2793949"/>
                <a:gd name="connsiteY1024" fmla="*/ 309296 h 2329662"/>
                <a:gd name="connsiteX1025" fmla="*/ 597332 w 2793949"/>
                <a:gd name="connsiteY1025" fmla="*/ 310667 h 2329662"/>
                <a:gd name="connsiteX1026" fmla="*/ 609676 w 2793949"/>
                <a:gd name="connsiteY1026" fmla="*/ 318897 h 2329662"/>
                <a:gd name="connsiteX1027" fmla="*/ 616534 w 2793949"/>
                <a:gd name="connsiteY1027" fmla="*/ 329184 h 2329662"/>
                <a:gd name="connsiteX1028" fmla="*/ 627507 w 2793949"/>
                <a:gd name="connsiteY1028" fmla="*/ 316154 h 2329662"/>
                <a:gd name="connsiteX1029" fmla="*/ 646710 w 2793949"/>
                <a:gd name="connsiteY1029" fmla="*/ 320269 h 2329662"/>
                <a:gd name="connsiteX1030" fmla="*/ 667969 w 2793949"/>
                <a:gd name="connsiteY1030" fmla="*/ 330556 h 2329662"/>
                <a:gd name="connsiteX1031" fmla="*/ 684429 w 2793949"/>
                <a:gd name="connsiteY1031" fmla="*/ 335356 h 2329662"/>
                <a:gd name="connsiteX1032" fmla="*/ 679628 w 2793949"/>
                <a:gd name="connsiteY1032" fmla="*/ 341528 h 2329662"/>
                <a:gd name="connsiteX1033" fmla="*/ 685114 w 2793949"/>
                <a:gd name="connsiteY1033" fmla="*/ 343586 h 2329662"/>
                <a:gd name="connsiteX1034" fmla="*/ 689229 w 2793949"/>
                <a:gd name="connsiteY1034" fmla="*/ 349072 h 2329662"/>
                <a:gd name="connsiteX1035" fmla="*/ 691972 w 2793949"/>
                <a:gd name="connsiteY1035" fmla="*/ 356616 h 2329662"/>
                <a:gd name="connsiteX1036" fmla="*/ 694030 w 2793949"/>
                <a:gd name="connsiteY1036" fmla="*/ 365531 h 2329662"/>
                <a:gd name="connsiteX1037" fmla="*/ 676199 w 2793949"/>
                <a:gd name="connsiteY1037" fmla="*/ 389534 h 2329662"/>
                <a:gd name="connsiteX1038" fmla="*/ 671398 w 2793949"/>
                <a:gd name="connsiteY1038" fmla="*/ 412166 h 2329662"/>
                <a:gd name="connsiteX1039" fmla="*/ 663169 w 2793949"/>
                <a:gd name="connsiteY1039" fmla="*/ 416281 h 2329662"/>
                <a:gd name="connsiteX1040" fmla="*/ 630936 w 2793949"/>
                <a:gd name="connsiteY1040" fmla="*/ 411480 h 2329662"/>
                <a:gd name="connsiteX1041" fmla="*/ 611048 w 2793949"/>
                <a:gd name="connsiteY1041" fmla="*/ 399136 h 2329662"/>
                <a:gd name="connsiteX1042" fmla="*/ 599389 w 2793949"/>
                <a:gd name="connsiteY1042" fmla="*/ 395707 h 2329662"/>
                <a:gd name="connsiteX1043" fmla="*/ 592531 w 2793949"/>
                <a:gd name="connsiteY1043" fmla="*/ 392278 h 2329662"/>
                <a:gd name="connsiteX1044" fmla="*/ 583616 w 2793949"/>
                <a:gd name="connsiteY1044" fmla="*/ 375818 h 2329662"/>
                <a:gd name="connsiteX1045" fmla="*/ 575386 w 2793949"/>
                <a:gd name="connsiteY1045" fmla="*/ 372389 h 2329662"/>
                <a:gd name="connsiteX1046" fmla="*/ 70638 w 2793949"/>
                <a:gd name="connsiteY1046" fmla="*/ 279806 h 2329662"/>
                <a:gd name="connsiteX1047" fmla="*/ 89840 w 2793949"/>
                <a:gd name="connsiteY1047" fmla="*/ 307238 h 2329662"/>
                <a:gd name="connsiteX1048" fmla="*/ 85039 w 2793949"/>
                <a:gd name="connsiteY1048" fmla="*/ 334670 h 2329662"/>
                <a:gd name="connsiteX1049" fmla="*/ 67209 w 2793949"/>
                <a:gd name="connsiteY1049" fmla="*/ 361417 h 2329662"/>
                <a:gd name="connsiteX1050" fmla="*/ 46635 w 2793949"/>
                <a:gd name="connsiteY1050" fmla="*/ 384048 h 2329662"/>
                <a:gd name="connsiteX1051" fmla="*/ 26746 w 2793949"/>
                <a:gd name="connsiteY1051" fmla="*/ 411480 h 2329662"/>
                <a:gd name="connsiteX1052" fmla="*/ 13030 w 2793949"/>
                <a:gd name="connsiteY1052" fmla="*/ 423139 h 2329662"/>
                <a:gd name="connsiteX1053" fmla="*/ 686 w 2793949"/>
                <a:gd name="connsiteY1053" fmla="*/ 417652 h 2329662"/>
                <a:gd name="connsiteX1054" fmla="*/ 0 w 2793949"/>
                <a:gd name="connsiteY1054" fmla="*/ 405308 h 2329662"/>
                <a:gd name="connsiteX1055" fmla="*/ 3429 w 2793949"/>
                <a:gd name="connsiteY1055" fmla="*/ 360731 h 2329662"/>
                <a:gd name="connsiteX1056" fmla="*/ 2743 w 2793949"/>
                <a:gd name="connsiteY1056" fmla="*/ 353187 h 2329662"/>
                <a:gd name="connsiteX1057" fmla="*/ 2058 w 2793949"/>
                <a:gd name="connsiteY1057" fmla="*/ 336728 h 2329662"/>
                <a:gd name="connsiteX1058" fmla="*/ 10287 w 2793949"/>
                <a:gd name="connsiteY1058" fmla="*/ 316154 h 2329662"/>
                <a:gd name="connsiteX1059" fmla="*/ 21946 w 2793949"/>
                <a:gd name="connsiteY1059" fmla="*/ 302438 h 2329662"/>
                <a:gd name="connsiteX1060" fmla="*/ 32233 w 2793949"/>
                <a:gd name="connsiteY1060" fmla="*/ 305181 h 2329662"/>
                <a:gd name="connsiteX1061" fmla="*/ 37719 w 2793949"/>
                <a:gd name="connsiteY1061" fmla="*/ 299009 h 2329662"/>
                <a:gd name="connsiteX1062" fmla="*/ 41834 w 2793949"/>
                <a:gd name="connsiteY1062" fmla="*/ 292151 h 2329662"/>
                <a:gd name="connsiteX1063" fmla="*/ 34290 w 2793949"/>
                <a:gd name="connsiteY1063" fmla="*/ 292837 h 2329662"/>
                <a:gd name="connsiteX1064" fmla="*/ 32233 w 2793949"/>
                <a:gd name="connsiteY1064" fmla="*/ 292151 h 2329662"/>
                <a:gd name="connsiteX1065" fmla="*/ 32233 w 2793949"/>
                <a:gd name="connsiteY1065" fmla="*/ 286664 h 2329662"/>
                <a:gd name="connsiteX1066" fmla="*/ 39091 w 2793949"/>
                <a:gd name="connsiteY1066" fmla="*/ 281864 h 2329662"/>
                <a:gd name="connsiteX1067" fmla="*/ 45949 w 2793949"/>
                <a:gd name="connsiteY1067" fmla="*/ 279806 h 2329662"/>
                <a:gd name="connsiteX1068" fmla="*/ 51435 w 2793949"/>
                <a:gd name="connsiteY1068" fmla="*/ 281178 h 2329662"/>
                <a:gd name="connsiteX1069" fmla="*/ 56236 w 2793949"/>
                <a:gd name="connsiteY1069" fmla="*/ 286664 h 2329662"/>
                <a:gd name="connsiteX1070" fmla="*/ 61036 w 2793949"/>
                <a:gd name="connsiteY1070" fmla="*/ 286664 h 2329662"/>
                <a:gd name="connsiteX1071" fmla="*/ 61036 w 2793949"/>
                <a:gd name="connsiteY1071" fmla="*/ 281178 h 2329662"/>
                <a:gd name="connsiteX1072" fmla="*/ 63094 w 2793949"/>
                <a:gd name="connsiteY1072" fmla="*/ 280492 h 2329662"/>
                <a:gd name="connsiteX1073" fmla="*/ 66523 w 2793949"/>
                <a:gd name="connsiteY1073" fmla="*/ 280492 h 2329662"/>
                <a:gd name="connsiteX1074" fmla="*/ 70638 w 2793949"/>
                <a:gd name="connsiteY1074" fmla="*/ 279806 h 2329662"/>
                <a:gd name="connsiteX1075" fmla="*/ 505435 w 2793949"/>
                <a:gd name="connsiteY1075" fmla="*/ 207112 h 2329662"/>
                <a:gd name="connsiteX1076" fmla="*/ 506806 w 2793949"/>
                <a:gd name="connsiteY1076" fmla="*/ 219456 h 2329662"/>
                <a:gd name="connsiteX1077" fmla="*/ 500634 w 2793949"/>
                <a:gd name="connsiteY1077" fmla="*/ 235915 h 2329662"/>
                <a:gd name="connsiteX1078" fmla="*/ 491033 w 2793949"/>
                <a:gd name="connsiteY1078" fmla="*/ 251003 h 2329662"/>
                <a:gd name="connsiteX1079" fmla="*/ 481432 w 2793949"/>
                <a:gd name="connsiteY1079" fmla="*/ 261976 h 2329662"/>
                <a:gd name="connsiteX1080" fmla="*/ 482803 w 2793949"/>
                <a:gd name="connsiteY1080" fmla="*/ 265405 h 2329662"/>
                <a:gd name="connsiteX1081" fmla="*/ 485547 w 2793949"/>
                <a:gd name="connsiteY1081" fmla="*/ 279806 h 2329662"/>
                <a:gd name="connsiteX1082" fmla="*/ 481432 w 2793949"/>
                <a:gd name="connsiteY1082" fmla="*/ 279806 h 2329662"/>
                <a:gd name="connsiteX1083" fmla="*/ 475945 w 2793949"/>
                <a:gd name="connsiteY1083" fmla="*/ 271577 h 2329662"/>
                <a:gd name="connsiteX1084" fmla="*/ 459486 w 2793949"/>
                <a:gd name="connsiteY1084" fmla="*/ 258547 h 2329662"/>
                <a:gd name="connsiteX1085" fmla="*/ 451942 w 2793949"/>
                <a:gd name="connsiteY1085" fmla="*/ 250317 h 2329662"/>
                <a:gd name="connsiteX1086" fmla="*/ 438912 w 2793949"/>
                <a:gd name="connsiteY1086" fmla="*/ 212598 h 2329662"/>
                <a:gd name="connsiteX1087" fmla="*/ 434797 w 2793949"/>
                <a:gd name="connsiteY1087" fmla="*/ 207112 h 2329662"/>
                <a:gd name="connsiteX1088" fmla="*/ 424510 w 2793949"/>
                <a:gd name="connsiteY1088" fmla="*/ 205740 h 2329662"/>
                <a:gd name="connsiteX1089" fmla="*/ 416281 w 2793949"/>
                <a:gd name="connsiteY1089" fmla="*/ 202311 h 2329662"/>
                <a:gd name="connsiteX1090" fmla="*/ 408737 w 2793949"/>
                <a:gd name="connsiteY1090" fmla="*/ 195453 h 2329662"/>
                <a:gd name="connsiteX1091" fmla="*/ 401193 w 2793949"/>
                <a:gd name="connsiteY1091" fmla="*/ 185166 h 2329662"/>
                <a:gd name="connsiteX1092" fmla="*/ 390220 w 2793949"/>
                <a:gd name="connsiteY1092" fmla="*/ 163220 h 2329662"/>
                <a:gd name="connsiteX1093" fmla="*/ 381991 w 2793949"/>
                <a:gd name="connsiteY1093" fmla="*/ 157048 h 2329662"/>
                <a:gd name="connsiteX1094" fmla="*/ 370332 w 2793949"/>
                <a:gd name="connsiteY1094" fmla="*/ 164592 h 2329662"/>
                <a:gd name="connsiteX1095" fmla="*/ 366217 w 2793949"/>
                <a:gd name="connsiteY1095" fmla="*/ 139903 h 2329662"/>
                <a:gd name="connsiteX1096" fmla="*/ 353187 w 2793949"/>
                <a:gd name="connsiteY1096" fmla="*/ 123444 h 2329662"/>
                <a:gd name="connsiteX1097" fmla="*/ 337414 w 2793949"/>
                <a:gd name="connsiteY1097" fmla="*/ 110414 h 2329662"/>
                <a:gd name="connsiteX1098" fmla="*/ 327127 w 2793949"/>
                <a:gd name="connsiteY1098" fmla="*/ 96698 h 2329662"/>
                <a:gd name="connsiteX1099" fmla="*/ 322326 w 2793949"/>
                <a:gd name="connsiteY1099" fmla="*/ 96698 h 2329662"/>
                <a:gd name="connsiteX1100" fmla="*/ 316840 w 2793949"/>
                <a:gd name="connsiteY1100" fmla="*/ 105613 h 2329662"/>
                <a:gd name="connsiteX1101" fmla="*/ 311353 w 2793949"/>
                <a:gd name="connsiteY1101" fmla="*/ 108356 h 2329662"/>
                <a:gd name="connsiteX1102" fmla="*/ 307924 w 2793949"/>
                <a:gd name="connsiteY1102" fmla="*/ 103556 h 2329662"/>
                <a:gd name="connsiteX1103" fmla="*/ 312725 w 2793949"/>
                <a:gd name="connsiteY1103" fmla="*/ 90526 h 2329662"/>
                <a:gd name="connsiteX1104" fmla="*/ 306553 w 2793949"/>
                <a:gd name="connsiteY1104" fmla="*/ 83668 h 2329662"/>
                <a:gd name="connsiteX1105" fmla="*/ 296266 w 2793949"/>
                <a:gd name="connsiteY1105" fmla="*/ 67208 h 2329662"/>
                <a:gd name="connsiteX1106" fmla="*/ 288036 w 2793949"/>
                <a:gd name="connsiteY1106" fmla="*/ 60350 h 2329662"/>
                <a:gd name="connsiteX1107" fmla="*/ 296952 w 2793949"/>
                <a:gd name="connsiteY1107" fmla="*/ 57607 h 2329662"/>
                <a:gd name="connsiteX1108" fmla="*/ 296952 w 2793949"/>
                <a:gd name="connsiteY1108" fmla="*/ 53492 h 2329662"/>
                <a:gd name="connsiteX1109" fmla="*/ 294208 w 2793949"/>
                <a:gd name="connsiteY1109" fmla="*/ 47320 h 2329662"/>
                <a:gd name="connsiteX1110" fmla="*/ 292837 w 2793949"/>
                <a:gd name="connsiteY1110" fmla="*/ 39091 h 2329662"/>
                <a:gd name="connsiteX1111" fmla="*/ 294894 w 2793949"/>
                <a:gd name="connsiteY1111" fmla="*/ 30861 h 2329662"/>
                <a:gd name="connsiteX1112" fmla="*/ 301066 w 2793949"/>
                <a:gd name="connsiteY1112" fmla="*/ 24689 h 2329662"/>
                <a:gd name="connsiteX1113" fmla="*/ 340157 w 2793949"/>
                <a:gd name="connsiteY1113" fmla="*/ 3429 h 2329662"/>
                <a:gd name="connsiteX1114" fmla="*/ 355245 w 2793949"/>
                <a:gd name="connsiteY1114" fmla="*/ 0 h 2329662"/>
                <a:gd name="connsiteX1115" fmla="*/ 365532 w 2793949"/>
                <a:gd name="connsiteY1115" fmla="*/ 5486 h 2329662"/>
                <a:gd name="connsiteX1116" fmla="*/ 364846 w 2793949"/>
                <a:gd name="connsiteY1116" fmla="*/ 15088 h 2329662"/>
                <a:gd name="connsiteX1117" fmla="*/ 366217 w 2793949"/>
                <a:gd name="connsiteY1117" fmla="*/ 20574 h 2329662"/>
                <a:gd name="connsiteX1118" fmla="*/ 370332 w 2793949"/>
                <a:gd name="connsiteY1118" fmla="*/ 23317 h 2329662"/>
                <a:gd name="connsiteX1119" fmla="*/ 377876 w 2793949"/>
                <a:gd name="connsiteY1119" fmla="*/ 23317 h 2329662"/>
                <a:gd name="connsiteX1120" fmla="*/ 384734 w 2793949"/>
                <a:gd name="connsiteY1120" fmla="*/ 26746 h 2329662"/>
                <a:gd name="connsiteX1121" fmla="*/ 391592 w 2793949"/>
                <a:gd name="connsiteY1121" fmla="*/ 32918 h 2329662"/>
                <a:gd name="connsiteX1122" fmla="*/ 394335 w 2793949"/>
                <a:gd name="connsiteY1122" fmla="*/ 39776 h 2329662"/>
                <a:gd name="connsiteX1123" fmla="*/ 391592 w 2793949"/>
                <a:gd name="connsiteY1123" fmla="*/ 42520 h 2329662"/>
                <a:gd name="connsiteX1124" fmla="*/ 391592 w 2793949"/>
                <a:gd name="connsiteY1124" fmla="*/ 46634 h 2329662"/>
                <a:gd name="connsiteX1125" fmla="*/ 396393 w 2793949"/>
                <a:gd name="connsiteY1125" fmla="*/ 66523 h 2329662"/>
                <a:gd name="connsiteX1126" fmla="*/ 399136 w 2793949"/>
                <a:gd name="connsiteY1126" fmla="*/ 72695 h 2329662"/>
                <a:gd name="connsiteX1127" fmla="*/ 403936 w 2793949"/>
                <a:gd name="connsiteY1127" fmla="*/ 76124 h 2329662"/>
                <a:gd name="connsiteX1128" fmla="*/ 423139 w 2793949"/>
                <a:gd name="connsiteY1128" fmla="*/ 84353 h 2329662"/>
                <a:gd name="connsiteX1129" fmla="*/ 478689 w 2793949"/>
                <a:gd name="connsiteY1129" fmla="*/ 84353 h 2329662"/>
                <a:gd name="connsiteX1130" fmla="*/ 485547 w 2793949"/>
                <a:gd name="connsiteY1130" fmla="*/ 92583 h 2329662"/>
                <a:gd name="connsiteX1131" fmla="*/ 482118 w 2793949"/>
                <a:gd name="connsiteY1131" fmla="*/ 110414 h 2329662"/>
                <a:gd name="connsiteX1132" fmla="*/ 471145 w 2793949"/>
                <a:gd name="connsiteY1132" fmla="*/ 139903 h 2329662"/>
                <a:gd name="connsiteX1133" fmla="*/ 500634 w 2793949"/>
                <a:gd name="connsiteY1133" fmla="*/ 164592 h 2329662"/>
                <a:gd name="connsiteX1134" fmla="*/ 495834 w 2793949"/>
                <a:gd name="connsiteY1134" fmla="*/ 168707 h 2329662"/>
                <a:gd name="connsiteX1135" fmla="*/ 493776 w 2793949"/>
                <a:gd name="connsiteY1135" fmla="*/ 169393 h 2329662"/>
                <a:gd name="connsiteX1136" fmla="*/ 491033 w 2793949"/>
                <a:gd name="connsiteY1136" fmla="*/ 170764 h 2329662"/>
                <a:gd name="connsiteX1137" fmla="*/ 491033 w 2793949"/>
                <a:gd name="connsiteY1137" fmla="*/ 181737 h 2329662"/>
                <a:gd name="connsiteX1138" fmla="*/ 486918 w 2793949"/>
                <a:gd name="connsiteY1138" fmla="*/ 189281 h 2329662"/>
                <a:gd name="connsiteX1139" fmla="*/ 481432 w 2793949"/>
                <a:gd name="connsiteY1139" fmla="*/ 195453 h 2329662"/>
                <a:gd name="connsiteX1140" fmla="*/ 481432 w 2793949"/>
                <a:gd name="connsiteY1140" fmla="*/ 201625 h 2329662"/>
                <a:gd name="connsiteX1141" fmla="*/ 486232 w 2793949"/>
                <a:gd name="connsiteY1141" fmla="*/ 206426 h 2329662"/>
                <a:gd name="connsiteX1142" fmla="*/ 497205 w 2793949"/>
                <a:gd name="connsiteY1142" fmla="*/ 201625 h 2329662"/>
                <a:gd name="connsiteX1143" fmla="*/ 505435 w 2793949"/>
                <a:gd name="connsiteY1143" fmla="*/ 207112 h 2329662"/>
                <a:gd name="connsiteX1144" fmla="*/ 2318690 w 2793949"/>
                <a:gd name="connsiteY1144" fmla="*/ 1551280 h 2329662"/>
                <a:gd name="connsiteX1145" fmla="*/ 2355037 w 2793949"/>
                <a:gd name="connsiteY1145" fmla="*/ 1553337 h 2329662"/>
                <a:gd name="connsiteX1146" fmla="*/ 2356409 w 2793949"/>
                <a:gd name="connsiteY1146" fmla="*/ 1557452 h 2329662"/>
                <a:gd name="connsiteX1147" fmla="*/ 2356409 w 2793949"/>
                <a:gd name="connsiteY1147" fmla="*/ 1565681 h 2329662"/>
                <a:gd name="connsiteX1148" fmla="*/ 2353666 w 2793949"/>
                <a:gd name="connsiteY1148" fmla="*/ 1573225 h 2329662"/>
                <a:gd name="connsiteX1149" fmla="*/ 2350237 w 2793949"/>
                <a:gd name="connsiteY1149" fmla="*/ 1575968 h 2329662"/>
                <a:gd name="connsiteX1150" fmla="*/ 2344750 w 2793949"/>
                <a:gd name="connsiteY1150" fmla="*/ 1575968 h 2329662"/>
                <a:gd name="connsiteX1151" fmla="*/ 2331034 w 2793949"/>
                <a:gd name="connsiteY1151" fmla="*/ 1579397 h 2329662"/>
                <a:gd name="connsiteX1152" fmla="*/ 2320747 w 2793949"/>
                <a:gd name="connsiteY1152" fmla="*/ 1577340 h 2329662"/>
                <a:gd name="connsiteX1153" fmla="*/ 2308403 w 2793949"/>
                <a:gd name="connsiteY1153" fmla="*/ 1576654 h 2329662"/>
                <a:gd name="connsiteX1154" fmla="*/ 2294687 w 2793949"/>
                <a:gd name="connsiteY1154" fmla="*/ 1580083 h 2329662"/>
                <a:gd name="connsiteX1155" fmla="*/ 2285772 w 2793949"/>
                <a:gd name="connsiteY1155" fmla="*/ 1575968 h 2329662"/>
                <a:gd name="connsiteX1156" fmla="*/ 2285086 w 2793949"/>
                <a:gd name="connsiteY1156" fmla="*/ 1563624 h 2329662"/>
                <a:gd name="connsiteX1157" fmla="*/ 2291258 w 2793949"/>
                <a:gd name="connsiteY1157" fmla="*/ 1555394 h 2329662"/>
                <a:gd name="connsiteX1158" fmla="*/ 2296744 w 2793949"/>
                <a:gd name="connsiteY1158" fmla="*/ 1554023 h 2329662"/>
                <a:gd name="connsiteX1159" fmla="*/ 2307031 w 2793949"/>
                <a:gd name="connsiteY1159" fmla="*/ 1551965 h 2329662"/>
                <a:gd name="connsiteX1160" fmla="*/ 2318690 w 2793949"/>
                <a:gd name="connsiteY1160" fmla="*/ 1551280 h 2329662"/>
                <a:gd name="connsiteX1161" fmla="*/ 2051228 w 2793949"/>
                <a:gd name="connsiteY1161" fmla="*/ 1226896 h 2329662"/>
                <a:gd name="connsiteX1162" fmla="*/ 2057400 w 2793949"/>
                <a:gd name="connsiteY1162" fmla="*/ 1234440 h 2329662"/>
                <a:gd name="connsiteX1163" fmla="*/ 2065630 w 2793949"/>
                <a:gd name="connsiteY1163" fmla="*/ 1251585 h 2329662"/>
                <a:gd name="connsiteX1164" fmla="*/ 2060143 w 2793949"/>
                <a:gd name="connsiteY1164" fmla="*/ 1268044 h 2329662"/>
                <a:gd name="connsiteX1165" fmla="*/ 2043684 w 2793949"/>
                <a:gd name="connsiteY1165" fmla="*/ 1274902 h 2329662"/>
                <a:gd name="connsiteX1166" fmla="*/ 2034083 w 2793949"/>
                <a:gd name="connsiteY1166" fmla="*/ 1274902 h 2329662"/>
                <a:gd name="connsiteX1167" fmla="*/ 2018995 w 2793949"/>
                <a:gd name="connsiteY1167" fmla="*/ 1272845 h 2329662"/>
                <a:gd name="connsiteX1168" fmla="*/ 2012137 w 2793949"/>
                <a:gd name="connsiteY1168" fmla="*/ 1267358 h 2329662"/>
                <a:gd name="connsiteX1169" fmla="*/ 2009394 w 2793949"/>
                <a:gd name="connsiteY1169" fmla="*/ 1257757 h 2329662"/>
                <a:gd name="connsiteX1170" fmla="*/ 2016938 w 2793949"/>
                <a:gd name="connsiteY1170" fmla="*/ 1239926 h 2329662"/>
                <a:gd name="connsiteX1171" fmla="*/ 2038198 w 2793949"/>
                <a:gd name="connsiteY1171" fmla="*/ 1226896 h 2329662"/>
                <a:gd name="connsiteX1172" fmla="*/ 2051228 w 2793949"/>
                <a:gd name="connsiteY1172" fmla="*/ 1226896 h 2329662"/>
                <a:gd name="connsiteX1173" fmla="*/ 1830400 w 2793949"/>
                <a:gd name="connsiteY1173" fmla="*/ 770153 h 2329662"/>
                <a:gd name="connsiteX1174" fmla="*/ 1834515 w 2793949"/>
                <a:gd name="connsiteY1174" fmla="*/ 774268 h 2329662"/>
                <a:gd name="connsiteX1175" fmla="*/ 1840687 w 2793949"/>
                <a:gd name="connsiteY1175" fmla="*/ 785241 h 2329662"/>
                <a:gd name="connsiteX1176" fmla="*/ 1840687 w 2793949"/>
                <a:gd name="connsiteY1176" fmla="*/ 794842 h 2329662"/>
                <a:gd name="connsiteX1177" fmla="*/ 1835887 w 2793949"/>
                <a:gd name="connsiteY1177" fmla="*/ 796900 h 2329662"/>
                <a:gd name="connsiteX1178" fmla="*/ 1832458 w 2793949"/>
                <a:gd name="connsiteY1178" fmla="*/ 796900 h 2329662"/>
                <a:gd name="connsiteX1179" fmla="*/ 1832458 w 2793949"/>
                <a:gd name="connsiteY1179" fmla="*/ 799643 h 2329662"/>
                <a:gd name="connsiteX1180" fmla="*/ 1829029 w 2793949"/>
                <a:gd name="connsiteY1180" fmla="*/ 801700 h 2329662"/>
                <a:gd name="connsiteX1181" fmla="*/ 1822857 w 2793949"/>
                <a:gd name="connsiteY1181" fmla="*/ 802386 h 2329662"/>
                <a:gd name="connsiteX1182" fmla="*/ 1814627 w 2793949"/>
                <a:gd name="connsiteY1182" fmla="*/ 801700 h 2329662"/>
                <a:gd name="connsiteX1183" fmla="*/ 1805712 w 2793949"/>
                <a:gd name="connsiteY1183" fmla="*/ 795528 h 2329662"/>
                <a:gd name="connsiteX1184" fmla="*/ 1805712 w 2793949"/>
                <a:gd name="connsiteY1184" fmla="*/ 789356 h 2329662"/>
                <a:gd name="connsiteX1185" fmla="*/ 1813941 w 2793949"/>
                <a:gd name="connsiteY1185" fmla="*/ 784555 h 2329662"/>
                <a:gd name="connsiteX1186" fmla="*/ 1815999 w 2793949"/>
                <a:gd name="connsiteY1186" fmla="*/ 778383 h 2329662"/>
                <a:gd name="connsiteX1187" fmla="*/ 1809826 w 2793949"/>
                <a:gd name="connsiteY1187" fmla="*/ 777697 h 2329662"/>
                <a:gd name="connsiteX1188" fmla="*/ 1800225 w 2793949"/>
                <a:gd name="connsiteY1188" fmla="*/ 783184 h 2329662"/>
                <a:gd name="connsiteX1189" fmla="*/ 1791310 w 2793949"/>
                <a:gd name="connsiteY1189" fmla="*/ 782498 h 2329662"/>
                <a:gd name="connsiteX1190" fmla="*/ 1786509 w 2793949"/>
                <a:gd name="connsiteY1190" fmla="*/ 774268 h 2329662"/>
                <a:gd name="connsiteX1191" fmla="*/ 1789252 w 2793949"/>
                <a:gd name="connsiteY1191" fmla="*/ 766039 h 2329662"/>
                <a:gd name="connsiteX1192" fmla="*/ 1791310 w 2793949"/>
                <a:gd name="connsiteY1192" fmla="*/ 759181 h 2329662"/>
                <a:gd name="connsiteX1193" fmla="*/ 1783766 w 2793949"/>
                <a:gd name="connsiteY1193" fmla="*/ 754380 h 2329662"/>
                <a:gd name="connsiteX1194" fmla="*/ 1776222 w 2793949"/>
                <a:gd name="connsiteY1194" fmla="*/ 750951 h 2329662"/>
                <a:gd name="connsiteX1195" fmla="*/ 1771422 w 2793949"/>
                <a:gd name="connsiteY1195" fmla="*/ 745465 h 2329662"/>
                <a:gd name="connsiteX1196" fmla="*/ 1762506 w 2793949"/>
                <a:gd name="connsiteY1196" fmla="*/ 738607 h 2329662"/>
                <a:gd name="connsiteX1197" fmla="*/ 1760449 w 2793949"/>
                <a:gd name="connsiteY1197" fmla="*/ 726948 h 2329662"/>
                <a:gd name="connsiteX1198" fmla="*/ 1767993 w 2793949"/>
                <a:gd name="connsiteY1198" fmla="*/ 719404 h 2329662"/>
                <a:gd name="connsiteX1199" fmla="*/ 1778280 w 2793949"/>
                <a:gd name="connsiteY1199" fmla="*/ 720090 h 2329662"/>
                <a:gd name="connsiteX1200" fmla="*/ 1780337 w 2793949"/>
                <a:gd name="connsiteY1200" fmla="*/ 718033 h 2329662"/>
                <a:gd name="connsiteX1201" fmla="*/ 1779651 w 2793949"/>
                <a:gd name="connsiteY1201" fmla="*/ 712546 h 2329662"/>
                <a:gd name="connsiteX1202" fmla="*/ 1785138 w 2793949"/>
                <a:gd name="connsiteY1202" fmla="*/ 711175 h 2329662"/>
                <a:gd name="connsiteX1203" fmla="*/ 1791310 w 2793949"/>
                <a:gd name="connsiteY1203" fmla="*/ 715975 h 2329662"/>
                <a:gd name="connsiteX1204" fmla="*/ 1795425 w 2793949"/>
                <a:gd name="connsiteY1204" fmla="*/ 717347 h 2329662"/>
                <a:gd name="connsiteX1205" fmla="*/ 1798168 w 2793949"/>
                <a:gd name="connsiteY1205" fmla="*/ 716661 h 2329662"/>
                <a:gd name="connsiteX1206" fmla="*/ 1800911 w 2793949"/>
                <a:gd name="connsiteY1206" fmla="*/ 718033 h 2329662"/>
                <a:gd name="connsiteX1207" fmla="*/ 1803654 w 2793949"/>
                <a:gd name="connsiteY1207" fmla="*/ 719404 h 2329662"/>
                <a:gd name="connsiteX1208" fmla="*/ 1808455 w 2793949"/>
                <a:gd name="connsiteY1208" fmla="*/ 721462 h 2329662"/>
                <a:gd name="connsiteX1209" fmla="*/ 1814627 w 2793949"/>
                <a:gd name="connsiteY1209" fmla="*/ 722833 h 2329662"/>
                <a:gd name="connsiteX1210" fmla="*/ 1816684 w 2793949"/>
                <a:gd name="connsiteY1210" fmla="*/ 727634 h 2329662"/>
                <a:gd name="connsiteX1211" fmla="*/ 1811884 w 2793949"/>
                <a:gd name="connsiteY1211" fmla="*/ 737235 h 2329662"/>
                <a:gd name="connsiteX1212" fmla="*/ 1810512 w 2793949"/>
                <a:gd name="connsiteY1212" fmla="*/ 745465 h 2329662"/>
                <a:gd name="connsiteX1213" fmla="*/ 1817370 w 2793949"/>
                <a:gd name="connsiteY1213" fmla="*/ 748208 h 2329662"/>
                <a:gd name="connsiteX1214" fmla="*/ 1824914 w 2793949"/>
                <a:gd name="connsiteY1214" fmla="*/ 753008 h 2329662"/>
                <a:gd name="connsiteX1215" fmla="*/ 1828343 w 2793949"/>
                <a:gd name="connsiteY1215" fmla="*/ 763981 h 2329662"/>
                <a:gd name="connsiteX1216" fmla="*/ 1830400 w 2793949"/>
                <a:gd name="connsiteY1216" fmla="*/ 770153 h 2329662"/>
                <a:gd name="connsiteX1217" fmla="*/ 1637691 w 2793949"/>
                <a:gd name="connsiteY1217" fmla="*/ 574015 h 2329662"/>
                <a:gd name="connsiteX1218" fmla="*/ 1641120 w 2793949"/>
                <a:gd name="connsiteY1218" fmla="*/ 579501 h 2329662"/>
                <a:gd name="connsiteX1219" fmla="*/ 1643177 w 2793949"/>
                <a:gd name="connsiteY1219" fmla="*/ 587731 h 2329662"/>
                <a:gd name="connsiteX1220" fmla="*/ 1639062 w 2793949"/>
                <a:gd name="connsiteY1220" fmla="*/ 589788 h 2329662"/>
                <a:gd name="connsiteX1221" fmla="*/ 1635633 w 2793949"/>
                <a:gd name="connsiteY1221" fmla="*/ 586359 h 2329662"/>
                <a:gd name="connsiteX1222" fmla="*/ 1630833 w 2793949"/>
                <a:gd name="connsiteY1222" fmla="*/ 583616 h 2329662"/>
                <a:gd name="connsiteX1223" fmla="*/ 1628089 w 2793949"/>
                <a:gd name="connsiteY1223" fmla="*/ 582930 h 2329662"/>
                <a:gd name="connsiteX1224" fmla="*/ 1625346 w 2793949"/>
                <a:gd name="connsiteY1224" fmla="*/ 581558 h 2329662"/>
                <a:gd name="connsiteX1225" fmla="*/ 1619174 w 2793949"/>
                <a:gd name="connsiteY1225" fmla="*/ 581558 h 2329662"/>
                <a:gd name="connsiteX1226" fmla="*/ 1613002 w 2793949"/>
                <a:gd name="connsiteY1226" fmla="*/ 586359 h 2329662"/>
                <a:gd name="connsiteX1227" fmla="*/ 1610259 w 2793949"/>
                <a:gd name="connsiteY1227" fmla="*/ 592531 h 2329662"/>
                <a:gd name="connsiteX1228" fmla="*/ 1609573 w 2793949"/>
                <a:gd name="connsiteY1228" fmla="*/ 596646 h 2329662"/>
                <a:gd name="connsiteX1229" fmla="*/ 1606830 w 2793949"/>
                <a:gd name="connsiteY1229" fmla="*/ 598703 h 2329662"/>
                <a:gd name="connsiteX1230" fmla="*/ 1602715 w 2793949"/>
                <a:gd name="connsiteY1230" fmla="*/ 599389 h 2329662"/>
                <a:gd name="connsiteX1231" fmla="*/ 1606144 w 2793949"/>
                <a:gd name="connsiteY1231" fmla="*/ 605561 h 2329662"/>
                <a:gd name="connsiteX1232" fmla="*/ 1613688 w 2793949"/>
                <a:gd name="connsiteY1232" fmla="*/ 615848 h 2329662"/>
                <a:gd name="connsiteX1233" fmla="*/ 1615745 w 2793949"/>
                <a:gd name="connsiteY1233" fmla="*/ 645338 h 2329662"/>
                <a:gd name="connsiteX1234" fmla="*/ 1608201 w 2793949"/>
                <a:gd name="connsiteY1234" fmla="*/ 648767 h 2329662"/>
                <a:gd name="connsiteX1235" fmla="*/ 1600657 w 2793949"/>
                <a:gd name="connsiteY1235" fmla="*/ 643280 h 2329662"/>
                <a:gd name="connsiteX1236" fmla="*/ 1601343 w 2793949"/>
                <a:gd name="connsiteY1236" fmla="*/ 637794 h 2329662"/>
                <a:gd name="connsiteX1237" fmla="*/ 1599286 w 2793949"/>
                <a:gd name="connsiteY1237" fmla="*/ 633679 h 2329662"/>
                <a:gd name="connsiteX1238" fmla="*/ 1591056 w 2793949"/>
                <a:gd name="connsiteY1238" fmla="*/ 630250 h 2329662"/>
                <a:gd name="connsiteX1239" fmla="*/ 1588313 w 2793949"/>
                <a:gd name="connsiteY1239" fmla="*/ 622706 h 2329662"/>
                <a:gd name="connsiteX1240" fmla="*/ 1591742 w 2793949"/>
                <a:gd name="connsiteY1240" fmla="*/ 600761 h 2329662"/>
                <a:gd name="connsiteX1241" fmla="*/ 1594485 w 2793949"/>
                <a:gd name="connsiteY1241" fmla="*/ 595274 h 2329662"/>
                <a:gd name="connsiteX1242" fmla="*/ 1595171 w 2793949"/>
                <a:gd name="connsiteY1242" fmla="*/ 589102 h 2329662"/>
                <a:gd name="connsiteX1243" fmla="*/ 1593114 w 2793949"/>
                <a:gd name="connsiteY1243" fmla="*/ 581558 h 2329662"/>
                <a:gd name="connsiteX1244" fmla="*/ 1591742 w 2793949"/>
                <a:gd name="connsiteY1244" fmla="*/ 569214 h 2329662"/>
                <a:gd name="connsiteX1245" fmla="*/ 1593799 w 2793949"/>
                <a:gd name="connsiteY1245" fmla="*/ 558927 h 2329662"/>
                <a:gd name="connsiteX1246" fmla="*/ 1599972 w 2793949"/>
                <a:gd name="connsiteY1246" fmla="*/ 558241 h 2329662"/>
                <a:gd name="connsiteX1247" fmla="*/ 1607515 w 2793949"/>
                <a:gd name="connsiteY1247" fmla="*/ 558927 h 2329662"/>
                <a:gd name="connsiteX1248" fmla="*/ 1616431 w 2793949"/>
                <a:gd name="connsiteY1248" fmla="*/ 556870 h 2329662"/>
                <a:gd name="connsiteX1249" fmla="*/ 1624660 w 2793949"/>
                <a:gd name="connsiteY1249" fmla="*/ 560984 h 2329662"/>
                <a:gd name="connsiteX1250" fmla="*/ 1631518 w 2793949"/>
                <a:gd name="connsiteY1250" fmla="*/ 565785 h 2329662"/>
                <a:gd name="connsiteX1251" fmla="*/ 1636319 w 2793949"/>
                <a:gd name="connsiteY1251" fmla="*/ 570586 h 2329662"/>
                <a:gd name="connsiteX1252" fmla="*/ 1637691 w 2793949"/>
                <a:gd name="connsiteY1252" fmla="*/ 574015 h 2329662"/>
                <a:gd name="connsiteX1253" fmla="*/ 327127 w 2793949"/>
                <a:gd name="connsiteY1253" fmla="*/ 344272 h 2329662"/>
                <a:gd name="connsiteX1254" fmla="*/ 326441 w 2793949"/>
                <a:gd name="connsiteY1254" fmla="*/ 349758 h 2329662"/>
                <a:gd name="connsiteX1255" fmla="*/ 328498 w 2793949"/>
                <a:gd name="connsiteY1255" fmla="*/ 360731 h 2329662"/>
                <a:gd name="connsiteX1256" fmla="*/ 312725 w 2793949"/>
                <a:gd name="connsiteY1256" fmla="*/ 362788 h 2329662"/>
                <a:gd name="connsiteX1257" fmla="*/ 280492 w 2793949"/>
                <a:gd name="connsiteY1257" fmla="*/ 356616 h 2329662"/>
                <a:gd name="connsiteX1258" fmla="*/ 271577 w 2793949"/>
                <a:gd name="connsiteY1258" fmla="*/ 350444 h 2329662"/>
                <a:gd name="connsiteX1259" fmla="*/ 283921 w 2793949"/>
                <a:gd name="connsiteY1259" fmla="*/ 348386 h 2329662"/>
                <a:gd name="connsiteX1260" fmla="*/ 295580 w 2793949"/>
                <a:gd name="connsiteY1260" fmla="*/ 343586 h 2329662"/>
                <a:gd name="connsiteX1261" fmla="*/ 302438 w 2793949"/>
                <a:gd name="connsiteY1261" fmla="*/ 334670 h 2329662"/>
                <a:gd name="connsiteX1262" fmla="*/ 310668 w 2793949"/>
                <a:gd name="connsiteY1262" fmla="*/ 329184 h 2329662"/>
                <a:gd name="connsiteX1263" fmla="*/ 323012 w 2793949"/>
                <a:gd name="connsiteY1263" fmla="*/ 328498 h 2329662"/>
                <a:gd name="connsiteX1264" fmla="*/ 328498 w 2793949"/>
                <a:gd name="connsiteY1264" fmla="*/ 333985 h 2329662"/>
                <a:gd name="connsiteX1265" fmla="*/ 327127 w 2793949"/>
                <a:gd name="connsiteY1265" fmla="*/ 344272 h 2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Lst>
              <a:rect l="l" t="t" r="r" b="b"/>
              <a:pathLst>
                <a:path w="2793949" h="2329662">
                  <a:moveTo>
                    <a:pt x="1903781" y="2258339"/>
                  </a:moveTo>
                  <a:lnTo>
                    <a:pt x="1922298" y="2253539"/>
                  </a:lnTo>
                  <a:lnTo>
                    <a:pt x="1929156" y="2252853"/>
                  </a:lnTo>
                  <a:lnTo>
                    <a:pt x="1929841" y="2258339"/>
                  </a:lnTo>
                  <a:lnTo>
                    <a:pt x="1925727" y="2261768"/>
                  </a:lnTo>
                  <a:lnTo>
                    <a:pt x="1920240" y="2264512"/>
                  </a:lnTo>
                  <a:lnTo>
                    <a:pt x="1925727" y="2282342"/>
                  </a:lnTo>
                  <a:lnTo>
                    <a:pt x="1925727" y="2287829"/>
                  </a:lnTo>
                  <a:lnTo>
                    <a:pt x="1914754" y="2287829"/>
                  </a:lnTo>
                  <a:lnTo>
                    <a:pt x="1897609" y="2291258"/>
                  </a:lnTo>
                  <a:lnTo>
                    <a:pt x="1891437" y="2294001"/>
                  </a:lnTo>
                  <a:lnTo>
                    <a:pt x="1882521" y="2299487"/>
                  </a:lnTo>
                  <a:lnTo>
                    <a:pt x="1876349" y="2305660"/>
                  </a:lnTo>
                  <a:lnTo>
                    <a:pt x="1869491" y="2309774"/>
                  </a:lnTo>
                  <a:lnTo>
                    <a:pt x="1860576" y="2311832"/>
                  </a:lnTo>
                  <a:lnTo>
                    <a:pt x="1853718" y="2314575"/>
                  </a:lnTo>
                  <a:lnTo>
                    <a:pt x="1842059" y="2326234"/>
                  </a:lnTo>
                  <a:lnTo>
                    <a:pt x="1833829" y="2329663"/>
                  </a:lnTo>
                  <a:lnTo>
                    <a:pt x="1824914" y="2325548"/>
                  </a:lnTo>
                  <a:lnTo>
                    <a:pt x="1817370" y="2317318"/>
                  </a:lnTo>
                  <a:lnTo>
                    <a:pt x="1813255" y="2309774"/>
                  </a:lnTo>
                  <a:lnTo>
                    <a:pt x="1815999" y="2305660"/>
                  </a:lnTo>
                  <a:lnTo>
                    <a:pt x="1822857" y="2302231"/>
                  </a:lnTo>
                  <a:lnTo>
                    <a:pt x="1835201" y="2285771"/>
                  </a:lnTo>
                  <a:lnTo>
                    <a:pt x="1840687" y="2282342"/>
                  </a:lnTo>
                  <a:lnTo>
                    <a:pt x="1842745" y="2279599"/>
                  </a:lnTo>
                  <a:lnTo>
                    <a:pt x="1847545" y="2267255"/>
                  </a:lnTo>
                  <a:lnTo>
                    <a:pt x="1850289" y="2264512"/>
                  </a:lnTo>
                  <a:lnTo>
                    <a:pt x="1855775" y="2265197"/>
                  </a:lnTo>
                  <a:lnTo>
                    <a:pt x="1864005" y="2269998"/>
                  </a:lnTo>
                  <a:lnTo>
                    <a:pt x="1867434" y="2269998"/>
                  </a:lnTo>
                  <a:lnTo>
                    <a:pt x="1892808" y="2259711"/>
                  </a:lnTo>
                  <a:lnTo>
                    <a:pt x="1903781" y="2258339"/>
                  </a:lnTo>
                  <a:close/>
                  <a:moveTo>
                    <a:pt x="2069745" y="2180844"/>
                  </a:moveTo>
                  <a:lnTo>
                    <a:pt x="2084832" y="2195246"/>
                  </a:lnTo>
                  <a:lnTo>
                    <a:pt x="2087575" y="2204847"/>
                  </a:lnTo>
                  <a:lnTo>
                    <a:pt x="2084146" y="2223364"/>
                  </a:lnTo>
                  <a:lnTo>
                    <a:pt x="2066316" y="2218563"/>
                  </a:lnTo>
                  <a:lnTo>
                    <a:pt x="2047799" y="2226107"/>
                  </a:lnTo>
                  <a:lnTo>
                    <a:pt x="2034083" y="2242566"/>
                  </a:lnTo>
                  <a:lnTo>
                    <a:pt x="2030654" y="2264512"/>
                  </a:lnTo>
                  <a:lnTo>
                    <a:pt x="2032711" y="2261768"/>
                  </a:lnTo>
                  <a:lnTo>
                    <a:pt x="2033397" y="2259025"/>
                  </a:lnTo>
                  <a:lnTo>
                    <a:pt x="2036140" y="2257654"/>
                  </a:lnTo>
                  <a:lnTo>
                    <a:pt x="2040941" y="2258339"/>
                  </a:lnTo>
                  <a:lnTo>
                    <a:pt x="2037512" y="2265197"/>
                  </a:lnTo>
                  <a:lnTo>
                    <a:pt x="2032026" y="2272055"/>
                  </a:lnTo>
                  <a:lnTo>
                    <a:pt x="2024482" y="2278228"/>
                  </a:lnTo>
                  <a:lnTo>
                    <a:pt x="2016252" y="2282342"/>
                  </a:lnTo>
                  <a:lnTo>
                    <a:pt x="2021053" y="2267941"/>
                  </a:lnTo>
                  <a:lnTo>
                    <a:pt x="2015566" y="2263140"/>
                  </a:lnTo>
                  <a:lnTo>
                    <a:pt x="2005965" y="2261768"/>
                  </a:lnTo>
                  <a:lnTo>
                    <a:pt x="1997050" y="2258339"/>
                  </a:lnTo>
                  <a:lnTo>
                    <a:pt x="1990878" y="2250796"/>
                  </a:lnTo>
                  <a:lnTo>
                    <a:pt x="1986077" y="2240509"/>
                  </a:lnTo>
                  <a:lnTo>
                    <a:pt x="1986763" y="2232279"/>
                  </a:lnTo>
                  <a:lnTo>
                    <a:pt x="1997050" y="2228164"/>
                  </a:lnTo>
                  <a:lnTo>
                    <a:pt x="1997050" y="2223364"/>
                  </a:lnTo>
                  <a:lnTo>
                    <a:pt x="1992249" y="2223364"/>
                  </a:lnTo>
                  <a:lnTo>
                    <a:pt x="1992249" y="2217191"/>
                  </a:lnTo>
                  <a:lnTo>
                    <a:pt x="2003908" y="2213762"/>
                  </a:lnTo>
                  <a:lnTo>
                    <a:pt x="2004594" y="2204847"/>
                  </a:lnTo>
                  <a:lnTo>
                    <a:pt x="1997050" y="2180844"/>
                  </a:lnTo>
                  <a:lnTo>
                    <a:pt x="1997736" y="2169185"/>
                  </a:lnTo>
                  <a:lnTo>
                    <a:pt x="1999793" y="2161642"/>
                  </a:lnTo>
                  <a:lnTo>
                    <a:pt x="2000479" y="2154784"/>
                  </a:lnTo>
                  <a:lnTo>
                    <a:pt x="1997050" y="2145868"/>
                  </a:lnTo>
                  <a:lnTo>
                    <a:pt x="1991563" y="2141068"/>
                  </a:lnTo>
                  <a:lnTo>
                    <a:pt x="1973047" y="2129409"/>
                  </a:lnTo>
                  <a:lnTo>
                    <a:pt x="1968246" y="2121865"/>
                  </a:lnTo>
                  <a:lnTo>
                    <a:pt x="1968932" y="2110207"/>
                  </a:lnTo>
                  <a:lnTo>
                    <a:pt x="1974418" y="2098548"/>
                  </a:lnTo>
                  <a:lnTo>
                    <a:pt x="1980591" y="2089633"/>
                  </a:lnTo>
                  <a:lnTo>
                    <a:pt x="1985391" y="2086204"/>
                  </a:lnTo>
                  <a:lnTo>
                    <a:pt x="2001850" y="2075917"/>
                  </a:lnTo>
                  <a:lnTo>
                    <a:pt x="2007337" y="2053971"/>
                  </a:lnTo>
                  <a:lnTo>
                    <a:pt x="2010766" y="2031340"/>
                  </a:lnTo>
                  <a:lnTo>
                    <a:pt x="2029282" y="2010080"/>
                  </a:lnTo>
                  <a:lnTo>
                    <a:pt x="2034083" y="1984705"/>
                  </a:lnTo>
                  <a:lnTo>
                    <a:pt x="2034769" y="1958645"/>
                  </a:lnTo>
                  <a:lnTo>
                    <a:pt x="2030654" y="1943557"/>
                  </a:lnTo>
                  <a:lnTo>
                    <a:pt x="2030654" y="1938071"/>
                  </a:lnTo>
                  <a:lnTo>
                    <a:pt x="2040941" y="1931213"/>
                  </a:lnTo>
                  <a:lnTo>
                    <a:pt x="2045742" y="1931213"/>
                  </a:lnTo>
                  <a:lnTo>
                    <a:pt x="2045742" y="1938071"/>
                  </a:lnTo>
                  <a:lnTo>
                    <a:pt x="2050542" y="1938071"/>
                  </a:lnTo>
                  <a:lnTo>
                    <a:pt x="2054657" y="1932584"/>
                  </a:lnTo>
                  <a:lnTo>
                    <a:pt x="2064944" y="1919554"/>
                  </a:lnTo>
                  <a:lnTo>
                    <a:pt x="2071116" y="1914754"/>
                  </a:lnTo>
                  <a:lnTo>
                    <a:pt x="2075917" y="1913382"/>
                  </a:lnTo>
                  <a:lnTo>
                    <a:pt x="2080032" y="1915439"/>
                  </a:lnTo>
                  <a:lnTo>
                    <a:pt x="2084146" y="1919554"/>
                  </a:lnTo>
                  <a:lnTo>
                    <a:pt x="2081403" y="1931213"/>
                  </a:lnTo>
                  <a:lnTo>
                    <a:pt x="2071802" y="1947672"/>
                  </a:lnTo>
                  <a:lnTo>
                    <a:pt x="2069745" y="1958645"/>
                  </a:lnTo>
                  <a:lnTo>
                    <a:pt x="2069745" y="1979219"/>
                  </a:lnTo>
                  <a:lnTo>
                    <a:pt x="2070430" y="1986763"/>
                  </a:lnTo>
                  <a:lnTo>
                    <a:pt x="2074545" y="1995678"/>
                  </a:lnTo>
                  <a:lnTo>
                    <a:pt x="2074545" y="2003222"/>
                  </a:lnTo>
                  <a:lnTo>
                    <a:pt x="2070430" y="2009394"/>
                  </a:lnTo>
                  <a:lnTo>
                    <a:pt x="2062201" y="2017624"/>
                  </a:lnTo>
                  <a:lnTo>
                    <a:pt x="2053971" y="2027911"/>
                  </a:lnTo>
                  <a:lnTo>
                    <a:pt x="2050542" y="2041627"/>
                  </a:lnTo>
                  <a:lnTo>
                    <a:pt x="2047799" y="2049170"/>
                  </a:lnTo>
                  <a:lnTo>
                    <a:pt x="2040941" y="2057400"/>
                  </a:lnTo>
                  <a:lnTo>
                    <a:pt x="2034083" y="2067687"/>
                  </a:lnTo>
                  <a:lnTo>
                    <a:pt x="2030654" y="2082775"/>
                  </a:lnTo>
                  <a:lnTo>
                    <a:pt x="2030654" y="2096491"/>
                  </a:lnTo>
                  <a:lnTo>
                    <a:pt x="2032026" y="2101977"/>
                  </a:lnTo>
                  <a:lnTo>
                    <a:pt x="2050542" y="2116379"/>
                  </a:lnTo>
                  <a:lnTo>
                    <a:pt x="2067687" y="2147240"/>
                  </a:lnTo>
                  <a:lnTo>
                    <a:pt x="2072488" y="2152040"/>
                  </a:lnTo>
                  <a:lnTo>
                    <a:pt x="2075917" y="2154784"/>
                  </a:lnTo>
                  <a:lnTo>
                    <a:pt x="2073174" y="2160956"/>
                  </a:lnTo>
                  <a:lnTo>
                    <a:pt x="2067687" y="2167128"/>
                  </a:lnTo>
                  <a:lnTo>
                    <a:pt x="2064944" y="2169185"/>
                  </a:lnTo>
                  <a:lnTo>
                    <a:pt x="2064258" y="2175358"/>
                  </a:lnTo>
                  <a:lnTo>
                    <a:pt x="2064944" y="2176043"/>
                  </a:lnTo>
                  <a:lnTo>
                    <a:pt x="2069745" y="2180844"/>
                  </a:lnTo>
                  <a:close/>
                  <a:moveTo>
                    <a:pt x="1029386" y="1429893"/>
                  </a:moveTo>
                  <a:lnTo>
                    <a:pt x="1038987" y="1426464"/>
                  </a:lnTo>
                  <a:lnTo>
                    <a:pt x="1045845" y="1418920"/>
                  </a:lnTo>
                  <a:lnTo>
                    <a:pt x="1052017" y="1414120"/>
                  </a:lnTo>
                  <a:lnTo>
                    <a:pt x="1076706" y="1424407"/>
                  </a:lnTo>
                  <a:lnTo>
                    <a:pt x="1100023" y="1444981"/>
                  </a:lnTo>
                  <a:lnTo>
                    <a:pt x="1113739" y="1447724"/>
                  </a:lnTo>
                  <a:lnTo>
                    <a:pt x="1107567" y="1459382"/>
                  </a:lnTo>
                  <a:lnTo>
                    <a:pt x="1101395" y="1458011"/>
                  </a:lnTo>
                  <a:lnTo>
                    <a:pt x="1094537" y="1451153"/>
                  </a:lnTo>
                  <a:lnTo>
                    <a:pt x="1086993" y="1447724"/>
                  </a:lnTo>
                  <a:lnTo>
                    <a:pt x="1076020" y="1449781"/>
                  </a:lnTo>
                  <a:lnTo>
                    <a:pt x="1067791" y="1453896"/>
                  </a:lnTo>
                  <a:lnTo>
                    <a:pt x="1058190" y="1455953"/>
                  </a:lnTo>
                  <a:lnTo>
                    <a:pt x="1040359" y="1452524"/>
                  </a:lnTo>
                  <a:lnTo>
                    <a:pt x="1036930" y="1452524"/>
                  </a:lnTo>
                  <a:lnTo>
                    <a:pt x="1034872" y="1451839"/>
                  </a:lnTo>
                  <a:lnTo>
                    <a:pt x="1030072" y="1444981"/>
                  </a:lnTo>
                  <a:lnTo>
                    <a:pt x="1027329" y="1439494"/>
                  </a:lnTo>
                  <a:lnTo>
                    <a:pt x="1025957" y="1433322"/>
                  </a:lnTo>
                  <a:lnTo>
                    <a:pt x="1029386" y="1429893"/>
                  </a:lnTo>
                  <a:close/>
                  <a:moveTo>
                    <a:pt x="2793949" y="1387373"/>
                  </a:moveTo>
                  <a:lnTo>
                    <a:pt x="2784348" y="1399718"/>
                  </a:lnTo>
                  <a:lnTo>
                    <a:pt x="2791892" y="1439494"/>
                  </a:lnTo>
                  <a:lnTo>
                    <a:pt x="2777490" y="1447724"/>
                  </a:lnTo>
                  <a:lnTo>
                    <a:pt x="2774061" y="1452524"/>
                  </a:lnTo>
                  <a:lnTo>
                    <a:pt x="2769261" y="1483385"/>
                  </a:lnTo>
                  <a:lnTo>
                    <a:pt x="2764460" y="1492987"/>
                  </a:lnTo>
                  <a:lnTo>
                    <a:pt x="2748687" y="1511503"/>
                  </a:lnTo>
                  <a:lnTo>
                    <a:pt x="2745258" y="1522476"/>
                  </a:lnTo>
                  <a:lnTo>
                    <a:pt x="2743886" y="1547165"/>
                  </a:lnTo>
                  <a:lnTo>
                    <a:pt x="2740457" y="1557452"/>
                  </a:lnTo>
                  <a:lnTo>
                    <a:pt x="2734285" y="1562252"/>
                  </a:lnTo>
                  <a:lnTo>
                    <a:pt x="2729484" y="1567739"/>
                  </a:lnTo>
                  <a:lnTo>
                    <a:pt x="2720569" y="1594485"/>
                  </a:lnTo>
                  <a:lnTo>
                    <a:pt x="2717140" y="1603400"/>
                  </a:lnTo>
                  <a:lnTo>
                    <a:pt x="2715082" y="1602029"/>
                  </a:lnTo>
                  <a:lnTo>
                    <a:pt x="2702738" y="1602029"/>
                  </a:lnTo>
                  <a:lnTo>
                    <a:pt x="2697937" y="1603400"/>
                  </a:lnTo>
                  <a:lnTo>
                    <a:pt x="2695880" y="1606829"/>
                  </a:lnTo>
                  <a:lnTo>
                    <a:pt x="2695194" y="1613002"/>
                  </a:lnTo>
                  <a:lnTo>
                    <a:pt x="2692451" y="1618488"/>
                  </a:lnTo>
                  <a:lnTo>
                    <a:pt x="2685593" y="1621231"/>
                  </a:lnTo>
                  <a:lnTo>
                    <a:pt x="2668448" y="1663065"/>
                  </a:lnTo>
                  <a:lnTo>
                    <a:pt x="2675306" y="1667866"/>
                  </a:lnTo>
                  <a:lnTo>
                    <a:pt x="2680792" y="1671295"/>
                  </a:lnTo>
                  <a:lnTo>
                    <a:pt x="2686279" y="1673352"/>
                  </a:lnTo>
                  <a:lnTo>
                    <a:pt x="2693137" y="1674724"/>
                  </a:lnTo>
                  <a:lnTo>
                    <a:pt x="2691079" y="1681582"/>
                  </a:lnTo>
                  <a:lnTo>
                    <a:pt x="2688336" y="1687754"/>
                  </a:lnTo>
                  <a:lnTo>
                    <a:pt x="2684221" y="1693240"/>
                  </a:lnTo>
                  <a:lnTo>
                    <a:pt x="2678735" y="1698727"/>
                  </a:lnTo>
                  <a:lnTo>
                    <a:pt x="2681478" y="1702841"/>
                  </a:lnTo>
                  <a:lnTo>
                    <a:pt x="2688336" y="1716557"/>
                  </a:lnTo>
                  <a:lnTo>
                    <a:pt x="2651303" y="1705585"/>
                  </a:lnTo>
                  <a:lnTo>
                    <a:pt x="2636901" y="1704899"/>
                  </a:lnTo>
                  <a:lnTo>
                    <a:pt x="2620442" y="1711071"/>
                  </a:lnTo>
                  <a:lnTo>
                    <a:pt x="2588895" y="1730959"/>
                  </a:lnTo>
                  <a:lnTo>
                    <a:pt x="2577237" y="1742618"/>
                  </a:lnTo>
                  <a:lnTo>
                    <a:pt x="2549119" y="1789252"/>
                  </a:lnTo>
                  <a:lnTo>
                    <a:pt x="2529231" y="1815998"/>
                  </a:lnTo>
                  <a:lnTo>
                    <a:pt x="2503170" y="1840001"/>
                  </a:lnTo>
                  <a:lnTo>
                    <a:pt x="2470252" y="1860575"/>
                  </a:lnTo>
                  <a:lnTo>
                    <a:pt x="2441448" y="1840687"/>
                  </a:lnTo>
                  <a:lnTo>
                    <a:pt x="2436648" y="1838630"/>
                  </a:lnTo>
                  <a:lnTo>
                    <a:pt x="2435276" y="1833143"/>
                  </a:lnTo>
                  <a:lnTo>
                    <a:pt x="2422246" y="1806397"/>
                  </a:lnTo>
                  <a:lnTo>
                    <a:pt x="2431847" y="1793367"/>
                  </a:lnTo>
                  <a:lnTo>
                    <a:pt x="2451735" y="1732331"/>
                  </a:lnTo>
                  <a:lnTo>
                    <a:pt x="2455850" y="1711071"/>
                  </a:lnTo>
                  <a:lnTo>
                    <a:pt x="2453793" y="1691183"/>
                  </a:lnTo>
                  <a:lnTo>
                    <a:pt x="2446935" y="1680896"/>
                  </a:lnTo>
                  <a:lnTo>
                    <a:pt x="2437333" y="1674038"/>
                  </a:lnTo>
                  <a:lnTo>
                    <a:pt x="2420188" y="1654150"/>
                  </a:lnTo>
                  <a:lnTo>
                    <a:pt x="2418817" y="1650035"/>
                  </a:lnTo>
                  <a:lnTo>
                    <a:pt x="2422932" y="1643177"/>
                  </a:lnTo>
                  <a:lnTo>
                    <a:pt x="2422246" y="1639062"/>
                  </a:lnTo>
                  <a:lnTo>
                    <a:pt x="2415388" y="1633576"/>
                  </a:lnTo>
                  <a:lnTo>
                    <a:pt x="2411273" y="1634261"/>
                  </a:lnTo>
                  <a:lnTo>
                    <a:pt x="2407158" y="1634261"/>
                  </a:lnTo>
                  <a:lnTo>
                    <a:pt x="2402358" y="1626718"/>
                  </a:lnTo>
                  <a:lnTo>
                    <a:pt x="2414016" y="1622603"/>
                  </a:lnTo>
                  <a:lnTo>
                    <a:pt x="2441448" y="1603400"/>
                  </a:lnTo>
                  <a:lnTo>
                    <a:pt x="2458593" y="1597228"/>
                  </a:lnTo>
                  <a:lnTo>
                    <a:pt x="2464080" y="1592428"/>
                  </a:lnTo>
                  <a:lnTo>
                    <a:pt x="2461336" y="1585570"/>
                  </a:lnTo>
                  <a:lnTo>
                    <a:pt x="2467509" y="1580083"/>
                  </a:lnTo>
                  <a:lnTo>
                    <a:pt x="2468880" y="1575283"/>
                  </a:lnTo>
                  <a:lnTo>
                    <a:pt x="2468880" y="1569796"/>
                  </a:lnTo>
                  <a:lnTo>
                    <a:pt x="2470252" y="1562252"/>
                  </a:lnTo>
                  <a:lnTo>
                    <a:pt x="2475052" y="1551280"/>
                  </a:lnTo>
                  <a:lnTo>
                    <a:pt x="2479853" y="1543050"/>
                  </a:lnTo>
                  <a:lnTo>
                    <a:pt x="2486711" y="1529334"/>
                  </a:lnTo>
                  <a:lnTo>
                    <a:pt x="2489454" y="1525905"/>
                  </a:lnTo>
                  <a:lnTo>
                    <a:pt x="2510714" y="1519733"/>
                  </a:lnTo>
                  <a:lnTo>
                    <a:pt x="2513457" y="1516304"/>
                  </a:lnTo>
                  <a:lnTo>
                    <a:pt x="2518944" y="1508760"/>
                  </a:lnTo>
                  <a:lnTo>
                    <a:pt x="2542261" y="1484071"/>
                  </a:lnTo>
                  <a:lnTo>
                    <a:pt x="2547747" y="1474470"/>
                  </a:lnTo>
                  <a:lnTo>
                    <a:pt x="2554605" y="1468298"/>
                  </a:lnTo>
                  <a:lnTo>
                    <a:pt x="2596439" y="1453210"/>
                  </a:lnTo>
                  <a:lnTo>
                    <a:pt x="2675306" y="1410691"/>
                  </a:lnTo>
                  <a:lnTo>
                    <a:pt x="2685593" y="1402461"/>
                  </a:lnTo>
                  <a:lnTo>
                    <a:pt x="2708224" y="1391488"/>
                  </a:lnTo>
                  <a:lnTo>
                    <a:pt x="2754859" y="1394231"/>
                  </a:lnTo>
                  <a:lnTo>
                    <a:pt x="2776119" y="1366799"/>
                  </a:lnTo>
                  <a:lnTo>
                    <a:pt x="2781605" y="1366799"/>
                  </a:lnTo>
                  <a:lnTo>
                    <a:pt x="2787777" y="1372286"/>
                  </a:lnTo>
                  <a:lnTo>
                    <a:pt x="2793949" y="1381887"/>
                  </a:lnTo>
                  <a:lnTo>
                    <a:pt x="2793949" y="1387373"/>
                  </a:lnTo>
                  <a:close/>
                  <a:moveTo>
                    <a:pt x="780441" y="1345540"/>
                  </a:moveTo>
                  <a:lnTo>
                    <a:pt x="805815" y="1353769"/>
                  </a:lnTo>
                  <a:lnTo>
                    <a:pt x="829818" y="1371600"/>
                  </a:lnTo>
                  <a:lnTo>
                    <a:pt x="849021" y="1394231"/>
                  </a:lnTo>
                  <a:lnTo>
                    <a:pt x="857250" y="1417549"/>
                  </a:lnTo>
                  <a:lnTo>
                    <a:pt x="855879" y="1434694"/>
                  </a:lnTo>
                  <a:lnTo>
                    <a:pt x="849021" y="1452524"/>
                  </a:lnTo>
                  <a:lnTo>
                    <a:pt x="838734" y="1466240"/>
                  </a:lnTo>
                  <a:lnTo>
                    <a:pt x="825703" y="1471041"/>
                  </a:lnTo>
                  <a:lnTo>
                    <a:pt x="811302" y="1469669"/>
                  </a:lnTo>
                  <a:lnTo>
                    <a:pt x="779069" y="1460068"/>
                  </a:lnTo>
                  <a:lnTo>
                    <a:pt x="766039" y="1453210"/>
                  </a:lnTo>
                  <a:lnTo>
                    <a:pt x="774268" y="1449095"/>
                  </a:lnTo>
                  <a:lnTo>
                    <a:pt x="790728" y="1449781"/>
                  </a:lnTo>
                  <a:lnTo>
                    <a:pt x="799643" y="1447724"/>
                  </a:lnTo>
                  <a:lnTo>
                    <a:pt x="806501" y="1441552"/>
                  </a:lnTo>
                  <a:lnTo>
                    <a:pt x="813359" y="1428521"/>
                  </a:lnTo>
                  <a:lnTo>
                    <a:pt x="818845" y="1423721"/>
                  </a:lnTo>
                  <a:lnTo>
                    <a:pt x="814045" y="1400404"/>
                  </a:lnTo>
                  <a:lnTo>
                    <a:pt x="810616" y="1392174"/>
                  </a:lnTo>
                  <a:lnTo>
                    <a:pt x="804444" y="1387373"/>
                  </a:lnTo>
                  <a:lnTo>
                    <a:pt x="804444" y="1381887"/>
                  </a:lnTo>
                  <a:lnTo>
                    <a:pt x="808558" y="1370914"/>
                  </a:lnTo>
                  <a:lnTo>
                    <a:pt x="798271" y="1364742"/>
                  </a:lnTo>
                  <a:lnTo>
                    <a:pt x="770839" y="1357198"/>
                  </a:lnTo>
                  <a:lnTo>
                    <a:pt x="770839" y="1351026"/>
                  </a:lnTo>
                  <a:lnTo>
                    <a:pt x="774268" y="1349654"/>
                  </a:lnTo>
                  <a:lnTo>
                    <a:pt x="777012" y="1347597"/>
                  </a:lnTo>
                  <a:lnTo>
                    <a:pt x="780441" y="1345540"/>
                  </a:lnTo>
                  <a:close/>
                  <a:moveTo>
                    <a:pt x="2200047" y="1381887"/>
                  </a:moveTo>
                  <a:lnTo>
                    <a:pt x="2193189" y="1397660"/>
                  </a:lnTo>
                  <a:lnTo>
                    <a:pt x="2202104" y="1406576"/>
                  </a:lnTo>
                  <a:lnTo>
                    <a:pt x="2216506" y="1407947"/>
                  </a:lnTo>
                  <a:lnTo>
                    <a:pt x="2229536" y="1399718"/>
                  </a:lnTo>
                  <a:lnTo>
                    <a:pt x="2231593" y="1402461"/>
                  </a:lnTo>
                  <a:lnTo>
                    <a:pt x="2232965" y="1405204"/>
                  </a:lnTo>
                  <a:lnTo>
                    <a:pt x="2233651" y="1411376"/>
                  </a:lnTo>
                  <a:lnTo>
                    <a:pt x="2229536" y="1420292"/>
                  </a:lnTo>
                  <a:lnTo>
                    <a:pt x="2221992" y="1428521"/>
                  </a:lnTo>
                  <a:lnTo>
                    <a:pt x="2213763" y="1432636"/>
                  </a:lnTo>
                  <a:lnTo>
                    <a:pt x="2205533" y="1429893"/>
                  </a:lnTo>
                  <a:lnTo>
                    <a:pt x="2201418" y="1434008"/>
                  </a:lnTo>
                  <a:lnTo>
                    <a:pt x="2195246" y="1429893"/>
                  </a:lnTo>
                  <a:lnTo>
                    <a:pt x="2187016" y="1431265"/>
                  </a:lnTo>
                  <a:lnTo>
                    <a:pt x="2177415" y="1421663"/>
                  </a:lnTo>
                  <a:lnTo>
                    <a:pt x="2172615" y="1406576"/>
                  </a:lnTo>
                  <a:lnTo>
                    <a:pt x="2176044" y="1393546"/>
                  </a:lnTo>
                  <a:lnTo>
                    <a:pt x="2166442" y="1388059"/>
                  </a:lnTo>
                  <a:lnTo>
                    <a:pt x="2158899" y="1390802"/>
                  </a:lnTo>
                  <a:lnTo>
                    <a:pt x="2152041" y="1397660"/>
                  </a:lnTo>
                  <a:lnTo>
                    <a:pt x="2147240" y="1405890"/>
                  </a:lnTo>
                  <a:lnTo>
                    <a:pt x="2142439" y="1405890"/>
                  </a:lnTo>
                  <a:lnTo>
                    <a:pt x="2138325" y="1397660"/>
                  </a:lnTo>
                  <a:lnTo>
                    <a:pt x="2129409" y="1391488"/>
                  </a:lnTo>
                  <a:lnTo>
                    <a:pt x="2128038" y="1384630"/>
                  </a:lnTo>
                  <a:lnTo>
                    <a:pt x="2128723" y="1366799"/>
                  </a:lnTo>
                  <a:lnTo>
                    <a:pt x="2129409" y="1358570"/>
                  </a:lnTo>
                  <a:lnTo>
                    <a:pt x="2132152" y="1351026"/>
                  </a:lnTo>
                  <a:lnTo>
                    <a:pt x="2139010" y="1365428"/>
                  </a:lnTo>
                  <a:lnTo>
                    <a:pt x="2149297" y="1361313"/>
                  </a:lnTo>
                  <a:lnTo>
                    <a:pt x="2160956" y="1351026"/>
                  </a:lnTo>
                  <a:lnTo>
                    <a:pt x="2171243" y="1345540"/>
                  </a:lnTo>
                  <a:lnTo>
                    <a:pt x="2180158" y="1352398"/>
                  </a:lnTo>
                  <a:lnTo>
                    <a:pt x="2189074" y="1377086"/>
                  </a:lnTo>
                  <a:lnTo>
                    <a:pt x="2200047" y="1381887"/>
                  </a:lnTo>
                  <a:close/>
                  <a:moveTo>
                    <a:pt x="1471041" y="1207008"/>
                  </a:moveTo>
                  <a:lnTo>
                    <a:pt x="1492987" y="1208380"/>
                  </a:lnTo>
                  <a:lnTo>
                    <a:pt x="1519047" y="1224153"/>
                  </a:lnTo>
                  <a:lnTo>
                    <a:pt x="1539621" y="1243355"/>
                  </a:lnTo>
                  <a:lnTo>
                    <a:pt x="1544422" y="1255700"/>
                  </a:lnTo>
                  <a:lnTo>
                    <a:pt x="1539621" y="1259815"/>
                  </a:lnTo>
                  <a:lnTo>
                    <a:pt x="1536192" y="1260500"/>
                  </a:lnTo>
                  <a:lnTo>
                    <a:pt x="1532763" y="1257071"/>
                  </a:lnTo>
                  <a:lnTo>
                    <a:pt x="1529334" y="1249528"/>
                  </a:lnTo>
                  <a:lnTo>
                    <a:pt x="1518361" y="1259129"/>
                  </a:lnTo>
                  <a:lnTo>
                    <a:pt x="1508760" y="1262558"/>
                  </a:lnTo>
                  <a:lnTo>
                    <a:pt x="1488186" y="1261186"/>
                  </a:lnTo>
                  <a:lnTo>
                    <a:pt x="1478585" y="1264615"/>
                  </a:lnTo>
                  <a:lnTo>
                    <a:pt x="1471727" y="1272159"/>
                  </a:lnTo>
                  <a:lnTo>
                    <a:pt x="1461440" y="1292047"/>
                  </a:lnTo>
                  <a:lnTo>
                    <a:pt x="1460754" y="1303706"/>
                  </a:lnTo>
                  <a:lnTo>
                    <a:pt x="1462126" y="1314679"/>
                  </a:lnTo>
                  <a:lnTo>
                    <a:pt x="1456639" y="1320165"/>
                  </a:lnTo>
                  <a:lnTo>
                    <a:pt x="1439494" y="1321537"/>
                  </a:lnTo>
                  <a:lnTo>
                    <a:pt x="1427836" y="1316736"/>
                  </a:lnTo>
                  <a:lnTo>
                    <a:pt x="1414806" y="1292733"/>
                  </a:lnTo>
                  <a:lnTo>
                    <a:pt x="1403147" y="1285875"/>
                  </a:lnTo>
                  <a:lnTo>
                    <a:pt x="1404519" y="1279703"/>
                  </a:lnTo>
                  <a:lnTo>
                    <a:pt x="1405890" y="1277645"/>
                  </a:lnTo>
                  <a:lnTo>
                    <a:pt x="1408633" y="1274216"/>
                  </a:lnTo>
                  <a:lnTo>
                    <a:pt x="1401775" y="1263929"/>
                  </a:lnTo>
                  <a:lnTo>
                    <a:pt x="1399718" y="1250899"/>
                  </a:lnTo>
                  <a:lnTo>
                    <a:pt x="1403833" y="1244041"/>
                  </a:lnTo>
                  <a:lnTo>
                    <a:pt x="1413434" y="1249528"/>
                  </a:lnTo>
                  <a:lnTo>
                    <a:pt x="1423721" y="1243355"/>
                  </a:lnTo>
                  <a:lnTo>
                    <a:pt x="1435380" y="1250899"/>
                  </a:lnTo>
                  <a:lnTo>
                    <a:pt x="1447038" y="1261872"/>
                  </a:lnTo>
                  <a:lnTo>
                    <a:pt x="1456639" y="1267358"/>
                  </a:lnTo>
                  <a:lnTo>
                    <a:pt x="1462812" y="1263929"/>
                  </a:lnTo>
                  <a:lnTo>
                    <a:pt x="1469670" y="1252271"/>
                  </a:lnTo>
                  <a:lnTo>
                    <a:pt x="1473784" y="1249528"/>
                  </a:lnTo>
                  <a:lnTo>
                    <a:pt x="1481328" y="1250899"/>
                  </a:lnTo>
                  <a:lnTo>
                    <a:pt x="1487500" y="1252271"/>
                  </a:lnTo>
                  <a:lnTo>
                    <a:pt x="1492987" y="1252957"/>
                  </a:lnTo>
                  <a:lnTo>
                    <a:pt x="1500531" y="1249528"/>
                  </a:lnTo>
                  <a:lnTo>
                    <a:pt x="1490929" y="1244041"/>
                  </a:lnTo>
                  <a:lnTo>
                    <a:pt x="1486815" y="1235812"/>
                  </a:lnTo>
                  <a:lnTo>
                    <a:pt x="1489558" y="1228268"/>
                  </a:lnTo>
                  <a:lnTo>
                    <a:pt x="1490244" y="1226210"/>
                  </a:lnTo>
                  <a:lnTo>
                    <a:pt x="1482700" y="1223467"/>
                  </a:lnTo>
                  <a:lnTo>
                    <a:pt x="1476528" y="1218667"/>
                  </a:lnTo>
                  <a:lnTo>
                    <a:pt x="1471041" y="1213180"/>
                  </a:lnTo>
                  <a:lnTo>
                    <a:pt x="1471041" y="1207008"/>
                  </a:lnTo>
                  <a:close/>
                  <a:moveTo>
                    <a:pt x="2533345" y="1249528"/>
                  </a:moveTo>
                  <a:lnTo>
                    <a:pt x="2534031" y="1259815"/>
                  </a:lnTo>
                  <a:lnTo>
                    <a:pt x="2535403" y="1267358"/>
                  </a:lnTo>
                  <a:lnTo>
                    <a:pt x="2538146" y="1274216"/>
                  </a:lnTo>
                  <a:lnTo>
                    <a:pt x="2531974" y="1278331"/>
                  </a:lnTo>
                  <a:lnTo>
                    <a:pt x="2528545" y="1279703"/>
                  </a:lnTo>
                  <a:lnTo>
                    <a:pt x="2531974" y="1281074"/>
                  </a:lnTo>
                  <a:lnTo>
                    <a:pt x="2534717" y="1283818"/>
                  </a:lnTo>
                  <a:lnTo>
                    <a:pt x="2536774" y="1287247"/>
                  </a:lnTo>
                  <a:lnTo>
                    <a:pt x="2538146" y="1292047"/>
                  </a:lnTo>
                  <a:lnTo>
                    <a:pt x="2522373" y="1300963"/>
                  </a:lnTo>
                  <a:lnTo>
                    <a:pt x="2514143" y="1303706"/>
                  </a:lnTo>
                  <a:lnTo>
                    <a:pt x="2503856" y="1303706"/>
                  </a:lnTo>
                  <a:lnTo>
                    <a:pt x="2503856" y="1298219"/>
                  </a:lnTo>
                  <a:lnTo>
                    <a:pt x="2507971" y="1296162"/>
                  </a:lnTo>
                  <a:lnTo>
                    <a:pt x="2514143" y="1289990"/>
                  </a:lnTo>
                  <a:lnTo>
                    <a:pt x="2518944" y="1285875"/>
                  </a:lnTo>
                  <a:lnTo>
                    <a:pt x="2488083" y="1275588"/>
                  </a:lnTo>
                  <a:lnTo>
                    <a:pt x="2479167" y="1269416"/>
                  </a:lnTo>
                  <a:lnTo>
                    <a:pt x="2489454" y="1261186"/>
                  </a:lnTo>
                  <a:lnTo>
                    <a:pt x="2455850" y="1261186"/>
                  </a:lnTo>
                  <a:lnTo>
                    <a:pt x="2460651" y="1253642"/>
                  </a:lnTo>
                  <a:lnTo>
                    <a:pt x="2468194" y="1244041"/>
                  </a:lnTo>
                  <a:lnTo>
                    <a:pt x="2475052" y="1235126"/>
                  </a:lnTo>
                  <a:lnTo>
                    <a:pt x="2475738" y="1225525"/>
                  </a:lnTo>
                  <a:lnTo>
                    <a:pt x="2479167" y="1225525"/>
                  </a:lnTo>
                  <a:lnTo>
                    <a:pt x="2480539" y="1224153"/>
                  </a:lnTo>
                  <a:lnTo>
                    <a:pt x="2485339" y="1219352"/>
                  </a:lnTo>
                  <a:lnTo>
                    <a:pt x="2485339" y="1225525"/>
                  </a:lnTo>
                  <a:lnTo>
                    <a:pt x="2496998" y="1210437"/>
                  </a:lnTo>
                  <a:lnTo>
                    <a:pt x="2513457" y="1200836"/>
                  </a:lnTo>
                  <a:lnTo>
                    <a:pt x="2527173" y="1199464"/>
                  </a:lnTo>
                  <a:lnTo>
                    <a:pt x="2528545" y="1207008"/>
                  </a:lnTo>
                  <a:lnTo>
                    <a:pt x="2508657" y="1213180"/>
                  </a:lnTo>
                  <a:lnTo>
                    <a:pt x="2499741" y="1219352"/>
                  </a:lnTo>
                  <a:lnTo>
                    <a:pt x="2494941" y="1231697"/>
                  </a:lnTo>
                  <a:lnTo>
                    <a:pt x="2501113" y="1228954"/>
                  </a:lnTo>
                  <a:lnTo>
                    <a:pt x="2504542" y="1228954"/>
                  </a:lnTo>
                  <a:lnTo>
                    <a:pt x="2509342" y="1237869"/>
                  </a:lnTo>
                  <a:lnTo>
                    <a:pt x="2533345" y="1219352"/>
                  </a:lnTo>
                  <a:lnTo>
                    <a:pt x="2534717" y="1222096"/>
                  </a:lnTo>
                  <a:lnTo>
                    <a:pt x="2535403" y="1222781"/>
                  </a:lnTo>
                  <a:lnTo>
                    <a:pt x="2536089" y="1223467"/>
                  </a:lnTo>
                  <a:lnTo>
                    <a:pt x="2538146" y="1225525"/>
                  </a:lnTo>
                  <a:lnTo>
                    <a:pt x="2534717" y="1228268"/>
                  </a:lnTo>
                  <a:lnTo>
                    <a:pt x="2531974" y="1231697"/>
                  </a:lnTo>
                  <a:lnTo>
                    <a:pt x="2530602" y="1235126"/>
                  </a:lnTo>
                  <a:lnTo>
                    <a:pt x="2528545" y="1237869"/>
                  </a:lnTo>
                  <a:lnTo>
                    <a:pt x="2533345" y="1234440"/>
                  </a:lnTo>
                  <a:lnTo>
                    <a:pt x="2535403" y="1235812"/>
                  </a:lnTo>
                  <a:lnTo>
                    <a:pt x="2535403" y="1240612"/>
                  </a:lnTo>
                  <a:lnTo>
                    <a:pt x="2533345" y="1249528"/>
                  </a:lnTo>
                  <a:close/>
                  <a:moveTo>
                    <a:pt x="418338" y="1183005"/>
                  </a:moveTo>
                  <a:lnTo>
                    <a:pt x="474574" y="1218667"/>
                  </a:lnTo>
                  <a:lnTo>
                    <a:pt x="485547" y="1237869"/>
                  </a:lnTo>
                  <a:lnTo>
                    <a:pt x="485547" y="1243355"/>
                  </a:lnTo>
                  <a:lnTo>
                    <a:pt x="467716" y="1241984"/>
                  </a:lnTo>
                  <a:lnTo>
                    <a:pt x="456743" y="1238555"/>
                  </a:lnTo>
                  <a:lnTo>
                    <a:pt x="437541" y="1219352"/>
                  </a:lnTo>
                  <a:lnTo>
                    <a:pt x="425882" y="1211809"/>
                  </a:lnTo>
                  <a:lnTo>
                    <a:pt x="414909" y="1207008"/>
                  </a:lnTo>
                  <a:lnTo>
                    <a:pt x="405308" y="1198778"/>
                  </a:lnTo>
                  <a:lnTo>
                    <a:pt x="399136" y="1183005"/>
                  </a:lnTo>
                  <a:lnTo>
                    <a:pt x="413538" y="1182319"/>
                  </a:lnTo>
                  <a:lnTo>
                    <a:pt x="418338" y="1183005"/>
                  </a:lnTo>
                  <a:close/>
                  <a:moveTo>
                    <a:pt x="614477" y="1134999"/>
                  </a:moveTo>
                  <a:lnTo>
                    <a:pt x="641909" y="1135685"/>
                  </a:lnTo>
                  <a:lnTo>
                    <a:pt x="639852" y="1137742"/>
                  </a:lnTo>
                  <a:lnTo>
                    <a:pt x="639852" y="1141857"/>
                  </a:lnTo>
                  <a:lnTo>
                    <a:pt x="640537" y="1147343"/>
                  </a:lnTo>
                  <a:lnTo>
                    <a:pt x="602133" y="1187120"/>
                  </a:lnTo>
                  <a:lnTo>
                    <a:pt x="576758" y="1208380"/>
                  </a:lnTo>
                  <a:lnTo>
                    <a:pt x="558241" y="1207008"/>
                  </a:lnTo>
                  <a:lnTo>
                    <a:pt x="584988" y="1152830"/>
                  </a:lnTo>
                  <a:lnTo>
                    <a:pt x="593217" y="1150087"/>
                  </a:lnTo>
                  <a:lnTo>
                    <a:pt x="606933" y="1137742"/>
                  </a:lnTo>
                  <a:lnTo>
                    <a:pt x="614477" y="1134999"/>
                  </a:lnTo>
                  <a:close/>
                  <a:moveTo>
                    <a:pt x="140589" y="1110996"/>
                  </a:moveTo>
                  <a:lnTo>
                    <a:pt x="168021" y="1095908"/>
                  </a:lnTo>
                  <a:lnTo>
                    <a:pt x="182423" y="1092479"/>
                  </a:lnTo>
                  <a:lnTo>
                    <a:pt x="191338" y="1104824"/>
                  </a:lnTo>
                  <a:lnTo>
                    <a:pt x="189281" y="1114425"/>
                  </a:lnTo>
                  <a:lnTo>
                    <a:pt x="191338" y="1162431"/>
                  </a:lnTo>
                  <a:lnTo>
                    <a:pt x="185166" y="1168603"/>
                  </a:lnTo>
                  <a:lnTo>
                    <a:pt x="171450" y="1175461"/>
                  </a:lnTo>
                  <a:lnTo>
                    <a:pt x="148133" y="1183005"/>
                  </a:lnTo>
                  <a:lnTo>
                    <a:pt x="63094" y="1185062"/>
                  </a:lnTo>
                  <a:lnTo>
                    <a:pt x="37033" y="1195349"/>
                  </a:lnTo>
                  <a:lnTo>
                    <a:pt x="34290" y="1183005"/>
                  </a:lnTo>
                  <a:lnTo>
                    <a:pt x="39777" y="1163803"/>
                  </a:lnTo>
                  <a:lnTo>
                    <a:pt x="37033" y="1152830"/>
                  </a:lnTo>
                  <a:lnTo>
                    <a:pt x="39777" y="1150772"/>
                  </a:lnTo>
                  <a:lnTo>
                    <a:pt x="43206" y="1145286"/>
                  </a:lnTo>
                  <a:lnTo>
                    <a:pt x="46635" y="1141857"/>
                  </a:lnTo>
                  <a:lnTo>
                    <a:pt x="39777" y="1136371"/>
                  </a:lnTo>
                  <a:lnTo>
                    <a:pt x="37033" y="1134999"/>
                  </a:lnTo>
                  <a:lnTo>
                    <a:pt x="43891" y="1128141"/>
                  </a:lnTo>
                  <a:lnTo>
                    <a:pt x="49378" y="1112368"/>
                  </a:lnTo>
                  <a:lnTo>
                    <a:pt x="56236" y="1104824"/>
                  </a:lnTo>
                  <a:lnTo>
                    <a:pt x="59665" y="1109624"/>
                  </a:lnTo>
                  <a:lnTo>
                    <a:pt x="63780" y="1114425"/>
                  </a:lnTo>
                  <a:lnTo>
                    <a:pt x="69266" y="1119226"/>
                  </a:lnTo>
                  <a:lnTo>
                    <a:pt x="75438" y="1122655"/>
                  </a:lnTo>
                  <a:lnTo>
                    <a:pt x="85039" y="1120597"/>
                  </a:lnTo>
                  <a:lnTo>
                    <a:pt x="93269" y="1145972"/>
                  </a:lnTo>
                  <a:lnTo>
                    <a:pt x="106985" y="1152830"/>
                  </a:lnTo>
                  <a:lnTo>
                    <a:pt x="130988" y="1152830"/>
                  </a:lnTo>
                  <a:lnTo>
                    <a:pt x="138532" y="1148715"/>
                  </a:lnTo>
                  <a:lnTo>
                    <a:pt x="136474" y="1139114"/>
                  </a:lnTo>
                  <a:lnTo>
                    <a:pt x="130302" y="1128827"/>
                  </a:lnTo>
                  <a:lnTo>
                    <a:pt x="124130" y="1122655"/>
                  </a:lnTo>
                  <a:lnTo>
                    <a:pt x="114529" y="1128141"/>
                  </a:lnTo>
                  <a:lnTo>
                    <a:pt x="107671" y="1122655"/>
                  </a:lnTo>
                  <a:lnTo>
                    <a:pt x="101499" y="1113053"/>
                  </a:lnTo>
                  <a:lnTo>
                    <a:pt x="94641" y="1104824"/>
                  </a:lnTo>
                  <a:lnTo>
                    <a:pt x="94641" y="1099337"/>
                  </a:lnTo>
                  <a:lnTo>
                    <a:pt x="102870" y="1089736"/>
                  </a:lnTo>
                  <a:lnTo>
                    <a:pt x="111786" y="1095223"/>
                  </a:lnTo>
                  <a:lnTo>
                    <a:pt x="124130" y="1105510"/>
                  </a:lnTo>
                  <a:lnTo>
                    <a:pt x="140589" y="1110996"/>
                  </a:lnTo>
                  <a:close/>
                  <a:moveTo>
                    <a:pt x="259233" y="1074649"/>
                  </a:moveTo>
                  <a:lnTo>
                    <a:pt x="268834" y="1079449"/>
                  </a:lnTo>
                  <a:lnTo>
                    <a:pt x="275692" y="1086993"/>
                  </a:lnTo>
                  <a:lnTo>
                    <a:pt x="277063" y="1095908"/>
                  </a:lnTo>
                  <a:lnTo>
                    <a:pt x="270891" y="1108253"/>
                  </a:lnTo>
                  <a:lnTo>
                    <a:pt x="260604" y="1110996"/>
                  </a:lnTo>
                  <a:lnTo>
                    <a:pt x="250317" y="1102081"/>
                  </a:lnTo>
                  <a:lnTo>
                    <a:pt x="235230" y="1080821"/>
                  </a:lnTo>
                  <a:lnTo>
                    <a:pt x="244831" y="1069162"/>
                  </a:lnTo>
                  <a:lnTo>
                    <a:pt x="256489" y="1069162"/>
                  </a:lnTo>
                  <a:lnTo>
                    <a:pt x="259918" y="1070534"/>
                  </a:lnTo>
                  <a:lnTo>
                    <a:pt x="259233" y="1074649"/>
                  </a:lnTo>
                  <a:close/>
                  <a:moveTo>
                    <a:pt x="703631" y="1134999"/>
                  </a:moveTo>
                  <a:lnTo>
                    <a:pt x="705003" y="1132942"/>
                  </a:lnTo>
                  <a:lnTo>
                    <a:pt x="705688" y="1132942"/>
                  </a:lnTo>
                  <a:lnTo>
                    <a:pt x="706374" y="1131570"/>
                  </a:lnTo>
                  <a:lnTo>
                    <a:pt x="708432" y="1128827"/>
                  </a:lnTo>
                  <a:lnTo>
                    <a:pt x="702259" y="1129513"/>
                  </a:lnTo>
                  <a:lnTo>
                    <a:pt x="688543" y="1128827"/>
                  </a:lnTo>
                  <a:lnTo>
                    <a:pt x="691972" y="1120597"/>
                  </a:lnTo>
                  <a:lnTo>
                    <a:pt x="696087" y="1108939"/>
                  </a:lnTo>
                  <a:lnTo>
                    <a:pt x="698145" y="1097966"/>
                  </a:lnTo>
                  <a:lnTo>
                    <a:pt x="696087" y="1093165"/>
                  </a:lnTo>
                  <a:lnTo>
                    <a:pt x="727634" y="1069162"/>
                  </a:lnTo>
                  <a:lnTo>
                    <a:pt x="736549" y="1080135"/>
                  </a:lnTo>
                  <a:lnTo>
                    <a:pt x="748208" y="1101395"/>
                  </a:lnTo>
                  <a:lnTo>
                    <a:pt x="756438" y="1110996"/>
                  </a:lnTo>
                  <a:lnTo>
                    <a:pt x="768782" y="1117854"/>
                  </a:lnTo>
                  <a:lnTo>
                    <a:pt x="781812" y="1121969"/>
                  </a:lnTo>
                  <a:lnTo>
                    <a:pt x="792785" y="1128141"/>
                  </a:lnTo>
                  <a:lnTo>
                    <a:pt x="799643" y="1141857"/>
                  </a:lnTo>
                  <a:lnTo>
                    <a:pt x="790728" y="1143229"/>
                  </a:lnTo>
                  <a:lnTo>
                    <a:pt x="785927" y="1149401"/>
                  </a:lnTo>
                  <a:lnTo>
                    <a:pt x="785241" y="1157630"/>
                  </a:lnTo>
                  <a:lnTo>
                    <a:pt x="789356" y="1165860"/>
                  </a:lnTo>
                  <a:lnTo>
                    <a:pt x="789356" y="1171346"/>
                  </a:lnTo>
                  <a:lnTo>
                    <a:pt x="774268" y="1193292"/>
                  </a:lnTo>
                  <a:lnTo>
                    <a:pt x="748894" y="1180262"/>
                  </a:lnTo>
                  <a:lnTo>
                    <a:pt x="703631" y="1134999"/>
                  </a:lnTo>
                  <a:close/>
                  <a:moveTo>
                    <a:pt x="235230" y="1032815"/>
                  </a:moveTo>
                  <a:lnTo>
                    <a:pt x="235230" y="1038987"/>
                  </a:lnTo>
                  <a:lnTo>
                    <a:pt x="229743" y="1045159"/>
                  </a:lnTo>
                  <a:lnTo>
                    <a:pt x="209855" y="1080135"/>
                  </a:lnTo>
                  <a:lnTo>
                    <a:pt x="198196" y="1081507"/>
                  </a:lnTo>
                  <a:lnTo>
                    <a:pt x="186538" y="1078078"/>
                  </a:lnTo>
                  <a:lnTo>
                    <a:pt x="181737" y="1071905"/>
                  </a:lnTo>
                  <a:lnTo>
                    <a:pt x="179680" y="1061618"/>
                  </a:lnTo>
                  <a:lnTo>
                    <a:pt x="175565" y="1055446"/>
                  </a:lnTo>
                  <a:lnTo>
                    <a:pt x="173508" y="1049274"/>
                  </a:lnTo>
                  <a:lnTo>
                    <a:pt x="176937" y="1038987"/>
                  </a:lnTo>
                  <a:lnTo>
                    <a:pt x="183109" y="1032815"/>
                  </a:lnTo>
                  <a:lnTo>
                    <a:pt x="192024" y="1027328"/>
                  </a:lnTo>
                  <a:lnTo>
                    <a:pt x="202311" y="1024585"/>
                  </a:lnTo>
                  <a:lnTo>
                    <a:pt x="210541" y="1026643"/>
                  </a:lnTo>
                  <a:lnTo>
                    <a:pt x="215341" y="1030757"/>
                  </a:lnTo>
                  <a:lnTo>
                    <a:pt x="219456" y="1032129"/>
                  </a:lnTo>
                  <a:lnTo>
                    <a:pt x="223571" y="1031443"/>
                  </a:lnTo>
                  <a:lnTo>
                    <a:pt x="229743" y="1026643"/>
                  </a:lnTo>
                  <a:lnTo>
                    <a:pt x="231115" y="1029386"/>
                  </a:lnTo>
                  <a:lnTo>
                    <a:pt x="231115" y="1030757"/>
                  </a:lnTo>
                  <a:lnTo>
                    <a:pt x="231115" y="1032129"/>
                  </a:lnTo>
                  <a:lnTo>
                    <a:pt x="235230" y="1032815"/>
                  </a:lnTo>
                  <a:close/>
                  <a:moveTo>
                    <a:pt x="809244" y="1036244"/>
                  </a:moveTo>
                  <a:lnTo>
                    <a:pt x="814045" y="1025957"/>
                  </a:lnTo>
                  <a:lnTo>
                    <a:pt x="825703" y="1014298"/>
                  </a:lnTo>
                  <a:lnTo>
                    <a:pt x="842848" y="1002640"/>
                  </a:lnTo>
                  <a:lnTo>
                    <a:pt x="848335" y="1002640"/>
                  </a:lnTo>
                  <a:lnTo>
                    <a:pt x="842848" y="1008812"/>
                  </a:lnTo>
                  <a:lnTo>
                    <a:pt x="846963" y="1009498"/>
                  </a:lnTo>
                  <a:lnTo>
                    <a:pt x="848335" y="1011555"/>
                  </a:lnTo>
                  <a:lnTo>
                    <a:pt x="847649" y="1033501"/>
                  </a:lnTo>
                  <a:lnTo>
                    <a:pt x="833933" y="1042416"/>
                  </a:lnTo>
                  <a:lnTo>
                    <a:pt x="817474" y="1044473"/>
                  </a:lnTo>
                  <a:lnTo>
                    <a:pt x="809244" y="1036244"/>
                  </a:lnTo>
                  <a:close/>
                  <a:moveTo>
                    <a:pt x="2118436" y="969721"/>
                  </a:moveTo>
                  <a:lnTo>
                    <a:pt x="2125980" y="983437"/>
                  </a:lnTo>
                  <a:lnTo>
                    <a:pt x="2160956" y="992353"/>
                  </a:lnTo>
                  <a:lnTo>
                    <a:pt x="2171243" y="1008812"/>
                  </a:lnTo>
                  <a:lnTo>
                    <a:pt x="2148612" y="1021842"/>
                  </a:lnTo>
                  <a:lnTo>
                    <a:pt x="2071116" y="1043788"/>
                  </a:lnTo>
                  <a:lnTo>
                    <a:pt x="2054657" y="1053389"/>
                  </a:lnTo>
                  <a:lnTo>
                    <a:pt x="2012137" y="1099337"/>
                  </a:lnTo>
                  <a:lnTo>
                    <a:pt x="1997050" y="1101395"/>
                  </a:lnTo>
                  <a:lnTo>
                    <a:pt x="1979219" y="1098652"/>
                  </a:lnTo>
                  <a:lnTo>
                    <a:pt x="1962760" y="1093165"/>
                  </a:lnTo>
                  <a:lnTo>
                    <a:pt x="1953844" y="1086307"/>
                  </a:lnTo>
                  <a:lnTo>
                    <a:pt x="1914754" y="1105510"/>
                  </a:lnTo>
                  <a:lnTo>
                    <a:pt x="1903095" y="1116482"/>
                  </a:lnTo>
                  <a:lnTo>
                    <a:pt x="1910639" y="1134999"/>
                  </a:lnTo>
                  <a:lnTo>
                    <a:pt x="1900352" y="1138428"/>
                  </a:lnTo>
                  <a:lnTo>
                    <a:pt x="1896237" y="1147343"/>
                  </a:lnTo>
                  <a:lnTo>
                    <a:pt x="1896923" y="1159688"/>
                  </a:lnTo>
                  <a:lnTo>
                    <a:pt x="1901038" y="1171346"/>
                  </a:lnTo>
                  <a:lnTo>
                    <a:pt x="1888693" y="1168603"/>
                  </a:lnTo>
                  <a:lnTo>
                    <a:pt x="1876349" y="1159002"/>
                  </a:lnTo>
                  <a:lnTo>
                    <a:pt x="1866062" y="1147343"/>
                  </a:lnTo>
                  <a:lnTo>
                    <a:pt x="1862633" y="1138428"/>
                  </a:lnTo>
                  <a:lnTo>
                    <a:pt x="1864005" y="1107567"/>
                  </a:lnTo>
                  <a:lnTo>
                    <a:pt x="1868119" y="1094537"/>
                  </a:lnTo>
                  <a:lnTo>
                    <a:pt x="1876349" y="1099337"/>
                  </a:lnTo>
                  <a:lnTo>
                    <a:pt x="1879778" y="1094537"/>
                  </a:lnTo>
                  <a:lnTo>
                    <a:pt x="1888008" y="1085621"/>
                  </a:lnTo>
                  <a:lnTo>
                    <a:pt x="1891437" y="1080821"/>
                  </a:lnTo>
                  <a:lnTo>
                    <a:pt x="1894866" y="1083564"/>
                  </a:lnTo>
                  <a:lnTo>
                    <a:pt x="1910639" y="1093165"/>
                  </a:lnTo>
                  <a:lnTo>
                    <a:pt x="1920240" y="1083564"/>
                  </a:lnTo>
                  <a:lnTo>
                    <a:pt x="1925727" y="1075334"/>
                  </a:lnTo>
                  <a:lnTo>
                    <a:pt x="1935328" y="1056818"/>
                  </a:lnTo>
                  <a:lnTo>
                    <a:pt x="1959331" y="1035558"/>
                  </a:lnTo>
                  <a:lnTo>
                    <a:pt x="1963446" y="1030072"/>
                  </a:lnTo>
                  <a:lnTo>
                    <a:pt x="2036140" y="984123"/>
                  </a:lnTo>
                  <a:lnTo>
                    <a:pt x="2107464" y="973150"/>
                  </a:lnTo>
                  <a:lnTo>
                    <a:pt x="2118436" y="969721"/>
                  </a:lnTo>
                  <a:close/>
                  <a:moveTo>
                    <a:pt x="940232" y="990981"/>
                  </a:moveTo>
                  <a:lnTo>
                    <a:pt x="944347" y="982066"/>
                  </a:lnTo>
                  <a:lnTo>
                    <a:pt x="951205" y="977265"/>
                  </a:lnTo>
                  <a:lnTo>
                    <a:pt x="960120" y="973836"/>
                  </a:lnTo>
                  <a:lnTo>
                    <a:pt x="969036" y="966292"/>
                  </a:lnTo>
                  <a:lnTo>
                    <a:pt x="975894" y="969721"/>
                  </a:lnTo>
                  <a:lnTo>
                    <a:pt x="993039" y="984123"/>
                  </a:lnTo>
                  <a:lnTo>
                    <a:pt x="986181" y="994410"/>
                  </a:lnTo>
                  <a:lnTo>
                    <a:pt x="972465" y="995096"/>
                  </a:lnTo>
                  <a:lnTo>
                    <a:pt x="956005" y="991667"/>
                  </a:lnTo>
                  <a:lnTo>
                    <a:pt x="940232" y="990981"/>
                  </a:lnTo>
                  <a:close/>
                  <a:moveTo>
                    <a:pt x="1220038" y="942289"/>
                  </a:moveTo>
                  <a:lnTo>
                    <a:pt x="1228954" y="954634"/>
                  </a:lnTo>
                  <a:lnTo>
                    <a:pt x="1240612" y="964921"/>
                  </a:lnTo>
                  <a:lnTo>
                    <a:pt x="1253643" y="973150"/>
                  </a:lnTo>
                  <a:lnTo>
                    <a:pt x="1268044" y="977951"/>
                  </a:lnTo>
                  <a:lnTo>
                    <a:pt x="1268730" y="982066"/>
                  </a:lnTo>
                  <a:lnTo>
                    <a:pt x="1267359" y="983437"/>
                  </a:lnTo>
                  <a:lnTo>
                    <a:pt x="1265301" y="983437"/>
                  </a:lnTo>
                  <a:lnTo>
                    <a:pt x="1263244" y="984123"/>
                  </a:lnTo>
                  <a:lnTo>
                    <a:pt x="1250899" y="979322"/>
                  </a:lnTo>
                  <a:lnTo>
                    <a:pt x="1238555" y="982066"/>
                  </a:lnTo>
                  <a:lnTo>
                    <a:pt x="1226896" y="985495"/>
                  </a:lnTo>
                  <a:lnTo>
                    <a:pt x="1220038" y="984123"/>
                  </a:lnTo>
                  <a:lnTo>
                    <a:pt x="1209066" y="995096"/>
                  </a:lnTo>
                  <a:lnTo>
                    <a:pt x="1179576" y="1017041"/>
                  </a:lnTo>
                  <a:lnTo>
                    <a:pt x="1169289" y="1021156"/>
                  </a:lnTo>
                  <a:lnTo>
                    <a:pt x="1160374" y="1028700"/>
                  </a:lnTo>
                  <a:lnTo>
                    <a:pt x="1140486" y="1061618"/>
                  </a:lnTo>
                  <a:lnTo>
                    <a:pt x="1130884" y="1069162"/>
                  </a:lnTo>
                  <a:lnTo>
                    <a:pt x="1073963" y="1088365"/>
                  </a:lnTo>
                  <a:lnTo>
                    <a:pt x="1043788" y="1091108"/>
                  </a:lnTo>
                  <a:lnTo>
                    <a:pt x="1032129" y="1069162"/>
                  </a:lnTo>
                  <a:lnTo>
                    <a:pt x="1041730" y="1074649"/>
                  </a:lnTo>
                  <a:lnTo>
                    <a:pt x="1047217" y="1065047"/>
                  </a:lnTo>
                  <a:lnTo>
                    <a:pt x="1056818" y="1058189"/>
                  </a:lnTo>
                  <a:lnTo>
                    <a:pt x="1067105" y="1056132"/>
                  </a:lnTo>
                  <a:lnTo>
                    <a:pt x="1075335" y="1062990"/>
                  </a:lnTo>
                  <a:lnTo>
                    <a:pt x="1080135" y="1062990"/>
                  </a:lnTo>
                  <a:lnTo>
                    <a:pt x="1084936" y="1058189"/>
                  </a:lnTo>
                  <a:lnTo>
                    <a:pt x="1091108" y="1056818"/>
                  </a:lnTo>
                  <a:lnTo>
                    <a:pt x="1106881" y="1056818"/>
                  </a:lnTo>
                  <a:lnTo>
                    <a:pt x="1109625" y="1054075"/>
                  </a:lnTo>
                  <a:lnTo>
                    <a:pt x="1119226" y="1032815"/>
                  </a:lnTo>
                  <a:lnTo>
                    <a:pt x="1110996" y="1036930"/>
                  </a:lnTo>
                  <a:lnTo>
                    <a:pt x="1106881" y="1032129"/>
                  </a:lnTo>
                  <a:lnTo>
                    <a:pt x="1105510" y="1024585"/>
                  </a:lnTo>
                  <a:lnTo>
                    <a:pt x="1106881" y="1021156"/>
                  </a:lnTo>
                  <a:lnTo>
                    <a:pt x="1114425" y="1019785"/>
                  </a:lnTo>
                  <a:lnTo>
                    <a:pt x="1196035" y="977951"/>
                  </a:lnTo>
                  <a:lnTo>
                    <a:pt x="1196035" y="972464"/>
                  </a:lnTo>
                  <a:lnTo>
                    <a:pt x="1191921" y="970407"/>
                  </a:lnTo>
                  <a:lnTo>
                    <a:pt x="1189177" y="969035"/>
                  </a:lnTo>
                  <a:lnTo>
                    <a:pt x="1186434" y="966978"/>
                  </a:lnTo>
                  <a:lnTo>
                    <a:pt x="1180948" y="966292"/>
                  </a:lnTo>
                  <a:lnTo>
                    <a:pt x="1180948" y="960120"/>
                  </a:lnTo>
                  <a:lnTo>
                    <a:pt x="1200836" y="954634"/>
                  </a:lnTo>
                  <a:lnTo>
                    <a:pt x="1209066" y="949147"/>
                  </a:lnTo>
                  <a:lnTo>
                    <a:pt x="1214552" y="942289"/>
                  </a:lnTo>
                  <a:lnTo>
                    <a:pt x="1220038" y="942289"/>
                  </a:lnTo>
                  <a:close/>
                  <a:moveTo>
                    <a:pt x="568528" y="929945"/>
                  </a:moveTo>
                  <a:lnTo>
                    <a:pt x="558241" y="927887"/>
                  </a:lnTo>
                  <a:lnTo>
                    <a:pt x="544525" y="915543"/>
                  </a:lnTo>
                  <a:lnTo>
                    <a:pt x="532867" y="897712"/>
                  </a:lnTo>
                  <a:lnTo>
                    <a:pt x="529438" y="881253"/>
                  </a:lnTo>
                  <a:lnTo>
                    <a:pt x="536296" y="868909"/>
                  </a:lnTo>
                  <a:lnTo>
                    <a:pt x="548640" y="857936"/>
                  </a:lnTo>
                  <a:lnTo>
                    <a:pt x="562356" y="851078"/>
                  </a:lnTo>
                  <a:lnTo>
                    <a:pt x="573329" y="851078"/>
                  </a:lnTo>
                  <a:lnTo>
                    <a:pt x="560299" y="897712"/>
                  </a:lnTo>
                  <a:lnTo>
                    <a:pt x="553441" y="912114"/>
                  </a:lnTo>
                  <a:lnTo>
                    <a:pt x="557556" y="916229"/>
                  </a:lnTo>
                  <a:lnTo>
                    <a:pt x="561670" y="920344"/>
                  </a:lnTo>
                  <a:lnTo>
                    <a:pt x="568528" y="929945"/>
                  </a:lnTo>
                  <a:close/>
                  <a:moveTo>
                    <a:pt x="302438" y="857250"/>
                  </a:moveTo>
                  <a:lnTo>
                    <a:pt x="311353" y="870280"/>
                  </a:lnTo>
                  <a:lnTo>
                    <a:pt x="336042" y="901141"/>
                  </a:lnTo>
                  <a:lnTo>
                    <a:pt x="344958" y="926516"/>
                  </a:lnTo>
                  <a:lnTo>
                    <a:pt x="346329" y="933374"/>
                  </a:lnTo>
                  <a:lnTo>
                    <a:pt x="343586" y="936803"/>
                  </a:lnTo>
                  <a:lnTo>
                    <a:pt x="333985" y="941603"/>
                  </a:lnTo>
                  <a:lnTo>
                    <a:pt x="331927" y="945032"/>
                  </a:lnTo>
                  <a:lnTo>
                    <a:pt x="307239" y="972464"/>
                  </a:lnTo>
                  <a:lnTo>
                    <a:pt x="296952" y="956005"/>
                  </a:lnTo>
                  <a:lnTo>
                    <a:pt x="284607" y="931316"/>
                  </a:lnTo>
                  <a:lnTo>
                    <a:pt x="277749" y="907313"/>
                  </a:lnTo>
                  <a:lnTo>
                    <a:pt x="283236" y="894283"/>
                  </a:lnTo>
                  <a:lnTo>
                    <a:pt x="283236" y="888111"/>
                  </a:lnTo>
                  <a:lnTo>
                    <a:pt x="275692" y="881939"/>
                  </a:lnTo>
                  <a:lnTo>
                    <a:pt x="267462" y="866851"/>
                  </a:lnTo>
                  <a:lnTo>
                    <a:pt x="259233" y="864108"/>
                  </a:lnTo>
                  <a:lnTo>
                    <a:pt x="259233" y="859307"/>
                  </a:lnTo>
                  <a:lnTo>
                    <a:pt x="259918" y="856564"/>
                  </a:lnTo>
                  <a:lnTo>
                    <a:pt x="264033" y="851078"/>
                  </a:lnTo>
                  <a:lnTo>
                    <a:pt x="261290" y="850392"/>
                  </a:lnTo>
                  <a:lnTo>
                    <a:pt x="259918" y="850392"/>
                  </a:lnTo>
                  <a:lnTo>
                    <a:pt x="259233" y="849020"/>
                  </a:lnTo>
                  <a:lnTo>
                    <a:pt x="259233" y="844906"/>
                  </a:lnTo>
                  <a:lnTo>
                    <a:pt x="268834" y="844906"/>
                  </a:lnTo>
                  <a:lnTo>
                    <a:pt x="285293" y="859307"/>
                  </a:lnTo>
                  <a:lnTo>
                    <a:pt x="292151" y="862736"/>
                  </a:lnTo>
                  <a:lnTo>
                    <a:pt x="297637" y="857250"/>
                  </a:lnTo>
                  <a:lnTo>
                    <a:pt x="302438" y="857250"/>
                  </a:lnTo>
                  <a:close/>
                  <a:moveTo>
                    <a:pt x="1857832" y="936117"/>
                  </a:moveTo>
                  <a:lnTo>
                    <a:pt x="1864005" y="924458"/>
                  </a:lnTo>
                  <a:lnTo>
                    <a:pt x="1867434" y="921029"/>
                  </a:lnTo>
                  <a:lnTo>
                    <a:pt x="1872234" y="917600"/>
                  </a:lnTo>
                  <a:lnTo>
                    <a:pt x="1867434" y="904570"/>
                  </a:lnTo>
                  <a:lnTo>
                    <a:pt x="1870863" y="893597"/>
                  </a:lnTo>
                  <a:lnTo>
                    <a:pt x="1877035" y="883996"/>
                  </a:lnTo>
                  <a:lnTo>
                    <a:pt x="1881835" y="875767"/>
                  </a:lnTo>
                  <a:lnTo>
                    <a:pt x="1883207" y="873709"/>
                  </a:lnTo>
                  <a:lnTo>
                    <a:pt x="1885950" y="869594"/>
                  </a:lnTo>
                  <a:lnTo>
                    <a:pt x="1888008" y="863422"/>
                  </a:lnTo>
                  <a:lnTo>
                    <a:pt x="1886636" y="857250"/>
                  </a:lnTo>
                  <a:lnTo>
                    <a:pt x="1880464" y="852449"/>
                  </a:lnTo>
                  <a:lnTo>
                    <a:pt x="1874977" y="853135"/>
                  </a:lnTo>
                  <a:lnTo>
                    <a:pt x="1870177" y="855878"/>
                  </a:lnTo>
                  <a:lnTo>
                    <a:pt x="1867434" y="857250"/>
                  </a:lnTo>
                  <a:lnTo>
                    <a:pt x="1861947" y="851764"/>
                  </a:lnTo>
                  <a:lnTo>
                    <a:pt x="1858518" y="846963"/>
                  </a:lnTo>
                  <a:lnTo>
                    <a:pt x="1852346" y="833247"/>
                  </a:lnTo>
                  <a:lnTo>
                    <a:pt x="1846860" y="827761"/>
                  </a:lnTo>
                  <a:lnTo>
                    <a:pt x="1842059" y="825703"/>
                  </a:lnTo>
                  <a:lnTo>
                    <a:pt x="1840002" y="821588"/>
                  </a:lnTo>
                  <a:lnTo>
                    <a:pt x="1842745" y="809244"/>
                  </a:lnTo>
                  <a:lnTo>
                    <a:pt x="1850974" y="820217"/>
                  </a:lnTo>
                  <a:lnTo>
                    <a:pt x="1910639" y="844906"/>
                  </a:lnTo>
                  <a:lnTo>
                    <a:pt x="1910639" y="851078"/>
                  </a:lnTo>
                  <a:lnTo>
                    <a:pt x="1901038" y="851078"/>
                  </a:lnTo>
                  <a:lnTo>
                    <a:pt x="1907896" y="862736"/>
                  </a:lnTo>
                  <a:lnTo>
                    <a:pt x="1916811" y="868223"/>
                  </a:lnTo>
                  <a:lnTo>
                    <a:pt x="1924355" y="873709"/>
                  </a:lnTo>
                  <a:lnTo>
                    <a:pt x="1925727" y="888111"/>
                  </a:lnTo>
                  <a:lnTo>
                    <a:pt x="1931213" y="880567"/>
                  </a:lnTo>
                  <a:lnTo>
                    <a:pt x="1937385" y="877138"/>
                  </a:lnTo>
                  <a:lnTo>
                    <a:pt x="1943557" y="877138"/>
                  </a:lnTo>
                  <a:lnTo>
                    <a:pt x="1949730" y="881253"/>
                  </a:lnTo>
                  <a:lnTo>
                    <a:pt x="1951787" y="891540"/>
                  </a:lnTo>
                  <a:lnTo>
                    <a:pt x="1946301" y="907313"/>
                  </a:lnTo>
                  <a:lnTo>
                    <a:pt x="1949730" y="917600"/>
                  </a:lnTo>
                  <a:lnTo>
                    <a:pt x="1946301" y="923773"/>
                  </a:lnTo>
                  <a:lnTo>
                    <a:pt x="1944929" y="925830"/>
                  </a:lnTo>
                  <a:lnTo>
                    <a:pt x="1944243" y="929945"/>
                  </a:lnTo>
                  <a:lnTo>
                    <a:pt x="1949730" y="929945"/>
                  </a:lnTo>
                  <a:lnTo>
                    <a:pt x="1949730" y="923773"/>
                  </a:lnTo>
                  <a:lnTo>
                    <a:pt x="1953844" y="923773"/>
                  </a:lnTo>
                  <a:lnTo>
                    <a:pt x="1949044" y="936803"/>
                  </a:lnTo>
                  <a:lnTo>
                    <a:pt x="1937385" y="936803"/>
                  </a:lnTo>
                  <a:lnTo>
                    <a:pt x="1915440" y="929945"/>
                  </a:lnTo>
                  <a:lnTo>
                    <a:pt x="1912011" y="935431"/>
                  </a:lnTo>
                  <a:lnTo>
                    <a:pt x="1910639" y="942975"/>
                  </a:lnTo>
                  <a:lnTo>
                    <a:pt x="1908582" y="950519"/>
                  </a:lnTo>
                  <a:lnTo>
                    <a:pt x="1903781" y="953948"/>
                  </a:lnTo>
                  <a:lnTo>
                    <a:pt x="1896923" y="951890"/>
                  </a:lnTo>
                  <a:lnTo>
                    <a:pt x="1891437" y="949147"/>
                  </a:lnTo>
                  <a:lnTo>
                    <a:pt x="1886636" y="948461"/>
                  </a:lnTo>
                  <a:lnTo>
                    <a:pt x="1881835" y="953948"/>
                  </a:lnTo>
                  <a:lnTo>
                    <a:pt x="1876349" y="945718"/>
                  </a:lnTo>
                  <a:lnTo>
                    <a:pt x="1870863" y="938860"/>
                  </a:lnTo>
                  <a:lnTo>
                    <a:pt x="1864690" y="934745"/>
                  </a:lnTo>
                  <a:lnTo>
                    <a:pt x="1857832" y="936117"/>
                  </a:lnTo>
                  <a:close/>
                  <a:moveTo>
                    <a:pt x="1080135" y="796900"/>
                  </a:moveTo>
                  <a:lnTo>
                    <a:pt x="1078764" y="801014"/>
                  </a:lnTo>
                  <a:lnTo>
                    <a:pt x="1078078" y="801700"/>
                  </a:lnTo>
                  <a:lnTo>
                    <a:pt x="1075335" y="803758"/>
                  </a:lnTo>
                  <a:lnTo>
                    <a:pt x="1060933" y="779069"/>
                  </a:lnTo>
                  <a:lnTo>
                    <a:pt x="1073277" y="779755"/>
                  </a:lnTo>
                  <a:lnTo>
                    <a:pt x="1081507" y="776326"/>
                  </a:lnTo>
                  <a:lnTo>
                    <a:pt x="1099338" y="766724"/>
                  </a:lnTo>
                  <a:lnTo>
                    <a:pt x="1097280" y="773582"/>
                  </a:lnTo>
                  <a:lnTo>
                    <a:pt x="1094537" y="779069"/>
                  </a:lnTo>
                  <a:lnTo>
                    <a:pt x="1100709" y="787984"/>
                  </a:lnTo>
                  <a:lnTo>
                    <a:pt x="1104138" y="790727"/>
                  </a:lnTo>
                  <a:lnTo>
                    <a:pt x="1100709" y="797585"/>
                  </a:lnTo>
                  <a:lnTo>
                    <a:pt x="1095223" y="802386"/>
                  </a:lnTo>
                  <a:lnTo>
                    <a:pt x="1088365" y="803072"/>
                  </a:lnTo>
                  <a:lnTo>
                    <a:pt x="1080135" y="796900"/>
                  </a:lnTo>
                  <a:close/>
                  <a:moveTo>
                    <a:pt x="708432" y="844906"/>
                  </a:moveTo>
                  <a:lnTo>
                    <a:pt x="700202" y="847649"/>
                  </a:lnTo>
                  <a:lnTo>
                    <a:pt x="696087" y="853135"/>
                  </a:lnTo>
                  <a:lnTo>
                    <a:pt x="693344" y="860679"/>
                  </a:lnTo>
                  <a:lnTo>
                    <a:pt x="688543" y="869594"/>
                  </a:lnTo>
                  <a:lnTo>
                    <a:pt x="683743" y="875081"/>
                  </a:lnTo>
                  <a:lnTo>
                    <a:pt x="674827" y="883996"/>
                  </a:lnTo>
                  <a:lnTo>
                    <a:pt x="654939" y="897712"/>
                  </a:lnTo>
                  <a:lnTo>
                    <a:pt x="643966" y="901141"/>
                  </a:lnTo>
                  <a:lnTo>
                    <a:pt x="618592" y="899770"/>
                  </a:lnTo>
                  <a:lnTo>
                    <a:pt x="611734" y="897026"/>
                  </a:lnTo>
                  <a:lnTo>
                    <a:pt x="597332" y="883996"/>
                  </a:lnTo>
                  <a:lnTo>
                    <a:pt x="589788" y="881253"/>
                  </a:lnTo>
                  <a:lnTo>
                    <a:pt x="583616" y="877138"/>
                  </a:lnTo>
                  <a:lnTo>
                    <a:pt x="583616" y="866851"/>
                  </a:lnTo>
                  <a:lnTo>
                    <a:pt x="590474" y="833247"/>
                  </a:lnTo>
                  <a:lnTo>
                    <a:pt x="599389" y="822274"/>
                  </a:lnTo>
                  <a:lnTo>
                    <a:pt x="621335" y="809244"/>
                  </a:lnTo>
                  <a:lnTo>
                    <a:pt x="616534" y="805815"/>
                  </a:lnTo>
                  <a:lnTo>
                    <a:pt x="611734" y="804443"/>
                  </a:lnTo>
                  <a:lnTo>
                    <a:pt x="606933" y="805129"/>
                  </a:lnTo>
                  <a:lnTo>
                    <a:pt x="616534" y="790727"/>
                  </a:lnTo>
                  <a:lnTo>
                    <a:pt x="637108" y="774268"/>
                  </a:lnTo>
                  <a:lnTo>
                    <a:pt x="659054" y="761238"/>
                  </a:lnTo>
                  <a:lnTo>
                    <a:pt x="679628" y="754380"/>
                  </a:lnTo>
                  <a:lnTo>
                    <a:pt x="668655" y="769468"/>
                  </a:lnTo>
                  <a:lnTo>
                    <a:pt x="674827" y="775640"/>
                  </a:lnTo>
                  <a:lnTo>
                    <a:pt x="694030" y="779069"/>
                  </a:lnTo>
                  <a:lnTo>
                    <a:pt x="703631" y="766724"/>
                  </a:lnTo>
                  <a:lnTo>
                    <a:pt x="701574" y="763295"/>
                  </a:lnTo>
                  <a:lnTo>
                    <a:pt x="698830" y="754380"/>
                  </a:lnTo>
                  <a:lnTo>
                    <a:pt x="708432" y="753694"/>
                  </a:lnTo>
                  <a:lnTo>
                    <a:pt x="718033" y="754380"/>
                  </a:lnTo>
                  <a:lnTo>
                    <a:pt x="716661" y="761238"/>
                  </a:lnTo>
                  <a:lnTo>
                    <a:pt x="713918" y="767410"/>
                  </a:lnTo>
                  <a:lnTo>
                    <a:pt x="711175" y="774268"/>
                  </a:lnTo>
                  <a:lnTo>
                    <a:pt x="708432" y="779069"/>
                  </a:lnTo>
                  <a:lnTo>
                    <a:pt x="696087" y="809244"/>
                  </a:lnTo>
                  <a:lnTo>
                    <a:pt x="696087" y="821588"/>
                  </a:lnTo>
                  <a:lnTo>
                    <a:pt x="708432" y="827075"/>
                  </a:lnTo>
                  <a:lnTo>
                    <a:pt x="708432" y="833247"/>
                  </a:lnTo>
                  <a:lnTo>
                    <a:pt x="698830" y="833247"/>
                  </a:lnTo>
                  <a:lnTo>
                    <a:pt x="698830" y="839419"/>
                  </a:lnTo>
                  <a:lnTo>
                    <a:pt x="708432" y="839419"/>
                  </a:lnTo>
                  <a:lnTo>
                    <a:pt x="708432" y="844906"/>
                  </a:lnTo>
                  <a:close/>
                  <a:moveTo>
                    <a:pt x="881939" y="714604"/>
                  </a:moveTo>
                  <a:lnTo>
                    <a:pt x="887425" y="711175"/>
                  </a:lnTo>
                  <a:lnTo>
                    <a:pt x="899084" y="717347"/>
                  </a:lnTo>
                  <a:lnTo>
                    <a:pt x="916229" y="730377"/>
                  </a:lnTo>
                  <a:lnTo>
                    <a:pt x="924459" y="746150"/>
                  </a:lnTo>
                  <a:lnTo>
                    <a:pt x="928573" y="762610"/>
                  </a:lnTo>
                  <a:lnTo>
                    <a:pt x="930631" y="800329"/>
                  </a:lnTo>
                  <a:lnTo>
                    <a:pt x="928573" y="816788"/>
                  </a:lnTo>
                  <a:lnTo>
                    <a:pt x="921715" y="853135"/>
                  </a:lnTo>
                  <a:lnTo>
                    <a:pt x="920344" y="872338"/>
                  </a:lnTo>
                  <a:lnTo>
                    <a:pt x="900456" y="915543"/>
                  </a:lnTo>
                  <a:lnTo>
                    <a:pt x="897027" y="918972"/>
                  </a:lnTo>
                  <a:lnTo>
                    <a:pt x="891540" y="919658"/>
                  </a:lnTo>
                  <a:lnTo>
                    <a:pt x="881939" y="923773"/>
                  </a:lnTo>
                  <a:lnTo>
                    <a:pt x="857250" y="948461"/>
                  </a:lnTo>
                  <a:lnTo>
                    <a:pt x="849021" y="951205"/>
                  </a:lnTo>
                  <a:lnTo>
                    <a:pt x="835990" y="954634"/>
                  </a:lnTo>
                  <a:lnTo>
                    <a:pt x="827761" y="960120"/>
                  </a:lnTo>
                  <a:lnTo>
                    <a:pt x="826389" y="954634"/>
                  </a:lnTo>
                  <a:lnTo>
                    <a:pt x="823646" y="953262"/>
                  </a:lnTo>
                  <a:lnTo>
                    <a:pt x="818845" y="948461"/>
                  </a:lnTo>
                  <a:lnTo>
                    <a:pt x="816102" y="941603"/>
                  </a:lnTo>
                  <a:lnTo>
                    <a:pt x="811302" y="924458"/>
                  </a:lnTo>
                  <a:lnTo>
                    <a:pt x="809244" y="917600"/>
                  </a:lnTo>
                  <a:lnTo>
                    <a:pt x="804444" y="912114"/>
                  </a:lnTo>
                  <a:lnTo>
                    <a:pt x="785241" y="899770"/>
                  </a:lnTo>
                  <a:lnTo>
                    <a:pt x="787984" y="894969"/>
                  </a:lnTo>
                  <a:lnTo>
                    <a:pt x="788670" y="890168"/>
                  </a:lnTo>
                  <a:lnTo>
                    <a:pt x="786613" y="884682"/>
                  </a:lnTo>
                  <a:lnTo>
                    <a:pt x="782498" y="878510"/>
                  </a:lnTo>
                  <a:lnTo>
                    <a:pt x="779069" y="871652"/>
                  </a:lnTo>
                  <a:lnTo>
                    <a:pt x="778383" y="864794"/>
                  </a:lnTo>
                  <a:lnTo>
                    <a:pt x="779755" y="859307"/>
                  </a:lnTo>
                  <a:lnTo>
                    <a:pt x="780441" y="857250"/>
                  </a:lnTo>
                  <a:lnTo>
                    <a:pt x="769468" y="835990"/>
                  </a:lnTo>
                  <a:lnTo>
                    <a:pt x="761238" y="825017"/>
                  </a:lnTo>
                  <a:lnTo>
                    <a:pt x="751637" y="820903"/>
                  </a:lnTo>
                  <a:lnTo>
                    <a:pt x="751637" y="814730"/>
                  </a:lnTo>
                  <a:lnTo>
                    <a:pt x="755752" y="811301"/>
                  </a:lnTo>
                  <a:lnTo>
                    <a:pt x="759181" y="809930"/>
                  </a:lnTo>
                  <a:lnTo>
                    <a:pt x="762610" y="810616"/>
                  </a:lnTo>
                  <a:lnTo>
                    <a:pt x="766039" y="814730"/>
                  </a:lnTo>
                  <a:lnTo>
                    <a:pt x="772897" y="809930"/>
                  </a:lnTo>
                  <a:lnTo>
                    <a:pt x="799643" y="779069"/>
                  </a:lnTo>
                  <a:lnTo>
                    <a:pt x="845592" y="745465"/>
                  </a:lnTo>
                  <a:lnTo>
                    <a:pt x="849706" y="739978"/>
                  </a:lnTo>
                  <a:lnTo>
                    <a:pt x="859993" y="721462"/>
                  </a:lnTo>
                  <a:lnTo>
                    <a:pt x="864794" y="718718"/>
                  </a:lnTo>
                  <a:lnTo>
                    <a:pt x="879196" y="717347"/>
                  </a:lnTo>
                  <a:lnTo>
                    <a:pt x="881939" y="714604"/>
                  </a:lnTo>
                  <a:close/>
                  <a:moveTo>
                    <a:pt x="119329" y="730377"/>
                  </a:moveTo>
                  <a:lnTo>
                    <a:pt x="113843" y="724205"/>
                  </a:lnTo>
                  <a:lnTo>
                    <a:pt x="136474" y="709803"/>
                  </a:lnTo>
                  <a:lnTo>
                    <a:pt x="148819" y="706374"/>
                  </a:lnTo>
                  <a:lnTo>
                    <a:pt x="157734" y="711860"/>
                  </a:lnTo>
                  <a:lnTo>
                    <a:pt x="162535" y="711860"/>
                  </a:lnTo>
                  <a:lnTo>
                    <a:pt x="165964" y="707060"/>
                  </a:lnTo>
                  <a:lnTo>
                    <a:pt x="169393" y="706374"/>
                  </a:lnTo>
                  <a:lnTo>
                    <a:pt x="173508" y="708431"/>
                  </a:lnTo>
                  <a:lnTo>
                    <a:pt x="176937" y="711860"/>
                  </a:lnTo>
                  <a:lnTo>
                    <a:pt x="181051" y="724205"/>
                  </a:lnTo>
                  <a:lnTo>
                    <a:pt x="183109" y="739978"/>
                  </a:lnTo>
                  <a:lnTo>
                    <a:pt x="183109" y="757123"/>
                  </a:lnTo>
                  <a:lnTo>
                    <a:pt x="181737" y="773582"/>
                  </a:lnTo>
                  <a:lnTo>
                    <a:pt x="176937" y="760552"/>
                  </a:lnTo>
                  <a:lnTo>
                    <a:pt x="172136" y="760552"/>
                  </a:lnTo>
                  <a:lnTo>
                    <a:pt x="172136" y="771525"/>
                  </a:lnTo>
                  <a:lnTo>
                    <a:pt x="169393" y="779755"/>
                  </a:lnTo>
                  <a:lnTo>
                    <a:pt x="164592" y="785927"/>
                  </a:lnTo>
                  <a:lnTo>
                    <a:pt x="157734" y="790727"/>
                  </a:lnTo>
                  <a:lnTo>
                    <a:pt x="155677" y="788670"/>
                  </a:lnTo>
                  <a:lnTo>
                    <a:pt x="155677" y="787298"/>
                  </a:lnTo>
                  <a:lnTo>
                    <a:pt x="154991" y="786613"/>
                  </a:lnTo>
                  <a:lnTo>
                    <a:pt x="152934" y="784555"/>
                  </a:lnTo>
                  <a:lnTo>
                    <a:pt x="152248" y="780440"/>
                  </a:lnTo>
                  <a:lnTo>
                    <a:pt x="153619" y="779755"/>
                  </a:lnTo>
                  <a:lnTo>
                    <a:pt x="155677" y="779755"/>
                  </a:lnTo>
                  <a:lnTo>
                    <a:pt x="157734" y="779069"/>
                  </a:lnTo>
                  <a:lnTo>
                    <a:pt x="151562" y="774954"/>
                  </a:lnTo>
                  <a:lnTo>
                    <a:pt x="145390" y="773582"/>
                  </a:lnTo>
                  <a:lnTo>
                    <a:pt x="139218" y="774954"/>
                  </a:lnTo>
                  <a:lnTo>
                    <a:pt x="133731" y="779069"/>
                  </a:lnTo>
                  <a:lnTo>
                    <a:pt x="132360" y="770153"/>
                  </a:lnTo>
                  <a:lnTo>
                    <a:pt x="130302" y="767410"/>
                  </a:lnTo>
                  <a:lnTo>
                    <a:pt x="127559" y="768096"/>
                  </a:lnTo>
                  <a:lnTo>
                    <a:pt x="124130" y="773582"/>
                  </a:lnTo>
                  <a:lnTo>
                    <a:pt x="117958" y="769468"/>
                  </a:lnTo>
                  <a:lnTo>
                    <a:pt x="112471" y="769468"/>
                  </a:lnTo>
                  <a:lnTo>
                    <a:pt x="108357" y="772897"/>
                  </a:lnTo>
                  <a:lnTo>
                    <a:pt x="104242" y="779069"/>
                  </a:lnTo>
                  <a:lnTo>
                    <a:pt x="101499" y="768782"/>
                  </a:lnTo>
                  <a:lnTo>
                    <a:pt x="103556" y="766039"/>
                  </a:lnTo>
                  <a:lnTo>
                    <a:pt x="109728" y="760552"/>
                  </a:lnTo>
                  <a:lnTo>
                    <a:pt x="104928" y="755752"/>
                  </a:lnTo>
                  <a:lnTo>
                    <a:pt x="104242" y="751637"/>
                  </a:lnTo>
                  <a:lnTo>
                    <a:pt x="107671" y="747522"/>
                  </a:lnTo>
                  <a:lnTo>
                    <a:pt x="113843" y="742721"/>
                  </a:lnTo>
                  <a:lnTo>
                    <a:pt x="111100" y="735863"/>
                  </a:lnTo>
                  <a:lnTo>
                    <a:pt x="112471" y="733120"/>
                  </a:lnTo>
                  <a:lnTo>
                    <a:pt x="119329" y="730377"/>
                  </a:lnTo>
                  <a:close/>
                  <a:moveTo>
                    <a:pt x="65837" y="523951"/>
                  </a:moveTo>
                  <a:lnTo>
                    <a:pt x="70638" y="500634"/>
                  </a:lnTo>
                  <a:lnTo>
                    <a:pt x="85039" y="484175"/>
                  </a:lnTo>
                  <a:lnTo>
                    <a:pt x="102184" y="471145"/>
                  </a:lnTo>
                  <a:lnTo>
                    <a:pt x="113843" y="457429"/>
                  </a:lnTo>
                  <a:lnTo>
                    <a:pt x="119329" y="457429"/>
                  </a:lnTo>
                  <a:lnTo>
                    <a:pt x="119329" y="469773"/>
                  </a:lnTo>
                  <a:lnTo>
                    <a:pt x="117272" y="476631"/>
                  </a:lnTo>
                  <a:lnTo>
                    <a:pt x="112471" y="489661"/>
                  </a:lnTo>
                  <a:lnTo>
                    <a:pt x="109728" y="493776"/>
                  </a:lnTo>
                  <a:lnTo>
                    <a:pt x="137160" y="510235"/>
                  </a:lnTo>
                  <a:lnTo>
                    <a:pt x="146761" y="523265"/>
                  </a:lnTo>
                  <a:lnTo>
                    <a:pt x="143332" y="542468"/>
                  </a:lnTo>
                  <a:lnTo>
                    <a:pt x="133045" y="539039"/>
                  </a:lnTo>
                  <a:lnTo>
                    <a:pt x="125502" y="549326"/>
                  </a:lnTo>
                  <a:lnTo>
                    <a:pt x="120701" y="565099"/>
                  </a:lnTo>
                  <a:lnTo>
                    <a:pt x="119329" y="578815"/>
                  </a:lnTo>
                  <a:lnTo>
                    <a:pt x="109042" y="588416"/>
                  </a:lnTo>
                  <a:lnTo>
                    <a:pt x="96698" y="602132"/>
                  </a:lnTo>
                  <a:lnTo>
                    <a:pt x="80239" y="611048"/>
                  </a:lnTo>
                  <a:lnTo>
                    <a:pt x="65837" y="614477"/>
                  </a:lnTo>
                  <a:lnTo>
                    <a:pt x="72009" y="582930"/>
                  </a:lnTo>
                  <a:lnTo>
                    <a:pt x="78181" y="569214"/>
                  </a:lnTo>
                  <a:lnTo>
                    <a:pt x="89840" y="560299"/>
                  </a:lnTo>
                  <a:lnTo>
                    <a:pt x="89840" y="554812"/>
                  </a:lnTo>
                  <a:lnTo>
                    <a:pt x="86411" y="552755"/>
                  </a:lnTo>
                  <a:lnTo>
                    <a:pt x="83668" y="550012"/>
                  </a:lnTo>
                  <a:lnTo>
                    <a:pt x="80239" y="547954"/>
                  </a:lnTo>
                  <a:lnTo>
                    <a:pt x="80239" y="542468"/>
                  </a:lnTo>
                  <a:lnTo>
                    <a:pt x="85725" y="532867"/>
                  </a:lnTo>
                  <a:lnTo>
                    <a:pt x="84354" y="523951"/>
                  </a:lnTo>
                  <a:lnTo>
                    <a:pt x="77496" y="519836"/>
                  </a:lnTo>
                  <a:lnTo>
                    <a:pt x="65837" y="523951"/>
                  </a:lnTo>
                  <a:close/>
                  <a:moveTo>
                    <a:pt x="789356" y="518465"/>
                  </a:moveTo>
                  <a:lnTo>
                    <a:pt x="780441" y="517093"/>
                  </a:lnTo>
                  <a:lnTo>
                    <a:pt x="727634" y="523951"/>
                  </a:lnTo>
                  <a:lnTo>
                    <a:pt x="729006" y="517093"/>
                  </a:lnTo>
                  <a:lnTo>
                    <a:pt x="729006" y="514350"/>
                  </a:lnTo>
                  <a:lnTo>
                    <a:pt x="727634" y="512978"/>
                  </a:lnTo>
                  <a:lnTo>
                    <a:pt x="727634" y="508864"/>
                  </a:lnTo>
                  <a:lnTo>
                    <a:pt x="729006" y="502006"/>
                  </a:lnTo>
                  <a:lnTo>
                    <a:pt x="732435" y="500634"/>
                  </a:lnTo>
                  <a:lnTo>
                    <a:pt x="735864" y="500634"/>
                  </a:lnTo>
                  <a:lnTo>
                    <a:pt x="737235" y="499948"/>
                  </a:lnTo>
                  <a:lnTo>
                    <a:pt x="741350" y="478688"/>
                  </a:lnTo>
                  <a:lnTo>
                    <a:pt x="738607" y="471145"/>
                  </a:lnTo>
                  <a:lnTo>
                    <a:pt x="727634" y="469773"/>
                  </a:lnTo>
                  <a:lnTo>
                    <a:pt x="731749" y="456057"/>
                  </a:lnTo>
                  <a:lnTo>
                    <a:pt x="739978" y="449885"/>
                  </a:lnTo>
                  <a:lnTo>
                    <a:pt x="748894" y="445770"/>
                  </a:lnTo>
                  <a:lnTo>
                    <a:pt x="756438" y="438226"/>
                  </a:lnTo>
                  <a:lnTo>
                    <a:pt x="777012" y="474574"/>
                  </a:lnTo>
                  <a:lnTo>
                    <a:pt x="780441" y="472516"/>
                  </a:lnTo>
                  <a:lnTo>
                    <a:pt x="782498" y="454685"/>
                  </a:lnTo>
                  <a:lnTo>
                    <a:pt x="789356" y="451256"/>
                  </a:lnTo>
                  <a:lnTo>
                    <a:pt x="811987" y="457429"/>
                  </a:lnTo>
                  <a:lnTo>
                    <a:pt x="814731" y="459486"/>
                  </a:lnTo>
                  <a:lnTo>
                    <a:pt x="818845" y="463601"/>
                  </a:lnTo>
                  <a:lnTo>
                    <a:pt x="823646" y="467716"/>
                  </a:lnTo>
                  <a:lnTo>
                    <a:pt x="837362" y="472516"/>
                  </a:lnTo>
                  <a:lnTo>
                    <a:pt x="839419" y="478003"/>
                  </a:lnTo>
                  <a:lnTo>
                    <a:pt x="837362" y="485546"/>
                  </a:lnTo>
                  <a:lnTo>
                    <a:pt x="833247" y="493776"/>
                  </a:lnTo>
                  <a:lnTo>
                    <a:pt x="822960" y="497891"/>
                  </a:lnTo>
                  <a:lnTo>
                    <a:pt x="809244" y="497891"/>
                  </a:lnTo>
                  <a:lnTo>
                    <a:pt x="798271" y="502006"/>
                  </a:lnTo>
                  <a:lnTo>
                    <a:pt x="794842" y="518465"/>
                  </a:lnTo>
                  <a:lnTo>
                    <a:pt x="789356" y="518465"/>
                  </a:lnTo>
                  <a:close/>
                  <a:moveTo>
                    <a:pt x="471145" y="502691"/>
                  </a:moveTo>
                  <a:lnTo>
                    <a:pt x="473202" y="505435"/>
                  </a:lnTo>
                  <a:lnTo>
                    <a:pt x="477317" y="508178"/>
                  </a:lnTo>
                  <a:lnTo>
                    <a:pt x="482118" y="512293"/>
                  </a:lnTo>
                  <a:lnTo>
                    <a:pt x="485547" y="518465"/>
                  </a:lnTo>
                  <a:lnTo>
                    <a:pt x="486918" y="527380"/>
                  </a:lnTo>
                  <a:lnTo>
                    <a:pt x="485547" y="532867"/>
                  </a:lnTo>
                  <a:lnTo>
                    <a:pt x="480746" y="536981"/>
                  </a:lnTo>
                  <a:lnTo>
                    <a:pt x="438226" y="559613"/>
                  </a:lnTo>
                  <a:lnTo>
                    <a:pt x="427939" y="566471"/>
                  </a:lnTo>
                  <a:lnTo>
                    <a:pt x="427254" y="558241"/>
                  </a:lnTo>
                  <a:lnTo>
                    <a:pt x="427939" y="552069"/>
                  </a:lnTo>
                  <a:lnTo>
                    <a:pt x="429997" y="546583"/>
                  </a:lnTo>
                  <a:lnTo>
                    <a:pt x="432740" y="542468"/>
                  </a:lnTo>
                  <a:lnTo>
                    <a:pt x="432740" y="536296"/>
                  </a:lnTo>
                  <a:lnTo>
                    <a:pt x="427939" y="536296"/>
                  </a:lnTo>
                  <a:lnTo>
                    <a:pt x="413538" y="536296"/>
                  </a:lnTo>
                  <a:lnTo>
                    <a:pt x="415595" y="528066"/>
                  </a:lnTo>
                  <a:lnTo>
                    <a:pt x="418338" y="521208"/>
                  </a:lnTo>
                  <a:lnTo>
                    <a:pt x="422453" y="515722"/>
                  </a:lnTo>
                  <a:lnTo>
                    <a:pt x="427939" y="511607"/>
                  </a:lnTo>
                  <a:lnTo>
                    <a:pt x="425196" y="510235"/>
                  </a:lnTo>
                  <a:lnTo>
                    <a:pt x="418338" y="506120"/>
                  </a:lnTo>
                  <a:lnTo>
                    <a:pt x="431368" y="503377"/>
                  </a:lnTo>
                  <a:lnTo>
                    <a:pt x="439598" y="491033"/>
                  </a:lnTo>
                  <a:lnTo>
                    <a:pt x="442341" y="475945"/>
                  </a:lnTo>
                  <a:lnTo>
                    <a:pt x="442341" y="463601"/>
                  </a:lnTo>
                  <a:lnTo>
                    <a:pt x="438226" y="443713"/>
                  </a:lnTo>
                  <a:lnTo>
                    <a:pt x="437541" y="436169"/>
                  </a:lnTo>
                  <a:lnTo>
                    <a:pt x="444399" y="436169"/>
                  </a:lnTo>
                  <a:lnTo>
                    <a:pt x="461544" y="438226"/>
                  </a:lnTo>
                  <a:lnTo>
                    <a:pt x="467716" y="445770"/>
                  </a:lnTo>
                  <a:lnTo>
                    <a:pt x="474574" y="458800"/>
                  </a:lnTo>
                  <a:lnTo>
                    <a:pt x="479374" y="471830"/>
                  </a:lnTo>
                  <a:lnTo>
                    <a:pt x="481432" y="481432"/>
                  </a:lnTo>
                  <a:lnTo>
                    <a:pt x="479374" y="487604"/>
                  </a:lnTo>
                  <a:lnTo>
                    <a:pt x="472516" y="495833"/>
                  </a:lnTo>
                  <a:lnTo>
                    <a:pt x="471145" y="502691"/>
                  </a:lnTo>
                  <a:close/>
                  <a:moveTo>
                    <a:pt x="575386" y="372389"/>
                  </a:moveTo>
                  <a:lnTo>
                    <a:pt x="567843" y="368275"/>
                  </a:lnTo>
                  <a:lnTo>
                    <a:pt x="544525" y="341528"/>
                  </a:lnTo>
                  <a:lnTo>
                    <a:pt x="517093" y="328498"/>
                  </a:lnTo>
                  <a:lnTo>
                    <a:pt x="509550" y="323012"/>
                  </a:lnTo>
                  <a:lnTo>
                    <a:pt x="504749" y="316154"/>
                  </a:lnTo>
                  <a:lnTo>
                    <a:pt x="499948" y="305181"/>
                  </a:lnTo>
                  <a:lnTo>
                    <a:pt x="497891" y="294208"/>
                  </a:lnTo>
                  <a:lnTo>
                    <a:pt x="500634" y="286664"/>
                  </a:lnTo>
                  <a:lnTo>
                    <a:pt x="509550" y="283921"/>
                  </a:lnTo>
                  <a:lnTo>
                    <a:pt x="548640" y="286664"/>
                  </a:lnTo>
                  <a:lnTo>
                    <a:pt x="552069" y="288036"/>
                  </a:lnTo>
                  <a:lnTo>
                    <a:pt x="558241" y="292151"/>
                  </a:lnTo>
                  <a:lnTo>
                    <a:pt x="558241" y="299009"/>
                  </a:lnTo>
                  <a:lnTo>
                    <a:pt x="553441" y="299009"/>
                  </a:lnTo>
                  <a:lnTo>
                    <a:pt x="553441" y="305181"/>
                  </a:lnTo>
                  <a:lnTo>
                    <a:pt x="560299" y="305181"/>
                  </a:lnTo>
                  <a:lnTo>
                    <a:pt x="565785" y="307924"/>
                  </a:lnTo>
                  <a:lnTo>
                    <a:pt x="569900" y="312039"/>
                  </a:lnTo>
                  <a:lnTo>
                    <a:pt x="573329" y="316840"/>
                  </a:lnTo>
                  <a:lnTo>
                    <a:pt x="584302" y="309296"/>
                  </a:lnTo>
                  <a:lnTo>
                    <a:pt x="597332" y="310667"/>
                  </a:lnTo>
                  <a:lnTo>
                    <a:pt x="609676" y="318897"/>
                  </a:lnTo>
                  <a:lnTo>
                    <a:pt x="616534" y="329184"/>
                  </a:lnTo>
                  <a:lnTo>
                    <a:pt x="627507" y="316154"/>
                  </a:lnTo>
                  <a:lnTo>
                    <a:pt x="646710" y="320269"/>
                  </a:lnTo>
                  <a:lnTo>
                    <a:pt x="667969" y="330556"/>
                  </a:lnTo>
                  <a:lnTo>
                    <a:pt x="684429" y="335356"/>
                  </a:lnTo>
                  <a:lnTo>
                    <a:pt x="679628" y="341528"/>
                  </a:lnTo>
                  <a:lnTo>
                    <a:pt x="685114" y="343586"/>
                  </a:lnTo>
                  <a:lnTo>
                    <a:pt x="689229" y="349072"/>
                  </a:lnTo>
                  <a:lnTo>
                    <a:pt x="691972" y="356616"/>
                  </a:lnTo>
                  <a:lnTo>
                    <a:pt x="694030" y="365531"/>
                  </a:lnTo>
                  <a:lnTo>
                    <a:pt x="676199" y="389534"/>
                  </a:lnTo>
                  <a:lnTo>
                    <a:pt x="671398" y="412166"/>
                  </a:lnTo>
                  <a:lnTo>
                    <a:pt x="663169" y="416281"/>
                  </a:lnTo>
                  <a:lnTo>
                    <a:pt x="630936" y="411480"/>
                  </a:lnTo>
                  <a:lnTo>
                    <a:pt x="611048" y="399136"/>
                  </a:lnTo>
                  <a:lnTo>
                    <a:pt x="599389" y="395707"/>
                  </a:lnTo>
                  <a:lnTo>
                    <a:pt x="592531" y="392278"/>
                  </a:lnTo>
                  <a:lnTo>
                    <a:pt x="583616" y="375818"/>
                  </a:lnTo>
                  <a:lnTo>
                    <a:pt x="575386" y="372389"/>
                  </a:lnTo>
                  <a:close/>
                  <a:moveTo>
                    <a:pt x="70638" y="279806"/>
                  </a:moveTo>
                  <a:lnTo>
                    <a:pt x="89840" y="307238"/>
                  </a:lnTo>
                  <a:lnTo>
                    <a:pt x="85039" y="334670"/>
                  </a:lnTo>
                  <a:lnTo>
                    <a:pt x="67209" y="361417"/>
                  </a:lnTo>
                  <a:lnTo>
                    <a:pt x="46635" y="384048"/>
                  </a:lnTo>
                  <a:lnTo>
                    <a:pt x="26746" y="411480"/>
                  </a:lnTo>
                  <a:lnTo>
                    <a:pt x="13030" y="423139"/>
                  </a:lnTo>
                  <a:lnTo>
                    <a:pt x="686" y="417652"/>
                  </a:lnTo>
                  <a:lnTo>
                    <a:pt x="0" y="405308"/>
                  </a:lnTo>
                  <a:lnTo>
                    <a:pt x="3429" y="360731"/>
                  </a:lnTo>
                  <a:lnTo>
                    <a:pt x="2743" y="353187"/>
                  </a:lnTo>
                  <a:lnTo>
                    <a:pt x="2058" y="336728"/>
                  </a:lnTo>
                  <a:lnTo>
                    <a:pt x="10287" y="316154"/>
                  </a:lnTo>
                  <a:lnTo>
                    <a:pt x="21946" y="302438"/>
                  </a:lnTo>
                  <a:lnTo>
                    <a:pt x="32233" y="305181"/>
                  </a:lnTo>
                  <a:lnTo>
                    <a:pt x="37719" y="299009"/>
                  </a:lnTo>
                  <a:lnTo>
                    <a:pt x="41834" y="292151"/>
                  </a:lnTo>
                  <a:lnTo>
                    <a:pt x="34290" y="292837"/>
                  </a:lnTo>
                  <a:lnTo>
                    <a:pt x="32233" y="292151"/>
                  </a:lnTo>
                  <a:lnTo>
                    <a:pt x="32233" y="286664"/>
                  </a:lnTo>
                  <a:lnTo>
                    <a:pt x="39091" y="281864"/>
                  </a:lnTo>
                  <a:lnTo>
                    <a:pt x="45949" y="279806"/>
                  </a:lnTo>
                  <a:lnTo>
                    <a:pt x="51435" y="281178"/>
                  </a:lnTo>
                  <a:lnTo>
                    <a:pt x="56236" y="286664"/>
                  </a:lnTo>
                  <a:lnTo>
                    <a:pt x="61036" y="286664"/>
                  </a:lnTo>
                  <a:lnTo>
                    <a:pt x="61036" y="281178"/>
                  </a:lnTo>
                  <a:lnTo>
                    <a:pt x="63094" y="280492"/>
                  </a:lnTo>
                  <a:lnTo>
                    <a:pt x="66523" y="280492"/>
                  </a:lnTo>
                  <a:lnTo>
                    <a:pt x="70638" y="279806"/>
                  </a:lnTo>
                  <a:close/>
                  <a:moveTo>
                    <a:pt x="505435" y="207112"/>
                  </a:moveTo>
                  <a:lnTo>
                    <a:pt x="506806" y="219456"/>
                  </a:lnTo>
                  <a:lnTo>
                    <a:pt x="500634" y="235915"/>
                  </a:lnTo>
                  <a:lnTo>
                    <a:pt x="491033" y="251003"/>
                  </a:lnTo>
                  <a:lnTo>
                    <a:pt x="481432" y="261976"/>
                  </a:lnTo>
                  <a:lnTo>
                    <a:pt x="482803" y="265405"/>
                  </a:lnTo>
                  <a:lnTo>
                    <a:pt x="485547" y="279806"/>
                  </a:lnTo>
                  <a:lnTo>
                    <a:pt x="481432" y="279806"/>
                  </a:lnTo>
                  <a:lnTo>
                    <a:pt x="475945" y="271577"/>
                  </a:lnTo>
                  <a:lnTo>
                    <a:pt x="459486" y="258547"/>
                  </a:lnTo>
                  <a:lnTo>
                    <a:pt x="451942" y="250317"/>
                  </a:lnTo>
                  <a:lnTo>
                    <a:pt x="438912" y="212598"/>
                  </a:lnTo>
                  <a:lnTo>
                    <a:pt x="434797" y="207112"/>
                  </a:lnTo>
                  <a:lnTo>
                    <a:pt x="424510" y="205740"/>
                  </a:lnTo>
                  <a:lnTo>
                    <a:pt x="416281" y="202311"/>
                  </a:lnTo>
                  <a:lnTo>
                    <a:pt x="408737" y="195453"/>
                  </a:lnTo>
                  <a:lnTo>
                    <a:pt x="401193" y="185166"/>
                  </a:lnTo>
                  <a:lnTo>
                    <a:pt x="390220" y="163220"/>
                  </a:lnTo>
                  <a:lnTo>
                    <a:pt x="381991" y="157048"/>
                  </a:lnTo>
                  <a:lnTo>
                    <a:pt x="370332" y="164592"/>
                  </a:lnTo>
                  <a:lnTo>
                    <a:pt x="366217" y="139903"/>
                  </a:lnTo>
                  <a:lnTo>
                    <a:pt x="353187" y="123444"/>
                  </a:lnTo>
                  <a:lnTo>
                    <a:pt x="337414" y="110414"/>
                  </a:lnTo>
                  <a:lnTo>
                    <a:pt x="327127" y="96698"/>
                  </a:lnTo>
                  <a:lnTo>
                    <a:pt x="322326" y="96698"/>
                  </a:lnTo>
                  <a:lnTo>
                    <a:pt x="316840" y="105613"/>
                  </a:lnTo>
                  <a:lnTo>
                    <a:pt x="311353" y="108356"/>
                  </a:lnTo>
                  <a:lnTo>
                    <a:pt x="307924" y="103556"/>
                  </a:lnTo>
                  <a:lnTo>
                    <a:pt x="312725" y="90526"/>
                  </a:lnTo>
                  <a:lnTo>
                    <a:pt x="306553" y="83668"/>
                  </a:lnTo>
                  <a:lnTo>
                    <a:pt x="296266" y="67208"/>
                  </a:lnTo>
                  <a:lnTo>
                    <a:pt x="288036" y="60350"/>
                  </a:lnTo>
                  <a:lnTo>
                    <a:pt x="296952" y="57607"/>
                  </a:lnTo>
                  <a:lnTo>
                    <a:pt x="296952" y="53492"/>
                  </a:lnTo>
                  <a:lnTo>
                    <a:pt x="294208" y="47320"/>
                  </a:lnTo>
                  <a:lnTo>
                    <a:pt x="292837" y="39091"/>
                  </a:lnTo>
                  <a:lnTo>
                    <a:pt x="294894" y="30861"/>
                  </a:lnTo>
                  <a:lnTo>
                    <a:pt x="301066" y="24689"/>
                  </a:lnTo>
                  <a:lnTo>
                    <a:pt x="340157" y="3429"/>
                  </a:lnTo>
                  <a:lnTo>
                    <a:pt x="355245" y="0"/>
                  </a:lnTo>
                  <a:lnTo>
                    <a:pt x="365532" y="5486"/>
                  </a:lnTo>
                  <a:lnTo>
                    <a:pt x="364846" y="15088"/>
                  </a:lnTo>
                  <a:lnTo>
                    <a:pt x="366217" y="20574"/>
                  </a:lnTo>
                  <a:lnTo>
                    <a:pt x="370332" y="23317"/>
                  </a:lnTo>
                  <a:lnTo>
                    <a:pt x="377876" y="23317"/>
                  </a:lnTo>
                  <a:lnTo>
                    <a:pt x="384734" y="26746"/>
                  </a:lnTo>
                  <a:lnTo>
                    <a:pt x="391592" y="32918"/>
                  </a:lnTo>
                  <a:lnTo>
                    <a:pt x="394335" y="39776"/>
                  </a:lnTo>
                  <a:lnTo>
                    <a:pt x="391592" y="42520"/>
                  </a:lnTo>
                  <a:lnTo>
                    <a:pt x="391592" y="46634"/>
                  </a:lnTo>
                  <a:lnTo>
                    <a:pt x="396393" y="66523"/>
                  </a:lnTo>
                  <a:lnTo>
                    <a:pt x="399136" y="72695"/>
                  </a:lnTo>
                  <a:lnTo>
                    <a:pt x="403936" y="76124"/>
                  </a:lnTo>
                  <a:lnTo>
                    <a:pt x="423139" y="84353"/>
                  </a:lnTo>
                  <a:lnTo>
                    <a:pt x="478689" y="84353"/>
                  </a:lnTo>
                  <a:lnTo>
                    <a:pt x="485547" y="92583"/>
                  </a:lnTo>
                  <a:lnTo>
                    <a:pt x="482118" y="110414"/>
                  </a:lnTo>
                  <a:lnTo>
                    <a:pt x="471145" y="139903"/>
                  </a:lnTo>
                  <a:lnTo>
                    <a:pt x="500634" y="164592"/>
                  </a:lnTo>
                  <a:lnTo>
                    <a:pt x="495834" y="168707"/>
                  </a:lnTo>
                  <a:lnTo>
                    <a:pt x="493776" y="169393"/>
                  </a:lnTo>
                  <a:lnTo>
                    <a:pt x="491033" y="170764"/>
                  </a:lnTo>
                  <a:lnTo>
                    <a:pt x="491033" y="181737"/>
                  </a:lnTo>
                  <a:lnTo>
                    <a:pt x="486918" y="189281"/>
                  </a:lnTo>
                  <a:lnTo>
                    <a:pt x="481432" y="195453"/>
                  </a:lnTo>
                  <a:lnTo>
                    <a:pt x="481432" y="201625"/>
                  </a:lnTo>
                  <a:lnTo>
                    <a:pt x="486232" y="206426"/>
                  </a:lnTo>
                  <a:lnTo>
                    <a:pt x="497205" y="201625"/>
                  </a:lnTo>
                  <a:lnTo>
                    <a:pt x="505435" y="207112"/>
                  </a:lnTo>
                  <a:close/>
                  <a:moveTo>
                    <a:pt x="2318690" y="1551280"/>
                  </a:moveTo>
                  <a:lnTo>
                    <a:pt x="2355037" y="1553337"/>
                  </a:lnTo>
                  <a:lnTo>
                    <a:pt x="2356409" y="1557452"/>
                  </a:lnTo>
                  <a:lnTo>
                    <a:pt x="2356409" y="1565681"/>
                  </a:lnTo>
                  <a:lnTo>
                    <a:pt x="2353666" y="1573225"/>
                  </a:lnTo>
                  <a:lnTo>
                    <a:pt x="2350237" y="1575968"/>
                  </a:lnTo>
                  <a:lnTo>
                    <a:pt x="2344750" y="1575968"/>
                  </a:lnTo>
                  <a:lnTo>
                    <a:pt x="2331034" y="1579397"/>
                  </a:lnTo>
                  <a:lnTo>
                    <a:pt x="2320747" y="1577340"/>
                  </a:lnTo>
                  <a:lnTo>
                    <a:pt x="2308403" y="1576654"/>
                  </a:lnTo>
                  <a:lnTo>
                    <a:pt x="2294687" y="1580083"/>
                  </a:lnTo>
                  <a:lnTo>
                    <a:pt x="2285772" y="1575968"/>
                  </a:lnTo>
                  <a:lnTo>
                    <a:pt x="2285086" y="1563624"/>
                  </a:lnTo>
                  <a:lnTo>
                    <a:pt x="2291258" y="1555394"/>
                  </a:lnTo>
                  <a:lnTo>
                    <a:pt x="2296744" y="1554023"/>
                  </a:lnTo>
                  <a:lnTo>
                    <a:pt x="2307031" y="1551965"/>
                  </a:lnTo>
                  <a:lnTo>
                    <a:pt x="2318690" y="1551280"/>
                  </a:lnTo>
                  <a:close/>
                  <a:moveTo>
                    <a:pt x="2051228" y="1226896"/>
                  </a:moveTo>
                  <a:lnTo>
                    <a:pt x="2057400" y="1234440"/>
                  </a:lnTo>
                  <a:lnTo>
                    <a:pt x="2065630" y="1251585"/>
                  </a:lnTo>
                  <a:lnTo>
                    <a:pt x="2060143" y="1268044"/>
                  </a:lnTo>
                  <a:lnTo>
                    <a:pt x="2043684" y="1274902"/>
                  </a:lnTo>
                  <a:lnTo>
                    <a:pt x="2034083" y="1274902"/>
                  </a:lnTo>
                  <a:lnTo>
                    <a:pt x="2018995" y="1272845"/>
                  </a:lnTo>
                  <a:lnTo>
                    <a:pt x="2012137" y="1267358"/>
                  </a:lnTo>
                  <a:lnTo>
                    <a:pt x="2009394" y="1257757"/>
                  </a:lnTo>
                  <a:lnTo>
                    <a:pt x="2016938" y="1239926"/>
                  </a:lnTo>
                  <a:lnTo>
                    <a:pt x="2038198" y="1226896"/>
                  </a:lnTo>
                  <a:lnTo>
                    <a:pt x="2051228" y="1226896"/>
                  </a:lnTo>
                  <a:close/>
                  <a:moveTo>
                    <a:pt x="1830400" y="770153"/>
                  </a:moveTo>
                  <a:lnTo>
                    <a:pt x="1834515" y="774268"/>
                  </a:lnTo>
                  <a:lnTo>
                    <a:pt x="1840687" y="785241"/>
                  </a:lnTo>
                  <a:lnTo>
                    <a:pt x="1840687" y="794842"/>
                  </a:lnTo>
                  <a:lnTo>
                    <a:pt x="1835887" y="796900"/>
                  </a:lnTo>
                  <a:lnTo>
                    <a:pt x="1832458" y="796900"/>
                  </a:lnTo>
                  <a:lnTo>
                    <a:pt x="1832458" y="799643"/>
                  </a:lnTo>
                  <a:lnTo>
                    <a:pt x="1829029" y="801700"/>
                  </a:lnTo>
                  <a:lnTo>
                    <a:pt x="1822857" y="802386"/>
                  </a:lnTo>
                  <a:lnTo>
                    <a:pt x="1814627" y="801700"/>
                  </a:lnTo>
                  <a:lnTo>
                    <a:pt x="1805712" y="795528"/>
                  </a:lnTo>
                  <a:lnTo>
                    <a:pt x="1805712" y="789356"/>
                  </a:lnTo>
                  <a:lnTo>
                    <a:pt x="1813941" y="784555"/>
                  </a:lnTo>
                  <a:lnTo>
                    <a:pt x="1815999" y="778383"/>
                  </a:lnTo>
                  <a:lnTo>
                    <a:pt x="1809826" y="777697"/>
                  </a:lnTo>
                  <a:lnTo>
                    <a:pt x="1800225" y="783184"/>
                  </a:lnTo>
                  <a:lnTo>
                    <a:pt x="1791310" y="782498"/>
                  </a:lnTo>
                  <a:lnTo>
                    <a:pt x="1786509" y="774268"/>
                  </a:lnTo>
                  <a:lnTo>
                    <a:pt x="1789252" y="766039"/>
                  </a:lnTo>
                  <a:lnTo>
                    <a:pt x="1791310" y="759181"/>
                  </a:lnTo>
                  <a:lnTo>
                    <a:pt x="1783766" y="754380"/>
                  </a:lnTo>
                  <a:lnTo>
                    <a:pt x="1776222" y="750951"/>
                  </a:lnTo>
                  <a:lnTo>
                    <a:pt x="1771422" y="745465"/>
                  </a:lnTo>
                  <a:lnTo>
                    <a:pt x="1762506" y="738607"/>
                  </a:lnTo>
                  <a:lnTo>
                    <a:pt x="1760449" y="726948"/>
                  </a:lnTo>
                  <a:lnTo>
                    <a:pt x="1767993" y="719404"/>
                  </a:lnTo>
                  <a:lnTo>
                    <a:pt x="1778280" y="720090"/>
                  </a:lnTo>
                  <a:lnTo>
                    <a:pt x="1780337" y="718033"/>
                  </a:lnTo>
                  <a:lnTo>
                    <a:pt x="1779651" y="712546"/>
                  </a:lnTo>
                  <a:lnTo>
                    <a:pt x="1785138" y="711175"/>
                  </a:lnTo>
                  <a:lnTo>
                    <a:pt x="1791310" y="715975"/>
                  </a:lnTo>
                  <a:lnTo>
                    <a:pt x="1795425" y="717347"/>
                  </a:lnTo>
                  <a:lnTo>
                    <a:pt x="1798168" y="716661"/>
                  </a:lnTo>
                  <a:lnTo>
                    <a:pt x="1800911" y="718033"/>
                  </a:lnTo>
                  <a:lnTo>
                    <a:pt x="1803654" y="719404"/>
                  </a:lnTo>
                  <a:lnTo>
                    <a:pt x="1808455" y="721462"/>
                  </a:lnTo>
                  <a:lnTo>
                    <a:pt x="1814627" y="722833"/>
                  </a:lnTo>
                  <a:lnTo>
                    <a:pt x="1816684" y="727634"/>
                  </a:lnTo>
                  <a:lnTo>
                    <a:pt x="1811884" y="737235"/>
                  </a:lnTo>
                  <a:lnTo>
                    <a:pt x="1810512" y="745465"/>
                  </a:lnTo>
                  <a:lnTo>
                    <a:pt x="1817370" y="748208"/>
                  </a:lnTo>
                  <a:lnTo>
                    <a:pt x="1824914" y="753008"/>
                  </a:lnTo>
                  <a:lnTo>
                    <a:pt x="1828343" y="763981"/>
                  </a:lnTo>
                  <a:lnTo>
                    <a:pt x="1830400" y="770153"/>
                  </a:lnTo>
                  <a:close/>
                  <a:moveTo>
                    <a:pt x="1637691" y="574015"/>
                  </a:moveTo>
                  <a:lnTo>
                    <a:pt x="1641120" y="579501"/>
                  </a:lnTo>
                  <a:lnTo>
                    <a:pt x="1643177" y="587731"/>
                  </a:lnTo>
                  <a:lnTo>
                    <a:pt x="1639062" y="589788"/>
                  </a:lnTo>
                  <a:lnTo>
                    <a:pt x="1635633" y="586359"/>
                  </a:lnTo>
                  <a:lnTo>
                    <a:pt x="1630833" y="583616"/>
                  </a:lnTo>
                  <a:lnTo>
                    <a:pt x="1628089" y="582930"/>
                  </a:lnTo>
                  <a:lnTo>
                    <a:pt x="1625346" y="581558"/>
                  </a:lnTo>
                  <a:lnTo>
                    <a:pt x="1619174" y="581558"/>
                  </a:lnTo>
                  <a:lnTo>
                    <a:pt x="1613002" y="586359"/>
                  </a:lnTo>
                  <a:lnTo>
                    <a:pt x="1610259" y="592531"/>
                  </a:lnTo>
                  <a:lnTo>
                    <a:pt x="1609573" y="596646"/>
                  </a:lnTo>
                  <a:lnTo>
                    <a:pt x="1606830" y="598703"/>
                  </a:lnTo>
                  <a:lnTo>
                    <a:pt x="1602715" y="599389"/>
                  </a:lnTo>
                  <a:lnTo>
                    <a:pt x="1606144" y="605561"/>
                  </a:lnTo>
                  <a:lnTo>
                    <a:pt x="1613688" y="615848"/>
                  </a:lnTo>
                  <a:lnTo>
                    <a:pt x="1615745" y="645338"/>
                  </a:lnTo>
                  <a:lnTo>
                    <a:pt x="1608201" y="648767"/>
                  </a:lnTo>
                  <a:lnTo>
                    <a:pt x="1600657" y="643280"/>
                  </a:lnTo>
                  <a:lnTo>
                    <a:pt x="1601343" y="637794"/>
                  </a:lnTo>
                  <a:lnTo>
                    <a:pt x="1599286" y="633679"/>
                  </a:lnTo>
                  <a:lnTo>
                    <a:pt x="1591056" y="630250"/>
                  </a:lnTo>
                  <a:lnTo>
                    <a:pt x="1588313" y="622706"/>
                  </a:lnTo>
                  <a:lnTo>
                    <a:pt x="1591742" y="600761"/>
                  </a:lnTo>
                  <a:lnTo>
                    <a:pt x="1594485" y="595274"/>
                  </a:lnTo>
                  <a:lnTo>
                    <a:pt x="1595171" y="589102"/>
                  </a:lnTo>
                  <a:lnTo>
                    <a:pt x="1593114" y="581558"/>
                  </a:lnTo>
                  <a:lnTo>
                    <a:pt x="1591742" y="569214"/>
                  </a:lnTo>
                  <a:lnTo>
                    <a:pt x="1593799" y="558927"/>
                  </a:lnTo>
                  <a:lnTo>
                    <a:pt x="1599972" y="558241"/>
                  </a:lnTo>
                  <a:lnTo>
                    <a:pt x="1607515" y="558927"/>
                  </a:lnTo>
                  <a:lnTo>
                    <a:pt x="1616431" y="556870"/>
                  </a:lnTo>
                  <a:lnTo>
                    <a:pt x="1624660" y="560984"/>
                  </a:lnTo>
                  <a:lnTo>
                    <a:pt x="1631518" y="565785"/>
                  </a:lnTo>
                  <a:lnTo>
                    <a:pt x="1636319" y="570586"/>
                  </a:lnTo>
                  <a:lnTo>
                    <a:pt x="1637691" y="574015"/>
                  </a:lnTo>
                  <a:close/>
                  <a:moveTo>
                    <a:pt x="327127" y="344272"/>
                  </a:moveTo>
                  <a:lnTo>
                    <a:pt x="326441" y="349758"/>
                  </a:lnTo>
                  <a:lnTo>
                    <a:pt x="328498" y="360731"/>
                  </a:lnTo>
                  <a:lnTo>
                    <a:pt x="312725" y="362788"/>
                  </a:lnTo>
                  <a:lnTo>
                    <a:pt x="280492" y="356616"/>
                  </a:lnTo>
                  <a:lnTo>
                    <a:pt x="271577" y="350444"/>
                  </a:lnTo>
                  <a:lnTo>
                    <a:pt x="283921" y="348386"/>
                  </a:lnTo>
                  <a:lnTo>
                    <a:pt x="295580" y="343586"/>
                  </a:lnTo>
                  <a:lnTo>
                    <a:pt x="302438" y="334670"/>
                  </a:lnTo>
                  <a:lnTo>
                    <a:pt x="310668" y="329184"/>
                  </a:lnTo>
                  <a:lnTo>
                    <a:pt x="323012" y="328498"/>
                  </a:lnTo>
                  <a:lnTo>
                    <a:pt x="328498" y="333985"/>
                  </a:lnTo>
                  <a:lnTo>
                    <a:pt x="327127" y="344272"/>
                  </a:lnTo>
                  <a:close/>
                </a:path>
              </a:pathLst>
            </a:custGeom>
            <a:solidFill>
              <a:srgbClr val="DA4F33"/>
            </a:solidFill>
            <a:ln w="3429" cap="rnd">
              <a:solidFill>
                <a:srgbClr val="FFFFFF"/>
              </a:solidFill>
              <a:prstDash val="solid"/>
              <a:round/>
            </a:ln>
          </p:spPr>
          <p:txBody>
            <a:bodyPr rtlCol="0" anchor="ctr"/>
            <a:lstStyle/>
            <a:p>
              <a:endParaRPr lang="el-GR"/>
            </a:p>
          </p:txBody>
        </p:sp>
        <p:sp>
          <p:nvSpPr>
            <p:cNvPr id="22" name="Ελεύθερη σχεδίαση 21">
              <a:extLst>
                <a:ext uri="{FF2B5EF4-FFF2-40B4-BE49-F238E27FC236}">
                  <a16:creationId xmlns:a16="http://schemas.microsoft.com/office/drawing/2014/main" id="{CFF384A2-55AE-060F-E7CA-A4ED730DDD78}"/>
                </a:ext>
              </a:extLst>
            </p:cNvPr>
            <p:cNvSpPr/>
            <p:nvPr/>
          </p:nvSpPr>
          <p:spPr>
            <a:xfrm>
              <a:off x="11969499" y="2162390"/>
              <a:ext cx="1475841" cy="2280970"/>
            </a:xfrm>
            <a:custGeom>
              <a:avLst/>
              <a:gdLst>
                <a:gd name="connsiteX0" fmla="*/ 978636 w 1475841"/>
                <a:gd name="connsiteY0" fmla="*/ 2126666 h 2280970"/>
                <a:gd name="connsiteX1" fmla="*/ 966292 w 1475841"/>
                <a:gd name="connsiteY1" fmla="*/ 2150669 h 2280970"/>
                <a:gd name="connsiteX2" fmla="*/ 948461 w 1475841"/>
                <a:gd name="connsiteY2" fmla="*/ 2173300 h 2280970"/>
                <a:gd name="connsiteX3" fmla="*/ 886053 w 1475841"/>
                <a:gd name="connsiteY3" fmla="*/ 2228850 h 2280970"/>
                <a:gd name="connsiteX4" fmla="*/ 873709 w 1475841"/>
                <a:gd name="connsiteY4" fmla="*/ 2234336 h 2280970"/>
                <a:gd name="connsiteX5" fmla="*/ 813359 w 1475841"/>
                <a:gd name="connsiteY5" fmla="*/ 2243252 h 2280970"/>
                <a:gd name="connsiteX6" fmla="*/ 799643 w 1475841"/>
                <a:gd name="connsiteY6" fmla="*/ 2248738 h 2280970"/>
                <a:gd name="connsiteX7" fmla="*/ 792099 w 1475841"/>
                <a:gd name="connsiteY7" fmla="*/ 2254225 h 2280970"/>
                <a:gd name="connsiteX8" fmla="*/ 778383 w 1475841"/>
                <a:gd name="connsiteY8" fmla="*/ 2267941 h 2280970"/>
                <a:gd name="connsiteX9" fmla="*/ 770839 w 1475841"/>
                <a:gd name="connsiteY9" fmla="*/ 2273427 h 2280970"/>
                <a:gd name="connsiteX10" fmla="*/ 763981 w 1475841"/>
                <a:gd name="connsiteY10" fmla="*/ 2275484 h 2280970"/>
                <a:gd name="connsiteX11" fmla="*/ 759180 w 1475841"/>
                <a:gd name="connsiteY11" fmla="*/ 2275484 h 2280970"/>
                <a:gd name="connsiteX12" fmla="*/ 753694 w 1475841"/>
                <a:gd name="connsiteY12" fmla="*/ 2274113 h 2280970"/>
                <a:gd name="connsiteX13" fmla="*/ 744093 w 1475841"/>
                <a:gd name="connsiteY13" fmla="*/ 2273427 h 2280970"/>
                <a:gd name="connsiteX14" fmla="*/ 716661 w 1475841"/>
                <a:gd name="connsiteY14" fmla="*/ 2280971 h 2280970"/>
                <a:gd name="connsiteX15" fmla="*/ 706374 w 1475841"/>
                <a:gd name="connsiteY15" fmla="*/ 2278228 h 2280970"/>
                <a:gd name="connsiteX16" fmla="*/ 703631 w 1475841"/>
                <a:gd name="connsiteY16" fmla="*/ 2261083 h 2280970"/>
                <a:gd name="connsiteX17" fmla="*/ 709117 w 1475841"/>
                <a:gd name="connsiteY17" fmla="*/ 2249424 h 2280970"/>
                <a:gd name="connsiteX18" fmla="*/ 731748 w 1475841"/>
                <a:gd name="connsiteY18" fmla="*/ 2226107 h 2280970"/>
                <a:gd name="connsiteX19" fmla="*/ 737235 w 1475841"/>
                <a:gd name="connsiteY19" fmla="*/ 2215820 h 2280970"/>
                <a:gd name="connsiteX20" fmla="*/ 742035 w 1475841"/>
                <a:gd name="connsiteY20" fmla="*/ 2202790 h 2280970"/>
                <a:gd name="connsiteX21" fmla="*/ 753008 w 1475841"/>
                <a:gd name="connsiteY21" fmla="*/ 2188388 h 2280970"/>
                <a:gd name="connsiteX22" fmla="*/ 766038 w 1475841"/>
                <a:gd name="connsiteY22" fmla="*/ 2176043 h 2280970"/>
                <a:gd name="connsiteX23" fmla="*/ 775640 w 1475841"/>
                <a:gd name="connsiteY23" fmla="*/ 2169871 h 2280970"/>
                <a:gd name="connsiteX24" fmla="*/ 792785 w 1475841"/>
                <a:gd name="connsiteY24" fmla="*/ 2169185 h 2280970"/>
                <a:gd name="connsiteX25" fmla="*/ 833247 w 1475841"/>
                <a:gd name="connsiteY25" fmla="*/ 2174672 h 2280970"/>
                <a:gd name="connsiteX26" fmla="*/ 848334 w 1475841"/>
                <a:gd name="connsiteY26" fmla="*/ 2169871 h 2280970"/>
                <a:gd name="connsiteX27" fmla="*/ 862736 w 1475841"/>
                <a:gd name="connsiteY27" fmla="*/ 2174672 h 2280970"/>
                <a:gd name="connsiteX28" fmla="*/ 883310 w 1475841"/>
                <a:gd name="connsiteY28" fmla="*/ 2168500 h 2280970"/>
                <a:gd name="connsiteX29" fmla="*/ 902513 w 1475841"/>
                <a:gd name="connsiteY29" fmla="*/ 2157527 h 2280970"/>
                <a:gd name="connsiteX30" fmla="*/ 921029 w 1475841"/>
                <a:gd name="connsiteY30" fmla="*/ 2136267 h 2280970"/>
                <a:gd name="connsiteX31" fmla="*/ 944346 w 1475841"/>
                <a:gd name="connsiteY31" fmla="*/ 2129409 h 2280970"/>
                <a:gd name="connsiteX32" fmla="*/ 978636 w 1475841"/>
                <a:gd name="connsiteY32" fmla="*/ 2126666 h 2280970"/>
                <a:gd name="connsiteX33" fmla="*/ 1461440 w 1475841"/>
                <a:gd name="connsiteY33" fmla="*/ 2090318 h 2280970"/>
                <a:gd name="connsiteX34" fmla="*/ 1469669 w 1475841"/>
                <a:gd name="connsiteY34" fmla="*/ 2084832 h 2280970"/>
                <a:gd name="connsiteX35" fmla="*/ 1473784 w 1475841"/>
                <a:gd name="connsiteY35" fmla="*/ 2088947 h 2280970"/>
                <a:gd name="connsiteX36" fmla="*/ 1475156 w 1475841"/>
                <a:gd name="connsiteY36" fmla="*/ 2098548 h 2280970"/>
                <a:gd name="connsiteX37" fmla="*/ 1471041 w 1475841"/>
                <a:gd name="connsiteY37" fmla="*/ 2108835 h 2280970"/>
                <a:gd name="connsiteX38" fmla="*/ 1453896 w 1475841"/>
                <a:gd name="connsiteY38" fmla="*/ 2103349 h 2280970"/>
                <a:gd name="connsiteX39" fmla="*/ 1428521 w 1475841"/>
                <a:gd name="connsiteY39" fmla="*/ 2108835 h 2280970"/>
                <a:gd name="connsiteX40" fmla="*/ 1364742 w 1475841"/>
                <a:gd name="connsiteY40" fmla="*/ 2134210 h 2280970"/>
                <a:gd name="connsiteX41" fmla="*/ 1357884 w 1475841"/>
                <a:gd name="connsiteY41" fmla="*/ 2138324 h 2280970"/>
                <a:gd name="connsiteX42" fmla="*/ 1350340 w 1475841"/>
                <a:gd name="connsiteY42" fmla="*/ 2145868 h 2280970"/>
                <a:gd name="connsiteX43" fmla="*/ 1346225 w 1475841"/>
                <a:gd name="connsiteY43" fmla="*/ 2152040 h 2280970"/>
                <a:gd name="connsiteX44" fmla="*/ 1344854 w 1475841"/>
                <a:gd name="connsiteY44" fmla="*/ 2156155 h 2280970"/>
                <a:gd name="connsiteX45" fmla="*/ 1342796 w 1475841"/>
                <a:gd name="connsiteY45" fmla="*/ 2160270 h 2280970"/>
                <a:gd name="connsiteX46" fmla="*/ 1335938 w 1475841"/>
                <a:gd name="connsiteY46" fmla="*/ 2163699 h 2280970"/>
                <a:gd name="connsiteX47" fmla="*/ 1329766 w 1475841"/>
                <a:gd name="connsiteY47" fmla="*/ 2165071 h 2280970"/>
                <a:gd name="connsiteX48" fmla="*/ 1285189 w 1475841"/>
                <a:gd name="connsiteY48" fmla="*/ 2163699 h 2280970"/>
                <a:gd name="connsiteX49" fmla="*/ 1278331 w 1475841"/>
                <a:gd name="connsiteY49" fmla="*/ 2161642 h 2280970"/>
                <a:gd name="connsiteX50" fmla="*/ 1275588 w 1475841"/>
                <a:gd name="connsiteY50" fmla="*/ 2156155 h 2280970"/>
                <a:gd name="connsiteX51" fmla="*/ 1273530 w 1475841"/>
                <a:gd name="connsiteY51" fmla="*/ 2149297 h 2280970"/>
                <a:gd name="connsiteX52" fmla="*/ 1270787 w 1475841"/>
                <a:gd name="connsiteY52" fmla="*/ 2142439 h 2280970"/>
                <a:gd name="connsiteX53" fmla="*/ 1259814 w 1475841"/>
                <a:gd name="connsiteY53" fmla="*/ 2123923 h 2280970"/>
                <a:gd name="connsiteX54" fmla="*/ 1252271 w 1475841"/>
                <a:gd name="connsiteY54" fmla="*/ 2117750 h 2280970"/>
                <a:gd name="connsiteX55" fmla="*/ 1235811 w 1475841"/>
                <a:gd name="connsiteY55" fmla="*/ 2112950 h 2280970"/>
                <a:gd name="connsiteX56" fmla="*/ 1228268 w 1475841"/>
                <a:gd name="connsiteY56" fmla="*/ 2104720 h 2280970"/>
                <a:gd name="connsiteX57" fmla="*/ 1222095 w 1475841"/>
                <a:gd name="connsiteY57" fmla="*/ 2102663 h 2280970"/>
                <a:gd name="connsiteX58" fmla="*/ 1215923 w 1475841"/>
                <a:gd name="connsiteY58" fmla="*/ 2103349 h 2280970"/>
                <a:gd name="connsiteX59" fmla="*/ 1204950 w 1475841"/>
                <a:gd name="connsiteY59" fmla="*/ 2107463 h 2280970"/>
                <a:gd name="connsiteX60" fmla="*/ 1186434 w 1475841"/>
                <a:gd name="connsiteY60" fmla="*/ 2110207 h 2280970"/>
                <a:gd name="connsiteX61" fmla="*/ 1174775 w 1475841"/>
                <a:gd name="connsiteY61" fmla="*/ 2115007 h 2280970"/>
                <a:gd name="connsiteX62" fmla="*/ 1165860 w 1475841"/>
                <a:gd name="connsiteY62" fmla="*/ 2123237 h 2280970"/>
                <a:gd name="connsiteX63" fmla="*/ 1162431 w 1475841"/>
                <a:gd name="connsiteY63" fmla="*/ 2133524 h 2280970"/>
                <a:gd name="connsiteX64" fmla="*/ 1156944 w 1475841"/>
                <a:gd name="connsiteY64" fmla="*/ 2133524 h 2280970"/>
                <a:gd name="connsiteX65" fmla="*/ 1156944 w 1475841"/>
                <a:gd name="connsiteY65" fmla="*/ 2126666 h 2280970"/>
                <a:gd name="connsiteX66" fmla="*/ 1152830 w 1475841"/>
                <a:gd name="connsiteY66" fmla="*/ 2126666 h 2280970"/>
                <a:gd name="connsiteX67" fmla="*/ 1145286 w 1475841"/>
                <a:gd name="connsiteY67" fmla="*/ 2134895 h 2280970"/>
                <a:gd name="connsiteX68" fmla="*/ 1138428 w 1475841"/>
                <a:gd name="connsiteY68" fmla="*/ 2125980 h 2280970"/>
                <a:gd name="connsiteX69" fmla="*/ 1134313 w 1475841"/>
                <a:gd name="connsiteY69" fmla="*/ 2110892 h 2280970"/>
                <a:gd name="connsiteX70" fmla="*/ 1132941 w 1475841"/>
                <a:gd name="connsiteY70" fmla="*/ 2099920 h 2280970"/>
                <a:gd name="connsiteX71" fmla="*/ 1132256 w 1475841"/>
                <a:gd name="connsiteY71" fmla="*/ 2077974 h 2280970"/>
                <a:gd name="connsiteX72" fmla="*/ 1134999 w 1475841"/>
                <a:gd name="connsiteY72" fmla="*/ 2068373 h 2280970"/>
                <a:gd name="connsiteX73" fmla="*/ 1142543 w 1475841"/>
                <a:gd name="connsiteY73" fmla="*/ 2060143 h 2280970"/>
                <a:gd name="connsiteX74" fmla="*/ 1154887 w 1475841"/>
                <a:gd name="connsiteY74" fmla="*/ 2056028 h 2280970"/>
                <a:gd name="connsiteX75" fmla="*/ 1167231 w 1475841"/>
                <a:gd name="connsiteY75" fmla="*/ 2054657 h 2280970"/>
                <a:gd name="connsiteX76" fmla="*/ 1176833 w 1475841"/>
                <a:gd name="connsiteY76" fmla="*/ 2049856 h 2280970"/>
                <a:gd name="connsiteX77" fmla="*/ 1180947 w 1475841"/>
                <a:gd name="connsiteY77" fmla="*/ 2038883 h 2280970"/>
                <a:gd name="connsiteX78" fmla="*/ 1187120 w 1475841"/>
                <a:gd name="connsiteY78" fmla="*/ 2032025 h 2280970"/>
                <a:gd name="connsiteX79" fmla="*/ 1267358 w 1475841"/>
                <a:gd name="connsiteY79" fmla="*/ 2012823 h 2280970"/>
                <a:gd name="connsiteX80" fmla="*/ 1291361 w 1475841"/>
                <a:gd name="connsiteY80" fmla="*/ 2012823 h 2280970"/>
                <a:gd name="connsiteX81" fmla="*/ 1316736 w 1475841"/>
                <a:gd name="connsiteY81" fmla="*/ 2017624 h 2280970"/>
                <a:gd name="connsiteX82" fmla="*/ 1326337 w 1475841"/>
                <a:gd name="connsiteY82" fmla="*/ 2023110 h 2280970"/>
                <a:gd name="connsiteX83" fmla="*/ 1344854 w 1475841"/>
                <a:gd name="connsiteY83" fmla="*/ 2038883 h 2280970"/>
                <a:gd name="connsiteX84" fmla="*/ 1369542 w 1475841"/>
                <a:gd name="connsiteY84" fmla="*/ 2045056 h 2280970"/>
                <a:gd name="connsiteX85" fmla="*/ 1396289 w 1475841"/>
                <a:gd name="connsiteY85" fmla="*/ 2064258 h 2280970"/>
                <a:gd name="connsiteX86" fmla="*/ 1403832 w 1475841"/>
                <a:gd name="connsiteY86" fmla="*/ 2071802 h 2280970"/>
                <a:gd name="connsiteX87" fmla="*/ 1406576 w 1475841"/>
                <a:gd name="connsiteY87" fmla="*/ 2062201 h 2280970"/>
                <a:gd name="connsiteX88" fmla="*/ 1402461 w 1475841"/>
                <a:gd name="connsiteY88" fmla="*/ 2054657 h 2280970"/>
                <a:gd name="connsiteX89" fmla="*/ 1395603 w 1475841"/>
                <a:gd name="connsiteY89" fmla="*/ 2046427 h 2280970"/>
                <a:gd name="connsiteX90" fmla="*/ 1389431 w 1475841"/>
                <a:gd name="connsiteY90" fmla="*/ 2035454 h 2280970"/>
                <a:gd name="connsiteX91" fmla="*/ 1401089 w 1475841"/>
                <a:gd name="connsiteY91" fmla="*/ 2039569 h 2280970"/>
                <a:gd name="connsiteX92" fmla="*/ 1409319 w 1475841"/>
                <a:gd name="connsiteY92" fmla="*/ 2039569 h 2280970"/>
                <a:gd name="connsiteX93" fmla="*/ 1416177 w 1475841"/>
                <a:gd name="connsiteY93" fmla="*/ 2035454 h 2280970"/>
                <a:gd name="connsiteX94" fmla="*/ 1423035 w 1475841"/>
                <a:gd name="connsiteY94" fmla="*/ 2029282 h 2280970"/>
                <a:gd name="connsiteX95" fmla="*/ 1423721 w 1475841"/>
                <a:gd name="connsiteY95" fmla="*/ 2039569 h 2280970"/>
                <a:gd name="connsiteX96" fmla="*/ 1442923 w 1475841"/>
                <a:gd name="connsiteY96" fmla="*/ 2045741 h 2280970"/>
                <a:gd name="connsiteX97" fmla="*/ 1475841 w 1475841"/>
                <a:gd name="connsiteY97" fmla="*/ 2048485 h 2280970"/>
                <a:gd name="connsiteX98" fmla="*/ 1455953 w 1475841"/>
                <a:gd name="connsiteY98" fmla="*/ 2057400 h 2280970"/>
                <a:gd name="connsiteX99" fmla="*/ 1451838 w 1475841"/>
                <a:gd name="connsiteY99" fmla="*/ 2060143 h 2280970"/>
                <a:gd name="connsiteX100" fmla="*/ 1450467 w 1475841"/>
                <a:gd name="connsiteY100" fmla="*/ 2067001 h 2280970"/>
                <a:gd name="connsiteX101" fmla="*/ 1453210 w 1475841"/>
                <a:gd name="connsiteY101" fmla="*/ 2073859 h 2280970"/>
                <a:gd name="connsiteX102" fmla="*/ 1458011 w 1475841"/>
                <a:gd name="connsiteY102" fmla="*/ 2080717 h 2280970"/>
                <a:gd name="connsiteX103" fmla="*/ 1461440 w 1475841"/>
                <a:gd name="connsiteY103" fmla="*/ 2090318 h 2280970"/>
                <a:gd name="connsiteX104" fmla="*/ 838733 w 1475841"/>
                <a:gd name="connsiteY104" fmla="*/ 1359941 h 2280970"/>
                <a:gd name="connsiteX105" fmla="*/ 829818 w 1475841"/>
                <a:gd name="connsiteY105" fmla="*/ 1370914 h 2280970"/>
                <a:gd name="connsiteX106" fmla="*/ 828446 w 1475841"/>
                <a:gd name="connsiteY106" fmla="*/ 1388745 h 2280970"/>
                <a:gd name="connsiteX107" fmla="*/ 825017 w 1475841"/>
                <a:gd name="connsiteY107" fmla="*/ 1404518 h 2280970"/>
                <a:gd name="connsiteX108" fmla="*/ 809244 w 1475841"/>
                <a:gd name="connsiteY108" fmla="*/ 1409319 h 2280970"/>
                <a:gd name="connsiteX109" fmla="*/ 814730 w 1475841"/>
                <a:gd name="connsiteY109" fmla="*/ 1417549 h 2280970"/>
                <a:gd name="connsiteX110" fmla="*/ 817473 w 1475841"/>
                <a:gd name="connsiteY110" fmla="*/ 1420292 h 2280970"/>
                <a:gd name="connsiteX111" fmla="*/ 823646 w 1475841"/>
                <a:gd name="connsiteY111" fmla="*/ 1421663 h 2280970"/>
                <a:gd name="connsiteX112" fmla="*/ 819531 w 1475841"/>
                <a:gd name="connsiteY112" fmla="*/ 1427150 h 2280970"/>
                <a:gd name="connsiteX113" fmla="*/ 831875 w 1475841"/>
                <a:gd name="connsiteY113" fmla="*/ 1427836 h 2280970"/>
                <a:gd name="connsiteX114" fmla="*/ 832561 w 1475841"/>
                <a:gd name="connsiteY114" fmla="*/ 1433322 h 2280970"/>
                <a:gd name="connsiteX115" fmla="*/ 823646 w 1475841"/>
                <a:gd name="connsiteY115" fmla="*/ 1446352 h 2280970"/>
                <a:gd name="connsiteX116" fmla="*/ 821588 w 1475841"/>
                <a:gd name="connsiteY116" fmla="*/ 1460068 h 2280970"/>
                <a:gd name="connsiteX117" fmla="*/ 821588 w 1475841"/>
                <a:gd name="connsiteY117" fmla="*/ 1471041 h 2280970"/>
                <a:gd name="connsiteX118" fmla="*/ 829132 w 1475841"/>
                <a:gd name="connsiteY118" fmla="*/ 1538935 h 2280970"/>
                <a:gd name="connsiteX119" fmla="*/ 838733 w 1475841"/>
                <a:gd name="connsiteY119" fmla="*/ 1575968 h 2280970"/>
                <a:gd name="connsiteX120" fmla="*/ 820217 w 1475841"/>
                <a:gd name="connsiteY120" fmla="*/ 1578712 h 2280970"/>
                <a:gd name="connsiteX121" fmla="*/ 803072 w 1475841"/>
                <a:gd name="connsiteY121" fmla="*/ 1592428 h 2280970"/>
                <a:gd name="connsiteX122" fmla="*/ 795528 w 1475841"/>
                <a:gd name="connsiteY122" fmla="*/ 1612316 h 2280970"/>
                <a:gd name="connsiteX123" fmla="*/ 802386 w 1475841"/>
                <a:gd name="connsiteY123" fmla="*/ 1634261 h 2280970"/>
                <a:gd name="connsiteX124" fmla="*/ 802386 w 1475841"/>
                <a:gd name="connsiteY124" fmla="*/ 1647292 h 2280970"/>
                <a:gd name="connsiteX125" fmla="*/ 785241 w 1475841"/>
                <a:gd name="connsiteY125" fmla="*/ 1656207 h 2280970"/>
                <a:gd name="connsiteX126" fmla="*/ 751637 w 1475841"/>
                <a:gd name="connsiteY126" fmla="*/ 1667866 h 2280970"/>
                <a:gd name="connsiteX127" fmla="*/ 746150 w 1475841"/>
                <a:gd name="connsiteY127" fmla="*/ 1676781 h 2280970"/>
                <a:gd name="connsiteX128" fmla="*/ 741350 w 1475841"/>
                <a:gd name="connsiteY128" fmla="*/ 1697355 h 2280970"/>
                <a:gd name="connsiteX129" fmla="*/ 737235 w 1475841"/>
                <a:gd name="connsiteY129" fmla="*/ 1704213 h 2280970"/>
                <a:gd name="connsiteX130" fmla="*/ 730377 w 1475841"/>
                <a:gd name="connsiteY130" fmla="*/ 1706956 h 2280970"/>
                <a:gd name="connsiteX131" fmla="*/ 715975 w 1475841"/>
                <a:gd name="connsiteY131" fmla="*/ 1700098 h 2280970"/>
                <a:gd name="connsiteX132" fmla="*/ 705688 w 1475841"/>
                <a:gd name="connsiteY132" fmla="*/ 1698041 h 2280970"/>
                <a:gd name="connsiteX133" fmla="*/ 698144 w 1475841"/>
                <a:gd name="connsiteY133" fmla="*/ 1693240 h 2280970"/>
                <a:gd name="connsiteX134" fmla="*/ 683057 w 1475841"/>
                <a:gd name="connsiteY134" fmla="*/ 1672666 h 2280970"/>
                <a:gd name="connsiteX135" fmla="*/ 679628 w 1475841"/>
                <a:gd name="connsiteY135" fmla="*/ 1671295 h 2280970"/>
                <a:gd name="connsiteX136" fmla="*/ 676884 w 1475841"/>
                <a:gd name="connsiteY136" fmla="*/ 1671980 h 2280970"/>
                <a:gd name="connsiteX137" fmla="*/ 670026 w 1475841"/>
                <a:gd name="connsiteY137" fmla="*/ 1665122 h 2280970"/>
                <a:gd name="connsiteX138" fmla="*/ 663168 w 1475841"/>
                <a:gd name="connsiteY138" fmla="*/ 1654150 h 2280970"/>
                <a:gd name="connsiteX139" fmla="*/ 660425 w 1475841"/>
                <a:gd name="connsiteY139" fmla="*/ 1643863 h 2280970"/>
                <a:gd name="connsiteX140" fmla="*/ 656996 w 1475841"/>
                <a:gd name="connsiteY140" fmla="*/ 1645234 h 2280970"/>
                <a:gd name="connsiteX141" fmla="*/ 648767 w 1475841"/>
                <a:gd name="connsiteY141" fmla="*/ 1647977 h 2280970"/>
                <a:gd name="connsiteX142" fmla="*/ 646023 w 1475841"/>
                <a:gd name="connsiteY142" fmla="*/ 1649349 h 2280970"/>
                <a:gd name="connsiteX143" fmla="*/ 646023 w 1475841"/>
                <a:gd name="connsiteY143" fmla="*/ 1643177 h 2280970"/>
                <a:gd name="connsiteX144" fmla="*/ 645338 w 1475841"/>
                <a:gd name="connsiteY144" fmla="*/ 1630832 h 2280970"/>
                <a:gd name="connsiteX145" fmla="*/ 646023 w 1475841"/>
                <a:gd name="connsiteY145" fmla="*/ 1624660 h 2280970"/>
                <a:gd name="connsiteX146" fmla="*/ 634365 w 1475841"/>
                <a:gd name="connsiteY146" fmla="*/ 1632204 h 2280970"/>
                <a:gd name="connsiteX147" fmla="*/ 628878 w 1475841"/>
                <a:gd name="connsiteY147" fmla="*/ 1626718 h 2280970"/>
                <a:gd name="connsiteX148" fmla="*/ 630250 w 1475841"/>
                <a:gd name="connsiteY148" fmla="*/ 1614373 h 2280970"/>
                <a:gd name="connsiteX149" fmla="*/ 636422 w 1475841"/>
                <a:gd name="connsiteY149" fmla="*/ 1599971 h 2280970"/>
                <a:gd name="connsiteX150" fmla="*/ 643280 w 1475841"/>
                <a:gd name="connsiteY150" fmla="*/ 1594485 h 2280970"/>
                <a:gd name="connsiteX151" fmla="*/ 652196 w 1475841"/>
                <a:gd name="connsiteY151" fmla="*/ 1591056 h 2280970"/>
                <a:gd name="connsiteX152" fmla="*/ 665226 w 1475841"/>
                <a:gd name="connsiteY152" fmla="*/ 1588313 h 2280970"/>
                <a:gd name="connsiteX153" fmla="*/ 668655 w 1475841"/>
                <a:gd name="connsiteY153" fmla="*/ 1584884 h 2280970"/>
                <a:gd name="connsiteX154" fmla="*/ 676884 w 1475841"/>
                <a:gd name="connsiteY154" fmla="*/ 1575968 h 2280970"/>
                <a:gd name="connsiteX155" fmla="*/ 694029 w 1475841"/>
                <a:gd name="connsiteY155" fmla="*/ 1577340 h 2280970"/>
                <a:gd name="connsiteX156" fmla="*/ 698144 w 1475841"/>
                <a:gd name="connsiteY156" fmla="*/ 1575968 h 2280970"/>
                <a:gd name="connsiteX157" fmla="*/ 702945 w 1475841"/>
                <a:gd name="connsiteY157" fmla="*/ 1564996 h 2280970"/>
                <a:gd name="connsiteX158" fmla="*/ 702945 w 1475841"/>
                <a:gd name="connsiteY158" fmla="*/ 1554023 h 2280970"/>
                <a:gd name="connsiteX159" fmla="*/ 706374 w 1475841"/>
                <a:gd name="connsiteY159" fmla="*/ 1544422 h 2280970"/>
                <a:gd name="connsiteX160" fmla="*/ 718032 w 1475841"/>
                <a:gd name="connsiteY160" fmla="*/ 1538935 h 2280970"/>
                <a:gd name="connsiteX161" fmla="*/ 713918 w 1475841"/>
                <a:gd name="connsiteY161" fmla="*/ 1528648 h 2280970"/>
                <a:gd name="connsiteX162" fmla="*/ 715289 w 1475841"/>
                <a:gd name="connsiteY162" fmla="*/ 1506703 h 2280970"/>
                <a:gd name="connsiteX163" fmla="*/ 713232 w 1475841"/>
                <a:gd name="connsiteY163" fmla="*/ 1495730 h 2280970"/>
                <a:gd name="connsiteX164" fmla="*/ 711860 w 1475841"/>
                <a:gd name="connsiteY164" fmla="*/ 1499159 h 2280970"/>
                <a:gd name="connsiteX165" fmla="*/ 711860 w 1475841"/>
                <a:gd name="connsiteY165" fmla="*/ 1499845 h 2280970"/>
                <a:gd name="connsiteX166" fmla="*/ 711174 w 1475841"/>
                <a:gd name="connsiteY166" fmla="*/ 1499845 h 2280970"/>
                <a:gd name="connsiteX167" fmla="*/ 707745 w 1475841"/>
                <a:gd name="connsiteY167" fmla="*/ 1501902 h 2280970"/>
                <a:gd name="connsiteX168" fmla="*/ 704316 w 1475841"/>
                <a:gd name="connsiteY168" fmla="*/ 1495044 h 2280970"/>
                <a:gd name="connsiteX169" fmla="*/ 700202 w 1475841"/>
                <a:gd name="connsiteY169" fmla="*/ 1489558 h 2280970"/>
                <a:gd name="connsiteX170" fmla="*/ 694715 w 1475841"/>
                <a:gd name="connsiteY170" fmla="*/ 1486129 h 2280970"/>
                <a:gd name="connsiteX171" fmla="*/ 688543 w 1475841"/>
                <a:gd name="connsiteY171" fmla="*/ 1483385 h 2280970"/>
                <a:gd name="connsiteX172" fmla="*/ 692658 w 1475841"/>
                <a:gd name="connsiteY172" fmla="*/ 1475156 h 2280970"/>
                <a:gd name="connsiteX173" fmla="*/ 691972 w 1475841"/>
                <a:gd name="connsiteY173" fmla="*/ 1462811 h 2280970"/>
                <a:gd name="connsiteX174" fmla="*/ 688543 w 1475841"/>
                <a:gd name="connsiteY174" fmla="*/ 1449781 h 2280970"/>
                <a:gd name="connsiteX175" fmla="*/ 683742 w 1475841"/>
                <a:gd name="connsiteY175" fmla="*/ 1440180 h 2280970"/>
                <a:gd name="connsiteX176" fmla="*/ 675513 w 1475841"/>
                <a:gd name="connsiteY176" fmla="*/ 1431265 h 2280970"/>
                <a:gd name="connsiteX177" fmla="*/ 667283 w 1475841"/>
                <a:gd name="connsiteY177" fmla="*/ 1428521 h 2280970"/>
                <a:gd name="connsiteX178" fmla="*/ 658368 w 1475841"/>
                <a:gd name="connsiteY178" fmla="*/ 1426464 h 2280970"/>
                <a:gd name="connsiteX179" fmla="*/ 646023 w 1475841"/>
                <a:gd name="connsiteY179" fmla="*/ 1421663 h 2280970"/>
                <a:gd name="connsiteX180" fmla="*/ 635736 w 1475841"/>
                <a:gd name="connsiteY180" fmla="*/ 1412748 h 2280970"/>
                <a:gd name="connsiteX181" fmla="*/ 613105 w 1475841"/>
                <a:gd name="connsiteY181" fmla="*/ 1384630 h 2280970"/>
                <a:gd name="connsiteX182" fmla="*/ 606933 w 1475841"/>
                <a:gd name="connsiteY182" fmla="*/ 1372286 h 2280970"/>
                <a:gd name="connsiteX183" fmla="*/ 605561 w 1475841"/>
                <a:gd name="connsiteY183" fmla="*/ 1358570 h 2280970"/>
                <a:gd name="connsiteX184" fmla="*/ 608990 w 1475841"/>
                <a:gd name="connsiteY184" fmla="*/ 1348283 h 2280970"/>
                <a:gd name="connsiteX185" fmla="*/ 614477 w 1475841"/>
                <a:gd name="connsiteY185" fmla="*/ 1338682 h 2280970"/>
                <a:gd name="connsiteX186" fmla="*/ 616534 w 1475841"/>
                <a:gd name="connsiteY186" fmla="*/ 1325651 h 2280970"/>
                <a:gd name="connsiteX187" fmla="*/ 720090 w 1475841"/>
                <a:gd name="connsiteY187" fmla="*/ 1304392 h 2280970"/>
                <a:gd name="connsiteX188" fmla="*/ 734492 w 1475841"/>
                <a:gd name="connsiteY188" fmla="*/ 1306449 h 2280970"/>
                <a:gd name="connsiteX189" fmla="*/ 768096 w 1475841"/>
                <a:gd name="connsiteY189" fmla="*/ 1317422 h 2280970"/>
                <a:gd name="connsiteX190" fmla="*/ 770153 w 1475841"/>
                <a:gd name="connsiteY190" fmla="*/ 1323594 h 2280970"/>
                <a:gd name="connsiteX191" fmla="*/ 799643 w 1475841"/>
                <a:gd name="connsiteY191" fmla="*/ 1359941 h 2280970"/>
                <a:gd name="connsiteX192" fmla="*/ 801700 w 1475841"/>
                <a:gd name="connsiteY192" fmla="*/ 1355827 h 2280970"/>
                <a:gd name="connsiteX193" fmla="*/ 802386 w 1475841"/>
                <a:gd name="connsiteY193" fmla="*/ 1351712 h 2280970"/>
                <a:gd name="connsiteX194" fmla="*/ 804443 w 1475841"/>
                <a:gd name="connsiteY194" fmla="*/ 1348283 h 2280970"/>
                <a:gd name="connsiteX195" fmla="*/ 809244 w 1475841"/>
                <a:gd name="connsiteY195" fmla="*/ 1347597 h 2280970"/>
                <a:gd name="connsiteX196" fmla="*/ 809930 w 1475841"/>
                <a:gd name="connsiteY196" fmla="*/ 1343482 h 2280970"/>
                <a:gd name="connsiteX197" fmla="*/ 808558 w 1475841"/>
                <a:gd name="connsiteY197" fmla="*/ 1342111 h 2280970"/>
                <a:gd name="connsiteX198" fmla="*/ 807186 w 1475841"/>
                <a:gd name="connsiteY198" fmla="*/ 1342111 h 2280970"/>
                <a:gd name="connsiteX199" fmla="*/ 805129 w 1475841"/>
                <a:gd name="connsiteY199" fmla="*/ 1341425 h 2280970"/>
                <a:gd name="connsiteX200" fmla="*/ 815416 w 1475841"/>
                <a:gd name="connsiteY200" fmla="*/ 1337996 h 2280970"/>
                <a:gd name="connsiteX201" fmla="*/ 824331 w 1475841"/>
                <a:gd name="connsiteY201" fmla="*/ 1340053 h 2280970"/>
                <a:gd name="connsiteX202" fmla="*/ 832561 w 1475841"/>
                <a:gd name="connsiteY202" fmla="*/ 1347597 h 2280970"/>
                <a:gd name="connsiteX203" fmla="*/ 838733 w 1475841"/>
                <a:gd name="connsiteY203" fmla="*/ 1359941 h 2280970"/>
                <a:gd name="connsiteX204" fmla="*/ 433425 w 1475841"/>
                <a:gd name="connsiteY204" fmla="*/ 1297534 h 2280970"/>
                <a:gd name="connsiteX205" fmla="*/ 438226 w 1475841"/>
                <a:gd name="connsiteY205" fmla="*/ 1304392 h 2280970"/>
                <a:gd name="connsiteX206" fmla="*/ 457428 w 1475841"/>
                <a:gd name="connsiteY206" fmla="*/ 1322908 h 2280970"/>
                <a:gd name="connsiteX207" fmla="*/ 457428 w 1475841"/>
                <a:gd name="connsiteY207" fmla="*/ 1327023 h 2280970"/>
                <a:gd name="connsiteX208" fmla="*/ 456743 w 1475841"/>
                <a:gd name="connsiteY208" fmla="*/ 1328395 h 2280970"/>
                <a:gd name="connsiteX209" fmla="*/ 454685 w 1475841"/>
                <a:gd name="connsiteY209" fmla="*/ 1328395 h 2280970"/>
                <a:gd name="connsiteX210" fmla="*/ 451942 w 1475841"/>
                <a:gd name="connsiteY210" fmla="*/ 1329080 h 2280970"/>
                <a:gd name="connsiteX211" fmla="*/ 446456 w 1475841"/>
                <a:gd name="connsiteY211" fmla="*/ 1360627 h 2280970"/>
                <a:gd name="connsiteX212" fmla="*/ 445084 w 1475841"/>
                <a:gd name="connsiteY212" fmla="*/ 1366114 h 2280970"/>
                <a:gd name="connsiteX213" fmla="*/ 435483 w 1475841"/>
                <a:gd name="connsiteY213" fmla="*/ 1364742 h 2280970"/>
                <a:gd name="connsiteX214" fmla="*/ 427939 w 1475841"/>
                <a:gd name="connsiteY214" fmla="*/ 1361999 h 2280970"/>
                <a:gd name="connsiteX215" fmla="*/ 421081 w 1475841"/>
                <a:gd name="connsiteY215" fmla="*/ 1361313 h 2280970"/>
                <a:gd name="connsiteX216" fmla="*/ 413537 w 1475841"/>
                <a:gd name="connsiteY216" fmla="*/ 1366114 h 2280970"/>
                <a:gd name="connsiteX217" fmla="*/ 411480 w 1475841"/>
                <a:gd name="connsiteY217" fmla="*/ 1357884 h 2280970"/>
                <a:gd name="connsiteX218" fmla="*/ 412851 w 1475841"/>
                <a:gd name="connsiteY218" fmla="*/ 1352398 h 2280970"/>
                <a:gd name="connsiteX219" fmla="*/ 414909 w 1475841"/>
                <a:gd name="connsiteY219" fmla="*/ 1346911 h 2280970"/>
                <a:gd name="connsiteX220" fmla="*/ 413537 w 1475841"/>
                <a:gd name="connsiteY220" fmla="*/ 1341425 h 2280970"/>
                <a:gd name="connsiteX221" fmla="*/ 410794 w 1475841"/>
                <a:gd name="connsiteY221" fmla="*/ 1337310 h 2280970"/>
                <a:gd name="connsiteX222" fmla="*/ 402564 w 1475841"/>
                <a:gd name="connsiteY222" fmla="*/ 1329080 h 2280970"/>
                <a:gd name="connsiteX223" fmla="*/ 399135 w 1475841"/>
                <a:gd name="connsiteY223" fmla="*/ 1322908 h 2280970"/>
                <a:gd name="connsiteX224" fmla="*/ 390906 w 1475841"/>
                <a:gd name="connsiteY224" fmla="*/ 1315364 h 2280970"/>
                <a:gd name="connsiteX225" fmla="*/ 387477 w 1475841"/>
                <a:gd name="connsiteY225" fmla="*/ 1310564 h 2280970"/>
                <a:gd name="connsiteX226" fmla="*/ 389534 w 1475841"/>
                <a:gd name="connsiteY226" fmla="*/ 1304392 h 2280970"/>
                <a:gd name="connsiteX227" fmla="*/ 394335 w 1475841"/>
                <a:gd name="connsiteY227" fmla="*/ 1301648 h 2280970"/>
                <a:gd name="connsiteX228" fmla="*/ 398450 w 1475841"/>
                <a:gd name="connsiteY228" fmla="*/ 1303706 h 2280970"/>
                <a:gd name="connsiteX229" fmla="*/ 401879 w 1475841"/>
                <a:gd name="connsiteY229" fmla="*/ 1307821 h 2280970"/>
                <a:gd name="connsiteX230" fmla="*/ 403936 w 1475841"/>
                <a:gd name="connsiteY230" fmla="*/ 1310564 h 2280970"/>
                <a:gd name="connsiteX231" fmla="*/ 408051 w 1475841"/>
                <a:gd name="connsiteY231" fmla="*/ 1304392 h 2280970"/>
                <a:gd name="connsiteX232" fmla="*/ 413537 w 1475841"/>
                <a:gd name="connsiteY232" fmla="*/ 1299591 h 2280970"/>
                <a:gd name="connsiteX233" fmla="*/ 419024 w 1475841"/>
                <a:gd name="connsiteY233" fmla="*/ 1298905 h 2280970"/>
                <a:gd name="connsiteX234" fmla="*/ 423824 w 1475841"/>
                <a:gd name="connsiteY234" fmla="*/ 1304392 h 2280970"/>
                <a:gd name="connsiteX235" fmla="*/ 427939 w 1475841"/>
                <a:gd name="connsiteY235" fmla="*/ 1304392 h 2280970"/>
                <a:gd name="connsiteX236" fmla="*/ 427939 w 1475841"/>
                <a:gd name="connsiteY236" fmla="*/ 1297534 h 2280970"/>
                <a:gd name="connsiteX237" fmla="*/ 433425 w 1475841"/>
                <a:gd name="connsiteY237" fmla="*/ 1297534 h 2280970"/>
                <a:gd name="connsiteX238" fmla="*/ 1154887 w 1475841"/>
                <a:gd name="connsiteY238" fmla="*/ 901827 h 2280970"/>
                <a:gd name="connsiteX239" fmla="*/ 1154887 w 1475841"/>
                <a:gd name="connsiteY239" fmla="*/ 910057 h 2280970"/>
                <a:gd name="connsiteX240" fmla="*/ 1153515 w 1475841"/>
                <a:gd name="connsiteY240" fmla="*/ 925830 h 2280970"/>
                <a:gd name="connsiteX241" fmla="*/ 1144600 w 1475841"/>
                <a:gd name="connsiteY241" fmla="*/ 935431 h 2280970"/>
                <a:gd name="connsiteX242" fmla="*/ 1123340 w 1475841"/>
                <a:gd name="connsiteY242" fmla="*/ 926516 h 2280970"/>
                <a:gd name="connsiteX243" fmla="*/ 1111682 w 1475841"/>
                <a:gd name="connsiteY243" fmla="*/ 932688 h 2280970"/>
                <a:gd name="connsiteX244" fmla="*/ 1103452 w 1475841"/>
                <a:gd name="connsiteY244" fmla="*/ 929259 h 2280970"/>
                <a:gd name="connsiteX245" fmla="*/ 1096594 w 1475841"/>
                <a:gd name="connsiteY245" fmla="*/ 920344 h 2280970"/>
                <a:gd name="connsiteX246" fmla="*/ 1089050 w 1475841"/>
                <a:gd name="connsiteY246" fmla="*/ 913486 h 2280970"/>
                <a:gd name="connsiteX247" fmla="*/ 1094537 w 1475841"/>
                <a:gd name="connsiteY247" fmla="*/ 907999 h 2280970"/>
                <a:gd name="connsiteX248" fmla="*/ 1088364 w 1475841"/>
                <a:gd name="connsiteY248" fmla="*/ 903199 h 2280970"/>
                <a:gd name="connsiteX249" fmla="*/ 1086993 w 1475841"/>
                <a:gd name="connsiteY249" fmla="*/ 899084 h 2280970"/>
                <a:gd name="connsiteX250" fmla="*/ 1088364 w 1475841"/>
                <a:gd name="connsiteY250" fmla="*/ 894283 h 2280970"/>
                <a:gd name="connsiteX251" fmla="*/ 1089050 w 1475841"/>
                <a:gd name="connsiteY251" fmla="*/ 889483 h 2280970"/>
                <a:gd name="connsiteX252" fmla="*/ 1089736 w 1475841"/>
                <a:gd name="connsiteY252" fmla="*/ 886054 h 2280970"/>
                <a:gd name="connsiteX253" fmla="*/ 1093851 w 1475841"/>
                <a:gd name="connsiteY253" fmla="*/ 876452 h 2280970"/>
                <a:gd name="connsiteX254" fmla="*/ 1094537 w 1475841"/>
                <a:gd name="connsiteY254" fmla="*/ 870966 h 2280970"/>
                <a:gd name="connsiteX255" fmla="*/ 1086307 w 1475841"/>
                <a:gd name="connsiteY255" fmla="*/ 864108 h 2280970"/>
                <a:gd name="connsiteX256" fmla="*/ 1084935 w 1475841"/>
                <a:gd name="connsiteY256" fmla="*/ 860679 h 2280970"/>
                <a:gd name="connsiteX257" fmla="*/ 1080135 w 1475841"/>
                <a:gd name="connsiteY257" fmla="*/ 847649 h 2280970"/>
                <a:gd name="connsiteX258" fmla="*/ 1067790 w 1475841"/>
                <a:gd name="connsiteY258" fmla="*/ 843534 h 2280970"/>
                <a:gd name="connsiteX259" fmla="*/ 1043787 w 1475841"/>
                <a:gd name="connsiteY259" fmla="*/ 845591 h 2280970"/>
                <a:gd name="connsiteX260" fmla="*/ 1031443 w 1475841"/>
                <a:gd name="connsiteY260" fmla="*/ 852449 h 2280970"/>
                <a:gd name="connsiteX261" fmla="*/ 1042416 w 1475841"/>
                <a:gd name="connsiteY261" fmla="*/ 868223 h 2280970"/>
                <a:gd name="connsiteX262" fmla="*/ 1069848 w 1475841"/>
                <a:gd name="connsiteY262" fmla="*/ 889483 h 2280970"/>
                <a:gd name="connsiteX263" fmla="*/ 1095908 w 1475841"/>
                <a:gd name="connsiteY263" fmla="*/ 927202 h 2280970"/>
                <a:gd name="connsiteX264" fmla="*/ 1108938 w 1475841"/>
                <a:gd name="connsiteY264" fmla="*/ 938174 h 2280970"/>
                <a:gd name="connsiteX265" fmla="*/ 1108938 w 1475841"/>
                <a:gd name="connsiteY265" fmla="*/ 945032 h 2280970"/>
                <a:gd name="connsiteX266" fmla="*/ 1106881 w 1475841"/>
                <a:gd name="connsiteY266" fmla="*/ 949147 h 2280970"/>
                <a:gd name="connsiteX267" fmla="*/ 1106195 w 1475841"/>
                <a:gd name="connsiteY267" fmla="*/ 949147 h 2280970"/>
                <a:gd name="connsiteX268" fmla="*/ 1106881 w 1475841"/>
                <a:gd name="connsiteY268" fmla="*/ 949833 h 2280970"/>
                <a:gd name="connsiteX269" fmla="*/ 1108938 w 1475841"/>
                <a:gd name="connsiteY269" fmla="*/ 957377 h 2280970"/>
                <a:gd name="connsiteX270" fmla="*/ 1090422 w 1475841"/>
                <a:gd name="connsiteY270" fmla="*/ 965606 h 2280970"/>
                <a:gd name="connsiteX271" fmla="*/ 1067790 w 1475841"/>
                <a:gd name="connsiteY271" fmla="*/ 971093 h 2280970"/>
                <a:gd name="connsiteX272" fmla="*/ 1022528 w 1475841"/>
                <a:gd name="connsiteY272" fmla="*/ 975893 h 2280970"/>
                <a:gd name="connsiteX273" fmla="*/ 1010183 w 1475841"/>
                <a:gd name="connsiteY273" fmla="*/ 973836 h 2280970"/>
                <a:gd name="connsiteX274" fmla="*/ 987552 w 1475841"/>
                <a:gd name="connsiteY274" fmla="*/ 965606 h 2280970"/>
                <a:gd name="connsiteX275" fmla="*/ 962177 w 1475841"/>
                <a:gd name="connsiteY275" fmla="*/ 962177 h 2280970"/>
                <a:gd name="connsiteX276" fmla="*/ 952576 w 1475841"/>
                <a:gd name="connsiteY276" fmla="*/ 957377 h 2280970"/>
                <a:gd name="connsiteX277" fmla="*/ 935431 w 1475841"/>
                <a:gd name="connsiteY277" fmla="*/ 945032 h 2280970"/>
                <a:gd name="connsiteX278" fmla="*/ 918286 w 1475841"/>
                <a:gd name="connsiteY278" fmla="*/ 936803 h 2280970"/>
                <a:gd name="connsiteX279" fmla="*/ 876452 w 1475841"/>
                <a:gd name="connsiteY279" fmla="*/ 927887 h 2280970"/>
                <a:gd name="connsiteX280" fmla="*/ 840105 w 1475841"/>
                <a:gd name="connsiteY280" fmla="*/ 926516 h 2280970"/>
                <a:gd name="connsiteX281" fmla="*/ 832561 w 1475841"/>
                <a:gd name="connsiteY281" fmla="*/ 923773 h 2280970"/>
                <a:gd name="connsiteX282" fmla="*/ 826389 w 1475841"/>
                <a:gd name="connsiteY282" fmla="*/ 917600 h 2280970"/>
                <a:gd name="connsiteX283" fmla="*/ 804443 w 1475841"/>
                <a:gd name="connsiteY283" fmla="*/ 886054 h 2280970"/>
                <a:gd name="connsiteX284" fmla="*/ 796899 w 1475841"/>
                <a:gd name="connsiteY284" fmla="*/ 878510 h 2280970"/>
                <a:gd name="connsiteX285" fmla="*/ 785241 w 1475841"/>
                <a:gd name="connsiteY285" fmla="*/ 876452 h 2280970"/>
                <a:gd name="connsiteX286" fmla="*/ 785241 w 1475841"/>
                <a:gd name="connsiteY286" fmla="*/ 870966 h 2280970"/>
                <a:gd name="connsiteX287" fmla="*/ 789356 w 1475841"/>
                <a:gd name="connsiteY287" fmla="*/ 868909 h 2280970"/>
                <a:gd name="connsiteX288" fmla="*/ 795528 w 1475841"/>
                <a:gd name="connsiteY288" fmla="*/ 864108 h 2280970"/>
                <a:gd name="connsiteX289" fmla="*/ 800328 w 1475841"/>
                <a:gd name="connsiteY289" fmla="*/ 862736 h 2280970"/>
                <a:gd name="connsiteX290" fmla="*/ 803072 w 1475841"/>
                <a:gd name="connsiteY290" fmla="*/ 862736 h 2280970"/>
                <a:gd name="connsiteX291" fmla="*/ 805815 w 1475841"/>
                <a:gd name="connsiteY291" fmla="*/ 864108 h 2280970"/>
                <a:gd name="connsiteX292" fmla="*/ 809244 w 1475841"/>
                <a:gd name="connsiteY292" fmla="*/ 864108 h 2280970"/>
                <a:gd name="connsiteX293" fmla="*/ 835990 w 1475841"/>
                <a:gd name="connsiteY293" fmla="*/ 857936 h 2280970"/>
                <a:gd name="connsiteX294" fmla="*/ 839419 w 1475841"/>
                <a:gd name="connsiteY294" fmla="*/ 855193 h 2280970"/>
                <a:gd name="connsiteX295" fmla="*/ 850392 w 1475841"/>
                <a:gd name="connsiteY295" fmla="*/ 836676 h 2280970"/>
                <a:gd name="connsiteX296" fmla="*/ 857936 w 1475841"/>
                <a:gd name="connsiteY296" fmla="*/ 830504 h 2280970"/>
                <a:gd name="connsiteX297" fmla="*/ 866165 w 1475841"/>
                <a:gd name="connsiteY297" fmla="*/ 829132 h 2280970"/>
                <a:gd name="connsiteX298" fmla="*/ 873709 w 1475841"/>
                <a:gd name="connsiteY298" fmla="*/ 829132 h 2280970"/>
                <a:gd name="connsiteX299" fmla="*/ 882624 w 1475841"/>
                <a:gd name="connsiteY299" fmla="*/ 827075 h 2280970"/>
                <a:gd name="connsiteX300" fmla="*/ 901141 w 1475841"/>
                <a:gd name="connsiteY300" fmla="*/ 808558 h 2280970"/>
                <a:gd name="connsiteX301" fmla="*/ 922401 w 1475841"/>
                <a:gd name="connsiteY301" fmla="*/ 792099 h 2280970"/>
                <a:gd name="connsiteX302" fmla="*/ 923087 w 1475841"/>
                <a:gd name="connsiteY302" fmla="*/ 789356 h 2280970"/>
                <a:gd name="connsiteX303" fmla="*/ 929945 w 1475841"/>
                <a:gd name="connsiteY303" fmla="*/ 785927 h 2280970"/>
                <a:gd name="connsiteX304" fmla="*/ 927887 w 1475841"/>
                <a:gd name="connsiteY304" fmla="*/ 777011 h 2280970"/>
                <a:gd name="connsiteX305" fmla="*/ 920343 w 1475841"/>
                <a:gd name="connsiteY305" fmla="*/ 768096 h 2280970"/>
                <a:gd name="connsiteX306" fmla="*/ 913485 w 1475841"/>
                <a:gd name="connsiteY306" fmla="*/ 763981 h 2280970"/>
                <a:gd name="connsiteX307" fmla="*/ 890854 w 1475841"/>
                <a:gd name="connsiteY307" fmla="*/ 758495 h 2280970"/>
                <a:gd name="connsiteX308" fmla="*/ 882624 w 1475841"/>
                <a:gd name="connsiteY308" fmla="*/ 757809 h 2280970"/>
                <a:gd name="connsiteX309" fmla="*/ 867537 w 1475841"/>
                <a:gd name="connsiteY309" fmla="*/ 759866 h 2280970"/>
                <a:gd name="connsiteX310" fmla="*/ 855192 w 1475841"/>
                <a:gd name="connsiteY310" fmla="*/ 763295 h 2280970"/>
                <a:gd name="connsiteX311" fmla="*/ 845591 w 1475841"/>
                <a:gd name="connsiteY311" fmla="*/ 769468 h 2280970"/>
                <a:gd name="connsiteX312" fmla="*/ 835990 w 1475841"/>
                <a:gd name="connsiteY312" fmla="*/ 779755 h 2280970"/>
                <a:gd name="connsiteX313" fmla="*/ 825703 w 1475841"/>
                <a:gd name="connsiteY313" fmla="*/ 805129 h 2280970"/>
                <a:gd name="connsiteX314" fmla="*/ 823646 w 1475841"/>
                <a:gd name="connsiteY314" fmla="*/ 805129 h 2280970"/>
                <a:gd name="connsiteX315" fmla="*/ 792099 w 1475841"/>
                <a:gd name="connsiteY315" fmla="*/ 850392 h 2280970"/>
                <a:gd name="connsiteX316" fmla="*/ 781812 w 1475841"/>
                <a:gd name="connsiteY316" fmla="*/ 859993 h 2280970"/>
                <a:gd name="connsiteX317" fmla="*/ 768096 w 1475841"/>
                <a:gd name="connsiteY317" fmla="*/ 864108 h 2280970"/>
                <a:gd name="connsiteX318" fmla="*/ 753694 w 1475841"/>
                <a:gd name="connsiteY318" fmla="*/ 862051 h 2280970"/>
                <a:gd name="connsiteX319" fmla="*/ 694029 w 1475841"/>
                <a:gd name="connsiteY319" fmla="*/ 839419 h 2280970"/>
                <a:gd name="connsiteX320" fmla="*/ 683742 w 1475841"/>
                <a:gd name="connsiteY320" fmla="*/ 833247 h 2280970"/>
                <a:gd name="connsiteX321" fmla="*/ 673455 w 1475841"/>
                <a:gd name="connsiteY321" fmla="*/ 825703 h 2280970"/>
                <a:gd name="connsiteX322" fmla="*/ 666597 w 1475841"/>
                <a:gd name="connsiteY322" fmla="*/ 822274 h 2280970"/>
                <a:gd name="connsiteX323" fmla="*/ 657682 w 1475841"/>
                <a:gd name="connsiteY323" fmla="*/ 820903 h 2280970"/>
                <a:gd name="connsiteX324" fmla="*/ 645338 w 1475841"/>
                <a:gd name="connsiteY324" fmla="*/ 815416 h 2280970"/>
                <a:gd name="connsiteX325" fmla="*/ 620649 w 1475841"/>
                <a:gd name="connsiteY325" fmla="*/ 790042 h 2280970"/>
                <a:gd name="connsiteX326" fmla="*/ 606933 w 1475841"/>
                <a:gd name="connsiteY326" fmla="*/ 783184 h 2280970"/>
                <a:gd name="connsiteX327" fmla="*/ 606933 w 1475841"/>
                <a:gd name="connsiteY327" fmla="*/ 776326 h 2280970"/>
                <a:gd name="connsiteX328" fmla="*/ 614477 w 1475841"/>
                <a:gd name="connsiteY328" fmla="*/ 773582 h 2280970"/>
                <a:gd name="connsiteX329" fmla="*/ 617906 w 1475841"/>
                <a:gd name="connsiteY329" fmla="*/ 765353 h 2280970"/>
                <a:gd name="connsiteX330" fmla="*/ 618591 w 1475841"/>
                <a:gd name="connsiteY330" fmla="*/ 755066 h 2280970"/>
                <a:gd name="connsiteX331" fmla="*/ 621335 w 1475841"/>
                <a:gd name="connsiteY331" fmla="*/ 745465 h 2280970"/>
                <a:gd name="connsiteX332" fmla="*/ 618591 w 1475841"/>
                <a:gd name="connsiteY332" fmla="*/ 744779 h 2280970"/>
                <a:gd name="connsiteX333" fmla="*/ 616534 w 1475841"/>
                <a:gd name="connsiteY333" fmla="*/ 743407 h 2280970"/>
                <a:gd name="connsiteX334" fmla="*/ 614477 w 1475841"/>
                <a:gd name="connsiteY334" fmla="*/ 741350 h 2280970"/>
                <a:gd name="connsiteX335" fmla="*/ 611733 w 1475841"/>
                <a:gd name="connsiteY335" fmla="*/ 739292 h 2280970"/>
                <a:gd name="connsiteX336" fmla="*/ 617220 w 1475841"/>
                <a:gd name="connsiteY336" fmla="*/ 735863 h 2280970"/>
                <a:gd name="connsiteX337" fmla="*/ 619963 w 1475841"/>
                <a:gd name="connsiteY337" fmla="*/ 731749 h 2280970"/>
                <a:gd name="connsiteX338" fmla="*/ 621335 w 1475841"/>
                <a:gd name="connsiteY338" fmla="*/ 726262 h 2280970"/>
                <a:gd name="connsiteX339" fmla="*/ 621335 w 1475841"/>
                <a:gd name="connsiteY339" fmla="*/ 717347 h 2280970"/>
                <a:gd name="connsiteX340" fmla="*/ 624078 w 1475841"/>
                <a:gd name="connsiteY340" fmla="*/ 711175 h 2280970"/>
                <a:gd name="connsiteX341" fmla="*/ 629564 w 1475841"/>
                <a:gd name="connsiteY341" fmla="*/ 707060 h 2280970"/>
                <a:gd name="connsiteX342" fmla="*/ 636422 w 1475841"/>
                <a:gd name="connsiteY342" fmla="*/ 705002 h 2280970"/>
                <a:gd name="connsiteX343" fmla="*/ 641223 w 1475841"/>
                <a:gd name="connsiteY343" fmla="*/ 702259 h 2280970"/>
                <a:gd name="connsiteX344" fmla="*/ 660425 w 1475841"/>
                <a:gd name="connsiteY344" fmla="*/ 683057 h 2280970"/>
                <a:gd name="connsiteX345" fmla="*/ 665226 w 1475841"/>
                <a:gd name="connsiteY345" fmla="*/ 676885 h 2280970"/>
                <a:gd name="connsiteX346" fmla="*/ 670026 w 1475841"/>
                <a:gd name="connsiteY346" fmla="*/ 676885 h 2280970"/>
                <a:gd name="connsiteX347" fmla="*/ 678256 w 1475841"/>
                <a:gd name="connsiteY347" fmla="*/ 695401 h 2280970"/>
                <a:gd name="connsiteX348" fmla="*/ 701573 w 1475841"/>
                <a:gd name="connsiteY348" fmla="*/ 693344 h 2280970"/>
                <a:gd name="connsiteX349" fmla="*/ 727634 w 1475841"/>
                <a:gd name="connsiteY349" fmla="*/ 686486 h 2280970"/>
                <a:gd name="connsiteX350" fmla="*/ 746836 w 1475841"/>
                <a:gd name="connsiteY350" fmla="*/ 689915 h 2280970"/>
                <a:gd name="connsiteX351" fmla="*/ 749579 w 1475841"/>
                <a:gd name="connsiteY351" fmla="*/ 684428 h 2280970"/>
                <a:gd name="connsiteX352" fmla="*/ 752322 w 1475841"/>
                <a:gd name="connsiteY352" fmla="*/ 680999 h 2280970"/>
                <a:gd name="connsiteX353" fmla="*/ 755066 w 1475841"/>
                <a:gd name="connsiteY353" fmla="*/ 676885 h 2280970"/>
                <a:gd name="connsiteX354" fmla="*/ 756437 w 1475841"/>
                <a:gd name="connsiteY354" fmla="*/ 670712 h 2280970"/>
                <a:gd name="connsiteX355" fmla="*/ 760552 w 1475841"/>
                <a:gd name="connsiteY355" fmla="*/ 679628 h 2280970"/>
                <a:gd name="connsiteX356" fmla="*/ 761238 w 1475841"/>
                <a:gd name="connsiteY356" fmla="*/ 683743 h 2280970"/>
                <a:gd name="connsiteX357" fmla="*/ 766038 w 1475841"/>
                <a:gd name="connsiteY357" fmla="*/ 683743 h 2280970"/>
                <a:gd name="connsiteX358" fmla="*/ 774954 w 1475841"/>
                <a:gd name="connsiteY358" fmla="*/ 670712 h 2280970"/>
                <a:gd name="connsiteX359" fmla="*/ 789356 w 1475841"/>
                <a:gd name="connsiteY359" fmla="*/ 664540 h 2280970"/>
                <a:gd name="connsiteX360" fmla="*/ 819531 w 1475841"/>
                <a:gd name="connsiteY360" fmla="*/ 659054 h 2280970"/>
                <a:gd name="connsiteX361" fmla="*/ 838047 w 1475841"/>
                <a:gd name="connsiteY361" fmla="*/ 652196 h 2280970"/>
                <a:gd name="connsiteX362" fmla="*/ 844905 w 1475841"/>
                <a:gd name="connsiteY362" fmla="*/ 641909 h 2280970"/>
                <a:gd name="connsiteX363" fmla="*/ 843534 w 1475841"/>
                <a:gd name="connsiteY363" fmla="*/ 625450 h 2280970"/>
                <a:gd name="connsiteX364" fmla="*/ 838733 w 1475841"/>
                <a:gd name="connsiteY364" fmla="*/ 602132 h 2280970"/>
                <a:gd name="connsiteX365" fmla="*/ 964920 w 1475841"/>
                <a:gd name="connsiteY365" fmla="*/ 598018 h 2280970"/>
                <a:gd name="connsiteX366" fmla="*/ 978636 w 1475841"/>
                <a:gd name="connsiteY366" fmla="*/ 602132 h 2280970"/>
                <a:gd name="connsiteX367" fmla="*/ 973150 w 1475841"/>
                <a:gd name="connsiteY367" fmla="*/ 622706 h 2280970"/>
                <a:gd name="connsiteX368" fmla="*/ 986180 w 1475841"/>
                <a:gd name="connsiteY368" fmla="*/ 630936 h 2280970"/>
                <a:gd name="connsiteX369" fmla="*/ 1005383 w 1475841"/>
                <a:gd name="connsiteY369" fmla="*/ 636422 h 2280970"/>
                <a:gd name="connsiteX370" fmla="*/ 1017727 w 1475841"/>
                <a:gd name="connsiteY370" fmla="*/ 646024 h 2280970"/>
                <a:gd name="connsiteX371" fmla="*/ 1012926 w 1475841"/>
                <a:gd name="connsiteY371" fmla="*/ 654939 h 2280970"/>
                <a:gd name="connsiteX372" fmla="*/ 990981 w 1475841"/>
                <a:gd name="connsiteY372" fmla="*/ 689915 h 2280970"/>
                <a:gd name="connsiteX373" fmla="*/ 992352 w 1475841"/>
                <a:gd name="connsiteY373" fmla="*/ 694715 h 2280970"/>
                <a:gd name="connsiteX374" fmla="*/ 1022528 w 1475841"/>
                <a:gd name="connsiteY374" fmla="*/ 724205 h 2280970"/>
                <a:gd name="connsiteX375" fmla="*/ 1046531 w 1475841"/>
                <a:gd name="connsiteY375" fmla="*/ 733806 h 2280970"/>
                <a:gd name="connsiteX376" fmla="*/ 1052017 w 1475841"/>
                <a:gd name="connsiteY376" fmla="*/ 738607 h 2280970"/>
                <a:gd name="connsiteX377" fmla="*/ 1054760 w 1475841"/>
                <a:gd name="connsiteY377" fmla="*/ 742036 h 2280970"/>
                <a:gd name="connsiteX378" fmla="*/ 1078763 w 1475841"/>
                <a:gd name="connsiteY378" fmla="*/ 778383 h 2280970"/>
                <a:gd name="connsiteX379" fmla="*/ 1088364 w 1475841"/>
                <a:gd name="connsiteY379" fmla="*/ 786613 h 2280970"/>
                <a:gd name="connsiteX380" fmla="*/ 1103452 w 1475841"/>
                <a:gd name="connsiteY380" fmla="*/ 795528 h 2280970"/>
                <a:gd name="connsiteX381" fmla="*/ 1094537 w 1475841"/>
                <a:gd name="connsiteY381" fmla="*/ 802386 h 2280970"/>
                <a:gd name="connsiteX382" fmla="*/ 1097280 w 1475841"/>
                <a:gd name="connsiteY382" fmla="*/ 809930 h 2280970"/>
                <a:gd name="connsiteX383" fmla="*/ 1102080 w 1475841"/>
                <a:gd name="connsiteY383" fmla="*/ 816788 h 2280970"/>
                <a:gd name="connsiteX384" fmla="*/ 1108938 w 1475841"/>
                <a:gd name="connsiteY384" fmla="*/ 823646 h 2280970"/>
                <a:gd name="connsiteX385" fmla="*/ 1108938 w 1475841"/>
                <a:gd name="connsiteY385" fmla="*/ 832561 h 2280970"/>
                <a:gd name="connsiteX386" fmla="*/ 1110996 w 1475841"/>
                <a:gd name="connsiteY386" fmla="*/ 838048 h 2280970"/>
                <a:gd name="connsiteX387" fmla="*/ 1115796 w 1475841"/>
                <a:gd name="connsiteY387" fmla="*/ 840105 h 2280970"/>
                <a:gd name="connsiteX388" fmla="*/ 1123340 w 1475841"/>
                <a:gd name="connsiteY388" fmla="*/ 839419 h 2280970"/>
                <a:gd name="connsiteX389" fmla="*/ 1122654 w 1475841"/>
                <a:gd name="connsiteY389" fmla="*/ 857936 h 2280970"/>
                <a:gd name="connsiteX390" fmla="*/ 1131570 w 1475841"/>
                <a:gd name="connsiteY390" fmla="*/ 877824 h 2280970"/>
                <a:gd name="connsiteX391" fmla="*/ 1144600 w 1475841"/>
                <a:gd name="connsiteY391" fmla="*/ 894969 h 2280970"/>
                <a:gd name="connsiteX392" fmla="*/ 1154887 w 1475841"/>
                <a:gd name="connsiteY392" fmla="*/ 901827 h 2280970"/>
                <a:gd name="connsiteX393" fmla="*/ 27432 w 1475841"/>
                <a:gd name="connsiteY393" fmla="*/ 433426 h 2280970"/>
                <a:gd name="connsiteX394" fmla="*/ 52121 w 1475841"/>
                <a:gd name="connsiteY394" fmla="*/ 449885 h 2280970"/>
                <a:gd name="connsiteX395" fmla="*/ 47320 w 1475841"/>
                <a:gd name="connsiteY395" fmla="*/ 472516 h 2280970"/>
                <a:gd name="connsiteX396" fmla="*/ 13030 w 1475841"/>
                <a:gd name="connsiteY396" fmla="*/ 521894 h 2280970"/>
                <a:gd name="connsiteX397" fmla="*/ 8229 w 1475841"/>
                <a:gd name="connsiteY397" fmla="*/ 521894 h 2280970"/>
                <a:gd name="connsiteX398" fmla="*/ 0 w 1475841"/>
                <a:gd name="connsiteY398" fmla="*/ 478003 h 2280970"/>
                <a:gd name="connsiteX399" fmla="*/ 2057 w 1475841"/>
                <a:gd name="connsiteY399" fmla="*/ 457429 h 2280970"/>
                <a:gd name="connsiteX400" fmla="*/ 17145 w 1475841"/>
                <a:gd name="connsiteY400" fmla="*/ 445770 h 2280970"/>
                <a:gd name="connsiteX401" fmla="*/ 15087 w 1475841"/>
                <a:gd name="connsiteY401" fmla="*/ 438226 h 2280970"/>
                <a:gd name="connsiteX402" fmla="*/ 16459 w 1475841"/>
                <a:gd name="connsiteY402" fmla="*/ 434797 h 2280970"/>
                <a:gd name="connsiteX403" fmla="*/ 21260 w 1475841"/>
                <a:gd name="connsiteY403" fmla="*/ 433426 h 2280970"/>
                <a:gd name="connsiteX404" fmla="*/ 27432 w 1475841"/>
                <a:gd name="connsiteY404" fmla="*/ 433426 h 2280970"/>
                <a:gd name="connsiteX405" fmla="*/ 335356 w 1475841"/>
                <a:gd name="connsiteY405" fmla="*/ 0 h 2280970"/>
                <a:gd name="connsiteX406" fmla="*/ 329870 w 1475841"/>
                <a:gd name="connsiteY406" fmla="*/ 9601 h 2280970"/>
                <a:gd name="connsiteX407" fmla="*/ 326441 w 1475841"/>
                <a:gd name="connsiteY407" fmla="*/ 12344 h 2280970"/>
                <a:gd name="connsiteX408" fmla="*/ 326441 w 1475841"/>
                <a:gd name="connsiteY408" fmla="*/ 18517 h 2280970"/>
                <a:gd name="connsiteX409" fmla="*/ 329870 w 1475841"/>
                <a:gd name="connsiteY409" fmla="*/ 17831 h 2280970"/>
                <a:gd name="connsiteX410" fmla="*/ 330555 w 1475841"/>
                <a:gd name="connsiteY410" fmla="*/ 19202 h 2280970"/>
                <a:gd name="connsiteX411" fmla="*/ 330555 w 1475841"/>
                <a:gd name="connsiteY411" fmla="*/ 21946 h 2280970"/>
                <a:gd name="connsiteX412" fmla="*/ 332613 w 1475841"/>
                <a:gd name="connsiteY412" fmla="*/ 30175 h 2280970"/>
                <a:gd name="connsiteX413" fmla="*/ 333984 w 1475841"/>
                <a:gd name="connsiteY413" fmla="*/ 39776 h 2280970"/>
                <a:gd name="connsiteX414" fmla="*/ 335356 w 1475841"/>
                <a:gd name="connsiteY414" fmla="*/ 43891 h 2280970"/>
                <a:gd name="connsiteX415" fmla="*/ 318897 w 1475841"/>
                <a:gd name="connsiteY415" fmla="*/ 53492 h 2280970"/>
                <a:gd name="connsiteX416" fmla="*/ 301752 w 1475841"/>
                <a:gd name="connsiteY416" fmla="*/ 66523 h 2280970"/>
                <a:gd name="connsiteX417" fmla="*/ 290093 w 1475841"/>
                <a:gd name="connsiteY417" fmla="*/ 84353 h 2280970"/>
                <a:gd name="connsiteX418" fmla="*/ 292836 w 1475841"/>
                <a:gd name="connsiteY418" fmla="*/ 106985 h 2280970"/>
                <a:gd name="connsiteX419" fmla="*/ 283235 w 1475841"/>
                <a:gd name="connsiteY419" fmla="*/ 106985 h 2280970"/>
                <a:gd name="connsiteX420" fmla="*/ 275006 w 1475841"/>
                <a:gd name="connsiteY420" fmla="*/ 109042 h 2280970"/>
                <a:gd name="connsiteX421" fmla="*/ 268833 w 1475841"/>
                <a:gd name="connsiteY421" fmla="*/ 113843 h 2280970"/>
                <a:gd name="connsiteX422" fmla="*/ 264033 w 1475841"/>
                <a:gd name="connsiteY422" fmla="*/ 119329 h 2280970"/>
                <a:gd name="connsiteX423" fmla="*/ 273634 w 1475841"/>
                <a:gd name="connsiteY423" fmla="*/ 125501 h 2280970"/>
                <a:gd name="connsiteX424" fmla="*/ 278435 w 1475841"/>
                <a:gd name="connsiteY424" fmla="*/ 126187 h 2280970"/>
                <a:gd name="connsiteX425" fmla="*/ 267462 w 1475841"/>
                <a:gd name="connsiteY425" fmla="*/ 131674 h 2280970"/>
                <a:gd name="connsiteX426" fmla="*/ 259232 w 1475841"/>
                <a:gd name="connsiteY426" fmla="*/ 139903 h 2280970"/>
                <a:gd name="connsiteX427" fmla="*/ 258546 w 1475841"/>
                <a:gd name="connsiteY427" fmla="*/ 148819 h 2280970"/>
                <a:gd name="connsiteX428" fmla="*/ 268833 w 1475841"/>
                <a:gd name="connsiteY428" fmla="*/ 157048 h 2280970"/>
                <a:gd name="connsiteX429" fmla="*/ 259918 w 1475841"/>
                <a:gd name="connsiteY429" fmla="*/ 166649 h 2280970"/>
                <a:gd name="connsiteX430" fmla="*/ 264033 w 1475841"/>
                <a:gd name="connsiteY430" fmla="*/ 176936 h 2280970"/>
                <a:gd name="connsiteX431" fmla="*/ 272948 w 1475841"/>
                <a:gd name="connsiteY431" fmla="*/ 185852 h 2280970"/>
                <a:gd name="connsiteX432" fmla="*/ 278435 w 1475841"/>
                <a:gd name="connsiteY432" fmla="*/ 194767 h 2280970"/>
                <a:gd name="connsiteX433" fmla="*/ 279120 w 1475841"/>
                <a:gd name="connsiteY433" fmla="*/ 200939 h 2280970"/>
                <a:gd name="connsiteX434" fmla="*/ 278435 w 1475841"/>
                <a:gd name="connsiteY434" fmla="*/ 202311 h 2280970"/>
                <a:gd name="connsiteX435" fmla="*/ 275006 w 1475841"/>
                <a:gd name="connsiteY435" fmla="*/ 202311 h 2280970"/>
                <a:gd name="connsiteX436" fmla="*/ 268833 w 1475841"/>
                <a:gd name="connsiteY436" fmla="*/ 207797 h 2280970"/>
                <a:gd name="connsiteX437" fmla="*/ 268148 w 1475841"/>
                <a:gd name="connsiteY437" fmla="*/ 213970 h 2280970"/>
                <a:gd name="connsiteX438" fmla="*/ 267462 w 1475841"/>
                <a:gd name="connsiteY438" fmla="*/ 222885 h 2280970"/>
                <a:gd name="connsiteX439" fmla="*/ 264719 w 1475841"/>
                <a:gd name="connsiteY439" fmla="*/ 228371 h 2280970"/>
                <a:gd name="connsiteX440" fmla="*/ 257175 w 1475841"/>
                <a:gd name="connsiteY440" fmla="*/ 222885 h 2280970"/>
                <a:gd name="connsiteX441" fmla="*/ 253060 w 1475841"/>
                <a:gd name="connsiteY441" fmla="*/ 220828 h 2280970"/>
                <a:gd name="connsiteX442" fmla="*/ 232486 w 1475841"/>
                <a:gd name="connsiteY442" fmla="*/ 213970 h 2280970"/>
                <a:gd name="connsiteX443" fmla="*/ 227000 w 1475841"/>
                <a:gd name="connsiteY443" fmla="*/ 209855 h 2280970"/>
                <a:gd name="connsiteX444" fmla="*/ 225628 w 1475841"/>
                <a:gd name="connsiteY444" fmla="*/ 200939 h 2280970"/>
                <a:gd name="connsiteX445" fmla="*/ 225628 w 1475841"/>
                <a:gd name="connsiteY445" fmla="*/ 192710 h 2280970"/>
                <a:gd name="connsiteX446" fmla="*/ 223571 w 1475841"/>
                <a:gd name="connsiteY446" fmla="*/ 188595 h 2280970"/>
                <a:gd name="connsiteX447" fmla="*/ 211226 w 1475841"/>
                <a:gd name="connsiteY447" fmla="*/ 184480 h 2280970"/>
                <a:gd name="connsiteX448" fmla="*/ 199568 w 1475841"/>
                <a:gd name="connsiteY448" fmla="*/ 165964 h 2280970"/>
                <a:gd name="connsiteX449" fmla="*/ 187223 w 1475841"/>
                <a:gd name="connsiteY449" fmla="*/ 163906 h 2280970"/>
                <a:gd name="connsiteX450" fmla="*/ 202997 w 1475841"/>
                <a:gd name="connsiteY450" fmla="*/ 152248 h 2280970"/>
                <a:gd name="connsiteX451" fmla="*/ 211912 w 1475841"/>
                <a:gd name="connsiteY451" fmla="*/ 143332 h 2280970"/>
                <a:gd name="connsiteX452" fmla="*/ 216027 w 1475841"/>
                <a:gd name="connsiteY452" fmla="*/ 135103 h 2280970"/>
                <a:gd name="connsiteX453" fmla="*/ 212598 w 1475841"/>
                <a:gd name="connsiteY453" fmla="*/ 122072 h 2280970"/>
                <a:gd name="connsiteX454" fmla="*/ 204368 w 1475841"/>
                <a:gd name="connsiteY454" fmla="*/ 113157 h 2280970"/>
                <a:gd name="connsiteX455" fmla="*/ 195453 w 1475841"/>
                <a:gd name="connsiteY455" fmla="*/ 108356 h 2280970"/>
                <a:gd name="connsiteX456" fmla="*/ 187223 w 1475841"/>
                <a:gd name="connsiteY456" fmla="*/ 106985 h 2280970"/>
                <a:gd name="connsiteX457" fmla="*/ 157734 w 1475841"/>
                <a:gd name="connsiteY457" fmla="*/ 131674 h 2280970"/>
                <a:gd name="connsiteX458" fmla="*/ 163906 w 1475841"/>
                <a:gd name="connsiteY458" fmla="*/ 131674 h 2280970"/>
                <a:gd name="connsiteX459" fmla="*/ 169392 w 1475841"/>
                <a:gd name="connsiteY459" fmla="*/ 133045 h 2280970"/>
                <a:gd name="connsiteX460" fmla="*/ 173507 w 1475841"/>
                <a:gd name="connsiteY460" fmla="*/ 135103 h 2280970"/>
                <a:gd name="connsiteX461" fmla="*/ 177622 w 1475841"/>
                <a:gd name="connsiteY461" fmla="*/ 138532 h 2280970"/>
                <a:gd name="connsiteX462" fmla="*/ 164592 w 1475841"/>
                <a:gd name="connsiteY462" fmla="*/ 140589 h 2280970"/>
                <a:gd name="connsiteX463" fmla="*/ 155676 w 1475841"/>
                <a:gd name="connsiteY463" fmla="*/ 149504 h 2280970"/>
                <a:gd name="connsiteX464" fmla="*/ 148818 w 1475841"/>
                <a:gd name="connsiteY464" fmla="*/ 161849 h 2280970"/>
                <a:gd name="connsiteX465" fmla="*/ 143332 w 1475841"/>
                <a:gd name="connsiteY465" fmla="*/ 175565 h 2280970"/>
                <a:gd name="connsiteX466" fmla="*/ 149504 w 1475841"/>
                <a:gd name="connsiteY466" fmla="*/ 172822 h 2280970"/>
                <a:gd name="connsiteX467" fmla="*/ 150876 w 1475841"/>
                <a:gd name="connsiteY467" fmla="*/ 172136 h 2280970"/>
                <a:gd name="connsiteX468" fmla="*/ 152933 w 1475841"/>
                <a:gd name="connsiteY468" fmla="*/ 169393 h 2280970"/>
                <a:gd name="connsiteX469" fmla="*/ 161163 w 1475841"/>
                <a:gd name="connsiteY469" fmla="*/ 178994 h 2280970"/>
                <a:gd name="connsiteX470" fmla="*/ 170078 w 1475841"/>
                <a:gd name="connsiteY470" fmla="*/ 194081 h 2280970"/>
                <a:gd name="connsiteX471" fmla="*/ 174193 w 1475841"/>
                <a:gd name="connsiteY471" fmla="*/ 207797 h 2280970"/>
                <a:gd name="connsiteX472" fmla="*/ 170078 w 1475841"/>
                <a:gd name="connsiteY472" fmla="*/ 213970 h 2280970"/>
                <a:gd name="connsiteX473" fmla="*/ 154305 w 1475841"/>
                <a:gd name="connsiteY473" fmla="*/ 212598 h 2280970"/>
                <a:gd name="connsiteX474" fmla="*/ 141960 w 1475841"/>
                <a:gd name="connsiteY474" fmla="*/ 210541 h 2280970"/>
                <a:gd name="connsiteX475" fmla="*/ 119329 w 1475841"/>
                <a:gd name="connsiteY475" fmla="*/ 200939 h 2280970"/>
                <a:gd name="connsiteX476" fmla="*/ 135788 w 1475841"/>
                <a:gd name="connsiteY476" fmla="*/ 175565 h 2280970"/>
                <a:gd name="connsiteX477" fmla="*/ 138531 w 1475841"/>
                <a:gd name="connsiteY477" fmla="*/ 172822 h 2280970"/>
                <a:gd name="connsiteX478" fmla="*/ 135102 w 1475841"/>
                <a:gd name="connsiteY478" fmla="*/ 162535 h 2280970"/>
                <a:gd name="connsiteX479" fmla="*/ 126873 w 1475841"/>
                <a:gd name="connsiteY479" fmla="*/ 165964 h 2280970"/>
                <a:gd name="connsiteX480" fmla="*/ 118643 w 1475841"/>
                <a:gd name="connsiteY480" fmla="*/ 174879 h 2280970"/>
                <a:gd name="connsiteX481" fmla="*/ 114528 w 1475841"/>
                <a:gd name="connsiteY481" fmla="*/ 182423 h 2280970"/>
                <a:gd name="connsiteX482" fmla="*/ 109728 w 1475841"/>
                <a:gd name="connsiteY482" fmla="*/ 182423 h 2280970"/>
                <a:gd name="connsiteX483" fmla="*/ 109042 w 1475841"/>
                <a:gd name="connsiteY483" fmla="*/ 175565 h 2280970"/>
                <a:gd name="connsiteX484" fmla="*/ 107670 w 1475841"/>
                <a:gd name="connsiteY484" fmla="*/ 171450 h 2280970"/>
                <a:gd name="connsiteX485" fmla="*/ 106299 w 1475841"/>
                <a:gd name="connsiteY485" fmla="*/ 168021 h 2280970"/>
                <a:gd name="connsiteX486" fmla="*/ 104927 w 1475841"/>
                <a:gd name="connsiteY486" fmla="*/ 163906 h 2280970"/>
                <a:gd name="connsiteX487" fmla="*/ 63779 w 1475841"/>
                <a:gd name="connsiteY487" fmla="*/ 176251 h 2280970"/>
                <a:gd name="connsiteX488" fmla="*/ 56235 w 1475841"/>
                <a:gd name="connsiteY488" fmla="*/ 182423 h 2280970"/>
                <a:gd name="connsiteX489" fmla="*/ 52121 w 1475841"/>
                <a:gd name="connsiteY489" fmla="*/ 182423 h 2280970"/>
                <a:gd name="connsiteX490" fmla="*/ 54178 w 1475841"/>
                <a:gd name="connsiteY490" fmla="*/ 176936 h 2280970"/>
                <a:gd name="connsiteX491" fmla="*/ 56921 w 1475841"/>
                <a:gd name="connsiteY491" fmla="*/ 172136 h 2280970"/>
                <a:gd name="connsiteX492" fmla="*/ 60350 w 1475841"/>
                <a:gd name="connsiteY492" fmla="*/ 168021 h 2280970"/>
                <a:gd name="connsiteX493" fmla="*/ 65837 w 1475841"/>
                <a:gd name="connsiteY493" fmla="*/ 163906 h 2280970"/>
                <a:gd name="connsiteX494" fmla="*/ 62408 w 1475841"/>
                <a:gd name="connsiteY494" fmla="*/ 161849 h 2280970"/>
                <a:gd name="connsiteX495" fmla="*/ 56921 w 1475841"/>
                <a:gd name="connsiteY495" fmla="*/ 158420 h 2280970"/>
                <a:gd name="connsiteX496" fmla="*/ 52121 w 1475841"/>
                <a:gd name="connsiteY496" fmla="*/ 157048 h 2280970"/>
                <a:gd name="connsiteX497" fmla="*/ 52806 w 1475841"/>
                <a:gd name="connsiteY497" fmla="*/ 148819 h 2280970"/>
                <a:gd name="connsiteX498" fmla="*/ 52121 w 1475841"/>
                <a:gd name="connsiteY498" fmla="*/ 144704 h 2280970"/>
                <a:gd name="connsiteX499" fmla="*/ 56235 w 1475841"/>
                <a:gd name="connsiteY499" fmla="*/ 141275 h 2280970"/>
                <a:gd name="connsiteX500" fmla="*/ 61036 w 1475841"/>
                <a:gd name="connsiteY500" fmla="*/ 138532 h 2280970"/>
                <a:gd name="connsiteX501" fmla="*/ 61036 w 1475841"/>
                <a:gd name="connsiteY501" fmla="*/ 131674 h 2280970"/>
                <a:gd name="connsiteX502" fmla="*/ 56235 w 1475841"/>
                <a:gd name="connsiteY502" fmla="*/ 131674 h 2280970"/>
                <a:gd name="connsiteX503" fmla="*/ 56235 w 1475841"/>
                <a:gd name="connsiteY503" fmla="*/ 126187 h 2280970"/>
                <a:gd name="connsiteX504" fmla="*/ 59664 w 1475841"/>
                <a:gd name="connsiteY504" fmla="*/ 124816 h 2280970"/>
                <a:gd name="connsiteX505" fmla="*/ 61036 w 1475841"/>
                <a:gd name="connsiteY505" fmla="*/ 123444 h 2280970"/>
                <a:gd name="connsiteX506" fmla="*/ 65837 w 1475841"/>
                <a:gd name="connsiteY506" fmla="*/ 119329 h 2280970"/>
                <a:gd name="connsiteX507" fmla="*/ 61036 w 1475841"/>
                <a:gd name="connsiteY507" fmla="*/ 119329 h 2280970"/>
                <a:gd name="connsiteX508" fmla="*/ 66522 w 1475841"/>
                <a:gd name="connsiteY508" fmla="*/ 106299 h 2280970"/>
                <a:gd name="connsiteX509" fmla="*/ 63779 w 1475841"/>
                <a:gd name="connsiteY509" fmla="*/ 98069 h 2280970"/>
                <a:gd name="connsiteX510" fmla="*/ 56921 w 1475841"/>
                <a:gd name="connsiteY510" fmla="*/ 91211 h 2280970"/>
                <a:gd name="connsiteX511" fmla="*/ 52121 w 1475841"/>
                <a:gd name="connsiteY511" fmla="*/ 81610 h 2280970"/>
                <a:gd name="connsiteX512" fmla="*/ 51435 w 1475841"/>
                <a:gd name="connsiteY512" fmla="*/ 68580 h 2280970"/>
                <a:gd name="connsiteX513" fmla="*/ 52121 w 1475841"/>
                <a:gd name="connsiteY513" fmla="*/ 56236 h 2280970"/>
                <a:gd name="connsiteX514" fmla="*/ 50749 w 1475841"/>
                <a:gd name="connsiteY514" fmla="*/ 47320 h 2280970"/>
                <a:gd name="connsiteX515" fmla="*/ 42519 w 1475841"/>
                <a:gd name="connsiteY515" fmla="*/ 43891 h 2280970"/>
                <a:gd name="connsiteX516" fmla="*/ 42519 w 1475841"/>
                <a:gd name="connsiteY516" fmla="*/ 37719 h 2280970"/>
                <a:gd name="connsiteX517" fmla="*/ 67208 w 1475841"/>
                <a:gd name="connsiteY517" fmla="*/ 36347 h 2280970"/>
                <a:gd name="connsiteX518" fmla="*/ 111785 w 1475841"/>
                <a:gd name="connsiteY518" fmla="*/ 25375 h 2280970"/>
                <a:gd name="connsiteX519" fmla="*/ 118643 w 1475841"/>
                <a:gd name="connsiteY519" fmla="*/ 26746 h 2280970"/>
                <a:gd name="connsiteX520" fmla="*/ 123444 w 1475841"/>
                <a:gd name="connsiteY520" fmla="*/ 31547 h 2280970"/>
                <a:gd name="connsiteX521" fmla="*/ 126187 w 1475841"/>
                <a:gd name="connsiteY521" fmla="*/ 35662 h 2280970"/>
                <a:gd name="connsiteX522" fmla="*/ 128930 w 1475841"/>
                <a:gd name="connsiteY522" fmla="*/ 37719 h 2280970"/>
                <a:gd name="connsiteX523" fmla="*/ 139903 w 1475841"/>
                <a:gd name="connsiteY523" fmla="*/ 36347 h 2280970"/>
                <a:gd name="connsiteX524" fmla="*/ 177622 w 1475841"/>
                <a:gd name="connsiteY524" fmla="*/ 25375 h 2280970"/>
                <a:gd name="connsiteX525" fmla="*/ 192710 w 1475841"/>
                <a:gd name="connsiteY525" fmla="*/ 30861 h 2280970"/>
                <a:gd name="connsiteX526" fmla="*/ 202311 w 1475841"/>
                <a:gd name="connsiteY526" fmla="*/ 41834 h 2280970"/>
                <a:gd name="connsiteX527" fmla="*/ 210540 w 1475841"/>
                <a:gd name="connsiteY527" fmla="*/ 54864 h 2280970"/>
                <a:gd name="connsiteX528" fmla="*/ 220827 w 1475841"/>
                <a:gd name="connsiteY528" fmla="*/ 69266 h 2280970"/>
                <a:gd name="connsiteX529" fmla="*/ 219456 w 1475841"/>
                <a:gd name="connsiteY529" fmla="*/ 76124 h 2280970"/>
                <a:gd name="connsiteX530" fmla="*/ 235229 w 1475841"/>
                <a:gd name="connsiteY530" fmla="*/ 69952 h 2280970"/>
                <a:gd name="connsiteX531" fmla="*/ 254432 w 1475841"/>
                <a:gd name="connsiteY531" fmla="*/ 58979 h 2280970"/>
                <a:gd name="connsiteX532" fmla="*/ 264033 w 1475841"/>
                <a:gd name="connsiteY532" fmla="*/ 50063 h 2280970"/>
                <a:gd name="connsiteX533" fmla="*/ 264033 w 1475841"/>
                <a:gd name="connsiteY533" fmla="*/ 41834 h 2280970"/>
                <a:gd name="connsiteX534" fmla="*/ 279120 w 1475841"/>
                <a:gd name="connsiteY534" fmla="*/ 19888 h 2280970"/>
                <a:gd name="connsiteX535" fmla="*/ 288036 w 1475841"/>
                <a:gd name="connsiteY535" fmla="*/ 12344 h 2280970"/>
                <a:gd name="connsiteX536" fmla="*/ 290779 w 1475841"/>
                <a:gd name="connsiteY536" fmla="*/ 13030 h 2280970"/>
                <a:gd name="connsiteX537" fmla="*/ 309296 w 1475841"/>
                <a:gd name="connsiteY537" fmla="*/ 12344 h 2280970"/>
                <a:gd name="connsiteX538" fmla="*/ 315468 w 1475841"/>
                <a:gd name="connsiteY538" fmla="*/ 10973 h 2280970"/>
                <a:gd name="connsiteX539" fmla="*/ 335356 w 1475841"/>
                <a:gd name="connsiteY539" fmla="*/ 0 h 228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Lst>
              <a:rect l="l" t="t" r="r" b="b"/>
              <a:pathLst>
                <a:path w="1475841" h="2280970">
                  <a:moveTo>
                    <a:pt x="978636" y="2126666"/>
                  </a:moveTo>
                  <a:lnTo>
                    <a:pt x="966292" y="2150669"/>
                  </a:lnTo>
                  <a:lnTo>
                    <a:pt x="948461" y="2173300"/>
                  </a:lnTo>
                  <a:lnTo>
                    <a:pt x="886053" y="2228850"/>
                  </a:lnTo>
                  <a:lnTo>
                    <a:pt x="873709" y="2234336"/>
                  </a:lnTo>
                  <a:lnTo>
                    <a:pt x="813359" y="2243252"/>
                  </a:lnTo>
                  <a:lnTo>
                    <a:pt x="799643" y="2248738"/>
                  </a:lnTo>
                  <a:lnTo>
                    <a:pt x="792099" y="2254225"/>
                  </a:lnTo>
                  <a:lnTo>
                    <a:pt x="778383" y="2267941"/>
                  </a:lnTo>
                  <a:lnTo>
                    <a:pt x="770839" y="2273427"/>
                  </a:lnTo>
                  <a:lnTo>
                    <a:pt x="763981" y="2275484"/>
                  </a:lnTo>
                  <a:lnTo>
                    <a:pt x="759180" y="2275484"/>
                  </a:lnTo>
                  <a:lnTo>
                    <a:pt x="753694" y="2274113"/>
                  </a:lnTo>
                  <a:lnTo>
                    <a:pt x="744093" y="2273427"/>
                  </a:lnTo>
                  <a:lnTo>
                    <a:pt x="716661" y="2280971"/>
                  </a:lnTo>
                  <a:lnTo>
                    <a:pt x="706374" y="2278228"/>
                  </a:lnTo>
                  <a:lnTo>
                    <a:pt x="703631" y="2261083"/>
                  </a:lnTo>
                  <a:lnTo>
                    <a:pt x="709117" y="2249424"/>
                  </a:lnTo>
                  <a:lnTo>
                    <a:pt x="731748" y="2226107"/>
                  </a:lnTo>
                  <a:lnTo>
                    <a:pt x="737235" y="2215820"/>
                  </a:lnTo>
                  <a:lnTo>
                    <a:pt x="742035" y="2202790"/>
                  </a:lnTo>
                  <a:lnTo>
                    <a:pt x="753008" y="2188388"/>
                  </a:lnTo>
                  <a:lnTo>
                    <a:pt x="766038" y="2176043"/>
                  </a:lnTo>
                  <a:lnTo>
                    <a:pt x="775640" y="2169871"/>
                  </a:lnTo>
                  <a:lnTo>
                    <a:pt x="792785" y="2169185"/>
                  </a:lnTo>
                  <a:lnTo>
                    <a:pt x="833247" y="2174672"/>
                  </a:lnTo>
                  <a:lnTo>
                    <a:pt x="848334" y="2169871"/>
                  </a:lnTo>
                  <a:lnTo>
                    <a:pt x="862736" y="2174672"/>
                  </a:lnTo>
                  <a:lnTo>
                    <a:pt x="883310" y="2168500"/>
                  </a:lnTo>
                  <a:lnTo>
                    <a:pt x="902513" y="2157527"/>
                  </a:lnTo>
                  <a:lnTo>
                    <a:pt x="921029" y="2136267"/>
                  </a:lnTo>
                  <a:lnTo>
                    <a:pt x="944346" y="2129409"/>
                  </a:lnTo>
                  <a:lnTo>
                    <a:pt x="978636" y="2126666"/>
                  </a:lnTo>
                  <a:close/>
                  <a:moveTo>
                    <a:pt x="1461440" y="2090318"/>
                  </a:moveTo>
                  <a:lnTo>
                    <a:pt x="1469669" y="2084832"/>
                  </a:lnTo>
                  <a:lnTo>
                    <a:pt x="1473784" y="2088947"/>
                  </a:lnTo>
                  <a:lnTo>
                    <a:pt x="1475156" y="2098548"/>
                  </a:lnTo>
                  <a:lnTo>
                    <a:pt x="1471041" y="2108835"/>
                  </a:lnTo>
                  <a:lnTo>
                    <a:pt x="1453896" y="2103349"/>
                  </a:lnTo>
                  <a:lnTo>
                    <a:pt x="1428521" y="2108835"/>
                  </a:lnTo>
                  <a:lnTo>
                    <a:pt x="1364742" y="2134210"/>
                  </a:lnTo>
                  <a:lnTo>
                    <a:pt x="1357884" y="2138324"/>
                  </a:lnTo>
                  <a:lnTo>
                    <a:pt x="1350340" y="2145868"/>
                  </a:lnTo>
                  <a:lnTo>
                    <a:pt x="1346225" y="2152040"/>
                  </a:lnTo>
                  <a:lnTo>
                    <a:pt x="1344854" y="2156155"/>
                  </a:lnTo>
                  <a:lnTo>
                    <a:pt x="1342796" y="2160270"/>
                  </a:lnTo>
                  <a:lnTo>
                    <a:pt x="1335938" y="2163699"/>
                  </a:lnTo>
                  <a:lnTo>
                    <a:pt x="1329766" y="2165071"/>
                  </a:lnTo>
                  <a:lnTo>
                    <a:pt x="1285189" y="2163699"/>
                  </a:lnTo>
                  <a:lnTo>
                    <a:pt x="1278331" y="2161642"/>
                  </a:lnTo>
                  <a:lnTo>
                    <a:pt x="1275588" y="2156155"/>
                  </a:lnTo>
                  <a:lnTo>
                    <a:pt x="1273530" y="2149297"/>
                  </a:lnTo>
                  <a:lnTo>
                    <a:pt x="1270787" y="2142439"/>
                  </a:lnTo>
                  <a:lnTo>
                    <a:pt x="1259814" y="2123923"/>
                  </a:lnTo>
                  <a:lnTo>
                    <a:pt x="1252271" y="2117750"/>
                  </a:lnTo>
                  <a:lnTo>
                    <a:pt x="1235811" y="2112950"/>
                  </a:lnTo>
                  <a:lnTo>
                    <a:pt x="1228268" y="2104720"/>
                  </a:lnTo>
                  <a:lnTo>
                    <a:pt x="1222095" y="2102663"/>
                  </a:lnTo>
                  <a:lnTo>
                    <a:pt x="1215923" y="2103349"/>
                  </a:lnTo>
                  <a:lnTo>
                    <a:pt x="1204950" y="2107463"/>
                  </a:lnTo>
                  <a:lnTo>
                    <a:pt x="1186434" y="2110207"/>
                  </a:lnTo>
                  <a:lnTo>
                    <a:pt x="1174775" y="2115007"/>
                  </a:lnTo>
                  <a:lnTo>
                    <a:pt x="1165860" y="2123237"/>
                  </a:lnTo>
                  <a:lnTo>
                    <a:pt x="1162431" y="2133524"/>
                  </a:lnTo>
                  <a:lnTo>
                    <a:pt x="1156944" y="2133524"/>
                  </a:lnTo>
                  <a:lnTo>
                    <a:pt x="1156944" y="2126666"/>
                  </a:lnTo>
                  <a:lnTo>
                    <a:pt x="1152830" y="2126666"/>
                  </a:lnTo>
                  <a:lnTo>
                    <a:pt x="1145286" y="2134895"/>
                  </a:lnTo>
                  <a:lnTo>
                    <a:pt x="1138428" y="2125980"/>
                  </a:lnTo>
                  <a:lnTo>
                    <a:pt x="1134313" y="2110892"/>
                  </a:lnTo>
                  <a:lnTo>
                    <a:pt x="1132941" y="2099920"/>
                  </a:lnTo>
                  <a:lnTo>
                    <a:pt x="1132256" y="2077974"/>
                  </a:lnTo>
                  <a:lnTo>
                    <a:pt x="1134999" y="2068373"/>
                  </a:lnTo>
                  <a:lnTo>
                    <a:pt x="1142543" y="2060143"/>
                  </a:lnTo>
                  <a:lnTo>
                    <a:pt x="1154887" y="2056028"/>
                  </a:lnTo>
                  <a:lnTo>
                    <a:pt x="1167231" y="2054657"/>
                  </a:lnTo>
                  <a:lnTo>
                    <a:pt x="1176833" y="2049856"/>
                  </a:lnTo>
                  <a:lnTo>
                    <a:pt x="1180947" y="2038883"/>
                  </a:lnTo>
                  <a:lnTo>
                    <a:pt x="1187120" y="2032025"/>
                  </a:lnTo>
                  <a:lnTo>
                    <a:pt x="1267358" y="2012823"/>
                  </a:lnTo>
                  <a:lnTo>
                    <a:pt x="1291361" y="2012823"/>
                  </a:lnTo>
                  <a:lnTo>
                    <a:pt x="1316736" y="2017624"/>
                  </a:lnTo>
                  <a:lnTo>
                    <a:pt x="1326337" y="2023110"/>
                  </a:lnTo>
                  <a:lnTo>
                    <a:pt x="1344854" y="2038883"/>
                  </a:lnTo>
                  <a:lnTo>
                    <a:pt x="1369542" y="2045056"/>
                  </a:lnTo>
                  <a:lnTo>
                    <a:pt x="1396289" y="2064258"/>
                  </a:lnTo>
                  <a:lnTo>
                    <a:pt x="1403832" y="2071802"/>
                  </a:lnTo>
                  <a:lnTo>
                    <a:pt x="1406576" y="2062201"/>
                  </a:lnTo>
                  <a:lnTo>
                    <a:pt x="1402461" y="2054657"/>
                  </a:lnTo>
                  <a:lnTo>
                    <a:pt x="1395603" y="2046427"/>
                  </a:lnTo>
                  <a:lnTo>
                    <a:pt x="1389431" y="2035454"/>
                  </a:lnTo>
                  <a:lnTo>
                    <a:pt x="1401089" y="2039569"/>
                  </a:lnTo>
                  <a:lnTo>
                    <a:pt x="1409319" y="2039569"/>
                  </a:lnTo>
                  <a:lnTo>
                    <a:pt x="1416177" y="2035454"/>
                  </a:lnTo>
                  <a:lnTo>
                    <a:pt x="1423035" y="2029282"/>
                  </a:lnTo>
                  <a:lnTo>
                    <a:pt x="1423721" y="2039569"/>
                  </a:lnTo>
                  <a:lnTo>
                    <a:pt x="1442923" y="2045741"/>
                  </a:lnTo>
                  <a:lnTo>
                    <a:pt x="1475841" y="2048485"/>
                  </a:lnTo>
                  <a:lnTo>
                    <a:pt x="1455953" y="2057400"/>
                  </a:lnTo>
                  <a:lnTo>
                    <a:pt x="1451838" y="2060143"/>
                  </a:lnTo>
                  <a:lnTo>
                    <a:pt x="1450467" y="2067001"/>
                  </a:lnTo>
                  <a:lnTo>
                    <a:pt x="1453210" y="2073859"/>
                  </a:lnTo>
                  <a:lnTo>
                    <a:pt x="1458011" y="2080717"/>
                  </a:lnTo>
                  <a:lnTo>
                    <a:pt x="1461440" y="2090318"/>
                  </a:lnTo>
                  <a:close/>
                  <a:moveTo>
                    <a:pt x="838733" y="1359941"/>
                  </a:moveTo>
                  <a:lnTo>
                    <a:pt x="829818" y="1370914"/>
                  </a:lnTo>
                  <a:lnTo>
                    <a:pt x="828446" y="1388745"/>
                  </a:lnTo>
                  <a:lnTo>
                    <a:pt x="825017" y="1404518"/>
                  </a:lnTo>
                  <a:lnTo>
                    <a:pt x="809244" y="1409319"/>
                  </a:lnTo>
                  <a:lnTo>
                    <a:pt x="814730" y="1417549"/>
                  </a:lnTo>
                  <a:lnTo>
                    <a:pt x="817473" y="1420292"/>
                  </a:lnTo>
                  <a:lnTo>
                    <a:pt x="823646" y="1421663"/>
                  </a:lnTo>
                  <a:lnTo>
                    <a:pt x="819531" y="1427150"/>
                  </a:lnTo>
                  <a:lnTo>
                    <a:pt x="831875" y="1427836"/>
                  </a:lnTo>
                  <a:lnTo>
                    <a:pt x="832561" y="1433322"/>
                  </a:lnTo>
                  <a:lnTo>
                    <a:pt x="823646" y="1446352"/>
                  </a:lnTo>
                  <a:lnTo>
                    <a:pt x="821588" y="1460068"/>
                  </a:lnTo>
                  <a:lnTo>
                    <a:pt x="821588" y="1471041"/>
                  </a:lnTo>
                  <a:lnTo>
                    <a:pt x="829132" y="1538935"/>
                  </a:lnTo>
                  <a:lnTo>
                    <a:pt x="838733" y="1575968"/>
                  </a:lnTo>
                  <a:lnTo>
                    <a:pt x="820217" y="1578712"/>
                  </a:lnTo>
                  <a:lnTo>
                    <a:pt x="803072" y="1592428"/>
                  </a:lnTo>
                  <a:lnTo>
                    <a:pt x="795528" y="1612316"/>
                  </a:lnTo>
                  <a:lnTo>
                    <a:pt x="802386" y="1634261"/>
                  </a:lnTo>
                  <a:lnTo>
                    <a:pt x="802386" y="1647292"/>
                  </a:lnTo>
                  <a:lnTo>
                    <a:pt x="785241" y="1656207"/>
                  </a:lnTo>
                  <a:lnTo>
                    <a:pt x="751637" y="1667866"/>
                  </a:lnTo>
                  <a:lnTo>
                    <a:pt x="746150" y="1676781"/>
                  </a:lnTo>
                  <a:lnTo>
                    <a:pt x="741350" y="1697355"/>
                  </a:lnTo>
                  <a:lnTo>
                    <a:pt x="737235" y="1704213"/>
                  </a:lnTo>
                  <a:lnTo>
                    <a:pt x="730377" y="1706956"/>
                  </a:lnTo>
                  <a:lnTo>
                    <a:pt x="715975" y="1700098"/>
                  </a:lnTo>
                  <a:lnTo>
                    <a:pt x="705688" y="1698041"/>
                  </a:lnTo>
                  <a:lnTo>
                    <a:pt x="698144" y="1693240"/>
                  </a:lnTo>
                  <a:lnTo>
                    <a:pt x="683057" y="1672666"/>
                  </a:lnTo>
                  <a:lnTo>
                    <a:pt x="679628" y="1671295"/>
                  </a:lnTo>
                  <a:lnTo>
                    <a:pt x="676884" y="1671980"/>
                  </a:lnTo>
                  <a:lnTo>
                    <a:pt x="670026" y="1665122"/>
                  </a:lnTo>
                  <a:lnTo>
                    <a:pt x="663168" y="1654150"/>
                  </a:lnTo>
                  <a:lnTo>
                    <a:pt x="660425" y="1643863"/>
                  </a:lnTo>
                  <a:lnTo>
                    <a:pt x="656996" y="1645234"/>
                  </a:lnTo>
                  <a:lnTo>
                    <a:pt x="648767" y="1647977"/>
                  </a:lnTo>
                  <a:lnTo>
                    <a:pt x="646023" y="1649349"/>
                  </a:lnTo>
                  <a:lnTo>
                    <a:pt x="646023" y="1643177"/>
                  </a:lnTo>
                  <a:lnTo>
                    <a:pt x="645338" y="1630832"/>
                  </a:lnTo>
                  <a:lnTo>
                    <a:pt x="646023" y="1624660"/>
                  </a:lnTo>
                  <a:lnTo>
                    <a:pt x="634365" y="1632204"/>
                  </a:lnTo>
                  <a:lnTo>
                    <a:pt x="628878" y="1626718"/>
                  </a:lnTo>
                  <a:lnTo>
                    <a:pt x="630250" y="1614373"/>
                  </a:lnTo>
                  <a:lnTo>
                    <a:pt x="636422" y="1599971"/>
                  </a:lnTo>
                  <a:lnTo>
                    <a:pt x="643280" y="1594485"/>
                  </a:lnTo>
                  <a:lnTo>
                    <a:pt x="652196" y="1591056"/>
                  </a:lnTo>
                  <a:lnTo>
                    <a:pt x="665226" y="1588313"/>
                  </a:lnTo>
                  <a:lnTo>
                    <a:pt x="668655" y="1584884"/>
                  </a:lnTo>
                  <a:lnTo>
                    <a:pt x="676884" y="1575968"/>
                  </a:lnTo>
                  <a:lnTo>
                    <a:pt x="694029" y="1577340"/>
                  </a:lnTo>
                  <a:lnTo>
                    <a:pt x="698144" y="1575968"/>
                  </a:lnTo>
                  <a:lnTo>
                    <a:pt x="702945" y="1564996"/>
                  </a:lnTo>
                  <a:lnTo>
                    <a:pt x="702945" y="1554023"/>
                  </a:lnTo>
                  <a:lnTo>
                    <a:pt x="706374" y="1544422"/>
                  </a:lnTo>
                  <a:lnTo>
                    <a:pt x="718032" y="1538935"/>
                  </a:lnTo>
                  <a:lnTo>
                    <a:pt x="713918" y="1528648"/>
                  </a:lnTo>
                  <a:lnTo>
                    <a:pt x="715289" y="1506703"/>
                  </a:lnTo>
                  <a:lnTo>
                    <a:pt x="713232" y="1495730"/>
                  </a:lnTo>
                  <a:lnTo>
                    <a:pt x="711860" y="1499159"/>
                  </a:lnTo>
                  <a:lnTo>
                    <a:pt x="711860" y="1499845"/>
                  </a:lnTo>
                  <a:lnTo>
                    <a:pt x="711174" y="1499845"/>
                  </a:lnTo>
                  <a:lnTo>
                    <a:pt x="707745" y="1501902"/>
                  </a:lnTo>
                  <a:lnTo>
                    <a:pt x="704316" y="1495044"/>
                  </a:lnTo>
                  <a:lnTo>
                    <a:pt x="700202" y="1489558"/>
                  </a:lnTo>
                  <a:lnTo>
                    <a:pt x="694715" y="1486129"/>
                  </a:lnTo>
                  <a:lnTo>
                    <a:pt x="688543" y="1483385"/>
                  </a:lnTo>
                  <a:lnTo>
                    <a:pt x="692658" y="1475156"/>
                  </a:lnTo>
                  <a:lnTo>
                    <a:pt x="691972" y="1462811"/>
                  </a:lnTo>
                  <a:lnTo>
                    <a:pt x="688543" y="1449781"/>
                  </a:lnTo>
                  <a:lnTo>
                    <a:pt x="683742" y="1440180"/>
                  </a:lnTo>
                  <a:lnTo>
                    <a:pt x="675513" y="1431265"/>
                  </a:lnTo>
                  <a:lnTo>
                    <a:pt x="667283" y="1428521"/>
                  </a:lnTo>
                  <a:lnTo>
                    <a:pt x="658368" y="1426464"/>
                  </a:lnTo>
                  <a:lnTo>
                    <a:pt x="646023" y="1421663"/>
                  </a:lnTo>
                  <a:lnTo>
                    <a:pt x="635736" y="1412748"/>
                  </a:lnTo>
                  <a:lnTo>
                    <a:pt x="613105" y="1384630"/>
                  </a:lnTo>
                  <a:lnTo>
                    <a:pt x="606933" y="1372286"/>
                  </a:lnTo>
                  <a:lnTo>
                    <a:pt x="605561" y="1358570"/>
                  </a:lnTo>
                  <a:lnTo>
                    <a:pt x="608990" y="1348283"/>
                  </a:lnTo>
                  <a:lnTo>
                    <a:pt x="614477" y="1338682"/>
                  </a:lnTo>
                  <a:lnTo>
                    <a:pt x="616534" y="1325651"/>
                  </a:lnTo>
                  <a:lnTo>
                    <a:pt x="720090" y="1304392"/>
                  </a:lnTo>
                  <a:lnTo>
                    <a:pt x="734492" y="1306449"/>
                  </a:lnTo>
                  <a:lnTo>
                    <a:pt x="768096" y="1317422"/>
                  </a:lnTo>
                  <a:lnTo>
                    <a:pt x="770153" y="1323594"/>
                  </a:lnTo>
                  <a:lnTo>
                    <a:pt x="799643" y="1359941"/>
                  </a:lnTo>
                  <a:lnTo>
                    <a:pt x="801700" y="1355827"/>
                  </a:lnTo>
                  <a:lnTo>
                    <a:pt x="802386" y="1351712"/>
                  </a:lnTo>
                  <a:lnTo>
                    <a:pt x="804443" y="1348283"/>
                  </a:lnTo>
                  <a:lnTo>
                    <a:pt x="809244" y="1347597"/>
                  </a:lnTo>
                  <a:lnTo>
                    <a:pt x="809930" y="1343482"/>
                  </a:lnTo>
                  <a:lnTo>
                    <a:pt x="808558" y="1342111"/>
                  </a:lnTo>
                  <a:lnTo>
                    <a:pt x="807186" y="1342111"/>
                  </a:lnTo>
                  <a:lnTo>
                    <a:pt x="805129" y="1341425"/>
                  </a:lnTo>
                  <a:lnTo>
                    <a:pt x="815416" y="1337996"/>
                  </a:lnTo>
                  <a:lnTo>
                    <a:pt x="824331" y="1340053"/>
                  </a:lnTo>
                  <a:lnTo>
                    <a:pt x="832561" y="1347597"/>
                  </a:lnTo>
                  <a:lnTo>
                    <a:pt x="838733" y="1359941"/>
                  </a:lnTo>
                  <a:close/>
                  <a:moveTo>
                    <a:pt x="433425" y="1297534"/>
                  </a:moveTo>
                  <a:lnTo>
                    <a:pt x="438226" y="1304392"/>
                  </a:lnTo>
                  <a:lnTo>
                    <a:pt x="457428" y="1322908"/>
                  </a:lnTo>
                  <a:lnTo>
                    <a:pt x="457428" y="1327023"/>
                  </a:lnTo>
                  <a:lnTo>
                    <a:pt x="456743" y="1328395"/>
                  </a:lnTo>
                  <a:lnTo>
                    <a:pt x="454685" y="1328395"/>
                  </a:lnTo>
                  <a:lnTo>
                    <a:pt x="451942" y="1329080"/>
                  </a:lnTo>
                  <a:lnTo>
                    <a:pt x="446456" y="1360627"/>
                  </a:lnTo>
                  <a:lnTo>
                    <a:pt x="445084" y="1366114"/>
                  </a:lnTo>
                  <a:lnTo>
                    <a:pt x="435483" y="1364742"/>
                  </a:lnTo>
                  <a:lnTo>
                    <a:pt x="427939" y="1361999"/>
                  </a:lnTo>
                  <a:lnTo>
                    <a:pt x="421081" y="1361313"/>
                  </a:lnTo>
                  <a:lnTo>
                    <a:pt x="413537" y="1366114"/>
                  </a:lnTo>
                  <a:lnTo>
                    <a:pt x="411480" y="1357884"/>
                  </a:lnTo>
                  <a:lnTo>
                    <a:pt x="412851" y="1352398"/>
                  </a:lnTo>
                  <a:lnTo>
                    <a:pt x="414909" y="1346911"/>
                  </a:lnTo>
                  <a:lnTo>
                    <a:pt x="413537" y="1341425"/>
                  </a:lnTo>
                  <a:lnTo>
                    <a:pt x="410794" y="1337310"/>
                  </a:lnTo>
                  <a:lnTo>
                    <a:pt x="402564" y="1329080"/>
                  </a:lnTo>
                  <a:lnTo>
                    <a:pt x="399135" y="1322908"/>
                  </a:lnTo>
                  <a:lnTo>
                    <a:pt x="390906" y="1315364"/>
                  </a:lnTo>
                  <a:lnTo>
                    <a:pt x="387477" y="1310564"/>
                  </a:lnTo>
                  <a:lnTo>
                    <a:pt x="389534" y="1304392"/>
                  </a:lnTo>
                  <a:lnTo>
                    <a:pt x="394335" y="1301648"/>
                  </a:lnTo>
                  <a:lnTo>
                    <a:pt x="398450" y="1303706"/>
                  </a:lnTo>
                  <a:lnTo>
                    <a:pt x="401879" y="1307821"/>
                  </a:lnTo>
                  <a:lnTo>
                    <a:pt x="403936" y="1310564"/>
                  </a:lnTo>
                  <a:lnTo>
                    <a:pt x="408051" y="1304392"/>
                  </a:lnTo>
                  <a:lnTo>
                    <a:pt x="413537" y="1299591"/>
                  </a:lnTo>
                  <a:lnTo>
                    <a:pt x="419024" y="1298905"/>
                  </a:lnTo>
                  <a:lnTo>
                    <a:pt x="423824" y="1304392"/>
                  </a:lnTo>
                  <a:lnTo>
                    <a:pt x="427939" y="1304392"/>
                  </a:lnTo>
                  <a:lnTo>
                    <a:pt x="427939" y="1297534"/>
                  </a:lnTo>
                  <a:lnTo>
                    <a:pt x="433425" y="1297534"/>
                  </a:lnTo>
                  <a:close/>
                  <a:moveTo>
                    <a:pt x="1154887" y="901827"/>
                  </a:moveTo>
                  <a:lnTo>
                    <a:pt x="1154887" y="910057"/>
                  </a:lnTo>
                  <a:lnTo>
                    <a:pt x="1153515" y="925830"/>
                  </a:lnTo>
                  <a:lnTo>
                    <a:pt x="1144600" y="935431"/>
                  </a:lnTo>
                  <a:lnTo>
                    <a:pt x="1123340" y="926516"/>
                  </a:lnTo>
                  <a:lnTo>
                    <a:pt x="1111682" y="932688"/>
                  </a:lnTo>
                  <a:lnTo>
                    <a:pt x="1103452" y="929259"/>
                  </a:lnTo>
                  <a:lnTo>
                    <a:pt x="1096594" y="920344"/>
                  </a:lnTo>
                  <a:lnTo>
                    <a:pt x="1089050" y="913486"/>
                  </a:lnTo>
                  <a:lnTo>
                    <a:pt x="1094537" y="907999"/>
                  </a:lnTo>
                  <a:lnTo>
                    <a:pt x="1088364" y="903199"/>
                  </a:lnTo>
                  <a:lnTo>
                    <a:pt x="1086993" y="899084"/>
                  </a:lnTo>
                  <a:lnTo>
                    <a:pt x="1088364" y="894283"/>
                  </a:lnTo>
                  <a:lnTo>
                    <a:pt x="1089050" y="889483"/>
                  </a:lnTo>
                  <a:lnTo>
                    <a:pt x="1089736" y="886054"/>
                  </a:lnTo>
                  <a:lnTo>
                    <a:pt x="1093851" y="876452"/>
                  </a:lnTo>
                  <a:lnTo>
                    <a:pt x="1094537" y="870966"/>
                  </a:lnTo>
                  <a:lnTo>
                    <a:pt x="1086307" y="864108"/>
                  </a:lnTo>
                  <a:lnTo>
                    <a:pt x="1084935" y="860679"/>
                  </a:lnTo>
                  <a:lnTo>
                    <a:pt x="1080135" y="847649"/>
                  </a:lnTo>
                  <a:lnTo>
                    <a:pt x="1067790" y="843534"/>
                  </a:lnTo>
                  <a:lnTo>
                    <a:pt x="1043787" y="845591"/>
                  </a:lnTo>
                  <a:lnTo>
                    <a:pt x="1031443" y="852449"/>
                  </a:lnTo>
                  <a:lnTo>
                    <a:pt x="1042416" y="868223"/>
                  </a:lnTo>
                  <a:lnTo>
                    <a:pt x="1069848" y="889483"/>
                  </a:lnTo>
                  <a:lnTo>
                    <a:pt x="1095908" y="927202"/>
                  </a:lnTo>
                  <a:lnTo>
                    <a:pt x="1108938" y="938174"/>
                  </a:lnTo>
                  <a:lnTo>
                    <a:pt x="1108938" y="945032"/>
                  </a:lnTo>
                  <a:lnTo>
                    <a:pt x="1106881" y="949147"/>
                  </a:lnTo>
                  <a:lnTo>
                    <a:pt x="1106195" y="949147"/>
                  </a:lnTo>
                  <a:lnTo>
                    <a:pt x="1106881" y="949833"/>
                  </a:lnTo>
                  <a:lnTo>
                    <a:pt x="1108938" y="957377"/>
                  </a:lnTo>
                  <a:lnTo>
                    <a:pt x="1090422" y="965606"/>
                  </a:lnTo>
                  <a:lnTo>
                    <a:pt x="1067790" y="971093"/>
                  </a:lnTo>
                  <a:lnTo>
                    <a:pt x="1022528" y="975893"/>
                  </a:lnTo>
                  <a:lnTo>
                    <a:pt x="1010183" y="973836"/>
                  </a:lnTo>
                  <a:lnTo>
                    <a:pt x="987552" y="965606"/>
                  </a:lnTo>
                  <a:lnTo>
                    <a:pt x="962177" y="962177"/>
                  </a:lnTo>
                  <a:lnTo>
                    <a:pt x="952576" y="957377"/>
                  </a:lnTo>
                  <a:lnTo>
                    <a:pt x="935431" y="945032"/>
                  </a:lnTo>
                  <a:lnTo>
                    <a:pt x="918286" y="936803"/>
                  </a:lnTo>
                  <a:lnTo>
                    <a:pt x="876452" y="927887"/>
                  </a:lnTo>
                  <a:lnTo>
                    <a:pt x="840105" y="926516"/>
                  </a:lnTo>
                  <a:lnTo>
                    <a:pt x="832561" y="923773"/>
                  </a:lnTo>
                  <a:lnTo>
                    <a:pt x="826389" y="917600"/>
                  </a:lnTo>
                  <a:lnTo>
                    <a:pt x="804443" y="886054"/>
                  </a:lnTo>
                  <a:lnTo>
                    <a:pt x="796899" y="878510"/>
                  </a:lnTo>
                  <a:lnTo>
                    <a:pt x="785241" y="876452"/>
                  </a:lnTo>
                  <a:lnTo>
                    <a:pt x="785241" y="870966"/>
                  </a:lnTo>
                  <a:lnTo>
                    <a:pt x="789356" y="868909"/>
                  </a:lnTo>
                  <a:lnTo>
                    <a:pt x="795528" y="864108"/>
                  </a:lnTo>
                  <a:lnTo>
                    <a:pt x="800328" y="862736"/>
                  </a:lnTo>
                  <a:lnTo>
                    <a:pt x="803072" y="862736"/>
                  </a:lnTo>
                  <a:lnTo>
                    <a:pt x="805815" y="864108"/>
                  </a:lnTo>
                  <a:lnTo>
                    <a:pt x="809244" y="864108"/>
                  </a:lnTo>
                  <a:lnTo>
                    <a:pt x="835990" y="857936"/>
                  </a:lnTo>
                  <a:lnTo>
                    <a:pt x="839419" y="855193"/>
                  </a:lnTo>
                  <a:lnTo>
                    <a:pt x="850392" y="836676"/>
                  </a:lnTo>
                  <a:lnTo>
                    <a:pt x="857936" y="830504"/>
                  </a:lnTo>
                  <a:lnTo>
                    <a:pt x="866165" y="829132"/>
                  </a:lnTo>
                  <a:lnTo>
                    <a:pt x="873709" y="829132"/>
                  </a:lnTo>
                  <a:lnTo>
                    <a:pt x="882624" y="827075"/>
                  </a:lnTo>
                  <a:lnTo>
                    <a:pt x="901141" y="808558"/>
                  </a:lnTo>
                  <a:lnTo>
                    <a:pt x="922401" y="792099"/>
                  </a:lnTo>
                  <a:lnTo>
                    <a:pt x="923087" y="789356"/>
                  </a:lnTo>
                  <a:lnTo>
                    <a:pt x="929945" y="785927"/>
                  </a:lnTo>
                  <a:lnTo>
                    <a:pt x="927887" y="777011"/>
                  </a:lnTo>
                  <a:lnTo>
                    <a:pt x="920343" y="768096"/>
                  </a:lnTo>
                  <a:lnTo>
                    <a:pt x="913485" y="763981"/>
                  </a:lnTo>
                  <a:lnTo>
                    <a:pt x="890854" y="758495"/>
                  </a:lnTo>
                  <a:lnTo>
                    <a:pt x="882624" y="757809"/>
                  </a:lnTo>
                  <a:lnTo>
                    <a:pt x="867537" y="759866"/>
                  </a:lnTo>
                  <a:lnTo>
                    <a:pt x="855192" y="763295"/>
                  </a:lnTo>
                  <a:lnTo>
                    <a:pt x="845591" y="769468"/>
                  </a:lnTo>
                  <a:lnTo>
                    <a:pt x="835990" y="779755"/>
                  </a:lnTo>
                  <a:lnTo>
                    <a:pt x="825703" y="805129"/>
                  </a:lnTo>
                  <a:lnTo>
                    <a:pt x="823646" y="805129"/>
                  </a:lnTo>
                  <a:lnTo>
                    <a:pt x="792099" y="850392"/>
                  </a:lnTo>
                  <a:lnTo>
                    <a:pt x="781812" y="859993"/>
                  </a:lnTo>
                  <a:lnTo>
                    <a:pt x="768096" y="864108"/>
                  </a:lnTo>
                  <a:lnTo>
                    <a:pt x="753694" y="862051"/>
                  </a:lnTo>
                  <a:lnTo>
                    <a:pt x="694029" y="839419"/>
                  </a:lnTo>
                  <a:lnTo>
                    <a:pt x="683742" y="833247"/>
                  </a:lnTo>
                  <a:lnTo>
                    <a:pt x="673455" y="825703"/>
                  </a:lnTo>
                  <a:lnTo>
                    <a:pt x="666597" y="822274"/>
                  </a:lnTo>
                  <a:lnTo>
                    <a:pt x="657682" y="820903"/>
                  </a:lnTo>
                  <a:lnTo>
                    <a:pt x="645338" y="815416"/>
                  </a:lnTo>
                  <a:lnTo>
                    <a:pt x="620649" y="790042"/>
                  </a:lnTo>
                  <a:lnTo>
                    <a:pt x="606933" y="783184"/>
                  </a:lnTo>
                  <a:lnTo>
                    <a:pt x="606933" y="776326"/>
                  </a:lnTo>
                  <a:lnTo>
                    <a:pt x="614477" y="773582"/>
                  </a:lnTo>
                  <a:lnTo>
                    <a:pt x="617906" y="765353"/>
                  </a:lnTo>
                  <a:lnTo>
                    <a:pt x="618591" y="755066"/>
                  </a:lnTo>
                  <a:lnTo>
                    <a:pt x="621335" y="745465"/>
                  </a:lnTo>
                  <a:lnTo>
                    <a:pt x="618591" y="744779"/>
                  </a:lnTo>
                  <a:lnTo>
                    <a:pt x="616534" y="743407"/>
                  </a:lnTo>
                  <a:lnTo>
                    <a:pt x="614477" y="741350"/>
                  </a:lnTo>
                  <a:lnTo>
                    <a:pt x="611733" y="739292"/>
                  </a:lnTo>
                  <a:lnTo>
                    <a:pt x="617220" y="735863"/>
                  </a:lnTo>
                  <a:lnTo>
                    <a:pt x="619963" y="731749"/>
                  </a:lnTo>
                  <a:lnTo>
                    <a:pt x="621335" y="726262"/>
                  </a:lnTo>
                  <a:lnTo>
                    <a:pt x="621335" y="717347"/>
                  </a:lnTo>
                  <a:lnTo>
                    <a:pt x="624078" y="711175"/>
                  </a:lnTo>
                  <a:lnTo>
                    <a:pt x="629564" y="707060"/>
                  </a:lnTo>
                  <a:lnTo>
                    <a:pt x="636422" y="705002"/>
                  </a:lnTo>
                  <a:lnTo>
                    <a:pt x="641223" y="702259"/>
                  </a:lnTo>
                  <a:lnTo>
                    <a:pt x="660425" y="683057"/>
                  </a:lnTo>
                  <a:lnTo>
                    <a:pt x="665226" y="676885"/>
                  </a:lnTo>
                  <a:lnTo>
                    <a:pt x="670026" y="676885"/>
                  </a:lnTo>
                  <a:lnTo>
                    <a:pt x="678256" y="695401"/>
                  </a:lnTo>
                  <a:lnTo>
                    <a:pt x="701573" y="693344"/>
                  </a:lnTo>
                  <a:lnTo>
                    <a:pt x="727634" y="686486"/>
                  </a:lnTo>
                  <a:lnTo>
                    <a:pt x="746836" y="689915"/>
                  </a:lnTo>
                  <a:lnTo>
                    <a:pt x="749579" y="684428"/>
                  </a:lnTo>
                  <a:lnTo>
                    <a:pt x="752322" y="680999"/>
                  </a:lnTo>
                  <a:lnTo>
                    <a:pt x="755066" y="676885"/>
                  </a:lnTo>
                  <a:lnTo>
                    <a:pt x="756437" y="670712"/>
                  </a:lnTo>
                  <a:lnTo>
                    <a:pt x="760552" y="679628"/>
                  </a:lnTo>
                  <a:lnTo>
                    <a:pt x="761238" y="683743"/>
                  </a:lnTo>
                  <a:lnTo>
                    <a:pt x="766038" y="683743"/>
                  </a:lnTo>
                  <a:lnTo>
                    <a:pt x="774954" y="670712"/>
                  </a:lnTo>
                  <a:lnTo>
                    <a:pt x="789356" y="664540"/>
                  </a:lnTo>
                  <a:lnTo>
                    <a:pt x="819531" y="659054"/>
                  </a:lnTo>
                  <a:lnTo>
                    <a:pt x="838047" y="652196"/>
                  </a:lnTo>
                  <a:lnTo>
                    <a:pt x="844905" y="641909"/>
                  </a:lnTo>
                  <a:lnTo>
                    <a:pt x="843534" y="625450"/>
                  </a:lnTo>
                  <a:lnTo>
                    <a:pt x="838733" y="602132"/>
                  </a:lnTo>
                  <a:lnTo>
                    <a:pt x="964920" y="598018"/>
                  </a:lnTo>
                  <a:lnTo>
                    <a:pt x="978636" y="602132"/>
                  </a:lnTo>
                  <a:lnTo>
                    <a:pt x="973150" y="622706"/>
                  </a:lnTo>
                  <a:lnTo>
                    <a:pt x="986180" y="630936"/>
                  </a:lnTo>
                  <a:lnTo>
                    <a:pt x="1005383" y="636422"/>
                  </a:lnTo>
                  <a:lnTo>
                    <a:pt x="1017727" y="646024"/>
                  </a:lnTo>
                  <a:lnTo>
                    <a:pt x="1012926" y="654939"/>
                  </a:lnTo>
                  <a:lnTo>
                    <a:pt x="990981" y="689915"/>
                  </a:lnTo>
                  <a:lnTo>
                    <a:pt x="992352" y="694715"/>
                  </a:lnTo>
                  <a:lnTo>
                    <a:pt x="1022528" y="724205"/>
                  </a:lnTo>
                  <a:lnTo>
                    <a:pt x="1046531" y="733806"/>
                  </a:lnTo>
                  <a:lnTo>
                    <a:pt x="1052017" y="738607"/>
                  </a:lnTo>
                  <a:lnTo>
                    <a:pt x="1054760" y="742036"/>
                  </a:lnTo>
                  <a:lnTo>
                    <a:pt x="1078763" y="778383"/>
                  </a:lnTo>
                  <a:lnTo>
                    <a:pt x="1088364" y="786613"/>
                  </a:lnTo>
                  <a:lnTo>
                    <a:pt x="1103452" y="795528"/>
                  </a:lnTo>
                  <a:lnTo>
                    <a:pt x="1094537" y="802386"/>
                  </a:lnTo>
                  <a:lnTo>
                    <a:pt x="1097280" y="809930"/>
                  </a:lnTo>
                  <a:lnTo>
                    <a:pt x="1102080" y="816788"/>
                  </a:lnTo>
                  <a:lnTo>
                    <a:pt x="1108938" y="823646"/>
                  </a:lnTo>
                  <a:lnTo>
                    <a:pt x="1108938" y="832561"/>
                  </a:lnTo>
                  <a:lnTo>
                    <a:pt x="1110996" y="838048"/>
                  </a:lnTo>
                  <a:lnTo>
                    <a:pt x="1115796" y="840105"/>
                  </a:lnTo>
                  <a:lnTo>
                    <a:pt x="1123340" y="839419"/>
                  </a:lnTo>
                  <a:lnTo>
                    <a:pt x="1122654" y="857936"/>
                  </a:lnTo>
                  <a:lnTo>
                    <a:pt x="1131570" y="877824"/>
                  </a:lnTo>
                  <a:lnTo>
                    <a:pt x="1144600" y="894969"/>
                  </a:lnTo>
                  <a:lnTo>
                    <a:pt x="1154887" y="901827"/>
                  </a:lnTo>
                  <a:close/>
                  <a:moveTo>
                    <a:pt x="27432" y="433426"/>
                  </a:moveTo>
                  <a:lnTo>
                    <a:pt x="52121" y="449885"/>
                  </a:lnTo>
                  <a:lnTo>
                    <a:pt x="47320" y="472516"/>
                  </a:lnTo>
                  <a:lnTo>
                    <a:pt x="13030" y="521894"/>
                  </a:lnTo>
                  <a:lnTo>
                    <a:pt x="8229" y="521894"/>
                  </a:lnTo>
                  <a:lnTo>
                    <a:pt x="0" y="478003"/>
                  </a:lnTo>
                  <a:lnTo>
                    <a:pt x="2057" y="457429"/>
                  </a:lnTo>
                  <a:lnTo>
                    <a:pt x="17145" y="445770"/>
                  </a:lnTo>
                  <a:lnTo>
                    <a:pt x="15087" y="438226"/>
                  </a:lnTo>
                  <a:lnTo>
                    <a:pt x="16459" y="434797"/>
                  </a:lnTo>
                  <a:lnTo>
                    <a:pt x="21260" y="433426"/>
                  </a:lnTo>
                  <a:lnTo>
                    <a:pt x="27432" y="433426"/>
                  </a:lnTo>
                  <a:close/>
                  <a:moveTo>
                    <a:pt x="335356" y="0"/>
                  </a:moveTo>
                  <a:lnTo>
                    <a:pt x="329870" y="9601"/>
                  </a:lnTo>
                  <a:lnTo>
                    <a:pt x="326441" y="12344"/>
                  </a:lnTo>
                  <a:lnTo>
                    <a:pt x="326441" y="18517"/>
                  </a:lnTo>
                  <a:lnTo>
                    <a:pt x="329870" y="17831"/>
                  </a:lnTo>
                  <a:lnTo>
                    <a:pt x="330555" y="19202"/>
                  </a:lnTo>
                  <a:lnTo>
                    <a:pt x="330555" y="21946"/>
                  </a:lnTo>
                  <a:lnTo>
                    <a:pt x="332613" y="30175"/>
                  </a:lnTo>
                  <a:lnTo>
                    <a:pt x="333984" y="39776"/>
                  </a:lnTo>
                  <a:lnTo>
                    <a:pt x="335356" y="43891"/>
                  </a:lnTo>
                  <a:lnTo>
                    <a:pt x="318897" y="53492"/>
                  </a:lnTo>
                  <a:lnTo>
                    <a:pt x="301752" y="66523"/>
                  </a:lnTo>
                  <a:lnTo>
                    <a:pt x="290093" y="84353"/>
                  </a:lnTo>
                  <a:lnTo>
                    <a:pt x="292836" y="106985"/>
                  </a:lnTo>
                  <a:lnTo>
                    <a:pt x="283235" y="106985"/>
                  </a:lnTo>
                  <a:lnTo>
                    <a:pt x="275006" y="109042"/>
                  </a:lnTo>
                  <a:lnTo>
                    <a:pt x="268833" y="113843"/>
                  </a:lnTo>
                  <a:lnTo>
                    <a:pt x="264033" y="119329"/>
                  </a:lnTo>
                  <a:lnTo>
                    <a:pt x="273634" y="125501"/>
                  </a:lnTo>
                  <a:lnTo>
                    <a:pt x="278435" y="126187"/>
                  </a:lnTo>
                  <a:lnTo>
                    <a:pt x="267462" y="131674"/>
                  </a:lnTo>
                  <a:lnTo>
                    <a:pt x="259232" y="139903"/>
                  </a:lnTo>
                  <a:lnTo>
                    <a:pt x="258546" y="148819"/>
                  </a:lnTo>
                  <a:lnTo>
                    <a:pt x="268833" y="157048"/>
                  </a:lnTo>
                  <a:lnTo>
                    <a:pt x="259918" y="166649"/>
                  </a:lnTo>
                  <a:lnTo>
                    <a:pt x="264033" y="176936"/>
                  </a:lnTo>
                  <a:lnTo>
                    <a:pt x="272948" y="185852"/>
                  </a:lnTo>
                  <a:lnTo>
                    <a:pt x="278435" y="194767"/>
                  </a:lnTo>
                  <a:lnTo>
                    <a:pt x="279120" y="200939"/>
                  </a:lnTo>
                  <a:lnTo>
                    <a:pt x="278435" y="202311"/>
                  </a:lnTo>
                  <a:lnTo>
                    <a:pt x="275006" y="202311"/>
                  </a:lnTo>
                  <a:lnTo>
                    <a:pt x="268833" y="207797"/>
                  </a:lnTo>
                  <a:lnTo>
                    <a:pt x="268148" y="213970"/>
                  </a:lnTo>
                  <a:lnTo>
                    <a:pt x="267462" y="222885"/>
                  </a:lnTo>
                  <a:lnTo>
                    <a:pt x="264719" y="228371"/>
                  </a:lnTo>
                  <a:lnTo>
                    <a:pt x="257175" y="222885"/>
                  </a:lnTo>
                  <a:lnTo>
                    <a:pt x="253060" y="220828"/>
                  </a:lnTo>
                  <a:lnTo>
                    <a:pt x="232486" y="213970"/>
                  </a:lnTo>
                  <a:lnTo>
                    <a:pt x="227000" y="209855"/>
                  </a:lnTo>
                  <a:lnTo>
                    <a:pt x="225628" y="200939"/>
                  </a:lnTo>
                  <a:lnTo>
                    <a:pt x="225628" y="192710"/>
                  </a:lnTo>
                  <a:lnTo>
                    <a:pt x="223571" y="188595"/>
                  </a:lnTo>
                  <a:lnTo>
                    <a:pt x="211226" y="184480"/>
                  </a:lnTo>
                  <a:lnTo>
                    <a:pt x="199568" y="165964"/>
                  </a:lnTo>
                  <a:lnTo>
                    <a:pt x="187223" y="163906"/>
                  </a:lnTo>
                  <a:lnTo>
                    <a:pt x="202997" y="152248"/>
                  </a:lnTo>
                  <a:lnTo>
                    <a:pt x="211912" y="143332"/>
                  </a:lnTo>
                  <a:lnTo>
                    <a:pt x="216027" y="135103"/>
                  </a:lnTo>
                  <a:lnTo>
                    <a:pt x="212598" y="122072"/>
                  </a:lnTo>
                  <a:lnTo>
                    <a:pt x="204368" y="113157"/>
                  </a:lnTo>
                  <a:lnTo>
                    <a:pt x="195453" y="108356"/>
                  </a:lnTo>
                  <a:lnTo>
                    <a:pt x="187223" y="106985"/>
                  </a:lnTo>
                  <a:lnTo>
                    <a:pt x="157734" y="131674"/>
                  </a:lnTo>
                  <a:lnTo>
                    <a:pt x="163906" y="131674"/>
                  </a:lnTo>
                  <a:lnTo>
                    <a:pt x="169392" y="133045"/>
                  </a:lnTo>
                  <a:lnTo>
                    <a:pt x="173507" y="135103"/>
                  </a:lnTo>
                  <a:lnTo>
                    <a:pt x="177622" y="138532"/>
                  </a:lnTo>
                  <a:lnTo>
                    <a:pt x="164592" y="140589"/>
                  </a:lnTo>
                  <a:lnTo>
                    <a:pt x="155676" y="149504"/>
                  </a:lnTo>
                  <a:lnTo>
                    <a:pt x="148818" y="161849"/>
                  </a:lnTo>
                  <a:lnTo>
                    <a:pt x="143332" y="175565"/>
                  </a:lnTo>
                  <a:lnTo>
                    <a:pt x="149504" y="172822"/>
                  </a:lnTo>
                  <a:lnTo>
                    <a:pt x="150876" y="172136"/>
                  </a:lnTo>
                  <a:lnTo>
                    <a:pt x="152933" y="169393"/>
                  </a:lnTo>
                  <a:lnTo>
                    <a:pt x="161163" y="178994"/>
                  </a:lnTo>
                  <a:lnTo>
                    <a:pt x="170078" y="194081"/>
                  </a:lnTo>
                  <a:lnTo>
                    <a:pt x="174193" y="207797"/>
                  </a:lnTo>
                  <a:lnTo>
                    <a:pt x="170078" y="213970"/>
                  </a:lnTo>
                  <a:lnTo>
                    <a:pt x="154305" y="212598"/>
                  </a:lnTo>
                  <a:lnTo>
                    <a:pt x="141960" y="210541"/>
                  </a:lnTo>
                  <a:lnTo>
                    <a:pt x="119329" y="200939"/>
                  </a:lnTo>
                  <a:lnTo>
                    <a:pt x="135788" y="175565"/>
                  </a:lnTo>
                  <a:lnTo>
                    <a:pt x="138531" y="172822"/>
                  </a:lnTo>
                  <a:lnTo>
                    <a:pt x="135102" y="162535"/>
                  </a:lnTo>
                  <a:lnTo>
                    <a:pt x="126873" y="165964"/>
                  </a:lnTo>
                  <a:lnTo>
                    <a:pt x="118643" y="174879"/>
                  </a:lnTo>
                  <a:lnTo>
                    <a:pt x="114528" y="182423"/>
                  </a:lnTo>
                  <a:lnTo>
                    <a:pt x="109728" y="182423"/>
                  </a:lnTo>
                  <a:lnTo>
                    <a:pt x="109042" y="175565"/>
                  </a:lnTo>
                  <a:lnTo>
                    <a:pt x="107670" y="171450"/>
                  </a:lnTo>
                  <a:lnTo>
                    <a:pt x="106299" y="168021"/>
                  </a:lnTo>
                  <a:lnTo>
                    <a:pt x="104927" y="163906"/>
                  </a:lnTo>
                  <a:lnTo>
                    <a:pt x="63779" y="176251"/>
                  </a:lnTo>
                  <a:lnTo>
                    <a:pt x="56235" y="182423"/>
                  </a:lnTo>
                  <a:lnTo>
                    <a:pt x="52121" y="182423"/>
                  </a:lnTo>
                  <a:lnTo>
                    <a:pt x="54178" y="176936"/>
                  </a:lnTo>
                  <a:lnTo>
                    <a:pt x="56921" y="172136"/>
                  </a:lnTo>
                  <a:lnTo>
                    <a:pt x="60350" y="168021"/>
                  </a:lnTo>
                  <a:lnTo>
                    <a:pt x="65837" y="163906"/>
                  </a:lnTo>
                  <a:lnTo>
                    <a:pt x="62408" y="161849"/>
                  </a:lnTo>
                  <a:lnTo>
                    <a:pt x="56921" y="158420"/>
                  </a:lnTo>
                  <a:lnTo>
                    <a:pt x="52121" y="157048"/>
                  </a:lnTo>
                  <a:lnTo>
                    <a:pt x="52806" y="148819"/>
                  </a:lnTo>
                  <a:lnTo>
                    <a:pt x="52121" y="144704"/>
                  </a:lnTo>
                  <a:lnTo>
                    <a:pt x="56235" y="141275"/>
                  </a:lnTo>
                  <a:lnTo>
                    <a:pt x="61036" y="138532"/>
                  </a:lnTo>
                  <a:lnTo>
                    <a:pt x="61036" y="131674"/>
                  </a:lnTo>
                  <a:lnTo>
                    <a:pt x="56235" y="131674"/>
                  </a:lnTo>
                  <a:lnTo>
                    <a:pt x="56235" y="126187"/>
                  </a:lnTo>
                  <a:lnTo>
                    <a:pt x="59664" y="124816"/>
                  </a:lnTo>
                  <a:lnTo>
                    <a:pt x="61036" y="123444"/>
                  </a:lnTo>
                  <a:lnTo>
                    <a:pt x="65837" y="119329"/>
                  </a:lnTo>
                  <a:lnTo>
                    <a:pt x="61036" y="119329"/>
                  </a:lnTo>
                  <a:lnTo>
                    <a:pt x="66522" y="106299"/>
                  </a:lnTo>
                  <a:lnTo>
                    <a:pt x="63779" y="98069"/>
                  </a:lnTo>
                  <a:lnTo>
                    <a:pt x="56921" y="91211"/>
                  </a:lnTo>
                  <a:lnTo>
                    <a:pt x="52121" y="81610"/>
                  </a:lnTo>
                  <a:lnTo>
                    <a:pt x="51435" y="68580"/>
                  </a:lnTo>
                  <a:lnTo>
                    <a:pt x="52121" y="56236"/>
                  </a:lnTo>
                  <a:lnTo>
                    <a:pt x="50749" y="47320"/>
                  </a:lnTo>
                  <a:lnTo>
                    <a:pt x="42519" y="43891"/>
                  </a:lnTo>
                  <a:lnTo>
                    <a:pt x="42519" y="37719"/>
                  </a:lnTo>
                  <a:lnTo>
                    <a:pt x="67208" y="36347"/>
                  </a:lnTo>
                  <a:lnTo>
                    <a:pt x="111785" y="25375"/>
                  </a:lnTo>
                  <a:lnTo>
                    <a:pt x="118643" y="26746"/>
                  </a:lnTo>
                  <a:lnTo>
                    <a:pt x="123444" y="31547"/>
                  </a:lnTo>
                  <a:lnTo>
                    <a:pt x="126187" y="35662"/>
                  </a:lnTo>
                  <a:lnTo>
                    <a:pt x="128930" y="37719"/>
                  </a:lnTo>
                  <a:lnTo>
                    <a:pt x="139903" y="36347"/>
                  </a:lnTo>
                  <a:lnTo>
                    <a:pt x="177622" y="25375"/>
                  </a:lnTo>
                  <a:lnTo>
                    <a:pt x="192710" y="30861"/>
                  </a:lnTo>
                  <a:lnTo>
                    <a:pt x="202311" y="41834"/>
                  </a:lnTo>
                  <a:lnTo>
                    <a:pt x="210540" y="54864"/>
                  </a:lnTo>
                  <a:lnTo>
                    <a:pt x="220827" y="69266"/>
                  </a:lnTo>
                  <a:lnTo>
                    <a:pt x="219456" y="76124"/>
                  </a:lnTo>
                  <a:lnTo>
                    <a:pt x="235229" y="69952"/>
                  </a:lnTo>
                  <a:lnTo>
                    <a:pt x="254432" y="58979"/>
                  </a:lnTo>
                  <a:lnTo>
                    <a:pt x="264033" y="50063"/>
                  </a:lnTo>
                  <a:lnTo>
                    <a:pt x="264033" y="41834"/>
                  </a:lnTo>
                  <a:lnTo>
                    <a:pt x="279120" y="19888"/>
                  </a:lnTo>
                  <a:lnTo>
                    <a:pt x="288036" y="12344"/>
                  </a:lnTo>
                  <a:lnTo>
                    <a:pt x="290779" y="13030"/>
                  </a:lnTo>
                  <a:lnTo>
                    <a:pt x="309296" y="12344"/>
                  </a:lnTo>
                  <a:lnTo>
                    <a:pt x="315468" y="10973"/>
                  </a:lnTo>
                  <a:lnTo>
                    <a:pt x="335356" y="0"/>
                  </a:lnTo>
                  <a:close/>
                </a:path>
              </a:pathLst>
            </a:custGeom>
            <a:solidFill>
              <a:srgbClr val="DA4F33"/>
            </a:solidFill>
            <a:ln w="3429" cap="rnd">
              <a:solidFill>
                <a:srgbClr val="FFFFFF"/>
              </a:solidFill>
              <a:prstDash val="solid"/>
              <a:round/>
            </a:ln>
          </p:spPr>
          <p:txBody>
            <a:bodyPr rtlCol="0" anchor="ctr"/>
            <a:lstStyle/>
            <a:p>
              <a:endParaRPr lang="el-GR"/>
            </a:p>
          </p:txBody>
        </p:sp>
        <p:sp>
          <p:nvSpPr>
            <p:cNvPr id="23" name="Ελεύθερη σχεδίαση 22">
              <a:extLst>
                <a:ext uri="{FF2B5EF4-FFF2-40B4-BE49-F238E27FC236}">
                  <a16:creationId xmlns:a16="http://schemas.microsoft.com/office/drawing/2014/main" id="{772AF9F6-417C-46DC-90B4-2D4870DF9163}"/>
                </a:ext>
              </a:extLst>
            </p:cNvPr>
            <p:cNvSpPr/>
            <p:nvPr/>
          </p:nvSpPr>
          <p:spPr>
            <a:xfrm>
              <a:off x="8201714" y="2357157"/>
              <a:ext cx="964920" cy="1962759"/>
            </a:xfrm>
            <a:custGeom>
              <a:avLst/>
              <a:gdLst>
                <a:gd name="connsiteX0" fmla="*/ 898398 w 964920"/>
                <a:gd name="connsiteY0" fmla="*/ 1837258 h 1962759"/>
                <a:gd name="connsiteX1" fmla="*/ 910057 w 964920"/>
                <a:gd name="connsiteY1" fmla="*/ 1861947 h 1962759"/>
                <a:gd name="connsiteX2" fmla="*/ 958748 w 964920"/>
                <a:gd name="connsiteY2" fmla="*/ 1893494 h 1962759"/>
                <a:gd name="connsiteX3" fmla="*/ 964921 w 964920"/>
                <a:gd name="connsiteY3" fmla="*/ 1920240 h 1962759"/>
                <a:gd name="connsiteX4" fmla="*/ 956005 w 964920"/>
                <a:gd name="connsiteY4" fmla="*/ 1908582 h 1962759"/>
                <a:gd name="connsiteX5" fmla="*/ 935431 w 964920"/>
                <a:gd name="connsiteY5" fmla="*/ 1898295 h 1962759"/>
                <a:gd name="connsiteX6" fmla="*/ 912114 w 964920"/>
                <a:gd name="connsiteY6" fmla="*/ 1891437 h 1962759"/>
                <a:gd name="connsiteX7" fmla="*/ 892912 w 964920"/>
                <a:gd name="connsiteY7" fmla="*/ 1890065 h 1962759"/>
                <a:gd name="connsiteX8" fmla="*/ 882625 w 964920"/>
                <a:gd name="connsiteY8" fmla="*/ 1894866 h 1962759"/>
                <a:gd name="connsiteX9" fmla="*/ 876452 w 964920"/>
                <a:gd name="connsiteY9" fmla="*/ 1903095 h 1962759"/>
                <a:gd name="connsiteX10" fmla="*/ 871652 w 964920"/>
                <a:gd name="connsiteY10" fmla="*/ 1910639 h 1962759"/>
                <a:gd name="connsiteX11" fmla="*/ 866851 w 964920"/>
                <a:gd name="connsiteY11" fmla="*/ 1914068 h 1962759"/>
                <a:gd name="connsiteX12" fmla="*/ 857250 w 964920"/>
                <a:gd name="connsiteY12" fmla="*/ 1918183 h 1962759"/>
                <a:gd name="connsiteX13" fmla="*/ 857936 w 964920"/>
                <a:gd name="connsiteY13" fmla="*/ 1929156 h 1962759"/>
                <a:gd name="connsiteX14" fmla="*/ 861365 w 964920"/>
                <a:gd name="connsiteY14" fmla="*/ 1939443 h 1962759"/>
                <a:gd name="connsiteX15" fmla="*/ 864108 w 964920"/>
                <a:gd name="connsiteY15" fmla="*/ 1944243 h 1962759"/>
                <a:gd name="connsiteX16" fmla="*/ 862736 w 964920"/>
                <a:gd name="connsiteY16" fmla="*/ 1955902 h 1962759"/>
                <a:gd name="connsiteX17" fmla="*/ 859993 w 964920"/>
                <a:gd name="connsiteY17" fmla="*/ 1961388 h 1962759"/>
                <a:gd name="connsiteX18" fmla="*/ 852449 w 964920"/>
                <a:gd name="connsiteY18" fmla="*/ 1962760 h 1962759"/>
                <a:gd name="connsiteX19" fmla="*/ 837362 w 964920"/>
                <a:gd name="connsiteY19" fmla="*/ 1962760 h 1962759"/>
                <a:gd name="connsiteX20" fmla="*/ 832561 w 964920"/>
                <a:gd name="connsiteY20" fmla="*/ 1959331 h 1962759"/>
                <a:gd name="connsiteX21" fmla="*/ 810616 w 964920"/>
                <a:gd name="connsiteY21" fmla="*/ 1931899 h 1962759"/>
                <a:gd name="connsiteX22" fmla="*/ 776326 w 964920"/>
                <a:gd name="connsiteY22" fmla="*/ 1903095 h 1962759"/>
                <a:gd name="connsiteX23" fmla="*/ 759181 w 964920"/>
                <a:gd name="connsiteY23" fmla="*/ 1885950 h 1962759"/>
                <a:gd name="connsiteX24" fmla="*/ 757809 w 964920"/>
                <a:gd name="connsiteY24" fmla="*/ 1871548 h 1962759"/>
                <a:gd name="connsiteX25" fmla="*/ 742721 w 964920"/>
                <a:gd name="connsiteY25" fmla="*/ 1857832 h 1962759"/>
                <a:gd name="connsiteX26" fmla="*/ 715975 w 964920"/>
                <a:gd name="connsiteY26" fmla="*/ 1820799 h 1962759"/>
                <a:gd name="connsiteX27" fmla="*/ 699516 w 964920"/>
                <a:gd name="connsiteY27" fmla="*/ 1810512 h 1962759"/>
                <a:gd name="connsiteX28" fmla="*/ 704317 w 964920"/>
                <a:gd name="connsiteY28" fmla="*/ 1800225 h 1962759"/>
                <a:gd name="connsiteX29" fmla="*/ 701573 w 964920"/>
                <a:gd name="connsiteY29" fmla="*/ 1785138 h 1962759"/>
                <a:gd name="connsiteX30" fmla="*/ 705688 w 964920"/>
                <a:gd name="connsiteY30" fmla="*/ 1779651 h 1962759"/>
                <a:gd name="connsiteX31" fmla="*/ 699516 w 964920"/>
                <a:gd name="connsiteY31" fmla="*/ 1773479 h 1962759"/>
                <a:gd name="connsiteX32" fmla="*/ 728320 w 964920"/>
                <a:gd name="connsiteY32" fmla="*/ 1732331 h 1962759"/>
                <a:gd name="connsiteX33" fmla="*/ 746150 w 964920"/>
                <a:gd name="connsiteY33" fmla="*/ 1715186 h 1962759"/>
                <a:gd name="connsiteX34" fmla="*/ 762610 w 964920"/>
                <a:gd name="connsiteY34" fmla="*/ 1719301 h 1962759"/>
                <a:gd name="connsiteX35" fmla="*/ 763295 w 964920"/>
                <a:gd name="connsiteY35" fmla="*/ 1722044 h 1962759"/>
                <a:gd name="connsiteX36" fmla="*/ 763295 w 964920"/>
                <a:gd name="connsiteY36" fmla="*/ 1724101 h 1962759"/>
                <a:gd name="connsiteX37" fmla="*/ 766724 w 964920"/>
                <a:gd name="connsiteY37" fmla="*/ 1728216 h 1962759"/>
                <a:gd name="connsiteX38" fmla="*/ 766039 w 964920"/>
                <a:gd name="connsiteY38" fmla="*/ 1729588 h 1962759"/>
                <a:gd name="connsiteX39" fmla="*/ 780440 w 964920"/>
                <a:gd name="connsiteY39" fmla="*/ 1757706 h 1962759"/>
                <a:gd name="connsiteX40" fmla="*/ 785927 w 964920"/>
                <a:gd name="connsiteY40" fmla="*/ 1774851 h 1962759"/>
                <a:gd name="connsiteX41" fmla="*/ 793471 w 964920"/>
                <a:gd name="connsiteY41" fmla="*/ 1781709 h 1962759"/>
                <a:gd name="connsiteX42" fmla="*/ 810616 w 964920"/>
                <a:gd name="connsiteY42" fmla="*/ 1791996 h 1962759"/>
                <a:gd name="connsiteX43" fmla="*/ 833247 w 964920"/>
                <a:gd name="connsiteY43" fmla="*/ 1786509 h 1962759"/>
                <a:gd name="connsiteX44" fmla="*/ 862051 w 964920"/>
                <a:gd name="connsiteY44" fmla="*/ 1798168 h 1962759"/>
                <a:gd name="connsiteX45" fmla="*/ 887425 w 964920"/>
                <a:gd name="connsiteY45" fmla="*/ 1818056 h 1962759"/>
                <a:gd name="connsiteX46" fmla="*/ 898398 w 964920"/>
                <a:gd name="connsiteY46" fmla="*/ 1837258 h 1962759"/>
                <a:gd name="connsiteX47" fmla="*/ 779755 w 964920"/>
                <a:gd name="connsiteY47" fmla="*/ 1596543 h 1962759"/>
                <a:gd name="connsiteX48" fmla="*/ 769468 w 964920"/>
                <a:gd name="connsiteY48" fmla="*/ 1593114 h 1962759"/>
                <a:gd name="connsiteX49" fmla="*/ 760552 w 964920"/>
                <a:gd name="connsiteY49" fmla="*/ 1584198 h 1962759"/>
                <a:gd name="connsiteX50" fmla="*/ 743407 w 964920"/>
                <a:gd name="connsiteY50" fmla="*/ 1564310 h 1962759"/>
                <a:gd name="connsiteX51" fmla="*/ 723519 w 964920"/>
                <a:gd name="connsiteY51" fmla="*/ 1552651 h 1962759"/>
                <a:gd name="connsiteX52" fmla="*/ 696087 w 964920"/>
                <a:gd name="connsiteY52" fmla="*/ 1545108 h 1962759"/>
                <a:gd name="connsiteX53" fmla="*/ 672084 w 964920"/>
                <a:gd name="connsiteY53" fmla="*/ 1548537 h 1962759"/>
                <a:gd name="connsiteX54" fmla="*/ 661111 w 964920"/>
                <a:gd name="connsiteY54" fmla="*/ 1571168 h 1962759"/>
                <a:gd name="connsiteX55" fmla="*/ 648081 w 964920"/>
                <a:gd name="connsiteY55" fmla="*/ 1560881 h 1962759"/>
                <a:gd name="connsiteX56" fmla="*/ 622021 w 964920"/>
                <a:gd name="connsiteY56" fmla="*/ 1553337 h 1962759"/>
                <a:gd name="connsiteX57" fmla="*/ 612419 w 964920"/>
                <a:gd name="connsiteY57" fmla="*/ 1540993 h 1962759"/>
                <a:gd name="connsiteX58" fmla="*/ 610362 w 964920"/>
                <a:gd name="connsiteY58" fmla="*/ 1532763 h 1962759"/>
                <a:gd name="connsiteX59" fmla="*/ 608990 w 964920"/>
                <a:gd name="connsiteY59" fmla="*/ 1516304 h 1962759"/>
                <a:gd name="connsiteX60" fmla="*/ 607619 w 964920"/>
                <a:gd name="connsiteY60" fmla="*/ 1509446 h 1962759"/>
                <a:gd name="connsiteX61" fmla="*/ 596646 w 964920"/>
                <a:gd name="connsiteY61" fmla="*/ 1488872 h 1962759"/>
                <a:gd name="connsiteX62" fmla="*/ 593217 w 964920"/>
                <a:gd name="connsiteY62" fmla="*/ 1479271 h 1962759"/>
                <a:gd name="connsiteX63" fmla="*/ 602132 w 964920"/>
                <a:gd name="connsiteY63" fmla="*/ 1482014 h 1962759"/>
                <a:gd name="connsiteX64" fmla="*/ 613791 w 964920"/>
                <a:gd name="connsiteY64" fmla="*/ 1493673 h 1962759"/>
                <a:gd name="connsiteX65" fmla="*/ 622021 w 964920"/>
                <a:gd name="connsiteY65" fmla="*/ 1497787 h 1962759"/>
                <a:gd name="connsiteX66" fmla="*/ 622021 w 964920"/>
                <a:gd name="connsiteY66" fmla="*/ 1491615 h 1962759"/>
                <a:gd name="connsiteX67" fmla="*/ 611048 w 964920"/>
                <a:gd name="connsiteY67" fmla="*/ 1480642 h 1962759"/>
                <a:gd name="connsiteX68" fmla="*/ 604190 w 964920"/>
                <a:gd name="connsiteY68" fmla="*/ 1466926 h 1962759"/>
                <a:gd name="connsiteX69" fmla="*/ 584987 w 964920"/>
                <a:gd name="connsiteY69" fmla="*/ 1418235 h 1962759"/>
                <a:gd name="connsiteX70" fmla="*/ 576758 w 964920"/>
                <a:gd name="connsiteY70" fmla="*/ 1404519 h 1962759"/>
                <a:gd name="connsiteX71" fmla="*/ 569900 w 964920"/>
                <a:gd name="connsiteY71" fmla="*/ 1402461 h 1962759"/>
                <a:gd name="connsiteX72" fmla="*/ 564413 w 964920"/>
                <a:gd name="connsiteY72" fmla="*/ 1417549 h 1962759"/>
                <a:gd name="connsiteX73" fmla="*/ 565099 w 964920"/>
                <a:gd name="connsiteY73" fmla="*/ 1431951 h 1962759"/>
                <a:gd name="connsiteX74" fmla="*/ 570586 w 964920"/>
                <a:gd name="connsiteY74" fmla="*/ 1462126 h 1962759"/>
                <a:gd name="connsiteX75" fmla="*/ 569214 w 964920"/>
                <a:gd name="connsiteY75" fmla="*/ 1479271 h 1962759"/>
                <a:gd name="connsiteX76" fmla="*/ 563042 w 964920"/>
                <a:gd name="connsiteY76" fmla="*/ 1495044 h 1962759"/>
                <a:gd name="connsiteX77" fmla="*/ 553441 w 964920"/>
                <a:gd name="connsiteY77" fmla="*/ 1501902 h 1962759"/>
                <a:gd name="connsiteX78" fmla="*/ 543839 w 964920"/>
                <a:gd name="connsiteY78" fmla="*/ 1506017 h 1962759"/>
                <a:gd name="connsiteX79" fmla="*/ 535610 w 964920"/>
                <a:gd name="connsiteY79" fmla="*/ 1516304 h 1962759"/>
                <a:gd name="connsiteX80" fmla="*/ 530809 w 964920"/>
                <a:gd name="connsiteY80" fmla="*/ 1516304 h 1962759"/>
                <a:gd name="connsiteX81" fmla="*/ 526694 w 964920"/>
                <a:gd name="connsiteY81" fmla="*/ 1500531 h 1962759"/>
                <a:gd name="connsiteX82" fmla="*/ 506806 w 964920"/>
                <a:gd name="connsiteY82" fmla="*/ 1488872 h 1962759"/>
                <a:gd name="connsiteX83" fmla="*/ 502006 w 964920"/>
                <a:gd name="connsiteY83" fmla="*/ 1473099 h 1962759"/>
                <a:gd name="connsiteX84" fmla="*/ 504749 w 964920"/>
                <a:gd name="connsiteY84" fmla="*/ 1465555 h 1962759"/>
                <a:gd name="connsiteX85" fmla="*/ 510235 w 964920"/>
                <a:gd name="connsiteY85" fmla="*/ 1456639 h 1962759"/>
                <a:gd name="connsiteX86" fmla="*/ 514350 w 964920"/>
                <a:gd name="connsiteY86" fmla="*/ 1447724 h 1962759"/>
                <a:gd name="connsiteX87" fmla="*/ 513664 w 964920"/>
                <a:gd name="connsiteY87" fmla="*/ 1439494 h 1962759"/>
                <a:gd name="connsiteX88" fmla="*/ 510921 w 964920"/>
                <a:gd name="connsiteY88" fmla="*/ 1431951 h 1962759"/>
                <a:gd name="connsiteX89" fmla="*/ 512293 w 964920"/>
                <a:gd name="connsiteY89" fmla="*/ 1425093 h 1962759"/>
                <a:gd name="connsiteX90" fmla="*/ 516407 w 964920"/>
                <a:gd name="connsiteY90" fmla="*/ 1420292 h 1962759"/>
                <a:gd name="connsiteX91" fmla="*/ 520522 w 964920"/>
                <a:gd name="connsiteY91" fmla="*/ 1417549 h 1962759"/>
                <a:gd name="connsiteX92" fmla="*/ 530809 w 964920"/>
                <a:gd name="connsiteY92" fmla="*/ 1406576 h 1962759"/>
                <a:gd name="connsiteX93" fmla="*/ 539725 w 964920"/>
                <a:gd name="connsiteY93" fmla="*/ 1383259 h 1962759"/>
                <a:gd name="connsiteX94" fmla="*/ 543839 w 964920"/>
                <a:gd name="connsiteY94" fmla="*/ 1353769 h 1962759"/>
                <a:gd name="connsiteX95" fmla="*/ 545211 w 964920"/>
                <a:gd name="connsiteY95" fmla="*/ 1325652 h 1962759"/>
                <a:gd name="connsiteX96" fmla="*/ 548640 w 964920"/>
                <a:gd name="connsiteY96" fmla="*/ 1338682 h 1962759"/>
                <a:gd name="connsiteX97" fmla="*/ 550012 w 964920"/>
                <a:gd name="connsiteY97" fmla="*/ 1344168 h 1962759"/>
                <a:gd name="connsiteX98" fmla="*/ 554812 w 964920"/>
                <a:gd name="connsiteY98" fmla="*/ 1344168 h 1962759"/>
                <a:gd name="connsiteX99" fmla="*/ 564413 w 964920"/>
                <a:gd name="connsiteY99" fmla="*/ 1326337 h 1962759"/>
                <a:gd name="connsiteX100" fmla="*/ 569900 w 964920"/>
                <a:gd name="connsiteY100" fmla="*/ 1333195 h 1962759"/>
                <a:gd name="connsiteX101" fmla="*/ 574700 w 964920"/>
                <a:gd name="connsiteY101" fmla="*/ 1349655 h 1962759"/>
                <a:gd name="connsiteX102" fmla="*/ 583616 w 964920"/>
                <a:gd name="connsiteY102" fmla="*/ 1362685 h 1962759"/>
                <a:gd name="connsiteX103" fmla="*/ 589788 w 964920"/>
                <a:gd name="connsiteY103" fmla="*/ 1355141 h 1962759"/>
                <a:gd name="connsiteX104" fmla="*/ 592531 w 964920"/>
                <a:gd name="connsiteY104" fmla="*/ 1359942 h 1962759"/>
                <a:gd name="connsiteX105" fmla="*/ 594589 w 964920"/>
                <a:gd name="connsiteY105" fmla="*/ 1369543 h 1962759"/>
                <a:gd name="connsiteX106" fmla="*/ 600761 w 964920"/>
                <a:gd name="connsiteY106" fmla="*/ 1375029 h 1962759"/>
                <a:gd name="connsiteX107" fmla="*/ 607619 w 964920"/>
                <a:gd name="connsiteY107" fmla="*/ 1371600 h 1962759"/>
                <a:gd name="connsiteX108" fmla="*/ 619963 w 964920"/>
                <a:gd name="connsiteY108" fmla="*/ 1358570 h 1962759"/>
                <a:gd name="connsiteX109" fmla="*/ 636422 w 964920"/>
                <a:gd name="connsiteY109" fmla="*/ 1349655 h 1962759"/>
                <a:gd name="connsiteX110" fmla="*/ 642595 w 964920"/>
                <a:gd name="connsiteY110" fmla="*/ 1334567 h 1962759"/>
                <a:gd name="connsiteX111" fmla="*/ 643280 w 964920"/>
                <a:gd name="connsiteY111" fmla="*/ 1316736 h 1962759"/>
                <a:gd name="connsiteX112" fmla="*/ 637108 w 964920"/>
                <a:gd name="connsiteY112" fmla="*/ 1300963 h 1962759"/>
                <a:gd name="connsiteX113" fmla="*/ 651510 w 964920"/>
                <a:gd name="connsiteY113" fmla="*/ 1307135 h 1962759"/>
                <a:gd name="connsiteX114" fmla="*/ 643280 w 964920"/>
                <a:gd name="connsiteY114" fmla="*/ 1276960 h 1962759"/>
                <a:gd name="connsiteX115" fmla="*/ 641909 w 964920"/>
                <a:gd name="connsiteY115" fmla="*/ 1270102 h 1962759"/>
                <a:gd name="connsiteX116" fmla="*/ 643280 w 964920"/>
                <a:gd name="connsiteY116" fmla="*/ 1258443 h 1962759"/>
                <a:gd name="connsiteX117" fmla="*/ 646024 w 964920"/>
                <a:gd name="connsiteY117" fmla="*/ 1248156 h 1962759"/>
                <a:gd name="connsiteX118" fmla="*/ 646024 w 964920"/>
                <a:gd name="connsiteY118" fmla="*/ 1239927 h 1962759"/>
                <a:gd name="connsiteX119" fmla="*/ 641909 w 964920"/>
                <a:gd name="connsiteY119" fmla="*/ 1232383 h 1962759"/>
                <a:gd name="connsiteX120" fmla="*/ 641909 w 964920"/>
                <a:gd name="connsiteY120" fmla="*/ 1226896 h 1962759"/>
                <a:gd name="connsiteX121" fmla="*/ 665912 w 964920"/>
                <a:gd name="connsiteY121" fmla="*/ 1226896 h 1962759"/>
                <a:gd name="connsiteX122" fmla="*/ 704317 w 964920"/>
                <a:gd name="connsiteY122" fmla="*/ 1336624 h 1962759"/>
                <a:gd name="connsiteX123" fmla="*/ 705688 w 964920"/>
                <a:gd name="connsiteY123" fmla="*/ 1344168 h 1962759"/>
                <a:gd name="connsiteX124" fmla="*/ 704317 w 964920"/>
                <a:gd name="connsiteY124" fmla="*/ 1357884 h 1962759"/>
                <a:gd name="connsiteX125" fmla="*/ 700202 w 964920"/>
                <a:gd name="connsiteY125" fmla="*/ 1365428 h 1962759"/>
                <a:gd name="connsiteX126" fmla="*/ 693344 w 964920"/>
                <a:gd name="connsiteY126" fmla="*/ 1371600 h 1962759"/>
                <a:gd name="connsiteX127" fmla="*/ 685114 w 964920"/>
                <a:gd name="connsiteY127" fmla="*/ 1381201 h 1962759"/>
                <a:gd name="connsiteX128" fmla="*/ 691286 w 964920"/>
                <a:gd name="connsiteY128" fmla="*/ 1389431 h 1962759"/>
                <a:gd name="connsiteX129" fmla="*/ 707746 w 964920"/>
                <a:gd name="connsiteY129" fmla="*/ 1420978 h 1962759"/>
                <a:gd name="connsiteX130" fmla="*/ 715975 w 964920"/>
                <a:gd name="connsiteY130" fmla="*/ 1425093 h 1962759"/>
                <a:gd name="connsiteX131" fmla="*/ 726262 w 964920"/>
                <a:gd name="connsiteY131" fmla="*/ 1416863 h 1962759"/>
                <a:gd name="connsiteX132" fmla="*/ 735863 w 964920"/>
                <a:gd name="connsiteY132" fmla="*/ 1405204 h 1962759"/>
                <a:gd name="connsiteX133" fmla="*/ 743407 w 964920"/>
                <a:gd name="connsiteY133" fmla="*/ 1399718 h 1962759"/>
                <a:gd name="connsiteX134" fmla="*/ 742036 w 964920"/>
                <a:gd name="connsiteY134" fmla="*/ 1402461 h 1962759"/>
                <a:gd name="connsiteX135" fmla="*/ 739978 w 964920"/>
                <a:gd name="connsiteY135" fmla="*/ 1408633 h 1962759"/>
                <a:gd name="connsiteX136" fmla="*/ 738607 w 964920"/>
                <a:gd name="connsiteY136" fmla="*/ 1412062 h 1962759"/>
                <a:gd name="connsiteX137" fmla="*/ 751637 w 964920"/>
                <a:gd name="connsiteY137" fmla="*/ 1414806 h 1962759"/>
                <a:gd name="connsiteX138" fmla="*/ 755752 w 964920"/>
                <a:gd name="connsiteY138" fmla="*/ 1424407 h 1962759"/>
                <a:gd name="connsiteX139" fmla="*/ 757809 w 964920"/>
                <a:gd name="connsiteY139" fmla="*/ 1436751 h 1962759"/>
                <a:gd name="connsiteX140" fmla="*/ 762610 w 964920"/>
                <a:gd name="connsiteY140" fmla="*/ 1449096 h 1962759"/>
                <a:gd name="connsiteX141" fmla="*/ 792785 w 964920"/>
                <a:gd name="connsiteY141" fmla="*/ 1475842 h 1962759"/>
                <a:gd name="connsiteX142" fmla="*/ 800329 w 964920"/>
                <a:gd name="connsiteY142" fmla="*/ 1499845 h 1962759"/>
                <a:gd name="connsiteX143" fmla="*/ 825017 w 964920"/>
                <a:gd name="connsiteY143" fmla="*/ 1534821 h 1962759"/>
                <a:gd name="connsiteX144" fmla="*/ 830504 w 964920"/>
                <a:gd name="connsiteY144" fmla="*/ 1548537 h 1962759"/>
                <a:gd name="connsiteX145" fmla="*/ 832561 w 964920"/>
                <a:gd name="connsiteY145" fmla="*/ 1562938 h 1962759"/>
                <a:gd name="connsiteX146" fmla="*/ 830504 w 964920"/>
                <a:gd name="connsiteY146" fmla="*/ 1578026 h 1962759"/>
                <a:gd name="connsiteX147" fmla="*/ 822960 w 964920"/>
                <a:gd name="connsiteY147" fmla="*/ 1593114 h 1962759"/>
                <a:gd name="connsiteX148" fmla="*/ 819531 w 964920"/>
                <a:gd name="connsiteY148" fmla="*/ 1593799 h 1962759"/>
                <a:gd name="connsiteX149" fmla="*/ 801014 w 964920"/>
                <a:gd name="connsiteY149" fmla="*/ 1589685 h 1962759"/>
                <a:gd name="connsiteX150" fmla="*/ 794842 w 964920"/>
                <a:gd name="connsiteY150" fmla="*/ 1590370 h 1962759"/>
                <a:gd name="connsiteX151" fmla="*/ 787298 w 964920"/>
                <a:gd name="connsiteY151" fmla="*/ 1595171 h 1962759"/>
                <a:gd name="connsiteX152" fmla="*/ 779755 w 964920"/>
                <a:gd name="connsiteY152" fmla="*/ 1596543 h 1962759"/>
                <a:gd name="connsiteX153" fmla="*/ 767410 w 964920"/>
                <a:gd name="connsiteY153" fmla="*/ 1300963 h 1962759"/>
                <a:gd name="connsiteX154" fmla="*/ 776326 w 964920"/>
                <a:gd name="connsiteY154" fmla="*/ 1303020 h 1962759"/>
                <a:gd name="connsiteX155" fmla="*/ 783869 w 964920"/>
                <a:gd name="connsiteY155" fmla="*/ 1307821 h 1962759"/>
                <a:gd name="connsiteX156" fmla="*/ 796900 w 964920"/>
                <a:gd name="connsiteY156" fmla="*/ 1318794 h 1962759"/>
                <a:gd name="connsiteX157" fmla="*/ 793471 w 964920"/>
                <a:gd name="connsiteY157" fmla="*/ 1318794 h 1962759"/>
                <a:gd name="connsiteX158" fmla="*/ 783184 w 964920"/>
                <a:gd name="connsiteY158" fmla="*/ 1318794 h 1962759"/>
                <a:gd name="connsiteX159" fmla="*/ 787298 w 964920"/>
                <a:gd name="connsiteY159" fmla="*/ 1343482 h 1962759"/>
                <a:gd name="connsiteX160" fmla="*/ 791413 w 964920"/>
                <a:gd name="connsiteY160" fmla="*/ 1352398 h 1962759"/>
                <a:gd name="connsiteX161" fmla="*/ 801014 w 964920"/>
                <a:gd name="connsiteY161" fmla="*/ 1355827 h 1962759"/>
                <a:gd name="connsiteX162" fmla="*/ 801014 w 964920"/>
                <a:gd name="connsiteY162" fmla="*/ 1362685 h 1962759"/>
                <a:gd name="connsiteX163" fmla="*/ 781812 w 964920"/>
                <a:gd name="connsiteY163" fmla="*/ 1365428 h 1962759"/>
                <a:gd name="connsiteX164" fmla="*/ 770153 w 964920"/>
                <a:gd name="connsiteY164" fmla="*/ 1369543 h 1962759"/>
                <a:gd name="connsiteX165" fmla="*/ 760552 w 964920"/>
                <a:gd name="connsiteY165" fmla="*/ 1366800 h 1962759"/>
                <a:gd name="connsiteX166" fmla="*/ 747522 w 964920"/>
                <a:gd name="connsiteY166" fmla="*/ 1350340 h 1962759"/>
                <a:gd name="connsiteX167" fmla="*/ 753008 w 964920"/>
                <a:gd name="connsiteY167" fmla="*/ 1344168 h 1962759"/>
                <a:gd name="connsiteX168" fmla="*/ 742721 w 964920"/>
                <a:gd name="connsiteY168" fmla="*/ 1332510 h 1962759"/>
                <a:gd name="connsiteX169" fmla="*/ 733120 w 964920"/>
                <a:gd name="connsiteY169" fmla="*/ 1318794 h 1962759"/>
                <a:gd name="connsiteX170" fmla="*/ 719404 w 964920"/>
                <a:gd name="connsiteY170" fmla="*/ 1288618 h 1962759"/>
                <a:gd name="connsiteX171" fmla="*/ 718033 w 964920"/>
                <a:gd name="connsiteY171" fmla="*/ 1281760 h 1962759"/>
                <a:gd name="connsiteX172" fmla="*/ 715975 w 964920"/>
                <a:gd name="connsiteY172" fmla="*/ 1261186 h 1962759"/>
                <a:gd name="connsiteX173" fmla="*/ 713918 w 964920"/>
                <a:gd name="connsiteY173" fmla="*/ 1251585 h 1962759"/>
                <a:gd name="connsiteX174" fmla="*/ 709117 w 964920"/>
                <a:gd name="connsiteY174" fmla="*/ 1246099 h 1962759"/>
                <a:gd name="connsiteX175" fmla="*/ 700888 w 964920"/>
                <a:gd name="connsiteY175" fmla="*/ 1240612 h 1962759"/>
                <a:gd name="connsiteX176" fmla="*/ 696087 w 964920"/>
                <a:gd name="connsiteY176" fmla="*/ 1233069 h 1962759"/>
                <a:gd name="connsiteX177" fmla="*/ 699516 w 964920"/>
                <a:gd name="connsiteY177" fmla="*/ 1220038 h 1962759"/>
                <a:gd name="connsiteX178" fmla="*/ 711175 w 964920"/>
                <a:gd name="connsiteY178" fmla="*/ 1227582 h 1962759"/>
                <a:gd name="connsiteX179" fmla="*/ 717347 w 964920"/>
                <a:gd name="connsiteY179" fmla="*/ 1222782 h 1962759"/>
                <a:gd name="connsiteX180" fmla="*/ 724205 w 964920"/>
                <a:gd name="connsiteY180" fmla="*/ 1201522 h 1962759"/>
                <a:gd name="connsiteX181" fmla="*/ 736549 w 964920"/>
                <a:gd name="connsiteY181" fmla="*/ 1205637 h 1962759"/>
                <a:gd name="connsiteX182" fmla="*/ 737921 w 964920"/>
                <a:gd name="connsiteY182" fmla="*/ 1217295 h 1962759"/>
                <a:gd name="connsiteX183" fmla="*/ 733806 w 964920"/>
                <a:gd name="connsiteY183" fmla="*/ 1229640 h 1962759"/>
                <a:gd name="connsiteX184" fmla="*/ 729005 w 964920"/>
                <a:gd name="connsiteY184" fmla="*/ 1238555 h 1962759"/>
                <a:gd name="connsiteX185" fmla="*/ 741350 w 964920"/>
                <a:gd name="connsiteY185" fmla="*/ 1237869 h 1962759"/>
                <a:gd name="connsiteX186" fmla="*/ 748894 w 964920"/>
                <a:gd name="connsiteY186" fmla="*/ 1241298 h 1962759"/>
                <a:gd name="connsiteX187" fmla="*/ 755066 w 964920"/>
                <a:gd name="connsiteY187" fmla="*/ 1246785 h 1962759"/>
                <a:gd name="connsiteX188" fmla="*/ 762610 w 964920"/>
                <a:gd name="connsiteY188" fmla="*/ 1251585 h 1962759"/>
                <a:gd name="connsiteX189" fmla="*/ 758495 w 964920"/>
                <a:gd name="connsiteY189" fmla="*/ 1270102 h 1962759"/>
                <a:gd name="connsiteX190" fmla="*/ 753008 w 964920"/>
                <a:gd name="connsiteY190" fmla="*/ 1285875 h 1962759"/>
                <a:gd name="connsiteX191" fmla="*/ 738607 w 964920"/>
                <a:gd name="connsiteY191" fmla="*/ 1313307 h 1962759"/>
                <a:gd name="connsiteX192" fmla="*/ 744093 w 964920"/>
                <a:gd name="connsiteY192" fmla="*/ 1316736 h 1962759"/>
                <a:gd name="connsiteX193" fmla="*/ 750951 w 964920"/>
                <a:gd name="connsiteY193" fmla="*/ 1319479 h 1962759"/>
                <a:gd name="connsiteX194" fmla="*/ 759181 w 964920"/>
                <a:gd name="connsiteY194" fmla="*/ 1320165 h 1962759"/>
                <a:gd name="connsiteX195" fmla="*/ 767410 w 964920"/>
                <a:gd name="connsiteY195" fmla="*/ 1318794 h 1962759"/>
                <a:gd name="connsiteX196" fmla="*/ 767410 w 964920"/>
                <a:gd name="connsiteY196" fmla="*/ 1313307 h 1962759"/>
                <a:gd name="connsiteX197" fmla="*/ 757809 w 964920"/>
                <a:gd name="connsiteY197" fmla="*/ 1307135 h 1962759"/>
                <a:gd name="connsiteX198" fmla="*/ 772211 w 964920"/>
                <a:gd name="connsiteY198" fmla="*/ 1307135 h 1962759"/>
                <a:gd name="connsiteX199" fmla="*/ 767410 w 964920"/>
                <a:gd name="connsiteY199" fmla="*/ 1300963 h 1962759"/>
                <a:gd name="connsiteX200" fmla="*/ 926516 w 964920"/>
                <a:gd name="connsiteY200" fmla="*/ 1109625 h 1962759"/>
                <a:gd name="connsiteX201" fmla="*/ 910742 w 964920"/>
                <a:gd name="connsiteY201" fmla="*/ 1132256 h 1962759"/>
                <a:gd name="connsiteX202" fmla="*/ 903884 w 964920"/>
                <a:gd name="connsiteY202" fmla="*/ 1146658 h 1962759"/>
                <a:gd name="connsiteX203" fmla="*/ 902513 w 964920"/>
                <a:gd name="connsiteY203" fmla="*/ 1159688 h 1962759"/>
                <a:gd name="connsiteX204" fmla="*/ 892912 w 964920"/>
                <a:gd name="connsiteY204" fmla="*/ 1159688 h 1962759"/>
                <a:gd name="connsiteX205" fmla="*/ 892912 w 964920"/>
                <a:gd name="connsiteY205" fmla="*/ 1152830 h 1962759"/>
                <a:gd name="connsiteX206" fmla="*/ 919658 w 964920"/>
                <a:gd name="connsiteY206" fmla="*/ 1110996 h 1962759"/>
                <a:gd name="connsiteX207" fmla="*/ 926516 w 964920"/>
                <a:gd name="connsiteY207" fmla="*/ 1109625 h 1962759"/>
                <a:gd name="connsiteX208" fmla="*/ 675513 w 964920"/>
                <a:gd name="connsiteY208" fmla="*/ 1097280 h 1962759"/>
                <a:gd name="connsiteX209" fmla="*/ 669341 w 964920"/>
                <a:gd name="connsiteY209" fmla="*/ 1106196 h 1962759"/>
                <a:gd name="connsiteX210" fmla="*/ 661797 w 964920"/>
                <a:gd name="connsiteY210" fmla="*/ 1119226 h 1962759"/>
                <a:gd name="connsiteX211" fmla="*/ 651510 w 964920"/>
                <a:gd name="connsiteY211" fmla="*/ 1141171 h 1962759"/>
                <a:gd name="connsiteX212" fmla="*/ 646709 w 964920"/>
                <a:gd name="connsiteY212" fmla="*/ 1141171 h 1962759"/>
                <a:gd name="connsiteX213" fmla="*/ 647395 w 964920"/>
                <a:gd name="connsiteY213" fmla="*/ 1117854 h 1962759"/>
                <a:gd name="connsiteX214" fmla="*/ 659740 w 964920"/>
                <a:gd name="connsiteY214" fmla="*/ 1030758 h 1962759"/>
                <a:gd name="connsiteX215" fmla="*/ 672770 w 964920"/>
                <a:gd name="connsiteY215" fmla="*/ 1001268 h 1962759"/>
                <a:gd name="connsiteX216" fmla="*/ 675513 w 964920"/>
                <a:gd name="connsiteY216" fmla="*/ 982752 h 1962759"/>
                <a:gd name="connsiteX217" fmla="*/ 687857 w 964920"/>
                <a:gd name="connsiteY217" fmla="*/ 949147 h 1962759"/>
                <a:gd name="connsiteX218" fmla="*/ 694715 w 964920"/>
                <a:gd name="connsiteY218" fmla="*/ 945718 h 1962759"/>
                <a:gd name="connsiteX219" fmla="*/ 700202 w 964920"/>
                <a:gd name="connsiteY219" fmla="*/ 936803 h 1962759"/>
                <a:gd name="connsiteX220" fmla="*/ 709117 w 964920"/>
                <a:gd name="connsiteY220" fmla="*/ 917601 h 1962759"/>
                <a:gd name="connsiteX221" fmla="*/ 718033 w 964920"/>
                <a:gd name="connsiteY221" fmla="*/ 907314 h 1962759"/>
                <a:gd name="connsiteX222" fmla="*/ 731063 w 964920"/>
                <a:gd name="connsiteY222" fmla="*/ 895655 h 1962759"/>
                <a:gd name="connsiteX223" fmla="*/ 746836 w 964920"/>
                <a:gd name="connsiteY223" fmla="*/ 887425 h 1962759"/>
                <a:gd name="connsiteX224" fmla="*/ 748208 w 964920"/>
                <a:gd name="connsiteY224" fmla="*/ 890854 h 1962759"/>
                <a:gd name="connsiteX225" fmla="*/ 749579 w 964920"/>
                <a:gd name="connsiteY225" fmla="*/ 895655 h 1962759"/>
                <a:gd name="connsiteX226" fmla="*/ 757809 w 964920"/>
                <a:gd name="connsiteY226" fmla="*/ 899084 h 1962759"/>
                <a:gd name="connsiteX227" fmla="*/ 768782 w 964920"/>
                <a:gd name="connsiteY227" fmla="*/ 912114 h 1962759"/>
                <a:gd name="connsiteX228" fmla="*/ 771525 w 964920"/>
                <a:gd name="connsiteY228" fmla="*/ 925830 h 1962759"/>
                <a:gd name="connsiteX229" fmla="*/ 772211 w 964920"/>
                <a:gd name="connsiteY229" fmla="*/ 938860 h 1962759"/>
                <a:gd name="connsiteX230" fmla="*/ 777011 w 964920"/>
                <a:gd name="connsiteY230" fmla="*/ 949147 h 1962759"/>
                <a:gd name="connsiteX231" fmla="*/ 772897 w 964920"/>
                <a:gd name="connsiteY231" fmla="*/ 960120 h 1962759"/>
                <a:gd name="connsiteX232" fmla="*/ 773582 w 964920"/>
                <a:gd name="connsiteY232" fmla="*/ 968350 h 1962759"/>
                <a:gd name="connsiteX233" fmla="*/ 775640 w 964920"/>
                <a:gd name="connsiteY233" fmla="*/ 975894 h 1962759"/>
                <a:gd name="connsiteX234" fmla="*/ 777011 w 964920"/>
                <a:gd name="connsiteY234" fmla="*/ 982752 h 1962759"/>
                <a:gd name="connsiteX235" fmla="*/ 777697 w 964920"/>
                <a:gd name="connsiteY235" fmla="*/ 990981 h 1962759"/>
                <a:gd name="connsiteX236" fmla="*/ 777011 w 964920"/>
                <a:gd name="connsiteY236" fmla="*/ 995782 h 1962759"/>
                <a:gd name="connsiteX237" fmla="*/ 774268 w 964920"/>
                <a:gd name="connsiteY237" fmla="*/ 1000582 h 1962759"/>
                <a:gd name="connsiteX238" fmla="*/ 757809 w 964920"/>
                <a:gd name="connsiteY238" fmla="*/ 1025271 h 1962759"/>
                <a:gd name="connsiteX239" fmla="*/ 754380 w 964920"/>
                <a:gd name="connsiteY239" fmla="*/ 1032129 h 1962759"/>
                <a:gd name="connsiteX240" fmla="*/ 755752 w 964920"/>
                <a:gd name="connsiteY240" fmla="*/ 1038987 h 1962759"/>
                <a:gd name="connsiteX241" fmla="*/ 760552 w 964920"/>
                <a:gd name="connsiteY241" fmla="*/ 1041045 h 1962759"/>
                <a:gd name="connsiteX242" fmla="*/ 763981 w 964920"/>
                <a:gd name="connsiteY242" fmla="*/ 1034187 h 1962759"/>
                <a:gd name="connsiteX243" fmla="*/ 767410 w 964920"/>
                <a:gd name="connsiteY243" fmla="*/ 1023900 h 1962759"/>
                <a:gd name="connsiteX244" fmla="*/ 772211 w 964920"/>
                <a:gd name="connsiteY244" fmla="*/ 1016356 h 1962759"/>
                <a:gd name="connsiteX245" fmla="*/ 772897 w 964920"/>
                <a:gd name="connsiteY245" fmla="*/ 1030072 h 1962759"/>
                <a:gd name="connsiteX246" fmla="*/ 770839 w 964920"/>
                <a:gd name="connsiteY246" fmla="*/ 1078764 h 1962759"/>
                <a:gd name="connsiteX247" fmla="*/ 767410 w 964920"/>
                <a:gd name="connsiteY247" fmla="*/ 1089051 h 1962759"/>
                <a:gd name="connsiteX248" fmla="*/ 763295 w 964920"/>
                <a:gd name="connsiteY248" fmla="*/ 1090422 h 1962759"/>
                <a:gd name="connsiteX249" fmla="*/ 757809 w 964920"/>
                <a:gd name="connsiteY249" fmla="*/ 1078764 h 1962759"/>
                <a:gd name="connsiteX250" fmla="*/ 753008 w 964920"/>
                <a:gd name="connsiteY250" fmla="*/ 1078764 h 1962759"/>
                <a:gd name="connsiteX251" fmla="*/ 754380 w 964920"/>
                <a:gd name="connsiteY251" fmla="*/ 1082878 h 1962759"/>
                <a:gd name="connsiteX252" fmla="*/ 757809 w 964920"/>
                <a:gd name="connsiteY252" fmla="*/ 1097280 h 1962759"/>
                <a:gd name="connsiteX253" fmla="*/ 755066 w 964920"/>
                <a:gd name="connsiteY253" fmla="*/ 1095223 h 1962759"/>
                <a:gd name="connsiteX254" fmla="*/ 747522 w 964920"/>
                <a:gd name="connsiteY254" fmla="*/ 1091108 h 1962759"/>
                <a:gd name="connsiteX255" fmla="*/ 747522 w 964920"/>
                <a:gd name="connsiteY255" fmla="*/ 1097966 h 1962759"/>
                <a:gd name="connsiteX256" fmla="*/ 746150 w 964920"/>
                <a:gd name="connsiteY256" fmla="*/ 1101395 h 1962759"/>
                <a:gd name="connsiteX257" fmla="*/ 744779 w 964920"/>
                <a:gd name="connsiteY257" fmla="*/ 1104138 h 1962759"/>
                <a:gd name="connsiteX258" fmla="*/ 743407 w 964920"/>
                <a:gd name="connsiteY258" fmla="*/ 1109625 h 1962759"/>
                <a:gd name="connsiteX259" fmla="*/ 731749 w 964920"/>
                <a:gd name="connsiteY259" fmla="*/ 1103452 h 1962759"/>
                <a:gd name="connsiteX260" fmla="*/ 720090 w 964920"/>
                <a:gd name="connsiteY260" fmla="*/ 1105510 h 1962759"/>
                <a:gd name="connsiteX261" fmla="*/ 714604 w 964920"/>
                <a:gd name="connsiteY261" fmla="*/ 1113054 h 1962759"/>
                <a:gd name="connsiteX262" fmla="*/ 719404 w 964920"/>
                <a:gd name="connsiteY262" fmla="*/ 1122655 h 1962759"/>
                <a:gd name="connsiteX263" fmla="*/ 719404 w 964920"/>
                <a:gd name="connsiteY263" fmla="*/ 1128141 h 1962759"/>
                <a:gd name="connsiteX264" fmla="*/ 711860 w 964920"/>
                <a:gd name="connsiteY264" fmla="*/ 1127455 h 1962759"/>
                <a:gd name="connsiteX265" fmla="*/ 707746 w 964920"/>
                <a:gd name="connsiteY265" fmla="*/ 1124026 h 1962759"/>
                <a:gd name="connsiteX266" fmla="*/ 706374 w 964920"/>
                <a:gd name="connsiteY266" fmla="*/ 1117854 h 1962759"/>
                <a:gd name="connsiteX267" fmla="*/ 709117 w 964920"/>
                <a:gd name="connsiteY267" fmla="*/ 1109625 h 1962759"/>
                <a:gd name="connsiteX268" fmla="*/ 695401 w 964920"/>
                <a:gd name="connsiteY268" fmla="*/ 1106881 h 1962759"/>
                <a:gd name="connsiteX269" fmla="*/ 687857 w 964920"/>
                <a:gd name="connsiteY269" fmla="*/ 1089051 h 1962759"/>
                <a:gd name="connsiteX270" fmla="*/ 675513 w 964920"/>
                <a:gd name="connsiteY270" fmla="*/ 1097280 h 1962759"/>
                <a:gd name="connsiteX271" fmla="*/ 362102 w 964920"/>
                <a:gd name="connsiteY271" fmla="*/ 532181 h 1962759"/>
                <a:gd name="connsiteX272" fmla="*/ 373075 w 964920"/>
                <a:gd name="connsiteY272" fmla="*/ 544525 h 1962759"/>
                <a:gd name="connsiteX273" fmla="*/ 385420 w 964920"/>
                <a:gd name="connsiteY273" fmla="*/ 554127 h 1962759"/>
                <a:gd name="connsiteX274" fmla="*/ 397078 w 964920"/>
                <a:gd name="connsiteY274" fmla="*/ 567843 h 1962759"/>
                <a:gd name="connsiteX275" fmla="*/ 405308 w 964920"/>
                <a:gd name="connsiteY275" fmla="*/ 588417 h 1962759"/>
                <a:gd name="connsiteX276" fmla="*/ 390906 w 964920"/>
                <a:gd name="connsiteY276" fmla="*/ 588417 h 1962759"/>
                <a:gd name="connsiteX277" fmla="*/ 381991 w 964920"/>
                <a:gd name="connsiteY277" fmla="*/ 585673 h 1962759"/>
                <a:gd name="connsiteX278" fmla="*/ 375133 w 964920"/>
                <a:gd name="connsiteY278" fmla="*/ 580187 h 1962759"/>
                <a:gd name="connsiteX279" fmla="*/ 360731 w 964920"/>
                <a:gd name="connsiteY279" fmla="*/ 561670 h 1962759"/>
                <a:gd name="connsiteX280" fmla="*/ 353187 w 964920"/>
                <a:gd name="connsiteY280" fmla="*/ 549326 h 1962759"/>
                <a:gd name="connsiteX281" fmla="*/ 351130 w 964920"/>
                <a:gd name="connsiteY281" fmla="*/ 537667 h 1962759"/>
                <a:gd name="connsiteX282" fmla="*/ 362102 w 964920"/>
                <a:gd name="connsiteY282" fmla="*/ 532181 h 1962759"/>
                <a:gd name="connsiteX283" fmla="*/ 327812 w 964920"/>
                <a:gd name="connsiteY283" fmla="*/ 357302 h 1962759"/>
                <a:gd name="connsiteX284" fmla="*/ 331241 w 964920"/>
                <a:gd name="connsiteY284" fmla="*/ 366903 h 1962759"/>
                <a:gd name="connsiteX285" fmla="*/ 337414 w 964920"/>
                <a:gd name="connsiteY285" fmla="*/ 395021 h 1962759"/>
                <a:gd name="connsiteX286" fmla="*/ 346329 w 964920"/>
                <a:gd name="connsiteY286" fmla="*/ 408051 h 1962759"/>
                <a:gd name="connsiteX287" fmla="*/ 346329 w 964920"/>
                <a:gd name="connsiteY287" fmla="*/ 414223 h 1962759"/>
                <a:gd name="connsiteX288" fmla="*/ 337414 w 964920"/>
                <a:gd name="connsiteY288" fmla="*/ 420396 h 1962759"/>
                <a:gd name="connsiteX289" fmla="*/ 331241 w 964920"/>
                <a:gd name="connsiteY289" fmla="*/ 414909 h 1962759"/>
                <a:gd name="connsiteX290" fmla="*/ 314096 w 964920"/>
                <a:gd name="connsiteY290" fmla="*/ 409423 h 1962759"/>
                <a:gd name="connsiteX291" fmla="*/ 297637 w 964920"/>
                <a:gd name="connsiteY291" fmla="*/ 397764 h 1962759"/>
                <a:gd name="connsiteX292" fmla="*/ 285979 w 964920"/>
                <a:gd name="connsiteY292" fmla="*/ 392278 h 1962759"/>
                <a:gd name="connsiteX293" fmla="*/ 273634 w 964920"/>
                <a:gd name="connsiteY293" fmla="*/ 389535 h 1962759"/>
                <a:gd name="connsiteX294" fmla="*/ 262661 w 964920"/>
                <a:gd name="connsiteY294" fmla="*/ 388849 h 1962759"/>
                <a:gd name="connsiteX295" fmla="*/ 256489 w 964920"/>
                <a:gd name="connsiteY295" fmla="*/ 384734 h 1962759"/>
                <a:gd name="connsiteX296" fmla="*/ 238658 w 964920"/>
                <a:gd name="connsiteY296" fmla="*/ 368961 h 1962759"/>
                <a:gd name="connsiteX297" fmla="*/ 231115 w 964920"/>
                <a:gd name="connsiteY297" fmla="*/ 364160 h 1962759"/>
                <a:gd name="connsiteX298" fmla="*/ 219456 w 964920"/>
                <a:gd name="connsiteY298" fmla="*/ 362788 h 1962759"/>
                <a:gd name="connsiteX299" fmla="*/ 209169 w 964920"/>
                <a:gd name="connsiteY299" fmla="*/ 362788 h 1962759"/>
                <a:gd name="connsiteX300" fmla="*/ 200939 w 964920"/>
                <a:gd name="connsiteY300" fmla="*/ 360045 h 1962759"/>
                <a:gd name="connsiteX301" fmla="*/ 198196 w 964920"/>
                <a:gd name="connsiteY301" fmla="*/ 355930 h 1962759"/>
                <a:gd name="connsiteX302" fmla="*/ 202997 w 964920"/>
                <a:gd name="connsiteY302" fmla="*/ 357302 h 1962759"/>
                <a:gd name="connsiteX303" fmla="*/ 207797 w 964920"/>
                <a:gd name="connsiteY303" fmla="*/ 353187 h 1962759"/>
                <a:gd name="connsiteX304" fmla="*/ 211912 w 964920"/>
                <a:gd name="connsiteY304" fmla="*/ 344958 h 1962759"/>
                <a:gd name="connsiteX305" fmla="*/ 187909 w 964920"/>
                <a:gd name="connsiteY305" fmla="*/ 336728 h 1962759"/>
                <a:gd name="connsiteX306" fmla="*/ 178308 w 964920"/>
                <a:gd name="connsiteY306" fmla="*/ 332613 h 1962759"/>
                <a:gd name="connsiteX307" fmla="*/ 178308 w 964920"/>
                <a:gd name="connsiteY307" fmla="*/ 334671 h 1962759"/>
                <a:gd name="connsiteX308" fmla="*/ 177622 w 964920"/>
                <a:gd name="connsiteY308" fmla="*/ 338100 h 1962759"/>
                <a:gd name="connsiteX309" fmla="*/ 177622 w 964920"/>
                <a:gd name="connsiteY309" fmla="*/ 339471 h 1962759"/>
                <a:gd name="connsiteX310" fmla="*/ 168707 w 964920"/>
                <a:gd name="connsiteY310" fmla="*/ 325755 h 1962759"/>
                <a:gd name="connsiteX311" fmla="*/ 161163 w 964920"/>
                <a:gd name="connsiteY311" fmla="*/ 306553 h 1962759"/>
                <a:gd name="connsiteX312" fmla="*/ 155677 w 964920"/>
                <a:gd name="connsiteY312" fmla="*/ 288036 h 1962759"/>
                <a:gd name="connsiteX313" fmla="*/ 150876 w 964920"/>
                <a:gd name="connsiteY313" fmla="*/ 248946 h 1962759"/>
                <a:gd name="connsiteX314" fmla="*/ 142646 w 964920"/>
                <a:gd name="connsiteY314" fmla="*/ 230429 h 1962759"/>
                <a:gd name="connsiteX315" fmla="*/ 128930 w 964920"/>
                <a:gd name="connsiteY315" fmla="*/ 215341 h 1962759"/>
                <a:gd name="connsiteX316" fmla="*/ 111100 w 964920"/>
                <a:gd name="connsiteY316" fmla="*/ 201625 h 1962759"/>
                <a:gd name="connsiteX317" fmla="*/ 94640 w 964920"/>
                <a:gd name="connsiteY317" fmla="*/ 193396 h 1962759"/>
                <a:gd name="connsiteX318" fmla="*/ 85725 w 964920"/>
                <a:gd name="connsiteY318" fmla="*/ 187224 h 1962759"/>
                <a:gd name="connsiteX319" fmla="*/ 67208 w 964920"/>
                <a:gd name="connsiteY319" fmla="*/ 144704 h 1962759"/>
                <a:gd name="connsiteX320" fmla="*/ 65151 w 964920"/>
                <a:gd name="connsiteY320" fmla="*/ 138532 h 1962759"/>
                <a:gd name="connsiteX321" fmla="*/ 52807 w 964920"/>
                <a:gd name="connsiteY321" fmla="*/ 138532 h 1962759"/>
                <a:gd name="connsiteX322" fmla="*/ 44577 w 964920"/>
                <a:gd name="connsiteY322" fmla="*/ 137846 h 1962759"/>
                <a:gd name="connsiteX323" fmla="*/ 38405 w 964920"/>
                <a:gd name="connsiteY323" fmla="*/ 132360 h 1962759"/>
                <a:gd name="connsiteX324" fmla="*/ 33604 w 964920"/>
                <a:gd name="connsiteY324" fmla="*/ 120015 h 1962759"/>
                <a:gd name="connsiteX325" fmla="*/ 35662 w 964920"/>
                <a:gd name="connsiteY325" fmla="*/ 98755 h 1962759"/>
                <a:gd name="connsiteX326" fmla="*/ 31547 w 964920"/>
                <a:gd name="connsiteY326" fmla="*/ 91897 h 1962759"/>
                <a:gd name="connsiteX327" fmla="*/ 18517 w 964920"/>
                <a:gd name="connsiteY327" fmla="*/ 100127 h 1962759"/>
                <a:gd name="connsiteX328" fmla="*/ 19202 w 964920"/>
                <a:gd name="connsiteY328" fmla="*/ 85725 h 1962759"/>
                <a:gd name="connsiteX329" fmla="*/ 16459 w 964920"/>
                <a:gd name="connsiteY329" fmla="*/ 75438 h 1962759"/>
                <a:gd name="connsiteX330" fmla="*/ 10287 w 964920"/>
                <a:gd name="connsiteY330" fmla="*/ 69952 h 1962759"/>
                <a:gd name="connsiteX331" fmla="*/ 0 w 964920"/>
                <a:gd name="connsiteY331" fmla="*/ 69952 h 1962759"/>
                <a:gd name="connsiteX332" fmla="*/ 6858 w 964920"/>
                <a:gd name="connsiteY332" fmla="*/ 62408 h 1962759"/>
                <a:gd name="connsiteX333" fmla="*/ 25375 w 964920"/>
                <a:gd name="connsiteY333" fmla="*/ 36348 h 1962759"/>
                <a:gd name="connsiteX334" fmla="*/ 28804 w 964920"/>
                <a:gd name="connsiteY334" fmla="*/ 28118 h 1962759"/>
                <a:gd name="connsiteX335" fmla="*/ 35662 w 964920"/>
                <a:gd name="connsiteY335" fmla="*/ 26746 h 1962759"/>
                <a:gd name="connsiteX336" fmla="*/ 100813 w 964920"/>
                <a:gd name="connsiteY336" fmla="*/ 24003 h 1962759"/>
                <a:gd name="connsiteX337" fmla="*/ 121387 w 964920"/>
                <a:gd name="connsiteY337" fmla="*/ 19888 h 1962759"/>
                <a:gd name="connsiteX338" fmla="*/ 139903 w 964920"/>
                <a:gd name="connsiteY338" fmla="*/ 11659 h 1962759"/>
                <a:gd name="connsiteX339" fmla="*/ 158420 w 964920"/>
                <a:gd name="connsiteY339" fmla="*/ 0 h 1962759"/>
                <a:gd name="connsiteX340" fmla="*/ 168707 w 964920"/>
                <a:gd name="connsiteY340" fmla="*/ 2743 h 1962759"/>
                <a:gd name="connsiteX341" fmla="*/ 174879 w 964920"/>
                <a:gd name="connsiteY341" fmla="*/ 8230 h 1962759"/>
                <a:gd name="connsiteX342" fmla="*/ 180365 w 964920"/>
                <a:gd name="connsiteY342" fmla="*/ 13716 h 1962759"/>
                <a:gd name="connsiteX343" fmla="*/ 187909 w 964920"/>
                <a:gd name="connsiteY343" fmla="*/ 19203 h 1962759"/>
                <a:gd name="connsiteX344" fmla="*/ 205740 w 964920"/>
                <a:gd name="connsiteY344" fmla="*/ 25375 h 1962759"/>
                <a:gd name="connsiteX345" fmla="*/ 213284 w 964920"/>
                <a:gd name="connsiteY345" fmla="*/ 29490 h 1962759"/>
                <a:gd name="connsiteX346" fmla="*/ 216713 w 964920"/>
                <a:gd name="connsiteY346" fmla="*/ 37719 h 1962759"/>
                <a:gd name="connsiteX347" fmla="*/ 221513 w 964920"/>
                <a:gd name="connsiteY347" fmla="*/ 37719 h 1962759"/>
                <a:gd name="connsiteX348" fmla="*/ 221513 w 964920"/>
                <a:gd name="connsiteY348" fmla="*/ 30861 h 1962759"/>
                <a:gd name="connsiteX349" fmla="*/ 226314 w 964920"/>
                <a:gd name="connsiteY349" fmla="*/ 30861 h 1962759"/>
                <a:gd name="connsiteX350" fmla="*/ 225628 w 964920"/>
                <a:gd name="connsiteY350" fmla="*/ 59665 h 1962759"/>
                <a:gd name="connsiteX351" fmla="*/ 216713 w 964920"/>
                <a:gd name="connsiteY351" fmla="*/ 76124 h 1962759"/>
                <a:gd name="connsiteX352" fmla="*/ 201625 w 964920"/>
                <a:gd name="connsiteY352" fmla="*/ 85725 h 1962759"/>
                <a:gd name="connsiteX353" fmla="*/ 158420 w 964920"/>
                <a:gd name="connsiteY353" fmla="*/ 104242 h 1962759"/>
                <a:gd name="connsiteX354" fmla="*/ 151562 w 964920"/>
                <a:gd name="connsiteY354" fmla="*/ 109728 h 1962759"/>
                <a:gd name="connsiteX355" fmla="*/ 147447 w 964920"/>
                <a:gd name="connsiteY355" fmla="*/ 120701 h 1962759"/>
                <a:gd name="connsiteX356" fmla="*/ 149504 w 964920"/>
                <a:gd name="connsiteY356" fmla="*/ 132360 h 1962759"/>
                <a:gd name="connsiteX357" fmla="*/ 155677 w 964920"/>
                <a:gd name="connsiteY357" fmla="*/ 141275 h 1962759"/>
                <a:gd name="connsiteX358" fmla="*/ 163220 w 964920"/>
                <a:gd name="connsiteY358" fmla="*/ 144704 h 1962759"/>
                <a:gd name="connsiteX359" fmla="*/ 163220 w 964920"/>
                <a:gd name="connsiteY359" fmla="*/ 151562 h 1962759"/>
                <a:gd name="connsiteX360" fmla="*/ 153619 w 964920"/>
                <a:gd name="connsiteY360" fmla="*/ 151562 h 1962759"/>
                <a:gd name="connsiteX361" fmla="*/ 153619 w 964920"/>
                <a:gd name="connsiteY361" fmla="*/ 157048 h 1962759"/>
                <a:gd name="connsiteX362" fmla="*/ 195453 w 964920"/>
                <a:gd name="connsiteY362" fmla="*/ 178994 h 1962759"/>
                <a:gd name="connsiteX363" fmla="*/ 211912 w 964920"/>
                <a:gd name="connsiteY363" fmla="*/ 182423 h 1962759"/>
                <a:gd name="connsiteX364" fmla="*/ 209169 w 964920"/>
                <a:gd name="connsiteY364" fmla="*/ 202311 h 1962759"/>
                <a:gd name="connsiteX365" fmla="*/ 205054 w 964920"/>
                <a:gd name="connsiteY365" fmla="*/ 206426 h 1962759"/>
                <a:gd name="connsiteX366" fmla="*/ 192710 w 964920"/>
                <a:gd name="connsiteY366" fmla="*/ 201625 h 1962759"/>
                <a:gd name="connsiteX367" fmla="*/ 200939 w 964920"/>
                <a:gd name="connsiteY367" fmla="*/ 220828 h 1962759"/>
                <a:gd name="connsiteX368" fmla="*/ 215341 w 964920"/>
                <a:gd name="connsiteY368" fmla="*/ 316154 h 1962759"/>
                <a:gd name="connsiteX369" fmla="*/ 218084 w 964920"/>
                <a:gd name="connsiteY369" fmla="*/ 321640 h 1962759"/>
                <a:gd name="connsiteX370" fmla="*/ 226314 w 964920"/>
                <a:gd name="connsiteY370" fmla="*/ 327127 h 1962759"/>
                <a:gd name="connsiteX371" fmla="*/ 235915 w 964920"/>
                <a:gd name="connsiteY371" fmla="*/ 330556 h 1962759"/>
                <a:gd name="connsiteX372" fmla="*/ 255803 w 964920"/>
                <a:gd name="connsiteY372" fmla="*/ 334671 h 1962759"/>
                <a:gd name="connsiteX373" fmla="*/ 264719 w 964920"/>
                <a:gd name="connsiteY373" fmla="*/ 338785 h 1962759"/>
                <a:gd name="connsiteX374" fmla="*/ 279806 w 964920"/>
                <a:gd name="connsiteY374" fmla="*/ 350444 h 1962759"/>
                <a:gd name="connsiteX375" fmla="*/ 285979 w 964920"/>
                <a:gd name="connsiteY375" fmla="*/ 352501 h 1962759"/>
                <a:gd name="connsiteX376" fmla="*/ 299009 w 964920"/>
                <a:gd name="connsiteY376" fmla="*/ 351130 h 1962759"/>
                <a:gd name="connsiteX377" fmla="*/ 309296 w 964920"/>
                <a:gd name="connsiteY377" fmla="*/ 347701 h 1962759"/>
                <a:gd name="connsiteX378" fmla="*/ 315468 w 964920"/>
                <a:gd name="connsiteY378" fmla="*/ 343586 h 1962759"/>
                <a:gd name="connsiteX379" fmla="*/ 320954 w 964920"/>
                <a:gd name="connsiteY379" fmla="*/ 344958 h 1962759"/>
                <a:gd name="connsiteX380" fmla="*/ 327812 w 964920"/>
                <a:gd name="connsiteY380" fmla="*/ 357302 h 1962759"/>
                <a:gd name="connsiteX381" fmla="*/ 929259 w 964920"/>
                <a:gd name="connsiteY381" fmla="*/ 1065733 h 1962759"/>
                <a:gd name="connsiteX382" fmla="*/ 934060 w 964920"/>
                <a:gd name="connsiteY382" fmla="*/ 1069162 h 1962759"/>
                <a:gd name="connsiteX383" fmla="*/ 934745 w 964920"/>
                <a:gd name="connsiteY383" fmla="*/ 1078078 h 1962759"/>
                <a:gd name="connsiteX384" fmla="*/ 926516 w 964920"/>
                <a:gd name="connsiteY384" fmla="*/ 1088365 h 1962759"/>
                <a:gd name="connsiteX385" fmla="*/ 917600 w 964920"/>
                <a:gd name="connsiteY385" fmla="*/ 1095909 h 1962759"/>
                <a:gd name="connsiteX386" fmla="*/ 907313 w 964920"/>
                <a:gd name="connsiteY386" fmla="*/ 1102081 h 1962759"/>
                <a:gd name="connsiteX387" fmla="*/ 901827 w 964920"/>
                <a:gd name="connsiteY387" fmla="*/ 1104824 h 1962759"/>
                <a:gd name="connsiteX388" fmla="*/ 896341 w 964920"/>
                <a:gd name="connsiteY388" fmla="*/ 1108253 h 1962759"/>
                <a:gd name="connsiteX389" fmla="*/ 888111 w 964920"/>
                <a:gd name="connsiteY389" fmla="*/ 1116483 h 1962759"/>
                <a:gd name="connsiteX390" fmla="*/ 882625 w 964920"/>
                <a:gd name="connsiteY390" fmla="*/ 1127455 h 1962759"/>
                <a:gd name="connsiteX391" fmla="*/ 876452 w 964920"/>
                <a:gd name="connsiteY391" fmla="*/ 1129513 h 1962759"/>
                <a:gd name="connsiteX392" fmla="*/ 874395 w 964920"/>
                <a:gd name="connsiteY392" fmla="*/ 1120597 h 1962759"/>
                <a:gd name="connsiteX393" fmla="*/ 876452 w 964920"/>
                <a:gd name="connsiteY393" fmla="*/ 1110310 h 1962759"/>
                <a:gd name="connsiteX394" fmla="*/ 888797 w 964920"/>
                <a:gd name="connsiteY394" fmla="*/ 1086993 h 1962759"/>
                <a:gd name="connsiteX395" fmla="*/ 899770 w 964920"/>
                <a:gd name="connsiteY395" fmla="*/ 1074649 h 1962759"/>
                <a:gd name="connsiteX396" fmla="*/ 912114 w 964920"/>
                <a:gd name="connsiteY396" fmla="*/ 1069848 h 1962759"/>
                <a:gd name="connsiteX397" fmla="*/ 929259 w 964920"/>
                <a:gd name="connsiteY397" fmla="*/ 1065733 h 1962759"/>
                <a:gd name="connsiteX398" fmla="*/ 827761 w 964920"/>
                <a:gd name="connsiteY398" fmla="*/ 1054761 h 1962759"/>
                <a:gd name="connsiteX399" fmla="*/ 830504 w 964920"/>
                <a:gd name="connsiteY399" fmla="*/ 1054075 h 1962759"/>
                <a:gd name="connsiteX400" fmla="*/ 830504 w 964920"/>
                <a:gd name="connsiteY400" fmla="*/ 1057504 h 1962759"/>
                <a:gd name="connsiteX401" fmla="*/ 828446 w 964920"/>
                <a:gd name="connsiteY401" fmla="*/ 1062304 h 1962759"/>
                <a:gd name="connsiteX402" fmla="*/ 824332 w 964920"/>
                <a:gd name="connsiteY402" fmla="*/ 1067105 h 1962759"/>
                <a:gd name="connsiteX403" fmla="*/ 818845 w 964920"/>
                <a:gd name="connsiteY403" fmla="*/ 1073277 h 1962759"/>
                <a:gd name="connsiteX404" fmla="*/ 801014 w 964920"/>
                <a:gd name="connsiteY404" fmla="*/ 1078078 h 1962759"/>
                <a:gd name="connsiteX405" fmla="*/ 798271 w 964920"/>
                <a:gd name="connsiteY405" fmla="*/ 1088365 h 1962759"/>
                <a:gd name="connsiteX406" fmla="*/ 807872 w 964920"/>
                <a:gd name="connsiteY406" fmla="*/ 1096594 h 1962759"/>
                <a:gd name="connsiteX407" fmla="*/ 814045 w 964920"/>
                <a:gd name="connsiteY407" fmla="*/ 1102767 h 1962759"/>
                <a:gd name="connsiteX408" fmla="*/ 814730 w 964920"/>
                <a:gd name="connsiteY408" fmla="*/ 1104824 h 1962759"/>
                <a:gd name="connsiteX409" fmla="*/ 820217 w 964920"/>
                <a:gd name="connsiteY409" fmla="*/ 1108939 h 1962759"/>
                <a:gd name="connsiteX410" fmla="*/ 827075 w 964920"/>
                <a:gd name="connsiteY410" fmla="*/ 1117168 h 1962759"/>
                <a:gd name="connsiteX411" fmla="*/ 817474 w 964920"/>
                <a:gd name="connsiteY411" fmla="*/ 1113739 h 1962759"/>
                <a:gd name="connsiteX412" fmla="*/ 792785 w 964920"/>
                <a:gd name="connsiteY412" fmla="*/ 1089736 h 1962759"/>
                <a:gd name="connsiteX413" fmla="*/ 782498 w 964920"/>
                <a:gd name="connsiteY413" fmla="*/ 1066419 h 1962759"/>
                <a:gd name="connsiteX414" fmla="*/ 789356 w 964920"/>
                <a:gd name="connsiteY414" fmla="*/ 1056132 h 1962759"/>
                <a:gd name="connsiteX415" fmla="*/ 800329 w 964920"/>
                <a:gd name="connsiteY415" fmla="*/ 1054075 h 1962759"/>
                <a:gd name="connsiteX416" fmla="*/ 814730 w 964920"/>
                <a:gd name="connsiteY416" fmla="*/ 1045845 h 1962759"/>
                <a:gd name="connsiteX417" fmla="*/ 818845 w 964920"/>
                <a:gd name="connsiteY417" fmla="*/ 1049274 h 1962759"/>
                <a:gd name="connsiteX418" fmla="*/ 821588 w 964920"/>
                <a:gd name="connsiteY418" fmla="*/ 1051332 h 1962759"/>
                <a:gd name="connsiteX419" fmla="*/ 825017 w 964920"/>
                <a:gd name="connsiteY419" fmla="*/ 1049960 h 1962759"/>
                <a:gd name="connsiteX420" fmla="*/ 827075 w 964920"/>
                <a:gd name="connsiteY420" fmla="*/ 1051332 h 1962759"/>
                <a:gd name="connsiteX421" fmla="*/ 826389 w 964920"/>
                <a:gd name="connsiteY421" fmla="*/ 1054075 h 1962759"/>
                <a:gd name="connsiteX422" fmla="*/ 827761 w 964920"/>
                <a:gd name="connsiteY422" fmla="*/ 1054761 h 196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Lst>
              <a:rect l="l" t="t" r="r" b="b"/>
              <a:pathLst>
                <a:path w="964920" h="1962759">
                  <a:moveTo>
                    <a:pt x="898398" y="1837258"/>
                  </a:moveTo>
                  <a:lnTo>
                    <a:pt x="910057" y="1861947"/>
                  </a:lnTo>
                  <a:lnTo>
                    <a:pt x="958748" y="1893494"/>
                  </a:lnTo>
                  <a:lnTo>
                    <a:pt x="964921" y="1920240"/>
                  </a:lnTo>
                  <a:lnTo>
                    <a:pt x="956005" y="1908582"/>
                  </a:lnTo>
                  <a:lnTo>
                    <a:pt x="935431" y="1898295"/>
                  </a:lnTo>
                  <a:lnTo>
                    <a:pt x="912114" y="1891437"/>
                  </a:lnTo>
                  <a:lnTo>
                    <a:pt x="892912" y="1890065"/>
                  </a:lnTo>
                  <a:lnTo>
                    <a:pt x="882625" y="1894866"/>
                  </a:lnTo>
                  <a:lnTo>
                    <a:pt x="876452" y="1903095"/>
                  </a:lnTo>
                  <a:lnTo>
                    <a:pt x="871652" y="1910639"/>
                  </a:lnTo>
                  <a:lnTo>
                    <a:pt x="866851" y="1914068"/>
                  </a:lnTo>
                  <a:lnTo>
                    <a:pt x="857250" y="1918183"/>
                  </a:lnTo>
                  <a:lnTo>
                    <a:pt x="857936" y="1929156"/>
                  </a:lnTo>
                  <a:lnTo>
                    <a:pt x="861365" y="1939443"/>
                  </a:lnTo>
                  <a:lnTo>
                    <a:pt x="864108" y="1944243"/>
                  </a:lnTo>
                  <a:lnTo>
                    <a:pt x="862736" y="1955902"/>
                  </a:lnTo>
                  <a:lnTo>
                    <a:pt x="859993" y="1961388"/>
                  </a:lnTo>
                  <a:lnTo>
                    <a:pt x="852449" y="1962760"/>
                  </a:lnTo>
                  <a:lnTo>
                    <a:pt x="837362" y="1962760"/>
                  </a:lnTo>
                  <a:lnTo>
                    <a:pt x="832561" y="1959331"/>
                  </a:lnTo>
                  <a:lnTo>
                    <a:pt x="810616" y="1931899"/>
                  </a:lnTo>
                  <a:lnTo>
                    <a:pt x="776326" y="1903095"/>
                  </a:lnTo>
                  <a:lnTo>
                    <a:pt x="759181" y="1885950"/>
                  </a:lnTo>
                  <a:lnTo>
                    <a:pt x="757809" y="1871548"/>
                  </a:lnTo>
                  <a:lnTo>
                    <a:pt x="742721" y="1857832"/>
                  </a:lnTo>
                  <a:lnTo>
                    <a:pt x="715975" y="1820799"/>
                  </a:lnTo>
                  <a:lnTo>
                    <a:pt x="699516" y="1810512"/>
                  </a:lnTo>
                  <a:lnTo>
                    <a:pt x="704317" y="1800225"/>
                  </a:lnTo>
                  <a:lnTo>
                    <a:pt x="701573" y="1785138"/>
                  </a:lnTo>
                  <a:lnTo>
                    <a:pt x="705688" y="1779651"/>
                  </a:lnTo>
                  <a:lnTo>
                    <a:pt x="699516" y="1773479"/>
                  </a:lnTo>
                  <a:lnTo>
                    <a:pt x="728320" y="1732331"/>
                  </a:lnTo>
                  <a:lnTo>
                    <a:pt x="746150" y="1715186"/>
                  </a:lnTo>
                  <a:lnTo>
                    <a:pt x="762610" y="1719301"/>
                  </a:lnTo>
                  <a:lnTo>
                    <a:pt x="763295" y="1722044"/>
                  </a:lnTo>
                  <a:lnTo>
                    <a:pt x="763295" y="1724101"/>
                  </a:lnTo>
                  <a:lnTo>
                    <a:pt x="766724" y="1728216"/>
                  </a:lnTo>
                  <a:lnTo>
                    <a:pt x="766039" y="1729588"/>
                  </a:lnTo>
                  <a:lnTo>
                    <a:pt x="780440" y="1757706"/>
                  </a:lnTo>
                  <a:lnTo>
                    <a:pt x="785927" y="1774851"/>
                  </a:lnTo>
                  <a:lnTo>
                    <a:pt x="793471" y="1781709"/>
                  </a:lnTo>
                  <a:lnTo>
                    <a:pt x="810616" y="1791996"/>
                  </a:lnTo>
                  <a:lnTo>
                    <a:pt x="833247" y="1786509"/>
                  </a:lnTo>
                  <a:lnTo>
                    <a:pt x="862051" y="1798168"/>
                  </a:lnTo>
                  <a:lnTo>
                    <a:pt x="887425" y="1818056"/>
                  </a:lnTo>
                  <a:lnTo>
                    <a:pt x="898398" y="1837258"/>
                  </a:lnTo>
                  <a:close/>
                  <a:moveTo>
                    <a:pt x="779755" y="1596543"/>
                  </a:moveTo>
                  <a:lnTo>
                    <a:pt x="769468" y="1593114"/>
                  </a:lnTo>
                  <a:lnTo>
                    <a:pt x="760552" y="1584198"/>
                  </a:lnTo>
                  <a:lnTo>
                    <a:pt x="743407" y="1564310"/>
                  </a:lnTo>
                  <a:lnTo>
                    <a:pt x="723519" y="1552651"/>
                  </a:lnTo>
                  <a:lnTo>
                    <a:pt x="696087" y="1545108"/>
                  </a:lnTo>
                  <a:lnTo>
                    <a:pt x="672084" y="1548537"/>
                  </a:lnTo>
                  <a:lnTo>
                    <a:pt x="661111" y="1571168"/>
                  </a:lnTo>
                  <a:lnTo>
                    <a:pt x="648081" y="1560881"/>
                  </a:lnTo>
                  <a:lnTo>
                    <a:pt x="622021" y="1553337"/>
                  </a:lnTo>
                  <a:lnTo>
                    <a:pt x="612419" y="1540993"/>
                  </a:lnTo>
                  <a:lnTo>
                    <a:pt x="610362" y="1532763"/>
                  </a:lnTo>
                  <a:lnTo>
                    <a:pt x="608990" y="1516304"/>
                  </a:lnTo>
                  <a:lnTo>
                    <a:pt x="607619" y="1509446"/>
                  </a:lnTo>
                  <a:lnTo>
                    <a:pt x="596646" y="1488872"/>
                  </a:lnTo>
                  <a:lnTo>
                    <a:pt x="593217" y="1479271"/>
                  </a:lnTo>
                  <a:lnTo>
                    <a:pt x="602132" y="1482014"/>
                  </a:lnTo>
                  <a:lnTo>
                    <a:pt x="613791" y="1493673"/>
                  </a:lnTo>
                  <a:lnTo>
                    <a:pt x="622021" y="1497787"/>
                  </a:lnTo>
                  <a:lnTo>
                    <a:pt x="622021" y="1491615"/>
                  </a:lnTo>
                  <a:lnTo>
                    <a:pt x="611048" y="1480642"/>
                  </a:lnTo>
                  <a:lnTo>
                    <a:pt x="604190" y="1466926"/>
                  </a:lnTo>
                  <a:lnTo>
                    <a:pt x="584987" y="1418235"/>
                  </a:lnTo>
                  <a:lnTo>
                    <a:pt x="576758" y="1404519"/>
                  </a:lnTo>
                  <a:lnTo>
                    <a:pt x="569900" y="1402461"/>
                  </a:lnTo>
                  <a:lnTo>
                    <a:pt x="564413" y="1417549"/>
                  </a:lnTo>
                  <a:lnTo>
                    <a:pt x="565099" y="1431951"/>
                  </a:lnTo>
                  <a:lnTo>
                    <a:pt x="570586" y="1462126"/>
                  </a:lnTo>
                  <a:lnTo>
                    <a:pt x="569214" y="1479271"/>
                  </a:lnTo>
                  <a:lnTo>
                    <a:pt x="563042" y="1495044"/>
                  </a:lnTo>
                  <a:lnTo>
                    <a:pt x="553441" y="1501902"/>
                  </a:lnTo>
                  <a:lnTo>
                    <a:pt x="543839" y="1506017"/>
                  </a:lnTo>
                  <a:lnTo>
                    <a:pt x="535610" y="1516304"/>
                  </a:lnTo>
                  <a:lnTo>
                    <a:pt x="530809" y="1516304"/>
                  </a:lnTo>
                  <a:lnTo>
                    <a:pt x="526694" y="1500531"/>
                  </a:lnTo>
                  <a:lnTo>
                    <a:pt x="506806" y="1488872"/>
                  </a:lnTo>
                  <a:lnTo>
                    <a:pt x="502006" y="1473099"/>
                  </a:lnTo>
                  <a:lnTo>
                    <a:pt x="504749" y="1465555"/>
                  </a:lnTo>
                  <a:lnTo>
                    <a:pt x="510235" y="1456639"/>
                  </a:lnTo>
                  <a:lnTo>
                    <a:pt x="514350" y="1447724"/>
                  </a:lnTo>
                  <a:lnTo>
                    <a:pt x="513664" y="1439494"/>
                  </a:lnTo>
                  <a:lnTo>
                    <a:pt x="510921" y="1431951"/>
                  </a:lnTo>
                  <a:lnTo>
                    <a:pt x="512293" y="1425093"/>
                  </a:lnTo>
                  <a:lnTo>
                    <a:pt x="516407" y="1420292"/>
                  </a:lnTo>
                  <a:lnTo>
                    <a:pt x="520522" y="1417549"/>
                  </a:lnTo>
                  <a:lnTo>
                    <a:pt x="530809" y="1406576"/>
                  </a:lnTo>
                  <a:lnTo>
                    <a:pt x="539725" y="1383259"/>
                  </a:lnTo>
                  <a:lnTo>
                    <a:pt x="543839" y="1353769"/>
                  </a:lnTo>
                  <a:lnTo>
                    <a:pt x="545211" y="1325652"/>
                  </a:lnTo>
                  <a:lnTo>
                    <a:pt x="548640" y="1338682"/>
                  </a:lnTo>
                  <a:lnTo>
                    <a:pt x="550012" y="1344168"/>
                  </a:lnTo>
                  <a:lnTo>
                    <a:pt x="554812" y="1344168"/>
                  </a:lnTo>
                  <a:lnTo>
                    <a:pt x="564413" y="1326337"/>
                  </a:lnTo>
                  <a:lnTo>
                    <a:pt x="569900" y="1333195"/>
                  </a:lnTo>
                  <a:lnTo>
                    <a:pt x="574700" y="1349655"/>
                  </a:lnTo>
                  <a:lnTo>
                    <a:pt x="583616" y="1362685"/>
                  </a:lnTo>
                  <a:lnTo>
                    <a:pt x="589788" y="1355141"/>
                  </a:lnTo>
                  <a:lnTo>
                    <a:pt x="592531" y="1359942"/>
                  </a:lnTo>
                  <a:lnTo>
                    <a:pt x="594589" y="1369543"/>
                  </a:lnTo>
                  <a:lnTo>
                    <a:pt x="600761" y="1375029"/>
                  </a:lnTo>
                  <a:lnTo>
                    <a:pt x="607619" y="1371600"/>
                  </a:lnTo>
                  <a:lnTo>
                    <a:pt x="619963" y="1358570"/>
                  </a:lnTo>
                  <a:lnTo>
                    <a:pt x="636422" y="1349655"/>
                  </a:lnTo>
                  <a:lnTo>
                    <a:pt x="642595" y="1334567"/>
                  </a:lnTo>
                  <a:lnTo>
                    <a:pt x="643280" y="1316736"/>
                  </a:lnTo>
                  <a:lnTo>
                    <a:pt x="637108" y="1300963"/>
                  </a:lnTo>
                  <a:lnTo>
                    <a:pt x="651510" y="1307135"/>
                  </a:lnTo>
                  <a:lnTo>
                    <a:pt x="643280" y="1276960"/>
                  </a:lnTo>
                  <a:lnTo>
                    <a:pt x="641909" y="1270102"/>
                  </a:lnTo>
                  <a:lnTo>
                    <a:pt x="643280" y="1258443"/>
                  </a:lnTo>
                  <a:lnTo>
                    <a:pt x="646024" y="1248156"/>
                  </a:lnTo>
                  <a:lnTo>
                    <a:pt x="646024" y="1239927"/>
                  </a:lnTo>
                  <a:lnTo>
                    <a:pt x="641909" y="1232383"/>
                  </a:lnTo>
                  <a:lnTo>
                    <a:pt x="641909" y="1226896"/>
                  </a:lnTo>
                  <a:lnTo>
                    <a:pt x="665912" y="1226896"/>
                  </a:lnTo>
                  <a:lnTo>
                    <a:pt x="704317" y="1336624"/>
                  </a:lnTo>
                  <a:lnTo>
                    <a:pt x="705688" y="1344168"/>
                  </a:lnTo>
                  <a:lnTo>
                    <a:pt x="704317" y="1357884"/>
                  </a:lnTo>
                  <a:lnTo>
                    <a:pt x="700202" y="1365428"/>
                  </a:lnTo>
                  <a:lnTo>
                    <a:pt x="693344" y="1371600"/>
                  </a:lnTo>
                  <a:lnTo>
                    <a:pt x="685114" y="1381201"/>
                  </a:lnTo>
                  <a:lnTo>
                    <a:pt x="691286" y="1389431"/>
                  </a:lnTo>
                  <a:lnTo>
                    <a:pt x="707746" y="1420978"/>
                  </a:lnTo>
                  <a:lnTo>
                    <a:pt x="715975" y="1425093"/>
                  </a:lnTo>
                  <a:lnTo>
                    <a:pt x="726262" y="1416863"/>
                  </a:lnTo>
                  <a:lnTo>
                    <a:pt x="735863" y="1405204"/>
                  </a:lnTo>
                  <a:lnTo>
                    <a:pt x="743407" y="1399718"/>
                  </a:lnTo>
                  <a:lnTo>
                    <a:pt x="742036" y="1402461"/>
                  </a:lnTo>
                  <a:lnTo>
                    <a:pt x="739978" y="1408633"/>
                  </a:lnTo>
                  <a:lnTo>
                    <a:pt x="738607" y="1412062"/>
                  </a:lnTo>
                  <a:lnTo>
                    <a:pt x="751637" y="1414806"/>
                  </a:lnTo>
                  <a:lnTo>
                    <a:pt x="755752" y="1424407"/>
                  </a:lnTo>
                  <a:lnTo>
                    <a:pt x="757809" y="1436751"/>
                  </a:lnTo>
                  <a:lnTo>
                    <a:pt x="762610" y="1449096"/>
                  </a:lnTo>
                  <a:lnTo>
                    <a:pt x="792785" y="1475842"/>
                  </a:lnTo>
                  <a:lnTo>
                    <a:pt x="800329" y="1499845"/>
                  </a:lnTo>
                  <a:lnTo>
                    <a:pt x="825017" y="1534821"/>
                  </a:lnTo>
                  <a:lnTo>
                    <a:pt x="830504" y="1548537"/>
                  </a:lnTo>
                  <a:lnTo>
                    <a:pt x="832561" y="1562938"/>
                  </a:lnTo>
                  <a:lnTo>
                    <a:pt x="830504" y="1578026"/>
                  </a:lnTo>
                  <a:lnTo>
                    <a:pt x="822960" y="1593114"/>
                  </a:lnTo>
                  <a:lnTo>
                    <a:pt x="819531" y="1593799"/>
                  </a:lnTo>
                  <a:lnTo>
                    <a:pt x="801014" y="1589685"/>
                  </a:lnTo>
                  <a:lnTo>
                    <a:pt x="794842" y="1590370"/>
                  </a:lnTo>
                  <a:lnTo>
                    <a:pt x="787298" y="1595171"/>
                  </a:lnTo>
                  <a:lnTo>
                    <a:pt x="779755" y="1596543"/>
                  </a:lnTo>
                  <a:close/>
                  <a:moveTo>
                    <a:pt x="767410" y="1300963"/>
                  </a:moveTo>
                  <a:lnTo>
                    <a:pt x="776326" y="1303020"/>
                  </a:lnTo>
                  <a:lnTo>
                    <a:pt x="783869" y="1307821"/>
                  </a:lnTo>
                  <a:lnTo>
                    <a:pt x="796900" y="1318794"/>
                  </a:lnTo>
                  <a:lnTo>
                    <a:pt x="793471" y="1318794"/>
                  </a:lnTo>
                  <a:lnTo>
                    <a:pt x="783184" y="1318794"/>
                  </a:lnTo>
                  <a:lnTo>
                    <a:pt x="787298" y="1343482"/>
                  </a:lnTo>
                  <a:lnTo>
                    <a:pt x="791413" y="1352398"/>
                  </a:lnTo>
                  <a:lnTo>
                    <a:pt x="801014" y="1355827"/>
                  </a:lnTo>
                  <a:lnTo>
                    <a:pt x="801014" y="1362685"/>
                  </a:lnTo>
                  <a:lnTo>
                    <a:pt x="781812" y="1365428"/>
                  </a:lnTo>
                  <a:lnTo>
                    <a:pt x="770153" y="1369543"/>
                  </a:lnTo>
                  <a:lnTo>
                    <a:pt x="760552" y="1366800"/>
                  </a:lnTo>
                  <a:lnTo>
                    <a:pt x="747522" y="1350340"/>
                  </a:lnTo>
                  <a:lnTo>
                    <a:pt x="753008" y="1344168"/>
                  </a:lnTo>
                  <a:lnTo>
                    <a:pt x="742721" y="1332510"/>
                  </a:lnTo>
                  <a:lnTo>
                    <a:pt x="733120" y="1318794"/>
                  </a:lnTo>
                  <a:lnTo>
                    <a:pt x="719404" y="1288618"/>
                  </a:lnTo>
                  <a:lnTo>
                    <a:pt x="718033" y="1281760"/>
                  </a:lnTo>
                  <a:lnTo>
                    <a:pt x="715975" y="1261186"/>
                  </a:lnTo>
                  <a:lnTo>
                    <a:pt x="713918" y="1251585"/>
                  </a:lnTo>
                  <a:lnTo>
                    <a:pt x="709117" y="1246099"/>
                  </a:lnTo>
                  <a:lnTo>
                    <a:pt x="700888" y="1240612"/>
                  </a:lnTo>
                  <a:lnTo>
                    <a:pt x="696087" y="1233069"/>
                  </a:lnTo>
                  <a:lnTo>
                    <a:pt x="699516" y="1220038"/>
                  </a:lnTo>
                  <a:lnTo>
                    <a:pt x="711175" y="1227582"/>
                  </a:lnTo>
                  <a:lnTo>
                    <a:pt x="717347" y="1222782"/>
                  </a:lnTo>
                  <a:lnTo>
                    <a:pt x="724205" y="1201522"/>
                  </a:lnTo>
                  <a:lnTo>
                    <a:pt x="736549" y="1205637"/>
                  </a:lnTo>
                  <a:lnTo>
                    <a:pt x="737921" y="1217295"/>
                  </a:lnTo>
                  <a:lnTo>
                    <a:pt x="733806" y="1229640"/>
                  </a:lnTo>
                  <a:lnTo>
                    <a:pt x="729005" y="1238555"/>
                  </a:lnTo>
                  <a:lnTo>
                    <a:pt x="741350" y="1237869"/>
                  </a:lnTo>
                  <a:lnTo>
                    <a:pt x="748894" y="1241298"/>
                  </a:lnTo>
                  <a:lnTo>
                    <a:pt x="755066" y="1246785"/>
                  </a:lnTo>
                  <a:lnTo>
                    <a:pt x="762610" y="1251585"/>
                  </a:lnTo>
                  <a:lnTo>
                    <a:pt x="758495" y="1270102"/>
                  </a:lnTo>
                  <a:lnTo>
                    <a:pt x="753008" y="1285875"/>
                  </a:lnTo>
                  <a:lnTo>
                    <a:pt x="738607" y="1313307"/>
                  </a:lnTo>
                  <a:lnTo>
                    <a:pt x="744093" y="1316736"/>
                  </a:lnTo>
                  <a:lnTo>
                    <a:pt x="750951" y="1319479"/>
                  </a:lnTo>
                  <a:lnTo>
                    <a:pt x="759181" y="1320165"/>
                  </a:lnTo>
                  <a:lnTo>
                    <a:pt x="767410" y="1318794"/>
                  </a:lnTo>
                  <a:lnTo>
                    <a:pt x="767410" y="1313307"/>
                  </a:lnTo>
                  <a:lnTo>
                    <a:pt x="757809" y="1307135"/>
                  </a:lnTo>
                  <a:lnTo>
                    <a:pt x="772211" y="1307135"/>
                  </a:lnTo>
                  <a:lnTo>
                    <a:pt x="767410" y="1300963"/>
                  </a:lnTo>
                  <a:close/>
                  <a:moveTo>
                    <a:pt x="926516" y="1109625"/>
                  </a:moveTo>
                  <a:lnTo>
                    <a:pt x="910742" y="1132256"/>
                  </a:lnTo>
                  <a:lnTo>
                    <a:pt x="903884" y="1146658"/>
                  </a:lnTo>
                  <a:lnTo>
                    <a:pt x="902513" y="1159688"/>
                  </a:lnTo>
                  <a:lnTo>
                    <a:pt x="892912" y="1159688"/>
                  </a:lnTo>
                  <a:lnTo>
                    <a:pt x="892912" y="1152830"/>
                  </a:lnTo>
                  <a:lnTo>
                    <a:pt x="919658" y="1110996"/>
                  </a:lnTo>
                  <a:lnTo>
                    <a:pt x="926516" y="1109625"/>
                  </a:lnTo>
                  <a:close/>
                  <a:moveTo>
                    <a:pt x="675513" y="1097280"/>
                  </a:moveTo>
                  <a:lnTo>
                    <a:pt x="669341" y="1106196"/>
                  </a:lnTo>
                  <a:lnTo>
                    <a:pt x="661797" y="1119226"/>
                  </a:lnTo>
                  <a:lnTo>
                    <a:pt x="651510" y="1141171"/>
                  </a:lnTo>
                  <a:lnTo>
                    <a:pt x="646709" y="1141171"/>
                  </a:lnTo>
                  <a:lnTo>
                    <a:pt x="647395" y="1117854"/>
                  </a:lnTo>
                  <a:lnTo>
                    <a:pt x="659740" y="1030758"/>
                  </a:lnTo>
                  <a:lnTo>
                    <a:pt x="672770" y="1001268"/>
                  </a:lnTo>
                  <a:lnTo>
                    <a:pt x="675513" y="982752"/>
                  </a:lnTo>
                  <a:lnTo>
                    <a:pt x="687857" y="949147"/>
                  </a:lnTo>
                  <a:lnTo>
                    <a:pt x="694715" y="945718"/>
                  </a:lnTo>
                  <a:lnTo>
                    <a:pt x="700202" y="936803"/>
                  </a:lnTo>
                  <a:lnTo>
                    <a:pt x="709117" y="917601"/>
                  </a:lnTo>
                  <a:lnTo>
                    <a:pt x="718033" y="907314"/>
                  </a:lnTo>
                  <a:lnTo>
                    <a:pt x="731063" y="895655"/>
                  </a:lnTo>
                  <a:lnTo>
                    <a:pt x="746836" y="887425"/>
                  </a:lnTo>
                  <a:lnTo>
                    <a:pt x="748208" y="890854"/>
                  </a:lnTo>
                  <a:lnTo>
                    <a:pt x="749579" y="895655"/>
                  </a:lnTo>
                  <a:lnTo>
                    <a:pt x="757809" y="899084"/>
                  </a:lnTo>
                  <a:lnTo>
                    <a:pt x="768782" y="912114"/>
                  </a:lnTo>
                  <a:lnTo>
                    <a:pt x="771525" y="925830"/>
                  </a:lnTo>
                  <a:lnTo>
                    <a:pt x="772211" y="938860"/>
                  </a:lnTo>
                  <a:lnTo>
                    <a:pt x="777011" y="949147"/>
                  </a:lnTo>
                  <a:lnTo>
                    <a:pt x="772897" y="960120"/>
                  </a:lnTo>
                  <a:lnTo>
                    <a:pt x="773582" y="968350"/>
                  </a:lnTo>
                  <a:lnTo>
                    <a:pt x="775640" y="975894"/>
                  </a:lnTo>
                  <a:lnTo>
                    <a:pt x="777011" y="982752"/>
                  </a:lnTo>
                  <a:lnTo>
                    <a:pt x="777697" y="990981"/>
                  </a:lnTo>
                  <a:lnTo>
                    <a:pt x="777011" y="995782"/>
                  </a:lnTo>
                  <a:lnTo>
                    <a:pt x="774268" y="1000582"/>
                  </a:lnTo>
                  <a:lnTo>
                    <a:pt x="757809" y="1025271"/>
                  </a:lnTo>
                  <a:lnTo>
                    <a:pt x="754380" y="1032129"/>
                  </a:lnTo>
                  <a:lnTo>
                    <a:pt x="755752" y="1038987"/>
                  </a:lnTo>
                  <a:lnTo>
                    <a:pt x="760552" y="1041045"/>
                  </a:lnTo>
                  <a:lnTo>
                    <a:pt x="763981" y="1034187"/>
                  </a:lnTo>
                  <a:lnTo>
                    <a:pt x="767410" y="1023900"/>
                  </a:lnTo>
                  <a:lnTo>
                    <a:pt x="772211" y="1016356"/>
                  </a:lnTo>
                  <a:lnTo>
                    <a:pt x="772897" y="1030072"/>
                  </a:lnTo>
                  <a:lnTo>
                    <a:pt x="770839" y="1078764"/>
                  </a:lnTo>
                  <a:lnTo>
                    <a:pt x="767410" y="1089051"/>
                  </a:lnTo>
                  <a:lnTo>
                    <a:pt x="763295" y="1090422"/>
                  </a:lnTo>
                  <a:lnTo>
                    <a:pt x="757809" y="1078764"/>
                  </a:lnTo>
                  <a:lnTo>
                    <a:pt x="753008" y="1078764"/>
                  </a:lnTo>
                  <a:lnTo>
                    <a:pt x="754380" y="1082878"/>
                  </a:lnTo>
                  <a:lnTo>
                    <a:pt x="757809" y="1097280"/>
                  </a:lnTo>
                  <a:lnTo>
                    <a:pt x="755066" y="1095223"/>
                  </a:lnTo>
                  <a:lnTo>
                    <a:pt x="747522" y="1091108"/>
                  </a:lnTo>
                  <a:lnTo>
                    <a:pt x="747522" y="1097966"/>
                  </a:lnTo>
                  <a:lnTo>
                    <a:pt x="746150" y="1101395"/>
                  </a:lnTo>
                  <a:lnTo>
                    <a:pt x="744779" y="1104138"/>
                  </a:lnTo>
                  <a:lnTo>
                    <a:pt x="743407" y="1109625"/>
                  </a:lnTo>
                  <a:lnTo>
                    <a:pt x="731749" y="1103452"/>
                  </a:lnTo>
                  <a:lnTo>
                    <a:pt x="720090" y="1105510"/>
                  </a:lnTo>
                  <a:lnTo>
                    <a:pt x="714604" y="1113054"/>
                  </a:lnTo>
                  <a:lnTo>
                    <a:pt x="719404" y="1122655"/>
                  </a:lnTo>
                  <a:lnTo>
                    <a:pt x="719404" y="1128141"/>
                  </a:lnTo>
                  <a:lnTo>
                    <a:pt x="711860" y="1127455"/>
                  </a:lnTo>
                  <a:lnTo>
                    <a:pt x="707746" y="1124026"/>
                  </a:lnTo>
                  <a:lnTo>
                    <a:pt x="706374" y="1117854"/>
                  </a:lnTo>
                  <a:lnTo>
                    <a:pt x="709117" y="1109625"/>
                  </a:lnTo>
                  <a:lnTo>
                    <a:pt x="695401" y="1106881"/>
                  </a:lnTo>
                  <a:lnTo>
                    <a:pt x="687857" y="1089051"/>
                  </a:lnTo>
                  <a:lnTo>
                    <a:pt x="675513" y="1097280"/>
                  </a:lnTo>
                  <a:close/>
                  <a:moveTo>
                    <a:pt x="362102" y="532181"/>
                  </a:moveTo>
                  <a:lnTo>
                    <a:pt x="373075" y="544525"/>
                  </a:lnTo>
                  <a:lnTo>
                    <a:pt x="385420" y="554127"/>
                  </a:lnTo>
                  <a:lnTo>
                    <a:pt x="397078" y="567843"/>
                  </a:lnTo>
                  <a:lnTo>
                    <a:pt x="405308" y="588417"/>
                  </a:lnTo>
                  <a:lnTo>
                    <a:pt x="390906" y="588417"/>
                  </a:lnTo>
                  <a:lnTo>
                    <a:pt x="381991" y="585673"/>
                  </a:lnTo>
                  <a:lnTo>
                    <a:pt x="375133" y="580187"/>
                  </a:lnTo>
                  <a:lnTo>
                    <a:pt x="360731" y="561670"/>
                  </a:lnTo>
                  <a:lnTo>
                    <a:pt x="353187" y="549326"/>
                  </a:lnTo>
                  <a:lnTo>
                    <a:pt x="351130" y="537667"/>
                  </a:lnTo>
                  <a:lnTo>
                    <a:pt x="362102" y="532181"/>
                  </a:lnTo>
                  <a:close/>
                  <a:moveTo>
                    <a:pt x="327812" y="357302"/>
                  </a:moveTo>
                  <a:lnTo>
                    <a:pt x="331241" y="366903"/>
                  </a:lnTo>
                  <a:lnTo>
                    <a:pt x="337414" y="395021"/>
                  </a:lnTo>
                  <a:lnTo>
                    <a:pt x="346329" y="408051"/>
                  </a:lnTo>
                  <a:lnTo>
                    <a:pt x="346329" y="414223"/>
                  </a:lnTo>
                  <a:lnTo>
                    <a:pt x="337414" y="420396"/>
                  </a:lnTo>
                  <a:lnTo>
                    <a:pt x="331241" y="414909"/>
                  </a:lnTo>
                  <a:lnTo>
                    <a:pt x="314096" y="409423"/>
                  </a:lnTo>
                  <a:lnTo>
                    <a:pt x="297637" y="397764"/>
                  </a:lnTo>
                  <a:lnTo>
                    <a:pt x="285979" y="392278"/>
                  </a:lnTo>
                  <a:lnTo>
                    <a:pt x="273634" y="389535"/>
                  </a:lnTo>
                  <a:lnTo>
                    <a:pt x="262661" y="388849"/>
                  </a:lnTo>
                  <a:lnTo>
                    <a:pt x="256489" y="384734"/>
                  </a:lnTo>
                  <a:lnTo>
                    <a:pt x="238658" y="368961"/>
                  </a:lnTo>
                  <a:lnTo>
                    <a:pt x="231115" y="364160"/>
                  </a:lnTo>
                  <a:lnTo>
                    <a:pt x="219456" y="362788"/>
                  </a:lnTo>
                  <a:lnTo>
                    <a:pt x="209169" y="362788"/>
                  </a:lnTo>
                  <a:lnTo>
                    <a:pt x="200939" y="360045"/>
                  </a:lnTo>
                  <a:lnTo>
                    <a:pt x="198196" y="355930"/>
                  </a:lnTo>
                  <a:lnTo>
                    <a:pt x="202997" y="357302"/>
                  </a:lnTo>
                  <a:lnTo>
                    <a:pt x="207797" y="353187"/>
                  </a:lnTo>
                  <a:lnTo>
                    <a:pt x="211912" y="344958"/>
                  </a:lnTo>
                  <a:lnTo>
                    <a:pt x="187909" y="336728"/>
                  </a:lnTo>
                  <a:lnTo>
                    <a:pt x="178308" y="332613"/>
                  </a:lnTo>
                  <a:lnTo>
                    <a:pt x="178308" y="334671"/>
                  </a:lnTo>
                  <a:lnTo>
                    <a:pt x="177622" y="338100"/>
                  </a:lnTo>
                  <a:lnTo>
                    <a:pt x="177622" y="339471"/>
                  </a:lnTo>
                  <a:lnTo>
                    <a:pt x="168707" y="325755"/>
                  </a:lnTo>
                  <a:lnTo>
                    <a:pt x="161163" y="306553"/>
                  </a:lnTo>
                  <a:lnTo>
                    <a:pt x="155677" y="288036"/>
                  </a:lnTo>
                  <a:lnTo>
                    <a:pt x="150876" y="248946"/>
                  </a:lnTo>
                  <a:lnTo>
                    <a:pt x="142646" y="230429"/>
                  </a:lnTo>
                  <a:lnTo>
                    <a:pt x="128930" y="215341"/>
                  </a:lnTo>
                  <a:lnTo>
                    <a:pt x="111100" y="201625"/>
                  </a:lnTo>
                  <a:lnTo>
                    <a:pt x="94640" y="193396"/>
                  </a:lnTo>
                  <a:lnTo>
                    <a:pt x="85725" y="187224"/>
                  </a:lnTo>
                  <a:lnTo>
                    <a:pt x="67208" y="144704"/>
                  </a:lnTo>
                  <a:lnTo>
                    <a:pt x="65151" y="138532"/>
                  </a:lnTo>
                  <a:lnTo>
                    <a:pt x="52807" y="138532"/>
                  </a:lnTo>
                  <a:lnTo>
                    <a:pt x="44577" y="137846"/>
                  </a:lnTo>
                  <a:lnTo>
                    <a:pt x="38405" y="132360"/>
                  </a:lnTo>
                  <a:lnTo>
                    <a:pt x="33604" y="120015"/>
                  </a:lnTo>
                  <a:lnTo>
                    <a:pt x="35662" y="98755"/>
                  </a:lnTo>
                  <a:lnTo>
                    <a:pt x="31547" y="91897"/>
                  </a:lnTo>
                  <a:lnTo>
                    <a:pt x="18517" y="100127"/>
                  </a:lnTo>
                  <a:lnTo>
                    <a:pt x="19202" y="85725"/>
                  </a:lnTo>
                  <a:lnTo>
                    <a:pt x="16459" y="75438"/>
                  </a:lnTo>
                  <a:lnTo>
                    <a:pt x="10287" y="69952"/>
                  </a:lnTo>
                  <a:lnTo>
                    <a:pt x="0" y="69952"/>
                  </a:lnTo>
                  <a:lnTo>
                    <a:pt x="6858" y="62408"/>
                  </a:lnTo>
                  <a:lnTo>
                    <a:pt x="25375" y="36348"/>
                  </a:lnTo>
                  <a:lnTo>
                    <a:pt x="28804" y="28118"/>
                  </a:lnTo>
                  <a:lnTo>
                    <a:pt x="35662" y="26746"/>
                  </a:lnTo>
                  <a:lnTo>
                    <a:pt x="100813" y="24003"/>
                  </a:lnTo>
                  <a:lnTo>
                    <a:pt x="121387" y="19888"/>
                  </a:lnTo>
                  <a:lnTo>
                    <a:pt x="139903" y="11659"/>
                  </a:lnTo>
                  <a:lnTo>
                    <a:pt x="158420" y="0"/>
                  </a:lnTo>
                  <a:lnTo>
                    <a:pt x="168707" y="2743"/>
                  </a:lnTo>
                  <a:lnTo>
                    <a:pt x="174879" y="8230"/>
                  </a:lnTo>
                  <a:lnTo>
                    <a:pt x="180365" y="13716"/>
                  </a:lnTo>
                  <a:lnTo>
                    <a:pt x="187909" y="19203"/>
                  </a:lnTo>
                  <a:lnTo>
                    <a:pt x="205740" y="25375"/>
                  </a:lnTo>
                  <a:lnTo>
                    <a:pt x="213284" y="29490"/>
                  </a:lnTo>
                  <a:lnTo>
                    <a:pt x="216713" y="37719"/>
                  </a:lnTo>
                  <a:lnTo>
                    <a:pt x="221513" y="37719"/>
                  </a:lnTo>
                  <a:lnTo>
                    <a:pt x="221513" y="30861"/>
                  </a:lnTo>
                  <a:lnTo>
                    <a:pt x="226314" y="30861"/>
                  </a:lnTo>
                  <a:lnTo>
                    <a:pt x="225628" y="59665"/>
                  </a:lnTo>
                  <a:lnTo>
                    <a:pt x="216713" y="76124"/>
                  </a:lnTo>
                  <a:lnTo>
                    <a:pt x="201625" y="85725"/>
                  </a:lnTo>
                  <a:lnTo>
                    <a:pt x="158420" y="104242"/>
                  </a:lnTo>
                  <a:lnTo>
                    <a:pt x="151562" y="109728"/>
                  </a:lnTo>
                  <a:lnTo>
                    <a:pt x="147447" y="120701"/>
                  </a:lnTo>
                  <a:lnTo>
                    <a:pt x="149504" y="132360"/>
                  </a:lnTo>
                  <a:lnTo>
                    <a:pt x="155677" y="141275"/>
                  </a:lnTo>
                  <a:lnTo>
                    <a:pt x="163220" y="144704"/>
                  </a:lnTo>
                  <a:lnTo>
                    <a:pt x="163220" y="151562"/>
                  </a:lnTo>
                  <a:lnTo>
                    <a:pt x="153619" y="151562"/>
                  </a:lnTo>
                  <a:lnTo>
                    <a:pt x="153619" y="157048"/>
                  </a:lnTo>
                  <a:lnTo>
                    <a:pt x="195453" y="178994"/>
                  </a:lnTo>
                  <a:lnTo>
                    <a:pt x="211912" y="182423"/>
                  </a:lnTo>
                  <a:lnTo>
                    <a:pt x="209169" y="202311"/>
                  </a:lnTo>
                  <a:lnTo>
                    <a:pt x="205054" y="206426"/>
                  </a:lnTo>
                  <a:lnTo>
                    <a:pt x="192710" y="201625"/>
                  </a:lnTo>
                  <a:lnTo>
                    <a:pt x="200939" y="220828"/>
                  </a:lnTo>
                  <a:lnTo>
                    <a:pt x="215341" y="316154"/>
                  </a:lnTo>
                  <a:lnTo>
                    <a:pt x="218084" y="321640"/>
                  </a:lnTo>
                  <a:lnTo>
                    <a:pt x="226314" y="327127"/>
                  </a:lnTo>
                  <a:lnTo>
                    <a:pt x="235915" y="330556"/>
                  </a:lnTo>
                  <a:lnTo>
                    <a:pt x="255803" y="334671"/>
                  </a:lnTo>
                  <a:lnTo>
                    <a:pt x="264719" y="338785"/>
                  </a:lnTo>
                  <a:lnTo>
                    <a:pt x="279806" y="350444"/>
                  </a:lnTo>
                  <a:lnTo>
                    <a:pt x="285979" y="352501"/>
                  </a:lnTo>
                  <a:lnTo>
                    <a:pt x="299009" y="351130"/>
                  </a:lnTo>
                  <a:lnTo>
                    <a:pt x="309296" y="347701"/>
                  </a:lnTo>
                  <a:lnTo>
                    <a:pt x="315468" y="343586"/>
                  </a:lnTo>
                  <a:lnTo>
                    <a:pt x="320954" y="344958"/>
                  </a:lnTo>
                  <a:lnTo>
                    <a:pt x="327812" y="357302"/>
                  </a:lnTo>
                  <a:close/>
                  <a:moveTo>
                    <a:pt x="929259" y="1065733"/>
                  </a:moveTo>
                  <a:lnTo>
                    <a:pt x="934060" y="1069162"/>
                  </a:lnTo>
                  <a:lnTo>
                    <a:pt x="934745" y="1078078"/>
                  </a:lnTo>
                  <a:lnTo>
                    <a:pt x="926516" y="1088365"/>
                  </a:lnTo>
                  <a:lnTo>
                    <a:pt x="917600" y="1095909"/>
                  </a:lnTo>
                  <a:lnTo>
                    <a:pt x="907313" y="1102081"/>
                  </a:lnTo>
                  <a:lnTo>
                    <a:pt x="901827" y="1104824"/>
                  </a:lnTo>
                  <a:lnTo>
                    <a:pt x="896341" y="1108253"/>
                  </a:lnTo>
                  <a:lnTo>
                    <a:pt x="888111" y="1116483"/>
                  </a:lnTo>
                  <a:lnTo>
                    <a:pt x="882625" y="1127455"/>
                  </a:lnTo>
                  <a:lnTo>
                    <a:pt x="876452" y="1129513"/>
                  </a:lnTo>
                  <a:lnTo>
                    <a:pt x="874395" y="1120597"/>
                  </a:lnTo>
                  <a:lnTo>
                    <a:pt x="876452" y="1110310"/>
                  </a:lnTo>
                  <a:lnTo>
                    <a:pt x="888797" y="1086993"/>
                  </a:lnTo>
                  <a:lnTo>
                    <a:pt x="899770" y="1074649"/>
                  </a:lnTo>
                  <a:lnTo>
                    <a:pt x="912114" y="1069848"/>
                  </a:lnTo>
                  <a:lnTo>
                    <a:pt x="929259" y="1065733"/>
                  </a:lnTo>
                  <a:close/>
                  <a:moveTo>
                    <a:pt x="827761" y="1054761"/>
                  </a:moveTo>
                  <a:lnTo>
                    <a:pt x="830504" y="1054075"/>
                  </a:lnTo>
                  <a:lnTo>
                    <a:pt x="830504" y="1057504"/>
                  </a:lnTo>
                  <a:lnTo>
                    <a:pt x="828446" y="1062304"/>
                  </a:lnTo>
                  <a:lnTo>
                    <a:pt x="824332" y="1067105"/>
                  </a:lnTo>
                  <a:lnTo>
                    <a:pt x="818845" y="1073277"/>
                  </a:lnTo>
                  <a:lnTo>
                    <a:pt x="801014" y="1078078"/>
                  </a:lnTo>
                  <a:lnTo>
                    <a:pt x="798271" y="1088365"/>
                  </a:lnTo>
                  <a:lnTo>
                    <a:pt x="807872" y="1096594"/>
                  </a:lnTo>
                  <a:lnTo>
                    <a:pt x="814045" y="1102767"/>
                  </a:lnTo>
                  <a:lnTo>
                    <a:pt x="814730" y="1104824"/>
                  </a:lnTo>
                  <a:lnTo>
                    <a:pt x="820217" y="1108939"/>
                  </a:lnTo>
                  <a:lnTo>
                    <a:pt x="827075" y="1117168"/>
                  </a:lnTo>
                  <a:lnTo>
                    <a:pt x="817474" y="1113739"/>
                  </a:lnTo>
                  <a:lnTo>
                    <a:pt x="792785" y="1089736"/>
                  </a:lnTo>
                  <a:lnTo>
                    <a:pt x="782498" y="1066419"/>
                  </a:lnTo>
                  <a:lnTo>
                    <a:pt x="789356" y="1056132"/>
                  </a:lnTo>
                  <a:lnTo>
                    <a:pt x="800329" y="1054075"/>
                  </a:lnTo>
                  <a:lnTo>
                    <a:pt x="814730" y="1045845"/>
                  </a:lnTo>
                  <a:lnTo>
                    <a:pt x="818845" y="1049274"/>
                  </a:lnTo>
                  <a:lnTo>
                    <a:pt x="821588" y="1051332"/>
                  </a:lnTo>
                  <a:lnTo>
                    <a:pt x="825017" y="1049960"/>
                  </a:lnTo>
                  <a:lnTo>
                    <a:pt x="827075" y="1051332"/>
                  </a:lnTo>
                  <a:lnTo>
                    <a:pt x="826389" y="1054075"/>
                  </a:lnTo>
                  <a:lnTo>
                    <a:pt x="827761" y="1054761"/>
                  </a:lnTo>
                  <a:close/>
                </a:path>
              </a:pathLst>
            </a:custGeom>
            <a:solidFill>
              <a:srgbClr val="DA4F33"/>
            </a:solidFill>
            <a:ln w="3429" cap="rnd">
              <a:solidFill>
                <a:srgbClr val="FFFFFF"/>
              </a:solidFill>
              <a:prstDash val="solid"/>
              <a:round/>
            </a:ln>
          </p:spPr>
          <p:txBody>
            <a:bodyPr rtlCol="0" anchor="ctr"/>
            <a:lstStyle/>
            <a:p>
              <a:endParaRPr lang="el-GR"/>
            </a:p>
          </p:txBody>
        </p:sp>
      </p:grpSp>
    </p:spTree>
    <p:extLst>
      <p:ext uri="{BB962C8B-B14F-4D97-AF65-F5344CB8AC3E}">
        <p14:creationId xmlns:p14="http://schemas.microsoft.com/office/powerpoint/2010/main" val="21775277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B16E29-EC9E-2B3C-3413-DF13A3BCA6EC}"/>
            </a:ext>
          </a:extLst>
        </p:cNvPr>
        <p:cNvGrpSpPr/>
        <p:nvPr/>
      </p:nvGrpSpPr>
      <p:grpSpPr>
        <a:xfrm>
          <a:off x="0" y="0"/>
          <a:ext cx="0" cy="0"/>
          <a:chOff x="0" y="0"/>
          <a:chExt cx="0" cy="0"/>
        </a:xfrm>
      </p:grpSpPr>
      <p:pic>
        <p:nvPicPr>
          <p:cNvPr id="6" name="Εικόνα 5">
            <a:extLst>
              <a:ext uri="{FF2B5EF4-FFF2-40B4-BE49-F238E27FC236}">
                <a16:creationId xmlns:a16="http://schemas.microsoft.com/office/drawing/2014/main" id="{14910A4E-8FF3-75C5-CC58-F7A3817A0950}"/>
              </a:ext>
            </a:extLst>
          </p:cNvPr>
          <p:cNvPicPr>
            <a:picLocks noChangeAspect="1"/>
          </p:cNvPicPr>
          <p:nvPr/>
        </p:nvPicPr>
        <p:blipFill rotWithShape="1">
          <a:blip r:embed="rId2">
            <a:duotone>
              <a:schemeClr val="accent2">
                <a:shade val="45000"/>
                <a:satMod val="135000"/>
              </a:schemeClr>
              <a:prstClr val="white"/>
            </a:duotone>
            <a:extLst>
              <a:ext uri="{28A0092B-C50C-407E-A947-70E740481C1C}">
                <a14:useLocalDpi xmlns:a14="http://schemas.microsoft.com/office/drawing/2010/main" val="0"/>
              </a:ext>
            </a:extLst>
          </a:blip>
          <a:srcRect l="-251" r="2" b="10016"/>
          <a:stretch/>
        </p:blipFill>
        <p:spPr>
          <a:xfrm>
            <a:off x="0" y="2348916"/>
            <a:ext cx="12239070" cy="5492902"/>
          </a:xfrm>
          <a:prstGeom prst="rect">
            <a:avLst/>
          </a:prstGeom>
        </p:spPr>
      </p:pic>
      <p:pic>
        <p:nvPicPr>
          <p:cNvPr id="14" name="Picture 13" descr="A purple oval shaped object&#10;&#10;AI-generated content may be incorrect.">
            <a:extLst>
              <a:ext uri="{FF2B5EF4-FFF2-40B4-BE49-F238E27FC236}">
                <a16:creationId xmlns:a16="http://schemas.microsoft.com/office/drawing/2014/main" id="{598E91BE-4CFC-CA0D-05C6-CEDF679B5F8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5BF8DC22-6A01-92B3-A8E0-C2FD902CFC4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23C0738B-E048-F7A6-F8CA-D996024D32FB}"/>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27260D8F-C3C7-1BFC-4F2F-4484C553EABC}"/>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21" name="Picture 20" descr="A red and black logo&#10;&#10;AI-generated content may be incorrect.">
            <a:extLst>
              <a:ext uri="{FF2B5EF4-FFF2-40B4-BE49-F238E27FC236}">
                <a16:creationId xmlns:a16="http://schemas.microsoft.com/office/drawing/2014/main" id="{16694B36-122E-AB7C-CDC7-3CDF1F61B18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sp>
        <p:nvSpPr>
          <p:cNvPr id="16" name="TextBox 15">
            <a:extLst>
              <a:ext uri="{FF2B5EF4-FFF2-40B4-BE49-F238E27FC236}">
                <a16:creationId xmlns:a16="http://schemas.microsoft.com/office/drawing/2014/main" id="{C95ABFAB-7089-3BE6-CBC5-8FC620525269}"/>
              </a:ext>
            </a:extLst>
          </p:cNvPr>
          <p:cNvSpPr txBox="1"/>
          <p:nvPr/>
        </p:nvSpPr>
        <p:spPr>
          <a:xfrm>
            <a:off x="1036031" y="1252643"/>
            <a:ext cx="9107035" cy="1508105"/>
          </a:xfrm>
          <a:prstGeom prst="rect">
            <a:avLst/>
          </a:prstGeom>
          <a:noFill/>
        </p:spPr>
        <p:txBody>
          <a:bodyPr wrap="square">
            <a:spAutoFit/>
          </a:bodyPr>
          <a:lstStyle/>
          <a:p>
            <a:r>
              <a:rPr lang="el-GR" sz="2800" dirty="0">
                <a:solidFill>
                  <a:srgbClr val="5A14A8"/>
                </a:solidFill>
              </a:rPr>
              <a:t>Ναυπηγεία</a:t>
            </a:r>
          </a:p>
          <a:p>
            <a:pPr marL="171450" indent="-171450">
              <a:buBlip>
                <a:blip r:embed="rId6"/>
              </a:buBlip>
            </a:pPr>
            <a:r>
              <a:rPr lang="el-GR" sz="1600" dirty="0"/>
              <a:t>Προτείνεται η </a:t>
            </a:r>
            <a:r>
              <a:rPr lang="el-GR" sz="1600" b="1" dirty="0"/>
              <a:t>κατασκευή δύο </a:t>
            </a:r>
            <a:r>
              <a:rPr lang="el-GR" sz="1600" b="1" dirty="0" err="1"/>
              <a:t>ναυπηγικών</a:t>
            </a:r>
            <a:r>
              <a:rPr lang="el-GR" sz="1600" b="1" dirty="0"/>
              <a:t> εγκαταστάσεων </a:t>
            </a:r>
            <a:r>
              <a:rPr lang="el-GR" sz="1600" dirty="0"/>
              <a:t>σε στρατηγικά επιλεγμένα ακριτικά νησιά εντός της Αποκλειστικής Οικονομικής Ζώνης. Τα υποψήφια νησιά θα πρέπει να είναι ακατοίκητα ή με ελάχιστο πληθυσμό, και να βρίσκονται σε εγγύτητα με κατοικημένα νησιά για τη διασφάλιση της προσβασιμότητας.</a:t>
            </a:r>
          </a:p>
        </p:txBody>
      </p:sp>
    </p:spTree>
    <p:extLst>
      <p:ext uri="{BB962C8B-B14F-4D97-AF65-F5344CB8AC3E}">
        <p14:creationId xmlns:p14="http://schemas.microsoft.com/office/powerpoint/2010/main" val="33168439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B16E29-EC9E-2B3C-3413-DF13A3BCA6EC}"/>
            </a:ext>
          </a:extLst>
        </p:cNvPr>
        <p:cNvGrpSpPr/>
        <p:nvPr/>
      </p:nvGrpSpPr>
      <p:grpSpPr>
        <a:xfrm>
          <a:off x="0" y="0"/>
          <a:ext cx="0" cy="0"/>
          <a:chOff x="0" y="0"/>
          <a:chExt cx="0" cy="0"/>
        </a:xfrm>
      </p:grpSpPr>
      <p:sp>
        <p:nvSpPr>
          <p:cNvPr id="16" name="TextBox 15">
            <a:extLst>
              <a:ext uri="{FF2B5EF4-FFF2-40B4-BE49-F238E27FC236}">
                <a16:creationId xmlns:a16="http://schemas.microsoft.com/office/drawing/2014/main" id="{C95ABFAB-7089-3BE6-CBC5-8FC620525269}"/>
              </a:ext>
            </a:extLst>
          </p:cNvPr>
          <p:cNvSpPr txBox="1"/>
          <p:nvPr/>
        </p:nvSpPr>
        <p:spPr>
          <a:xfrm>
            <a:off x="1036031" y="1252643"/>
            <a:ext cx="10543484" cy="4524315"/>
          </a:xfrm>
          <a:prstGeom prst="rect">
            <a:avLst/>
          </a:prstGeom>
          <a:noFill/>
        </p:spPr>
        <p:txBody>
          <a:bodyPr wrap="square">
            <a:spAutoFit/>
          </a:bodyPr>
          <a:lstStyle/>
          <a:p>
            <a:r>
              <a:rPr lang="el-GR" sz="1600" dirty="0">
                <a:solidFill>
                  <a:srgbClr val="5A14A8"/>
                </a:solidFill>
              </a:rPr>
              <a:t>Υδροπλάνα – </a:t>
            </a:r>
            <a:r>
              <a:rPr lang="el-GR" sz="1600" dirty="0" err="1">
                <a:solidFill>
                  <a:srgbClr val="5A14A8"/>
                </a:solidFill>
              </a:rPr>
              <a:t>υδατοδρόμια</a:t>
            </a:r>
            <a:endParaRPr lang="el-GR" sz="1600" dirty="0">
              <a:solidFill>
                <a:srgbClr val="5A14A8"/>
              </a:solidFill>
            </a:endParaRPr>
          </a:p>
          <a:p>
            <a:r>
              <a:rPr lang="el-GR" sz="1600" dirty="0">
                <a:solidFill>
                  <a:srgbClr val="5A14A8"/>
                </a:solidFill>
              </a:rPr>
              <a:t>Στην Ελλάδα, παρά το υπάρχον νομοθετικό πλαίσιο για τη λειτουργία υδροπλάνων, υπάρχουν σημαντικά εμπόδια που καθυστερούν την ανάπτυξή τους.</a:t>
            </a:r>
          </a:p>
          <a:p>
            <a:pPr marL="171450" indent="-171450">
              <a:buBlip>
                <a:blip r:embed="rId2"/>
              </a:buBlip>
            </a:pPr>
            <a:endParaRPr lang="el-GR" sz="1600" dirty="0"/>
          </a:p>
          <a:p>
            <a:r>
              <a:rPr lang="el-GR" sz="1600" dirty="0">
                <a:solidFill>
                  <a:srgbClr val="5A14A8"/>
                </a:solidFill>
              </a:rPr>
              <a:t>Βασικά Εμπόδια:</a:t>
            </a:r>
            <a:endParaRPr lang="el-GR" sz="1600" dirty="0"/>
          </a:p>
          <a:p>
            <a:pPr marL="171450" indent="-171450">
              <a:buBlip>
                <a:blip r:embed="rId2"/>
              </a:buBlip>
            </a:pPr>
            <a:r>
              <a:rPr lang="el-GR" sz="1600" b="1" dirty="0"/>
              <a:t>Γραφειοκρατία</a:t>
            </a:r>
            <a:r>
              <a:rPr lang="el-GR" sz="1600" dirty="0"/>
              <a:t>: Πολύπλοκες και χρονοβόρες διαδικασίες </a:t>
            </a:r>
            <a:r>
              <a:rPr lang="el-GR" sz="1600" dirty="0" err="1"/>
              <a:t>αδειοδότησης</a:t>
            </a:r>
            <a:r>
              <a:rPr lang="el-GR" sz="1600" dirty="0"/>
              <a:t> </a:t>
            </a:r>
            <a:r>
              <a:rPr lang="el-GR" sz="1600" dirty="0" err="1"/>
              <a:t>υδατοδρομίων</a:t>
            </a:r>
            <a:endParaRPr lang="el-GR" sz="1600" dirty="0"/>
          </a:p>
          <a:p>
            <a:pPr marL="171450" indent="-171450">
              <a:buBlip>
                <a:blip r:embed="rId2"/>
              </a:buBlip>
            </a:pPr>
            <a:r>
              <a:rPr lang="el-GR" sz="1600" b="1" dirty="0"/>
              <a:t>Υποδομές</a:t>
            </a:r>
            <a:r>
              <a:rPr lang="el-GR" sz="1600" dirty="0"/>
              <a:t>: Έλλειψη κατάλληλων υποδομών στα περισσότερα λιμάνια και παράκτιες περιοχές</a:t>
            </a:r>
          </a:p>
          <a:p>
            <a:pPr marL="171450" indent="-171450">
              <a:buBlip>
                <a:blip r:embed="rId2"/>
              </a:buBlip>
            </a:pPr>
            <a:r>
              <a:rPr lang="el-GR" sz="1600" b="1" dirty="0"/>
              <a:t>Κόστος</a:t>
            </a:r>
            <a:r>
              <a:rPr lang="el-GR" sz="1600" dirty="0"/>
              <a:t>: Υψηλό κόστος επένδυσης για τη δημιουργία και λειτουργία </a:t>
            </a:r>
            <a:r>
              <a:rPr lang="el-GR" sz="1600" dirty="0" err="1"/>
              <a:t>υδατοδρομίων</a:t>
            </a:r>
            <a:endParaRPr lang="el-GR" sz="1600" dirty="0"/>
          </a:p>
          <a:p>
            <a:pPr marL="171450" indent="-171450">
              <a:buBlip>
                <a:blip r:embed="rId2"/>
              </a:buBlip>
            </a:pPr>
            <a:r>
              <a:rPr lang="el-GR" sz="1600" b="1" dirty="0"/>
              <a:t>Εποχικότητα</a:t>
            </a:r>
            <a:r>
              <a:rPr lang="el-GR" sz="1600" dirty="0"/>
              <a:t>: Δυσκολία βιώσιμης λειτουργίας λόγω της έντονης εποχικότητας του τουρισμού</a:t>
            </a:r>
          </a:p>
          <a:p>
            <a:pPr marL="171450" indent="-171450">
              <a:buBlip>
                <a:blip r:embed="rId2"/>
              </a:buBlip>
            </a:pPr>
            <a:r>
              <a:rPr lang="el-GR" sz="1600" b="1" dirty="0"/>
              <a:t>Συντονισμός φορέων</a:t>
            </a:r>
            <a:r>
              <a:rPr lang="el-GR" sz="1600" dirty="0"/>
              <a:t>: Ανάγκη συνεργασίας πολλών διαφορετικών υπηρεσιών και φορέων</a:t>
            </a:r>
          </a:p>
          <a:p>
            <a:pPr marL="171450" indent="-171450">
              <a:buBlip>
                <a:blip r:embed="rId2"/>
              </a:buBlip>
            </a:pPr>
            <a:endParaRPr lang="el-GR" sz="1600" dirty="0"/>
          </a:p>
          <a:p>
            <a:r>
              <a:rPr lang="el-GR" sz="1600" dirty="0">
                <a:solidFill>
                  <a:srgbClr val="5A14A8"/>
                </a:solidFill>
              </a:rPr>
              <a:t>Επιπλέον Προκλήσεις</a:t>
            </a:r>
            <a:endParaRPr lang="el-GR" sz="1600" dirty="0"/>
          </a:p>
          <a:p>
            <a:pPr marL="171450" indent="-171450">
              <a:buBlip>
                <a:blip r:embed="rId2"/>
              </a:buBlip>
            </a:pPr>
            <a:r>
              <a:rPr lang="el-GR" sz="1600" dirty="0"/>
              <a:t> </a:t>
            </a:r>
            <a:r>
              <a:rPr lang="el-GR" sz="1600" b="1" dirty="0"/>
              <a:t>Ασφάλεια</a:t>
            </a:r>
            <a:r>
              <a:rPr lang="el-GR" sz="1600" dirty="0"/>
              <a:t>: Αυστηρές προδιαγραφές και απαιτήσεις για την ασφάλεια πτήσεων</a:t>
            </a:r>
          </a:p>
          <a:p>
            <a:pPr marL="171450" indent="-171450">
              <a:buBlip>
                <a:blip r:embed="rId2"/>
              </a:buBlip>
            </a:pPr>
            <a:r>
              <a:rPr lang="el-GR" sz="1600" b="1" dirty="0"/>
              <a:t> Περιβαλλοντικά θέματα</a:t>
            </a:r>
            <a:r>
              <a:rPr lang="el-GR" sz="1600" dirty="0"/>
              <a:t>: Ανάγκη περιβαλλοντικών μελετών και εγκρίσεων</a:t>
            </a:r>
          </a:p>
          <a:p>
            <a:pPr marL="171450" indent="-171450">
              <a:buBlip>
                <a:blip r:embed="rId2"/>
              </a:buBlip>
            </a:pPr>
            <a:r>
              <a:rPr lang="el-GR" sz="1600" b="1" dirty="0"/>
              <a:t>Ανταγωνισμός</a:t>
            </a:r>
            <a:r>
              <a:rPr lang="el-GR" sz="1600" dirty="0"/>
              <a:t>: Υπάρχουσες ακτοπλοϊκές γραμμές και αεροπορικές συνδέσεις</a:t>
            </a:r>
          </a:p>
          <a:p>
            <a:pPr marL="171450" indent="-171450">
              <a:buBlip>
                <a:blip r:embed="rId2"/>
              </a:buBlip>
            </a:pPr>
            <a:endParaRPr lang="el-GR" sz="1600" dirty="0"/>
          </a:p>
          <a:p>
            <a:r>
              <a:rPr lang="el-GR" sz="1600" dirty="0">
                <a:solidFill>
                  <a:srgbClr val="5A14A8"/>
                </a:solidFill>
              </a:rPr>
              <a:t>Παρά τις προκλήσεις, υπάρχει έντονο επενδυτικό ενδιαφέρον και σταδιακή πρόοδος στην </a:t>
            </a:r>
            <a:r>
              <a:rPr lang="el-GR" sz="1600" dirty="0" err="1">
                <a:solidFill>
                  <a:srgbClr val="5A14A8"/>
                </a:solidFill>
              </a:rPr>
              <a:t>αδειοδότηση</a:t>
            </a:r>
            <a:r>
              <a:rPr lang="el-GR" sz="1600" dirty="0">
                <a:solidFill>
                  <a:srgbClr val="5A14A8"/>
                </a:solidFill>
              </a:rPr>
              <a:t> νέων </a:t>
            </a:r>
            <a:r>
              <a:rPr lang="el-GR" sz="1600" dirty="0" err="1">
                <a:solidFill>
                  <a:srgbClr val="5A14A8"/>
                </a:solidFill>
              </a:rPr>
              <a:t>υδατοδρομίων</a:t>
            </a:r>
            <a:r>
              <a:rPr lang="el-GR" sz="1600" dirty="0">
                <a:solidFill>
                  <a:srgbClr val="5A14A8"/>
                </a:solidFill>
              </a:rPr>
              <a:t>.</a:t>
            </a:r>
          </a:p>
        </p:txBody>
      </p:sp>
      <p:pic>
        <p:nvPicPr>
          <p:cNvPr id="15" name="Picture 14" descr="A purple and black logo&#10;&#10;AI-generated content may be incorrect.">
            <a:extLst>
              <a:ext uri="{FF2B5EF4-FFF2-40B4-BE49-F238E27FC236}">
                <a16:creationId xmlns:a16="http://schemas.microsoft.com/office/drawing/2014/main" id="{5BF8DC22-6A01-92B3-A8E0-C2FD902CFC4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23C0738B-E048-F7A6-F8CA-D996024D32FB}"/>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27260D8F-C3C7-1BFC-4F2F-4484C553EABC}"/>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spTree>
    <p:extLst>
      <p:ext uri="{BB962C8B-B14F-4D97-AF65-F5344CB8AC3E}">
        <p14:creationId xmlns:p14="http://schemas.microsoft.com/office/powerpoint/2010/main" val="23611308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B89A02-97B6-1BC2-ECFB-F18C19FF66D0}"/>
            </a:ext>
          </a:extLst>
        </p:cNvPr>
        <p:cNvGrpSpPr/>
        <p:nvPr/>
      </p:nvGrpSpPr>
      <p:grpSpPr>
        <a:xfrm>
          <a:off x="0" y="0"/>
          <a:ext cx="0" cy="0"/>
          <a:chOff x="0" y="0"/>
          <a:chExt cx="0" cy="0"/>
        </a:xfrm>
      </p:grpSpPr>
      <p:pic>
        <p:nvPicPr>
          <p:cNvPr id="14" name="Picture 13" descr="A purple oval shaped object&#10;&#10;AI-generated content may be incorrect.">
            <a:extLst>
              <a:ext uri="{FF2B5EF4-FFF2-40B4-BE49-F238E27FC236}">
                <a16:creationId xmlns:a16="http://schemas.microsoft.com/office/drawing/2014/main" id="{157B13A6-9738-E90B-A732-AC02C26471A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8C13C5F1-C726-33F6-D773-CD12A58455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CF82CBC2-B279-2AA1-2124-DD33601239CB}"/>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DB94D933-D027-61F7-DA27-065F815670D5}"/>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21" name="Picture 20" descr="A red and black logo&#10;&#10;AI-generated content may be incorrect.">
            <a:extLst>
              <a:ext uri="{FF2B5EF4-FFF2-40B4-BE49-F238E27FC236}">
                <a16:creationId xmlns:a16="http://schemas.microsoft.com/office/drawing/2014/main" id="{58E6F68B-4418-7295-9A70-43478F66E42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sp>
        <p:nvSpPr>
          <p:cNvPr id="6" name="TextBox 5">
            <a:extLst>
              <a:ext uri="{FF2B5EF4-FFF2-40B4-BE49-F238E27FC236}">
                <a16:creationId xmlns:a16="http://schemas.microsoft.com/office/drawing/2014/main" id="{82622937-B056-1D3B-D397-440A882EAE0E}"/>
              </a:ext>
            </a:extLst>
          </p:cNvPr>
          <p:cNvSpPr txBox="1"/>
          <p:nvPr/>
        </p:nvSpPr>
        <p:spPr>
          <a:xfrm>
            <a:off x="1017213" y="1202031"/>
            <a:ext cx="10562302" cy="4832092"/>
          </a:xfrm>
          <a:prstGeom prst="rect">
            <a:avLst/>
          </a:prstGeom>
          <a:noFill/>
        </p:spPr>
        <p:txBody>
          <a:bodyPr wrap="square">
            <a:spAutoFit/>
          </a:bodyPr>
          <a:lstStyle/>
          <a:p>
            <a:r>
              <a:rPr lang="el-GR" sz="1400" b="1" dirty="0">
                <a:solidFill>
                  <a:srgbClr val="DA4F33"/>
                </a:solidFill>
              </a:rPr>
              <a:t>Προτεινόμενες Λύσεις</a:t>
            </a:r>
          </a:p>
          <a:p>
            <a:endParaRPr lang="el-GR" sz="1400" dirty="0">
              <a:solidFill>
                <a:srgbClr val="DA4F33"/>
              </a:solidFill>
            </a:endParaRPr>
          </a:p>
          <a:p>
            <a:r>
              <a:rPr lang="el-GR" sz="1400" dirty="0">
                <a:solidFill>
                  <a:srgbClr val="5A14A8"/>
                </a:solidFill>
              </a:rPr>
              <a:t>Αντιμετώπιση Γραφειοκρατίας:</a:t>
            </a:r>
            <a:endParaRPr lang="el-GR" sz="1400" dirty="0"/>
          </a:p>
          <a:p>
            <a:pPr marL="171450" indent="-171450">
              <a:buBlip>
                <a:blip r:embed="rId5"/>
              </a:buBlip>
            </a:pPr>
            <a:r>
              <a:rPr lang="el-GR" sz="1400" b="1" dirty="0" err="1"/>
              <a:t>Ψηφιοποίηση</a:t>
            </a:r>
            <a:r>
              <a:rPr lang="el-GR" sz="1400" b="1" dirty="0"/>
              <a:t> διαδικασιών</a:t>
            </a:r>
            <a:r>
              <a:rPr lang="el-GR" sz="1400" dirty="0"/>
              <a:t>: Δημιουργία ηλεκτρονικής πλατφόρμας για την υποβολή και παρακολούθηση αιτήσεων </a:t>
            </a:r>
            <a:r>
              <a:rPr lang="el-GR" sz="1400" dirty="0" err="1"/>
              <a:t>αδειοδότησης</a:t>
            </a:r>
            <a:endParaRPr lang="el-GR" sz="1400" dirty="0"/>
          </a:p>
          <a:p>
            <a:pPr marL="171450" indent="-171450">
              <a:buBlip>
                <a:blip r:embed="rId5"/>
              </a:buBlip>
            </a:pPr>
            <a:r>
              <a:rPr lang="el-GR" sz="1400" b="1" dirty="0" err="1"/>
              <a:t>One-stop-shop</a:t>
            </a:r>
            <a:r>
              <a:rPr lang="el-GR" sz="1400" dirty="0"/>
              <a:t>: Δημιουργία ενιαίου φορέα διαχείρισης </a:t>
            </a:r>
            <a:r>
              <a:rPr lang="el-GR" sz="1400" dirty="0" err="1"/>
              <a:t>αδειοδοτήσεων</a:t>
            </a:r>
            <a:r>
              <a:rPr lang="el-GR" sz="1400" dirty="0"/>
              <a:t> </a:t>
            </a:r>
            <a:r>
              <a:rPr lang="el-GR" sz="1400" dirty="0" err="1"/>
              <a:t>υδατοδρομίων</a:t>
            </a:r>
            <a:endParaRPr lang="el-GR" sz="1400" dirty="0"/>
          </a:p>
          <a:p>
            <a:pPr marL="171450" indent="-171450">
              <a:buBlip>
                <a:blip r:embed="rId5"/>
              </a:buBlip>
            </a:pPr>
            <a:endParaRPr lang="el-GR" sz="1400" dirty="0"/>
          </a:p>
          <a:p>
            <a:r>
              <a:rPr lang="el-GR" sz="1400" dirty="0">
                <a:solidFill>
                  <a:srgbClr val="5A14A8"/>
                </a:solidFill>
              </a:rPr>
              <a:t>Βελτίωση Υποδομών:</a:t>
            </a:r>
            <a:endParaRPr lang="el-GR" sz="1400" dirty="0"/>
          </a:p>
          <a:p>
            <a:pPr marL="171450" indent="-171450">
              <a:buBlip>
                <a:blip r:embed="rId5"/>
              </a:buBlip>
            </a:pPr>
            <a:r>
              <a:rPr lang="el-GR" sz="1400" b="1" dirty="0"/>
              <a:t>ΣΔΙΤ (Συμπράξεις Δημοσίου-Ιδιωτικού Τομέα)</a:t>
            </a:r>
            <a:r>
              <a:rPr lang="el-GR" sz="1400" dirty="0"/>
              <a:t>: Αξιοποίηση συμπράξεων για τη χρηματοδότηση και ανάπτυξη υποδομών</a:t>
            </a:r>
          </a:p>
          <a:p>
            <a:pPr marL="171450" indent="-171450">
              <a:buBlip>
                <a:blip r:embed="rId5"/>
              </a:buBlip>
            </a:pPr>
            <a:r>
              <a:rPr lang="el-GR" sz="1400" b="1" dirty="0"/>
              <a:t>Αξιοποίηση ευρωπαϊκών κονδυλίων</a:t>
            </a:r>
            <a:r>
              <a:rPr lang="el-GR" sz="1400" dirty="0"/>
              <a:t>: Ένταξη έργων υποδομής σε ευρωπαϊκά προγράμματα χρηματοδότησης</a:t>
            </a:r>
          </a:p>
          <a:p>
            <a:pPr marL="171450" indent="-171450">
              <a:buBlip>
                <a:blip r:embed="rId5"/>
              </a:buBlip>
            </a:pPr>
            <a:endParaRPr lang="el-GR" sz="1400" dirty="0"/>
          </a:p>
          <a:p>
            <a:r>
              <a:rPr lang="el-GR" sz="1400" dirty="0">
                <a:solidFill>
                  <a:srgbClr val="5A14A8"/>
                </a:solidFill>
              </a:rPr>
              <a:t>Διαχείριση Κόστους:</a:t>
            </a:r>
            <a:endParaRPr lang="el-GR" sz="1400" dirty="0"/>
          </a:p>
          <a:p>
            <a:pPr marL="171450" indent="-171450">
              <a:buBlip>
                <a:blip r:embed="rId5"/>
              </a:buBlip>
            </a:pPr>
            <a:r>
              <a:rPr lang="el-GR" sz="1400" b="1" dirty="0"/>
              <a:t>Φορολογικά κίνητρα</a:t>
            </a:r>
            <a:r>
              <a:rPr lang="el-GR" sz="1400" dirty="0"/>
              <a:t>: Παροχή φορολογικών ελαφρύνσεων για επενδύσεις σε </a:t>
            </a:r>
            <a:r>
              <a:rPr lang="el-GR" sz="1400" dirty="0" err="1"/>
              <a:t>υδατοδρόμια</a:t>
            </a:r>
            <a:endParaRPr lang="el-GR" sz="1400" dirty="0"/>
          </a:p>
          <a:p>
            <a:pPr marL="171450" indent="-171450">
              <a:buBlip>
                <a:blip r:embed="rId5"/>
              </a:buBlip>
            </a:pPr>
            <a:r>
              <a:rPr lang="el-GR" sz="1400" dirty="0"/>
              <a:t> </a:t>
            </a:r>
            <a:r>
              <a:rPr lang="el-GR" sz="1400" b="1" dirty="0" err="1"/>
              <a:t>Clusters</a:t>
            </a:r>
            <a:r>
              <a:rPr lang="el-GR" sz="1400" b="1" dirty="0"/>
              <a:t> </a:t>
            </a:r>
            <a:r>
              <a:rPr lang="el-GR" sz="1400" b="1" dirty="0" err="1"/>
              <a:t>υδατοδρομίων</a:t>
            </a:r>
            <a:r>
              <a:rPr lang="el-GR" sz="1400" dirty="0"/>
              <a:t>: Δημιουργία συστάδων </a:t>
            </a:r>
            <a:r>
              <a:rPr lang="el-GR" sz="1400" dirty="0" err="1"/>
              <a:t>υδατοδρομίων</a:t>
            </a:r>
            <a:r>
              <a:rPr lang="el-GR" sz="1400" dirty="0"/>
              <a:t> για οικονομίες κλίμακας</a:t>
            </a:r>
          </a:p>
          <a:p>
            <a:pPr marL="171450" indent="-171450">
              <a:buBlip>
                <a:blip r:embed="rId5"/>
              </a:buBlip>
            </a:pPr>
            <a:endParaRPr lang="el-GR" sz="1400" dirty="0"/>
          </a:p>
          <a:p>
            <a:r>
              <a:rPr lang="el-GR" sz="1400" dirty="0">
                <a:solidFill>
                  <a:srgbClr val="5A14A8"/>
                </a:solidFill>
              </a:rPr>
              <a:t>Αντιμετώπιση Εποχικότητας:</a:t>
            </a:r>
            <a:endParaRPr lang="el-GR" sz="1400" dirty="0"/>
          </a:p>
          <a:p>
            <a:pPr marL="171450" indent="-171450">
              <a:buBlip>
                <a:blip r:embed="rId5"/>
              </a:buBlip>
            </a:pPr>
            <a:r>
              <a:rPr lang="el-GR" sz="1400" b="1" dirty="0"/>
              <a:t>Διαφοροποίηση </a:t>
            </a:r>
            <a:r>
              <a:rPr lang="el-GR" sz="1400" b="1" dirty="0" err="1"/>
              <a:t>υπηρεσιών</a:t>
            </a:r>
            <a:r>
              <a:rPr lang="el-GR" sz="1400" dirty="0" err="1"/>
              <a:t>:Προσφορά</a:t>
            </a:r>
            <a:r>
              <a:rPr lang="el-GR" sz="1400" dirty="0"/>
              <a:t> εναλλακτικών υπηρεσιών εκτός τουριστικής περιόδου (π.χ. ιατρικές μεταφορές)</a:t>
            </a:r>
          </a:p>
          <a:p>
            <a:pPr marL="171450" indent="-171450">
              <a:buBlip>
                <a:blip r:embed="rId5"/>
              </a:buBlip>
            </a:pPr>
            <a:r>
              <a:rPr lang="el-GR" sz="1400" b="1" dirty="0"/>
              <a:t>Συνδυαστικά δρομολόγια</a:t>
            </a:r>
            <a:r>
              <a:rPr lang="el-GR" sz="1400" dirty="0"/>
              <a:t>: Ένταξη υδροπλάνων σε ευρύτερα δίκτυα συνδυασμένων μεταφορών</a:t>
            </a:r>
          </a:p>
          <a:p>
            <a:pPr marL="171450" indent="-171450">
              <a:buBlip>
                <a:blip r:embed="rId5"/>
              </a:buBlip>
            </a:pPr>
            <a:endParaRPr lang="el-GR" sz="1400" dirty="0"/>
          </a:p>
          <a:p>
            <a:r>
              <a:rPr lang="el-GR" sz="1400" dirty="0">
                <a:solidFill>
                  <a:srgbClr val="5A14A8"/>
                </a:solidFill>
              </a:rPr>
              <a:t>Βελτίωση Συντονισμού:</a:t>
            </a:r>
            <a:endParaRPr lang="el-GR" sz="1400" dirty="0"/>
          </a:p>
          <a:p>
            <a:pPr marL="171450" indent="-171450">
              <a:buBlip>
                <a:blip r:embed="rId5"/>
              </a:buBlip>
            </a:pPr>
            <a:r>
              <a:rPr lang="el-GR" sz="1400" b="1" dirty="0"/>
              <a:t>Κεντρικός συντονιστικός φορέας</a:t>
            </a:r>
            <a:r>
              <a:rPr lang="el-GR" sz="1400" dirty="0"/>
              <a:t>: Δημιουργία ειδικής υπηρεσίας συντονισμού όλων των εμπλεκόμενων φορέων</a:t>
            </a:r>
          </a:p>
          <a:p>
            <a:pPr marL="171450" indent="-171450">
              <a:buBlip>
                <a:blip r:embed="rId5"/>
              </a:buBlip>
            </a:pPr>
            <a:r>
              <a:rPr lang="el-GR" sz="1400" b="1" dirty="0"/>
              <a:t>Ψηφιακή πλατφόρμα συνεργασίας</a:t>
            </a:r>
            <a:r>
              <a:rPr lang="el-GR" sz="1400" dirty="0"/>
              <a:t>: Ανάπτυξη συστήματος για την άμεση επικοινωνία και συνεργασία των φορέων</a:t>
            </a:r>
          </a:p>
        </p:txBody>
      </p:sp>
    </p:spTree>
    <p:extLst>
      <p:ext uri="{BB962C8B-B14F-4D97-AF65-F5344CB8AC3E}">
        <p14:creationId xmlns:p14="http://schemas.microsoft.com/office/powerpoint/2010/main" val="17291477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EE243D-BAEA-8AC4-9B53-9CBA50DAC1B9}"/>
            </a:ext>
          </a:extLst>
        </p:cNvPr>
        <p:cNvGrpSpPr/>
        <p:nvPr/>
      </p:nvGrpSpPr>
      <p:grpSpPr>
        <a:xfrm>
          <a:off x="0" y="0"/>
          <a:ext cx="0" cy="0"/>
          <a:chOff x="0" y="0"/>
          <a:chExt cx="0" cy="0"/>
        </a:xfrm>
      </p:grpSpPr>
      <p:pic>
        <p:nvPicPr>
          <p:cNvPr id="14" name="Picture 13" descr="A purple oval shaped object&#10;&#10;AI-generated content may be incorrect.">
            <a:extLst>
              <a:ext uri="{FF2B5EF4-FFF2-40B4-BE49-F238E27FC236}">
                <a16:creationId xmlns:a16="http://schemas.microsoft.com/office/drawing/2014/main" id="{4DEB3FB0-AE4D-9FAF-0B81-7AFFF9F508F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E7F7906D-609B-3B4B-C40F-C4E51AF095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D87F2108-3212-F598-3216-D360C25D0901}"/>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79C21977-D01B-D9EF-3618-7AD6A96B8C8D}"/>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4942E13E-0716-75EB-4F2B-7DAF7F535CA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125201" y="5816892"/>
            <a:ext cx="722377" cy="722377"/>
          </a:xfrm>
          <a:prstGeom prst="rect">
            <a:avLst/>
          </a:prstGeom>
        </p:spPr>
      </p:pic>
      <p:pic>
        <p:nvPicPr>
          <p:cNvPr id="21" name="Picture 20" descr="A red and black logo&#10;&#10;AI-generated content may be incorrect.">
            <a:extLst>
              <a:ext uri="{FF2B5EF4-FFF2-40B4-BE49-F238E27FC236}">
                <a16:creationId xmlns:a16="http://schemas.microsoft.com/office/drawing/2014/main" id="{263680AE-EC5E-D7A1-0242-0D81CFA8CAD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pic>
        <p:nvPicPr>
          <p:cNvPr id="3" name="Picture 2" descr="A red circle with black background&#10;&#10;AI-generated content may be incorrect.">
            <a:extLst>
              <a:ext uri="{FF2B5EF4-FFF2-40B4-BE49-F238E27FC236}">
                <a16:creationId xmlns:a16="http://schemas.microsoft.com/office/drawing/2014/main" id="{BA385A49-4024-4BF8-71FB-2688074866B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79270" y="5816891"/>
            <a:ext cx="722377" cy="722377"/>
          </a:xfrm>
          <a:prstGeom prst="rect">
            <a:avLst/>
          </a:prstGeom>
        </p:spPr>
      </p:pic>
      <p:sp>
        <p:nvSpPr>
          <p:cNvPr id="7" name="TextBox 6">
            <a:extLst>
              <a:ext uri="{FF2B5EF4-FFF2-40B4-BE49-F238E27FC236}">
                <a16:creationId xmlns:a16="http://schemas.microsoft.com/office/drawing/2014/main" id="{0FB06F1D-0943-6E7C-20AE-348DE15008CD}"/>
              </a:ext>
            </a:extLst>
          </p:cNvPr>
          <p:cNvSpPr txBox="1"/>
          <p:nvPr/>
        </p:nvSpPr>
        <p:spPr>
          <a:xfrm>
            <a:off x="1058644" y="1252643"/>
            <a:ext cx="10074712" cy="3416320"/>
          </a:xfrm>
          <a:prstGeom prst="rect">
            <a:avLst/>
          </a:prstGeom>
          <a:noFill/>
        </p:spPr>
        <p:txBody>
          <a:bodyPr wrap="square">
            <a:spAutoFit/>
          </a:bodyPr>
          <a:lstStyle/>
          <a:p>
            <a:r>
              <a:rPr lang="el-GR" sz="2000" dirty="0">
                <a:solidFill>
                  <a:srgbClr val="5A14A8"/>
                </a:solidFill>
              </a:rPr>
              <a:t>Μεταφορές με Ελικόπτερα</a:t>
            </a:r>
          </a:p>
          <a:p>
            <a:endParaRPr lang="el-GR" sz="1600" dirty="0">
              <a:solidFill>
                <a:srgbClr val="5A14A8"/>
              </a:solidFill>
            </a:endParaRPr>
          </a:p>
          <a:p>
            <a:r>
              <a:rPr lang="el-GR" dirty="0"/>
              <a:t>Πρόκειται για μια πλατφόρμα ελικοπτέρων που προσφέρει πτήσεις κατά παραγγελία και προγραμματισμένα δρομολόγια. Μέσω εφαρμογής, οι χρήστες μπορούν να μοιράζονται το κόστος πτήσης, εξοικονομώντας χρόνο και χρήματα.</a:t>
            </a:r>
          </a:p>
          <a:p>
            <a:r>
              <a:rPr lang="el-GR" dirty="0"/>
              <a:t>Η Ελλάδα, με τη νησιωτική της γεωγραφία, είναι ιδανική για τέτοιες υπηρεσίες: </a:t>
            </a:r>
          </a:p>
          <a:p>
            <a:r>
              <a:rPr lang="el-GR" dirty="0"/>
              <a:t>Αθήνα-Νησιά: Σύνδεση με κοντινούς (Αίγινα, Πόρος) και δημοφιλείς προορισμούς (Μύκονος, Σαντορίνη) </a:t>
            </a:r>
          </a:p>
          <a:p>
            <a:pPr marL="285750" indent="-285750">
              <a:buFont typeface="Arial" panose="020B0604020202020204" pitchFamily="34" charset="0"/>
              <a:buChar char="•"/>
            </a:pPr>
            <a:r>
              <a:rPr lang="el-GR" dirty="0"/>
              <a:t>Τουρισμός: Γρήγορες πολυτελείς μεταφορές </a:t>
            </a:r>
          </a:p>
          <a:p>
            <a:pPr marL="285750" indent="-285750">
              <a:buFont typeface="Arial" panose="020B0604020202020204" pitchFamily="34" charset="0"/>
              <a:buChar char="•"/>
            </a:pPr>
            <a:r>
              <a:rPr lang="el-GR" dirty="0"/>
              <a:t>Έκτακτες ανάγκες: Ιατρικές μεταφορές</a:t>
            </a:r>
          </a:p>
          <a:p>
            <a:endParaRPr lang="el-GR" dirty="0"/>
          </a:p>
          <a:p>
            <a:r>
              <a:rPr lang="el-GR" dirty="0"/>
              <a:t>Επίδραση στις μεταφορές και πολλαπλασιαστικό όφελος στην ελληνική οικονομία</a:t>
            </a:r>
          </a:p>
        </p:txBody>
      </p:sp>
      <p:sp>
        <p:nvSpPr>
          <p:cNvPr id="6" name="TextBox 5">
            <a:extLst>
              <a:ext uri="{FF2B5EF4-FFF2-40B4-BE49-F238E27FC236}">
                <a16:creationId xmlns:a16="http://schemas.microsoft.com/office/drawing/2014/main" id="{CEBCF52B-75DF-E81E-867E-C91118607E96}"/>
              </a:ext>
            </a:extLst>
          </p:cNvPr>
          <p:cNvSpPr txBox="1"/>
          <p:nvPr/>
        </p:nvSpPr>
        <p:spPr>
          <a:xfrm>
            <a:off x="6152997" y="4666295"/>
            <a:ext cx="6121400" cy="1569660"/>
          </a:xfrm>
          <a:prstGeom prst="rect">
            <a:avLst/>
          </a:prstGeom>
          <a:noFill/>
        </p:spPr>
        <p:txBody>
          <a:bodyPr wrap="square">
            <a:spAutoFit/>
          </a:bodyPr>
          <a:lstStyle/>
          <a:p>
            <a:r>
              <a:rPr lang="el-GR" sz="1600" b="1" dirty="0"/>
              <a:t>Ετήσια Ανάπτυξη:</a:t>
            </a:r>
          </a:p>
          <a:p>
            <a:r>
              <a:rPr lang="el-GR" sz="1600" dirty="0"/>
              <a:t>•⁠  ⁠Δημιουργία μόνιμων θέσεων εργασίας </a:t>
            </a:r>
          </a:p>
          <a:p>
            <a:r>
              <a:rPr lang="el-GR" sz="1600" dirty="0"/>
              <a:t>•⁠  ⁠Επέκταση τουριστικής περιόδου </a:t>
            </a:r>
          </a:p>
          <a:p>
            <a:r>
              <a:rPr lang="el-GR" sz="1600" dirty="0"/>
              <a:t>•⁠  ⁠Στήριξη τοπικών επιχειρήσεων </a:t>
            </a:r>
          </a:p>
          <a:p>
            <a:r>
              <a:rPr lang="el-GR" sz="1600" dirty="0"/>
              <a:t>•⁠  ⁠Ανάπτυξη απομακρυσμένων περιοχών</a:t>
            </a:r>
          </a:p>
          <a:p>
            <a:r>
              <a:rPr lang="el-GR" sz="1600" dirty="0"/>
              <a:t>•Προώθηση τεχνολογικής καινοτομίας</a:t>
            </a:r>
            <a:endParaRPr lang="en-US" sz="1600" dirty="0"/>
          </a:p>
        </p:txBody>
      </p:sp>
      <p:sp>
        <p:nvSpPr>
          <p:cNvPr id="10" name="TextBox 9">
            <a:extLst>
              <a:ext uri="{FF2B5EF4-FFF2-40B4-BE49-F238E27FC236}">
                <a16:creationId xmlns:a16="http://schemas.microsoft.com/office/drawing/2014/main" id="{0D956AC4-F037-036C-50DB-77CC3040A036}"/>
              </a:ext>
            </a:extLst>
          </p:cNvPr>
          <p:cNvSpPr txBox="1"/>
          <p:nvPr/>
        </p:nvSpPr>
        <p:spPr>
          <a:xfrm>
            <a:off x="1058644" y="4666295"/>
            <a:ext cx="5037356" cy="1323439"/>
          </a:xfrm>
          <a:prstGeom prst="rect">
            <a:avLst/>
          </a:prstGeom>
          <a:noFill/>
        </p:spPr>
        <p:txBody>
          <a:bodyPr wrap="square">
            <a:spAutoFit/>
          </a:bodyPr>
          <a:lstStyle/>
          <a:p>
            <a:r>
              <a:rPr lang="el-GR" sz="1600" b="1" dirty="0"/>
              <a:t>Αυξημένη Προσφορά:</a:t>
            </a:r>
          </a:p>
          <a:p>
            <a:r>
              <a:rPr lang="el-GR" sz="1600" dirty="0"/>
              <a:t>•⁠  ⁠Περισσότερη διαθεσιμότητα και προσιτές τιμές </a:t>
            </a:r>
          </a:p>
          <a:p>
            <a:r>
              <a:rPr lang="el-GR" sz="1600" dirty="0"/>
              <a:t>•⁠  ⁠Κάλυψη αυξημένης ζήτησης σε περιόδους αιχμής </a:t>
            </a:r>
          </a:p>
          <a:p>
            <a:r>
              <a:rPr lang="el-GR" sz="1600" dirty="0"/>
              <a:t>•⁠  ⁠Βελτίωση υποδομών και ευέλικτα δρομολόγια</a:t>
            </a:r>
          </a:p>
        </p:txBody>
      </p:sp>
    </p:spTree>
    <p:extLst>
      <p:ext uri="{BB962C8B-B14F-4D97-AF65-F5344CB8AC3E}">
        <p14:creationId xmlns:p14="http://schemas.microsoft.com/office/powerpoint/2010/main" val="16431397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EE243D-BAEA-8AC4-9B53-9CBA50DAC1B9}"/>
            </a:ext>
          </a:extLst>
        </p:cNvPr>
        <p:cNvGrpSpPr/>
        <p:nvPr/>
      </p:nvGrpSpPr>
      <p:grpSpPr>
        <a:xfrm>
          <a:off x="0" y="0"/>
          <a:ext cx="0" cy="0"/>
          <a:chOff x="0" y="0"/>
          <a:chExt cx="0" cy="0"/>
        </a:xfrm>
      </p:grpSpPr>
      <p:pic>
        <p:nvPicPr>
          <p:cNvPr id="14" name="Picture 13" descr="A purple oval shaped object&#10;&#10;AI-generated content may be incorrect.">
            <a:extLst>
              <a:ext uri="{FF2B5EF4-FFF2-40B4-BE49-F238E27FC236}">
                <a16:creationId xmlns:a16="http://schemas.microsoft.com/office/drawing/2014/main" id="{4DEB3FB0-AE4D-9FAF-0B81-7AFFF9F508F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E7F7906D-609B-3B4B-C40F-C4E51AF095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D87F2108-3212-F598-3216-D360C25D0901}"/>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79C21977-D01B-D9EF-3618-7AD6A96B8C8D}"/>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19" name="Picture 18" descr="A purple circle with black background&#10;&#10;AI-generated content may be incorrect.">
            <a:extLst>
              <a:ext uri="{FF2B5EF4-FFF2-40B4-BE49-F238E27FC236}">
                <a16:creationId xmlns:a16="http://schemas.microsoft.com/office/drawing/2014/main" id="{4942E13E-0716-75EB-4F2B-7DAF7F535CA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125201" y="5816892"/>
            <a:ext cx="722377" cy="722377"/>
          </a:xfrm>
          <a:prstGeom prst="rect">
            <a:avLst/>
          </a:prstGeom>
        </p:spPr>
      </p:pic>
      <p:pic>
        <p:nvPicPr>
          <p:cNvPr id="21" name="Picture 20" descr="A red and black logo&#10;&#10;AI-generated content may be incorrect.">
            <a:extLst>
              <a:ext uri="{FF2B5EF4-FFF2-40B4-BE49-F238E27FC236}">
                <a16:creationId xmlns:a16="http://schemas.microsoft.com/office/drawing/2014/main" id="{263680AE-EC5E-D7A1-0242-0D81CFA8CAD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pic>
        <p:nvPicPr>
          <p:cNvPr id="3" name="Picture 2" descr="A red circle with black background&#10;&#10;AI-generated content may be incorrect.">
            <a:extLst>
              <a:ext uri="{FF2B5EF4-FFF2-40B4-BE49-F238E27FC236}">
                <a16:creationId xmlns:a16="http://schemas.microsoft.com/office/drawing/2014/main" id="{BA385A49-4024-4BF8-71FB-2688074866B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79270" y="5816891"/>
            <a:ext cx="722377" cy="722377"/>
          </a:xfrm>
          <a:prstGeom prst="rect">
            <a:avLst/>
          </a:prstGeom>
        </p:spPr>
      </p:pic>
      <p:sp>
        <p:nvSpPr>
          <p:cNvPr id="7" name="TextBox 6">
            <a:extLst>
              <a:ext uri="{FF2B5EF4-FFF2-40B4-BE49-F238E27FC236}">
                <a16:creationId xmlns:a16="http://schemas.microsoft.com/office/drawing/2014/main" id="{0FB06F1D-0943-6E7C-20AE-348DE15008CD}"/>
              </a:ext>
            </a:extLst>
          </p:cNvPr>
          <p:cNvSpPr txBox="1"/>
          <p:nvPr/>
        </p:nvSpPr>
        <p:spPr>
          <a:xfrm>
            <a:off x="1058644" y="1252643"/>
            <a:ext cx="10074712" cy="4524315"/>
          </a:xfrm>
          <a:prstGeom prst="rect">
            <a:avLst/>
          </a:prstGeom>
          <a:noFill/>
        </p:spPr>
        <p:txBody>
          <a:bodyPr wrap="square">
            <a:spAutoFit/>
          </a:bodyPr>
          <a:lstStyle/>
          <a:p>
            <a:r>
              <a:rPr lang="el-GR" b="1" dirty="0">
                <a:solidFill>
                  <a:srgbClr val="5A14A8"/>
                </a:solidFill>
              </a:rPr>
              <a:t>Πλωτό νοσοκομείο στα πρότυπα του USN5</a:t>
            </a:r>
          </a:p>
          <a:p>
            <a:r>
              <a:rPr lang="el-GR" sz="1800" dirty="0"/>
              <a:t>Προτείνουμε τη δημιουργία ενός σύγχρονου πλωτού νοσοκομείου στο Αιγαίο, βασισμένο στο πρότυπο του USN5 (United States </a:t>
            </a:r>
            <a:r>
              <a:rPr lang="el-GR" sz="1800" dirty="0" err="1"/>
              <a:t>Naval</a:t>
            </a:r>
            <a:r>
              <a:rPr lang="el-GR" sz="1800" dirty="0"/>
              <a:t> </a:t>
            </a:r>
            <a:r>
              <a:rPr lang="el-GR" sz="1800" dirty="0" err="1"/>
              <a:t>Hospital</a:t>
            </a:r>
            <a:r>
              <a:rPr lang="el-GR" sz="1800" dirty="0"/>
              <a:t> </a:t>
            </a:r>
            <a:r>
              <a:rPr lang="el-GR" sz="1800" dirty="0" err="1"/>
              <a:t>Ship</a:t>
            </a:r>
            <a:r>
              <a:rPr lang="el-GR" sz="1800" dirty="0"/>
              <a:t>), για την αναβάθμιση των υπηρεσιών υγείας στα νησιά και την αντιμετώπιση έκτακτων καταστάσεων.</a:t>
            </a:r>
          </a:p>
          <a:p>
            <a:pPr marL="171450" indent="-171450">
              <a:buBlip>
                <a:blip r:embed="rId7"/>
              </a:buBlip>
            </a:pPr>
            <a:endParaRPr lang="el-GR" sz="1800" dirty="0"/>
          </a:p>
          <a:p>
            <a:r>
              <a:rPr lang="el-GR" sz="1800" dirty="0">
                <a:solidFill>
                  <a:srgbClr val="5A14A8"/>
                </a:solidFill>
              </a:rPr>
              <a:t>Βασικά Χαρακτηριστικά</a:t>
            </a:r>
            <a:endParaRPr lang="el-GR" sz="1800" dirty="0"/>
          </a:p>
          <a:p>
            <a:pPr marL="171450" indent="-171450">
              <a:buBlip>
                <a:blip r:embed="rId7"/>
              </a:buBlip>
            </a:pPr>
            <a:r>
              <a:rPr lang="el-GR" sz="1800" dirty="0"/>
              <a:t>Δυναμικότητα 200 κλινών</a:t>
            </a:r>
          </a:p>
          <a:p>
            <a:pPr marL="171450" indent="-171450">
              <a:buBlip>
                <a:blip r:embed="rId7"/>
              </a:buBlip>
            </a:pPr>
            <a:r>
              <a:rPr lang="el-GR" sz="1800" dirty="0"/>
              <a:t>Πλήρως εξοπλισμένα χειρουργεία</a:t>
            </a:r>
          </a:p>
          <a:p>
            <a:pPr marL="171450" indent="-171450">
              <a:buBlip>
                <a:blip r:embed="rId7"/>
              </a:buBlip>
            </a:pPr>
            <a:r>
              <a:rPr lang="el-GR" sz="1800" dirty="0"/>
              <a:t>Μονάδα Εντατικής Θεραπείας</a:t>
            </a:r>
          </a:p>
          <a:p>
            <a:pPr marL="171450" indent="-171450">
              <a:buBlip>
                <a:blip r:embed="rId7"/>
              </a:buBlip>
            </a:pPr>
            <a:r>
              <a:rPr lang="el-GR" sz="1800" dirty="0"/>
              <a:t>Ελικοδρόμιο για </a:t>
            </a:r>
            <a:r>
              <a:rPr lang="el-GR" sz="1800" dirty="0" err="1"/>
              <a:t>αεροδιακομιδές</a:t>
            </a:r>
            <a:endParaRPr lang="el-GR" sz="1800" dirty="0"/>
          </a:p>
          <a:p>
            <a:pPr marL="171450" indent="-171450">
              <a:buBlip>
                <a:blip r:embed="rId7"/>
              </a:buBlip>
            </a:pPr>
            <a:endParaRPr lang="el-GR" sz="1800" dirty="0"/>
          </a:p>
          <a:p>
            <a:r>
              <a:rPr lang="el-GR" sz="1800" dirty="0">
                <a:solidFill>
                  <a:srgbClr val="5A14A8"/>
                </a:solidFill>
              </a:rPr>
              <a:t>Οφέλη</a:t>
            </a:r>
            <a:r>
              <a:rPr lang="el-GR" dirty="0"/>
              <a:t> - </a:t>
            </a:r>
            <a:r>
              <a:rPr lang="el-GR" sz="1800" dirty="0">
                <a:solidFill>
                  <a:srgbClr val="5A14A8"/>
                </a:solidFill>
              </a:rPr>
              <a:t>Το πλωτό νοσοκομείο θα προσφέρει:</a:t>
            </a:r>
            <a:endParaRPr lang="el-GR" sz="1800" dirty="0"/>
          </a:p>
          <a:p>
            <a:pPr marL="171450" indent="-171450">
              <a:buBlip>
                <a:blip r:embed="rId7"/>
              </a:buBlip>
            </a:pPr>
            <a:r>
              <a:rPr lang="el-GR" sz="1800" dirty="0"/>
              <a:t>Άμεση πρόσβαση σε ιατρική περίθαλψη για τους κατοίκους των νησιών</a:t>
            </a:r>
          </a:p>
          <a:p>
            <a:pPr marL="171450" indent="-171450">
              <a:buBlip>
                <a:blip r:embed="rId7"/>
              </a:buBlip>
            </a:pPr>
            <a:r>
              <a:rPr lang="el-GR" sz="1800" dirty="0"/>
              <a:t>Υποστήριξη σε περιπτώσεις φυσικών καταστροφών</a:t>
            </a:r>
          </a:p>
          <a:p>
            <a:pPr marL="171450" indent="-171450">
              <a:buBlip>
                <a:blip r:embed="rId7"/>
              </a:buBlip>
            </a:pPr>
            <a:r>
              <a:rPr lang="el-GR" sz="1800" dirty="0"/>
              <a:t>Ενίσχυση του ιατρικού τουρισμού</a:t>
            </a:r>
          </a:p>
          <a:p>
            <a:pPr marL="171450" indent="-171450">
              <a:buBlip>
                <a:blip r:embed="rId7"/>
              </a:buBlip>
            </a:pPr>
            <a:r>
              <a:rPr lang="el-GR" sz="1800" dirty="0"/>
              <a:t>Δημιουργία νέων θέσεων εργασίας στον τομέα της υγείας</a:t>
            </a:r>
          </a:p>
        </p:txBody>
      </p:sp>
    </p:spTree>
    <p:extLst>
      <p:ext uri="{BB962C8B-B14F-4D97-AF65-F5344CB8AC3E}">
        <p14:creationId xmlns:p14="http://schemas.microsoft.com/office/powerpoint/2010/main" val="5683675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BB4322-BD78-E7BB-A8A6-983A4102CD65}"/>
            </a:ext>
          </a:extLst>
        </p:cNvPr>
        <p:cNvGrpSpPr/>
        <p:nvPr/>
      </p:nvGrpSpPr>
      <p:grpSpPr>
        <a:xfrm>
          <a:off x="0" y="0"/>
          <a:ext cx="0" cy="0"/>
          <a:chOff x="0" y="0"/>
          <a:chExt cx="0" cy="0"/>
        </a:xfrm>
      </p:grpSpPr>
      <p:pic>
        <p:nvPicPr>
          <p:cNvPr id="14" name="Picture 13" descr="A purple oval shaped object&#10;&#10;AI-generated content may be incorrect.">
            <a:extLst>
              <a:ext uri="{FF2B5EF4-FFF2-40B4-BE49-F238E27FC236}">
                <a16:creationId xmlns:a16="http://schemas.microsoft.com/office/drawing/2014/main" id="{30540C35-5365-0C11-19CF-619EF53313F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6C5C029F-171F-831B-8BE2-9DDDD4A730D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CFB93BF8-17AE-9470-6289-7C3297000C5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C4C93F5A-3D6C-9823-5838-65B37F65B9E7}"/>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21" name="Picture 20" descr="A red and black logo&#10;&#10;AI-generated content may be incorrect.">
            <a:extLst>
              <a:ext uri="{FF2B5EF4-FFF2-40B4-BE49-F238E27FC236}">
                <a16:creationId xmlns:a16="http://schemas.microsoft.com/office/drawing/2014/main" id="{B42AA531-727B-2E91-A2DC-A6E0374290A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pic>
        <p:nvPicPr>
          <p:cNvPr id="3" name="Picture 2" descr="A red circle with black background&#10;&#10;AI-generated content may be incorrect.">
            <a:extLst>
              <a:ext uri="{FF2B5EF4-FFF2-40B4-BE49-F238E27FC236}">
                <a16:creationId xmlns:a16="http://schemas.microsoft.com/office/drawing/2014/main" id="{99CD60EC-29A9-40E5-9995-B1B91D3F472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138981" y="5835777"/>
            <a:ext cx="722377" cy="722377"/>
          </a:xfrm>
          <a:prstGeom prst="rect">
            <a:avLst/>
          </a:prstGeom>
        </p:spPr>
      </p:pic>
      <p:sp>
        <p:nvSpPr>
          <p:cNvPr id="6" name="TextBox 5">
            <a:extLst>
              <a:ext uri="{FF2B5EF4-FFF2-40B4-BE49-F238E27FC236}">
                <a16:creationId xmlns:a16="http://schemas.microsoft.com/office/drawing/2014/main" id="{0484B0B8-9858-C851-12F6-0C4E62960F83}"/>
              </a:ext>
            </a:extLst>
          </p:cNvPr>
          <p:cNvSpPr txBox="1"/>
          <p:nvPr/>
        </p:nvSpPr>
        <p:spPr>
          <a:xfrm>
            <a:off x="1017211" y="1233763"/>
            <a:ext cx="9852186" cy="4955203"/>
          </a:xfrm>
          <a:prstGeom prst="rect">
            <a:avLst/>
          </a:prstGeom>
          <a:noFill/>
        </p:spPr>
        <p:txBody>
          <a:bodyPr wrap="square">
            <a:spAutoFit/>
          </a:bodyPr>
          <a:lstStyle/>
          <a:p>
            <a:r>
              <a:rPr lang="el-GR" sz="2800" dirty="0">
                <a:solidFill>
                  <a:srgbClr val="5A14A8"/>
                </a:solidFill>
              </a:rPr>
              <a:t>Υπόγεια πάρκινγκ-</a:t>
            </a:r>
            <a:r>
              <a:rPr lang="en-US" sz="2800" dirty="0">
                <a:solidFill>
                  <a:srgbClr val="5A14A8"/>
                </a:solidFill>
              </a:rPr>
              <a:t>smart parking- smart traffic lights</a:t>
            </a:r>
            <a:endParaRPr lang="el-GR" sz="3600" dirty="0">
              <a:solidFill>
                <a:srgbClr val="5A14A8"/>
              </a:solidFill>
            </a:endParaRPr>
          </a:p>
          <a:p>
            <a:r>
              <a:rPr lang="el-GR" dirty="0"/>
              <a:t>Η δημιουργία υπόγειων χώρων στάθμευσης σε συνδυασμό με έξυπνα συστήματα διαχείρισης πάρκινγκ και φωτεινών σηματοδοτών αποτελεί μια ολοκληρωμένη λύση για την αντιμετώπιση του κυκλοφοριακού προβλήματος στα αστικά κέντρα. Το σύστημα θα περιλαμβάνει:</a:t>
            </a:r>
          </a:p>
          <a:p>
            <a:endParaRPr lang="el-GR" dirty="0"/>
          </a:p>
          <a:p>
            <a:pPr marL="171450" indent="-171450">
              <a:buBlip>
                <a:blip r:embed="rId6"/>
              </a:buBlip>
            </a:pPr>
            <a:r>
              <a:rPr lang="el-GR" dirty="0"/>
              <a:t>Κατασκευή σύγχρονων υπόγειων χώρων στάθμευσης σε κεντρικά σημεία</a:t>
            </a:r>
          </a:p>
          <a:p>
            <a:pPr marL="171450" indent="-171450">
              <a:buBlip>
                <a:blip r:embed="rId6"/>
              </a:buBlip>
            </a:pPr>
            <a:r>
              <a:rPr lang="el-GR" dirty="0"/>
              <a:t>Εγκατάσταση συστήματος </a:t>
            </a:r>
            <a:r>
              <a:rPr lang="el-GR" dirty="0" err="1"/>
              <a:t>smart</a:t>
            </a:r>
            <a:r>
              <a:rPr lang="el-GR" dirty="0"/>
              <a:t> </a:t>
            </a:r>
            <a:r>
              <a:rPr lang="el-GR" dirty="0" err="1"/>
              <a:t>parking</a:t>
            </a:r>
            <a:r>
              <a:rPr lang="el-GR" dirty="0"/>
              <a:t> με αισθητήρες και εφαρμογή για κινητά για εύρεση διαθέσιμων θέσεων</a:t>
            </a:r>
          </a:p>
          <a:p>
            <a:pPr marL="171450" indent="-171450">
              <a:buBlip>
                <a:blip r:embed="rId6"/>
              </a:buBlip>
            </a:pPr>
            <a:r>
              <a:rPr lang="el-GR" dirty="0"/>
              <a:t>Εφαρμογή έξυπνων φωτεινών σηματοδοτών που προσαρμόζονται στην κυκλοφοριακή ροή</a:t>
            </a:r>
          </a:p>
          <a:p>
            <a:endParaRPr lang="el-GR" b="1" dirty="0">
              <a:solidFill>
                <a:srgbClr val="5A14A8"/>
              </a:solidFill>
            </a:endParaRPr>
          </a:p>
          <a:p>
            <a:r>
              <a:rPr lang="el-GR" b="1" dirty="0">
                <a:solidFill>
                  <a:srgbClr val="5A14A8"/>
                </a:solidFill>
              </a:rPr>
              <a:t>Οφέλη</a:t>
            </a:r>
            <a:r>
              <a:rPr lang="el-GR" b="1" dirty="0"/>
              <a:t>:</a:t>
            </a:r>
          </a:p>
          <a:p>
            <a:pPr marL="171450" indent="-171450">
              <a:buBlip>
                <a:blip r:embed="rId6"/>
              </a:buBlip>
            </a:pPr>
            <a:r>
              <a:rPr lang="el-GR" dirty="0"/>
              <a:t>Μείωση κυκλοφοριακής συμφόρησης</a:t>
            </a:r>
          </a:p>
          <a:p>
            <a:pPr marL="171450" indent="-171450">
              <a:buBlip>
                <a:blip r:embed="rId6"/>
              </a:buBlip>
            </a:pPr>
            <a:r>
              <a:rPr lang="el-GR" dirty="0"/>
              <a:t>Εξοικονόμηση χρόνου για τους οδηγούς</a:t>
            </a:r>
          </a:p>
          <a:p>
            <a:pPr marL="171450" indent="-171450">
              <a:buBlip>
                <a:blip r:embed="rId6"/>
              </a:buBlip>
            </a:pPr>
            <a:r>
              <a:rPr lang="el-GR" dirty="0"/>
              <a:t>Μείωση εκπομπών ρύπων</a:t>
            </a:r>
          </a:p>
          <a:p>
            <a:pPr marL="171450" indent="-171450">
              <a:buBlip>
                <a:blip r:embed="rId6"/>
              </a:buBlip>
            </a:pPr>
            <a:r>
              <a:rPr lang="el-GR" dirty="0"/>
              <a:t>Καλύτερη αξιοποίηση του αστικού χώρου</a:t>
            </a:r>
            <a:endParaRPr lang="el-GR" sz="1400" dirty="0"/>
          </a:p>
        </p:txBody>
      </p:sp>
    </p:spTree>
    <p:extLst>
      <p:ext uri="{BB962C8B-B14F-4D97-AF65-F5344CB8AC3E}">
        <p14:creationId xmlns:p14="http://schemas.microsoft.com/office/powerpoint/2010/main" val="35371143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BB4322-BD78-E7BB-A8A6-983A4102CD65}"/>
            </a:ext>
          </a:extLst>
        </p:cNvPr>
        <p:cNvGrpSpPr/>
        <p:nvPr/>
      </p:nvGrpSpPr>
      <p:grpSpPr>
        <a:xfrm>
          <a:off x="0" y="0"/>
          <a:ext cx="0" cy="0"/>
          <a:chOff x="0" y="0"/>
          <a:chExt cx="0" cy="0"/>
        </a:xfrm>
      </p:grpSpPr>
      <p:sp>
        <p:nvSpPr>
          <p:cNvPr id="10" name="TextBox 9">
            <a:extLst>
              <a:ext uri="{FF2B5EF4-FFF2-40B4-BE49-F238E27FC236}">
                <a16:creationId xmlns:a16="http://schemas.microsoft.com/office/drawing/2014/main" id="{30DFE78B-8605-96BD-532D-C37765FE4479}"/>
              </a:ext>
            </a:extLst>
          </p:cNvPr>
          <p:cNvSpPr txBox="1"/>
          <p:nvPr/>
        </p:nvSpPr>
        <p:spPr>
          <a:xfrm>
            <a:off x="1017213" y="1252643"/>
            <a:ext cx="10562302" cy="5570756"/>
          </a:xfrm>
          <a:prstGeom prst="rect">
            <a:avLst/>
          </a:prstGeom>
          <a:noFill/>
        </p:spPr>
        <p:txBody>
          <a:bodyPr wrap="square">
            <a:spAutoFit/>
          </a:bodyPr>
          <a:lstStyle/>
          <a:p>
            <a:r>
              <a:rPr lang="el-GR" sz="2400" dirty="0">
                <a:solidFill>
                  <a:srgbClr val="5A14A8"/>
                </a:solidFill>
              </a:rPr>
              <a:t>Βιώσιμη Αστική Ανάπτυξη: Εξισορρόπηση Ουρανοξυστών και Πράσινων Χώρων</a:t>
            </a:r>
            <a:endParaRPr lang="el-GR" sz="2400" dirty="0"/>
          </a:p>
          <a:p>
            <a:r>
              <a:rPr lang="el-GR" sz="1600" dirty="0"/>
              <a:t>Προτείνουμε μια καινοτόμα προσέγγιση στην αστική ανάπτυξη, συνδυάζοντας την κατασκευή σύγχρονων ουρανοξυστών με την παράλληλη δημιουργία εκτεταμένων πράσινων χώρων και πάρκων. Αυτή η στρατηγική στοχεύει στην εξισορρόπηση της οικονομικής ανάπτυξης με την περιβαλλοντική βιωσιμότητα, προσφέροντας ταυτόχρονα υψηλής ποιότητας χώρους διαβίωσης και αναψυχής για τους πολίτες.</a:t>
            </a:r>
          </a:p>
          <a:p>
            <a:endParaRPr lang="el-GR" sz="1600" dirty="0"/>
          </a:p>
          <a:p>
            <a:r>
              <a:rPr lang="el-GR" sz="1600" dirty="0">
                <a:solidFill>
                  <a:srgbClr val="5A14A8"/>
                </a:solidFill>
              </a:rPr>
              <a:t> Βασικοί Στόχοι</a:t>
            </a:r>
          </a:p>
          <a:p>
            <a:pPr marL="171450" indent="-171450">
              <a:buBlip>
                <a:blip r:embed="rId2"/>
              </a:buBlip>
            </a:pPr>
            <a:r>
              <a:rPr lang="el-GR" sz="1600" dirty="0"/>
              <a:t>Αύξηση της διαθέσιμης επαγγελματικής και οικιστικής επιφάνειας μέσω κάθετης ανάπτυξης</a:t>
            </a:r>
          </a:p>
          <a:p>
            <a:pPr marL="171450" indent="-171450">
              <a:buBlip>
                <a:blip r:embed="rId2"/>
              </a:buBlip>
            </a:pPr>
            <a:r>
              <a:rPr lang="el-GR" sz="1600" dirty="0"/>
              <a:t>Δημιουργία νέων χώρων πρασίνου και αναψυχής για βελτίωση της ποιότητας ζωής</a:t>
            </a:r>
          </a:p>
          <a:p>
            <a:pPr marL="171450" indent="-171450">
              <a:buBlip>
                <a:blip r:embed="rId2"/>
              </a:buBlip>
            </a:pPr>
            <a:r>
              <a:rPr lang="el-GR" sz="1600" dirty="0"/>
              <a:t> Ενίσχυση της οικονομικής ανάπτυξης με παράλληλη προστασία του περιβάλλοντος</a:t>
            </a:r>
          </a:p>
          <a:p>
            <a:pPr marL="171450" indent="-171450">
              <a:buBlip>
                <a:blip r:embed="rId2"/>
              </a:buBlip>
            </a:pPr>
            <a:r>
              <a:rPr lang="el-GR" sz="1600" dirty="0"/>
              <a:t> Προώθηση της βιώσιμης αστικής ανάπτυξης και της "έξυπνης πόλης«</a:t>
            </a:r>
          </a:p>
          <a:p>
            <a:pPr marL="171450" indent="-171450">
              <a:buBlip>
                <a:blip r:embed="rId2"/>
              </a:buBlip>
            </a:pPr>
            <a:r>
              <a:rPr lang="el-GR" sz="1600" dirty="0">
                <a:solidFill>
                  <a:srgbClr val="5A14A8"/>
                </a:solidFill>
              </a:rPr>
              <a:t>Προτεινόμενα Μέτρα</a:t>
            </a:r>
          </a:p>
          <a:p>
            <a:pPr marL="628650" lvl="1" indent="-171450">
              <a:buBlip>
                <a:blip r:embed="rId2"/>
              </a:buBlip>
            </a:pPr>
            <a:r>
              <a:rPr lang="el-GR" sz="1600" b="1" dirty="0">
                <a:solidFill>
                  <a:srgbClr val="DA4F33"/>
                </a:solidFill>
              </a:rPr>
              <a:t>1. </a:t>
            </a:r>
            <a:r>
              <a:rPr lang="el-GR" sz="1600" dirty="0"/>
              <a:t>Θέσπιση νέου νομοθετικού πλαισίου που θα απαιτεί για κάθε νέο ουρανοξύστη τη δημιουργία αντίστοιχου πράσινου χώρου.</a:t>
            </a:r>
          </a:p>
          <a:p>
            <a:pPr marL="628650" lvl="1" indent="-171450">
              <a:buBlip>
                <a:blip r:embed="rId2"/>
              </a:buBlip>
            </a:pPr>
            <a:r>
              <a:rPr lang="el-GR" sz="1600" b="1" dirty="0">
                <a:solidFill>
                  <a:srgbClr val="DA4F33"/>
                </a:solidFill>
              </a:rPr>
              <a:t>2. </a:t>
            </a:r>
            <a:r>
              <a:rPr lang="el-GR" sz="1600" dirty="0"/>
              <a:t>Παροχή φορολογικών κινήτρων σε επενδυτές που υιοθετούν αυτό το μοντέλο ανάπτυξης.</a:t>
            </a:r>
          </a:p>
          <a:p>
            <a:pPr marL="628650" lvl="1" indent="-171450">
              <a:buBlip>
                <a:blip r:embed="rId2"/>
              </a:buBlip>
            </a:pPr>
            <a:r>
              <a:rPr lang="el-GR" sz="1600" b="1" dirty="0">
                <a:solidFill>
                  <a:srgbClr val="DA4F33"/>
                </a:solidFill>
              </a:rPr>
              <a:t>3. </a:t>
            </a:r>
            <a:r>
              <a:rPr lang="el-GR" sz="1600" dirty="0"/>
              <a:t>Δημιουργία ειδικής επιτροπής για την επίβλεψη και το συντονισμό των έργων.</a:t>
            </a:r>
          </a:p>
          <a:p>
            <a:endParaRPr lang="el-GR" sz="1600" dirty="0"/>
          </a:p>
          <a:p>
            <a:r>
              <a:rPr lang="el-GR" sz="1600" b="1" dirty="0">
                <a:solidFill>
                  <a:srgbClr val="DA4F33"/>
                </a:solidFill>
              </a:rPr>
              <a:t>Με αυτή την πρωτοβουλία, στοχεύουμε στη δημιουργία μιας σύγχρονης, βιώσιμης πόλης που συνδυάζει την οικονομική ανάπτυξη με την περιβαλλοντική προστασία και την ποιότητα ζωής των κατοίκων.</a:t>
            </a:r>
          </a:p>
          <a:p>
            <a:pPr marL="171450" indent="-171450">
              <a:buBlip>
                <a:blip r:embed="rId2"/>
              </a:buBlip>
            </a:pPr>
            <a:endParaRPr lang="el-GR" sz="1200" dirty="0"/>
          </a:p>
        </p:txBody>
      </p:sp>
      <p:pic>
        <p:nvPicPr>
          <p:cNvPr id="15" name="Picture 14" descr="A purple and black logo&#10;&#10;AI-generated content may be incorrect.">
            <a:extLst>
              <a:ext uri="{FF2B5EF4-FFF2-40B4-BE49-F238E27FC236}">
                <a16:creationId xmlns:a16="http://schemas.microsoft.com/office/drawing/2014/main" id="{6C5C029F-171F-831B-8BE2-9DDDD4A730D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CFB93BF8-17AE-9470-6289-7C3297000C5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C4C93F5A-3D6C-9823-5838-65B37F65B9E7}"/>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spTree>
    <p:extLst>
      <p:ext uri="{BB962C8B-B14F-4D97-AF65-F5344CB8AC3E}">
        <p14:creationId xmlns:p14="http://schemas.microsoft.com/office/powerpoint/2010/main" val="22357490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05D5A3-981C-CC22-D250-8C59BED45DF3}"/>
            </a:ext>
          </a:extLst>
        </p:cNvPr>
        <p:cNvGrpSpPr/>
        <p:nvPr/>
      </p:nvGrpSpPr>
      <p:grpSpPr>
        <a:xfrm>
          <a:off x="0" y="0"/>
          <a:ext cx="0" cy="0"/>
          <a:chOff x="0" y="0"/>
          <a:chExt cx="0" cy="0"/>
        </a:xfrm>
      </p:grpSpPr>
      <p:pic>
        <p:nvPicPr>
          <p:cNvPr id="14" name="Picture 13" descr="A purple oval shaped object&#10;&#10;AI-generated content may be incorrect.">
            <a:extLst>
              <a:ext uri="{FF2B5EF4-FFF2-40B4-BE49-F238E27FC236}">
                <a16:creationId xmlns:a16="http://schemas.microsoft.com/office/drawing/2014/main" id="{363D5920-2719-2755-D032-630D832B3F6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C76962BA-10DE-C58C-493F-0984E6095AE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405D3750-2BB4-53B9-7945-7AEDC31066ED}"/>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39F19DAB-49E8-A05D-B0F8-7467E1BF7DBC}"/>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21" name="Picture 20" descr="A red and black logo&#10;&#10;AI-generated content may be incorrect.">
            <a:extLst>
              <a:ext uri="{FF2B5EF4-FFF2-40B4-BE49-F238E27FC236}">
                <a16:creationId xmlns:a16="http://schemas.microsoft.com/office/drawing/2014/main" id="{AA930C41-0226-0C4A-AA77-1B402DABB99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sp>
        <p:nvSpPr>
          <p:cNvPr id="8" name="TextBox 7">
            <a:extLst>
              <a:ext uri="{FF2B5EF4-FFF2-40B4-BE49-F238E27FC236}">
                <a16:creationId xmlns:a16="http://schemas.microsoft.com/office/drawing/2014/main" id="{AFB3DACA-F9D4-4E8D-7402-DFA800C79979}"/>
              </a:ext>
            </a:extLst>
          </p:cNvPr>
          <p:cNvSpPr txBox="1"/>
          <p:nvPr/>
        </p:nvSpPr>
        <p:spPr>
          <a:xfrm>
            <a:off x="1017212" y="1252643"/>
            <a:ext cx="10952274" cy="5078313"/>
          </a:xfrm>
          <a:prstGeom prst="rect">
            <a:avLst/>
          </a:prstGeom>
          <a:noFill/>
        </p:spPr>
        <p:txBody>
          <a:bodyPr wrap="square">
            <a:spAutoFit/>
          </a:bodyPr>
          <a:lstStyle/>
          <a:p>
            <a:r>
              <a:rPr lang="el-GR" sz="2800" dirty="0">
                <a:solidFill>
                  <a:srgbClr val="5A14A8"/>
                </a:solidFill>
              </a:rPr>
              <a:t>Αρδευτικά και αντιπλημμυρικά έργα </a:t>
            </a:r>
            <a:endParaRPr lang="en-US" sz="2800" dirty="0">
              <a:solidFill>
                <a:srgbClr val="5A14A8"/>
              </a:solidFill>
            </a:endParaRPr>
          </a:p>
          <a:p>
            <a:r>
              <a:rPr lang="el-GR" sz="2000" dirty="0">
                <a:solidFill>
                  <a:srgbClr val="5A14A8"/>
                </a:solidFill>
              </a:rPr>
              <a:t>Έργα που </a:t>
            </a:r>
            <a:r>
              <a:rPr lang="el-GR" sz="2000" dirty="0" err="1">
                <a:solidFill>
                  <a:srgbClr val="5A14A8"/>
                </a:solidFill>
              </a:rPr>
              <a:t>εκκρεμμούν</a:t>
            </a:r>
            <a:endParaRPr lang="el-GR" sz="2000" dirty="0">
              <a:solidFill>
                <a:srgbClr val="5A14A8"/>
              </a:solidFill>
            </a:endParaRPr>
          </a:p>
          <a:p>
            <a:r>
              <a:rPr lang="el-GR" sz="1600" dirty="0"/>
              <a:t>Πρόσφατα η κυβέρνηση έβγαλε εκτός του Ταμείου Ανάκαμψης 16 αρδευτικά και αντιπλημμυρικά έργα στη Θεσσαλία, Στερεά Ελλάδα, Δυτική Ελλάδα, Πελοπόννησο, Κρήτη και αλλού με τη δικαιολογία του αυξημένου κόστους και ρίχνοντας και τις ευθύνες παράλληλα στην αυτοδιοίκηση</a:t>
            </a:r>
            <a:endParaRPr lang="el-GR" sz="1600" dirty="0">
              <a:solidFill>
                <a:srgbClr val="5A14A8"/>
              </a:solidFill>
            </a:endParaRPr>
          </a:p>
          <a:p>
            <a:endParaRPr lang="el-GR" dirty="0">
              <a:solidFill>
                <a:srgbClr val="5A14A8"/>
              </a:solidFill>
            </a:endParaRPr>
          </a:p>
          <a:p>
            <a:r>
              <a:rPr lang="el-GR" sz="1400" dirty="0"/>
              <a:t>Αναγνωρίζοντας την κρισιμότητα των ακραίων καιρικών φαινομένων και ειδικότερα των πλημμυρών που συνδέονται με την κλιματική αλλαγή, καθίσταται επιτακτική η ανάγκη για μια ολοκληρωμένη εθνική στρατηγική αντιμετώπισης.</a:t>
            </a:r>
          </a:p>
          <a:p>
            <a:pPr marL="171450" indent="-171450">
              <a:buBlip>
                <a:blip r:embed="rId5"/>
              </a:buBlip>
            </a:pPr>
            <a:r>
              <a:rPr lang="el-GR" sz="1400" dirty="0"/>
              <a:t>Σε αυτό το πλαίσιο, </a:t>
            </a:r>
            <a:r>
              <a:rPr lang="el-GR" sz="1400" b="1" dirty="0"/>
              <a:t>εισηγούμαστε</a:t>
            </a:r>
            <a:r>
              <a:rPr lang="el-GR" sz="1400" dirty="0"/>
              <a:t> </a:t>
            </a:r>
            <a:r>
              <a:rPr lang="el-GR" sz="1400" b="1" dirty="0"/>
              <a:t>την αποτελεσματική εφαρμογή των σχεδίων διαχείρισης κινδύνων πλημμύρας κατά προτεραιότητα.</a:t>
            </a:r>
            <a:r>
              <a:rPr lang="el-GR" sz="1400" dirty="0"/>
              <a:t> Η υλοποίησή τους οφείλει να υπερβαίνει την τυπική συμμόρφωση με τις ευρωπαϊκές οδηγίες.</a:t>
            </a:r>
          </a:p>
          <a:p>
            <a:pPr marL="171450" indent="-171450">
              <a:buBlip>
                <a:blip r:embed="rId5"/>
              </a:buBlip>
            </a:pPr>
            <a:endParaRPr lang="el-GR" sz="1400" dirty="0"/>
          </a:p>
          <a:p>
            <a:r>
              <a:rPr lang="el-GR" sz="1400" dirty="0">
                <a:solidFill>
                  <a:srgbClr val="5A14A8"/>
                </a:solidFill>
              </a:rPr>
              <a:t>Συγκεκριμένα:</a:t>
            </a:r>
            <a:endParaRPr lang="el-GR" sz="1400" dirty="0"/>
          </a:p>
          <a:p>
            <a:pPr marL="171450" indent="-171450">
              <a:buBlip>
                <a:blip r:embed="rId5"/>
              </a:buBlip>
            </a:pPr>
            <a:r>
              <a:rPr lang="el-GR" sz="1400" b="1" dirty="0">
                <a:solidFill>
                  <a:srgbClr val="5A14A8"/>
                </a:solidFill>
              </a:rPr>
              <a:t>Πρώτον</a:t>
            </a:r>
            <a:r>
              <a:rPr lang="el-GR" sz="1400" dirty="0"/>
              <a:t>, κρίνεται αναγκαία η επίσπευση των διαδικασιών διαβούλευσης και η οριστικοποίηση των αναθεωρημένων σχεδίων διαχείρισης κινδύνων πλημμύρας.</a:t>
            </a:r>
          </a:p>
          <a:p>
            <a:pPr marL="171450" indent="-171450">
              <a:buBlip>
                <a:blip r:embed="rId5"/>
              </a:buBlip>
            </a:pPr>
            <a:r>
              <a:rPr lang="el-GR" sz="1400" b="1" dirty="0">
                <a:solidFill>
                  <a:srgbClr val="5A14A8"/>
                </a:solidFill>
              </a:rPr>
              <a:t>Δεύτερον</a:t>
            </a:r>
            <a:r>
              <a:rPr lang="el-GR" sz="1400" dirty="0"/>
              <a:t>, απαιτείται συντονισμένη δράση μεταξύ κεντρικής διοίκησης και Περιφερειών, με συγκεκριμένο χρονοδιάγραμμα, για την </a:t>
            </a:r>
            <a:r>
              <a:rPr lang="el-GR" sz="1400" dirty="0" err="1"/>
              <a:t>προτεραιοποίηση</a:t>
            </a:r>
            <a:r>
              <a:rPr lang="el-GR" sz="1400" dirty="0"/>
              <a:t> και υλοποίηση των απαιτούμενων έργων και παρεμβάσεων.</a:t>
            </a:r>
          </a:p>
          <a:p>
            <a:pPr marL="171450" indent="-171450">
              <a:buBlip>
                <a:blip r:embed="rId5"/>
              </a:buBlip>
            </a:pPr>
            <a:r>
              <a:rPr lang="el-GR" sz="1400" b="1" dirty="0">
                <a:solidFill>
                  <a:srgbClr val="5A14A8"/>
                </a:solidFill>
              </a:rPr>
              <a:t>Τρίτον</a:t>
            </a:r>
            <a:r>
              <a:rPr lang="el-GR" sz="1400" dirty="0"/>
              <a:t>, είναι απαραίτητη η εκπόνηση ολοκληρωμένων σχεδίων δράσης (</a:t>
            </a:r>
            <a:r>
              <a:rPr lang="el-GR" sz="1400" dirty="0" err="1"/>
              <a:t>master</a:t>
            </a:r>
            <a:r>
              <a:rPr lang="el-GR" sz="1400" dirty="0"/>
              <a:t> </a:t>
            </a:r>
            <a:r>
              <a:rPr lang="el-GR" sz="1400" dirty="0" err="1"/>
              <a:t>plan</a:t>
            </a:r>
            <a:r>
              <a:rPr lang="el-GR" sz="1400" dirty="0"/>
              <a:t>) σε περιφερειακό επίπεδο, συμπεριλαμβάνοντας τόσο τα υπό δημοπράτηση όσο και τα υπό υλοποίηση έργα.</a:t>
            </a:r>
          </a:p>
          <a:p>
            <a:pPr marL="171450" indent="-171450">
              <a:buBlip>
                <a:blip r:embed="rId5"/>
              </a:buBlip>
            </a:pPr>
            <a:endParaRPr lang="el-GR" sz="1400" dirty="0">
              <a:solidFill>
                <a:srgbClr val="DA4F33"/>
              </a:solidFill>
            </a:endParaRPr>
          </a:p>
          <a:p>
            <a:r>
              <a:rPr lang="el-GR" sz="1400" b="1" dirty="0">
                <a:solidFill>
                  <a:srgbClr val="DA4F33"/>
                </a:solidFill>
              </a:rPr>
              <a:t>Η συστηματική αυτή προσέγγιση θα επιτρέψει την αποτελεσματική διαχείριση του ζητήματος των πλημμυρών και θα διαμορφώσει ένα σαφές πλαίσιο δράσεων με ιεραρχημένες προτεραιότητες.</a:t>
            </a:r>
          </a:p>
        </p:txBody>
      </p:sp>
    </p:spTree>
    <p:extLst>
      <p:ext uri="{BB962C8B-B14F-4D97-AF65-F5344CB8AC3E}">
        <p14:creationId xmlns:p14="http://schemas.microsoft.com/office/powerpoint/2010/main" val="11513577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4C7F5D-8C11-D66E-84CB-6B70EDEFB908}"/>
            </a:ext>
          </a:extLst>
        </p:cNvPr>
        <p:cNvGrpSpPr/>
        <p:nvPr/>
      </p:nvGrpSpPr>
      <p:grpSpPr>
        <a:xfrm>
          <a:off x="0" y="0"/>
          <a:ext cx="0" cy="0"/>
          <a:chOff x="0" y="0"/>
          <a:chExt cx="0" cy="0"/>
        </a:xfrm>
      </p:grpSpPr>
      <p:pic>
        <p:nvPicPr>
          <p:cNvPr id="7" name="Picture 6" descr="A black and orange curved lines&#10;&#10;AI-generated content may be incorrect.">
            <a:extLst>
              <a:ext uri="{FF2B5EF4-FFF2-40B4-BE49-F238E27FC236}">
                <a16:creationId xmlns:a16="http://schemas.microsoft.com/office/drawing/2014/main" id="{7F56202C-C0E0-B8C8-EB7D-2847097CAED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49486" y="5111994"/>
            <a:ext cx="8142514" cy="2482387"/>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DF05306B-A95E-31E3-FE58-6CE25B3A9A4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838DA3D6-2D0F-2EFE-281D-A4F4E96208A7}"/>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651CB1A4-622B-CEB9-C222-2902065B84BF}"/>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sp>
        <p:nvSpPr>
          <p:cNvPr id="8" name="TextBox 7">
            <a:extLst>
              <a:ext uri="{FF2B5EF4-FFF2-40B4-BE49-F238E27FC236}">
                <a16:creationId xmlns:a16="http://schemas.microsoft.com/office/drawing/2014/main" id="{17AA5CA6-5B37-7F29-0BBF-6B7933C7DAD1}"/>
              </a:ext>
            </a:extLst>
          </p:cNvPr>
          <p:cNvSpPr txBox="1"/>
          <p:nvPr/>
        </p:nvSpPr>
        <p:spPr>
          <a:xfrm>
            <a:off x="1017213" y="1252643"/>
            <a:ext cx="10802254" cy="5093702"/>
          </a:xfrm>
          <a:prstGeom prst="rect">
            <a:avLst/>
          </a:prstGeom>
          <a:noFill/>
        </p:spPr>
        <p:txBody>
          <a:bodyPr wrap="square">
            <a:spAutoFit/>
          </a:bodyPr>
          <a:lstStyle/>
          <a:p>
            <a:r>
              <a:rPr lang="el-GR" sz="2400" dirty="0">
                <a:solidFill>
                  <a:srgbClr val="5A14A8"/>
                </a:solidFill>
              </a:rPr>
              <a:t>Αναζωογόνηση Ρεμάτων: Δημιουργία Πράσινων Διαδρομών και Χώρων Αναψυχής</a:t>
            </a:r>
            <a:br>
              <a:rPr lang="el-GR" sz="3200" dirty="0">
                <a:solidFill>
                  <a:srgbClr val="5A14A8"/>
                </a:solidFill>
              </a:rPr>
            </a:br>
            <a:r>
              <a:rPr lang="el-GR" sz="1400" dirty="0"/>
              <a:t>Η πρόταση μας αφορά τον συστηματικό καθαρισμό και την αναβάθμιση των ρεμάτων της περιοχής μας με στόχο τη μετατροπή τους σε χώρους αναψυχής και περιπάτου. Το έργο περιλαμβάνει την απομάκρυνση απορριμμάτων, την αποκατάσταση της φυσικής χλωρίδας, τη δημιουργία μονοπατιών και χώρων ανάπαυσης, καθώς και την εγκατάσταση κατάλληλου φωτισμού για την ασφάλεια των επισκεπτών. Η παρέμβαση αυτή θα αναβαθμίσει την ποιότητα ζωής των κατοίκων, θα ενισχύσει το πράσινο στην περιοχή και θα δημιουργήσει νέους χώρους κοινωνικοποίησης και άθλησης.</a:t>
            </a:r>
          </a:p>
          <a:p>
            <a:br>
              <a:rPr lang="el-GR" sz="1400" dirty="0">
                <a:solidFill>
                  <a:srgbClr val="5A14A8"/>
                </a:solidFill>
              </a:rPr>
            </a:br>
            <a:r>
              <a:rPr lang="el-GR" sz="1400" dirty="0">
                <a:solidFill>
                  <a:srgbClr val="5A14A8"/>
                </a:solidFill>
              </a:rPr>
              <a:t>Βασικοί Στόχοι</a:t>
            </a:r>
            <a:endParaRPr lang="el-GR" dirty="0"/>
          </a:p>
          <a:p>
            <a:pPr marL="171450" indent="-171450">
              <a:buBlip>
                <a:blip r:embed="rId4"/>
              </a:buBlip>
            </a:pPr>
            <a:r>
              <a:rPr lang="el-GR" sz="1400" dirty="0"/>
              <a:t>Καθαρισμός και εξυγίανση των ρεμάτων από απορρίμματα και μπάζα</a:t>
            </a:r>
          </a:p>
          <a:p>
            <a:pPr marL="171450" indent="-171450">
              <a:buBlip>
                <a:blip r:embed="rId4"/>
              </a:buBlip>
            </a:pPr>
            <a:r>
              <a:rPr lang="el-GR" sz="1400" dirty="0"/>
              <a:t>Διαμόρφωση μονοπατιών και χώρων ανάπαυσης</a:t>
            </a:r>
          </a:p>
          <a:p>
            <a:pPr marL="171450" indent="-171450">
              <a:buBlip>
                <a:blip r:embed="rId4"/>
              </a:buBlip>
            </a:pPr>
            <a:r>
              <a:rPr lang="el-GR" sz="1400" dirty="0"/>
              <a:t>Φύτευση κατάλληλων φυτών και δέντρων</a:t>
            </a:r>
          </a:p>
          <a:p>
            <a:pPr marL="171450" indent="-171450">
              <a:buBlip>
                <a:blip r:embed="rId4"/>
              </a:buBlip>
            </a:pPr>
            <a:r>
              <a:rPr lang="el-GR" sz="1400" dirty="0"/>
              <a:t>Εγκατάσταση φωτισμού και εξοπλισμού ασφαλείας</a:t>
            </a:r>
          </a:p>
          <a:p>
            <a:pPr marL="171450" indent="-171450">
              <a:buBlip>
                <a:blip r:embed="rId4"/>
              </a:buBlip>
            </a:pPr>
            <a:r>
              <a:rPr lang="el-GR" sz="1400" dirty="0"/>
              <a:t>Δημιουργία χώρων άθλησης και παιχνιδιού</a:t>
            </a:r>
          </a:p>
          <a:p>
            <a:pPr marL="171450" indent="-171450">
              <a:buBlip>
                <a:blip r:embed="rId4"/>
              </a:buBlip>
            </a:pPr>
            <a:endParaRPr lang="el-GR" sz="1400" dirty="0"/>
          </a:p>
          <a:p>
            <a:r>
              <a:rPr lang="el-GR" sz="1400" dirty="0">
                <a:solidFill>
                  <a:srgbClr val="5A14A8"/>
                </a:solidFill>
              </a:rPr>
              <a:t>Αναμενόμενα Οφέλη</a:t>
            </a:r>
            <a:endParaRPr lang="el-GR" sz="1400" dirty="0"/>
          </a:p>
          <a:p>
            <a:pPr marL="171450" indent="-171450">
              <a:buBlip>
                <a:blip r:embed="rId4"/>
              </a:buBlip>
            </a:pPr>
            <a:r>
              <a:rPr lang="el-GR" sz="1400" dirty="0"/>
              <a:t>Βελτίωση της ποιότητας ζωής των κατοίκων</a:t>
            </a:r>
          </a:p>
          <a:p>
            <a:pPr marL="171450" indent="-171450">
              <a:buBlip>
                <a:blip r:embed="rId4"/>
              </a:buBlip>
            </a:pPr>
            <a:r>
              <a:rPr lang="el-GR" sz="1400" dirty="0"/>
              <a:t>Αύξηση του πρασίνου στην περιοχή</a:t>
            </a:r>
          </a:p>
          <a:p>
            <a:pPr marL="171450" indent="-171450">
              <a:buBlip>
                <a:blip r:embed="rId4"/>
              </a:buBlip>
            </a:pPr>
            <a:r>
              <a:rPr lang="el-GR" sz="1400" dirty="0"/>
              <a:t>Δημιουργία νέων χώρων αναψυχής</a:t>
            </a:r>
          </a:p>
          <a:p>
            <a:pPr marL="171450" indent="-171450">
              <a:buBlip>
                <a:blip r:embed="rId4"/>
              </a:buBlip>
            </a:pPr>
            <a:r>
              <a:rPr lang="el-GR" sz="1400" dirty="0"/>
              <a:t>Προστασία του περιβάλλοντος</a:t>
            </a:r>
          </a:p>
          <a:p>
            <a:pPr marL="171450" indent="-171450">
              <a:buBlip>
                <a:blip r:embed="rId4"/>
              </a:buBlip>
            </a:pPr>
            <a:r>
              <a:rPr lang="el-GR" sz="1400" dirty="0"/>
              <a:t>Ανάδειξη της φυσικής ομορφιάς της περιοχής</a:t>
            </a:r>
            <a:br>
              <a:rPr lang="el-GR" sz="1400" dirty="0"/>
            </a:br>
            <a:endParaRPr lang="el-GR" sz="1100" dirty="0"/>
          </a:p>
        </p:txBody>
      </p:sp>
    </p:spTree>
    <p:extLst>
      <p:ext uri="{BB962C8B-B14F-4D97-AF65-F5344CB8AC3E}">
        <p14:creationId xmlns:p14="http://schemas.microsoft.com/office/powerpoint/2010/main" val="26349926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C35487-8F5F-2C1D-7501-0395F8EC098B}"/>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DFEBF689-F44A-6025-32B4-295439B428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48A02243-4CA4-CD56-373E-66D16E9A14FA}"/>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ΑΝΘΕΚΤΙΚΗ ΠΑΡΑΓΩΓΗ</a:t>
            </a:r>
            <a:endParaRPr lang="el-GR" sz="2400" b="1" u="none" strike="noStrike" dirty="0">
              <a:solidFill>
                <a:srgbClr val="DA4F33"/>
              </a:solidFill>
              <a:effectLst/>
              <a:latin typeface="Moderustic" pitchFamily="2" charset="0"/>
            </a:endParaRPr>
          </a:p>
        </p:txBody>
      </p:sp>
      <p:sp>
        <p:nvSpPr>
          <p:cNvPr id="12" name="Title 1">
            <a:extLst>
              <a:ext uri="{FF2B5EF4-FFF2-40B4-BE49-F238E27FC236}">
                <a16:creationId xmlns:a16="http://schemas.microsoft.com/office/drawing/2014/main" id="{633993DB-650D-DB17-6DE8-2232072C1225}"/>
              </a:ext>
            </a:extLst>
          </p:cNvPr>
          <p:cNvSpPr txBox="1">
            <a:spLocks/>
          </p:cNvSpPr>
          <p:nvPr/>
        </p:nvSpPr>
        <p:spPr>
          <a:xfrm>
            <a:off x="1056746" y="1271694"/>
            <a:ext cx="4886960"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1800" i="0" u="none" strike="noStrike" dirty="0">
                <a:solidFill>
                  <a:srgbClr val="5A14A8"/>
                </a:solidFill>
                <a:effectLst/>
                <a:latin typeface="+mn-lt"/>
              </a:rPr>
              <a:t>ΗΛΕΚΤΡΙΚΗ ΕΝΕΡΓΕΙΑ:</a:t>
            </a:r>
            <a:br>
              <a:rPr lang="el-GR" sz="1800" i="0" u="none" strike="noStrike" dirty="0">
                <a:solidFill>
                  <a:srgbClr val="5A14A8"/>
                </a:solidFill>
                <a:effectLst/>
                <a:latin typeface="+mn-lt"/>
              </a:rPr>
            </a:br>
            <a:r>
              <a:rPr lang="el-GR" sz="1800" i="0" u="none" strike="noStrike" dirty="0">
                <a:solidFill>
                  <a:srgbClr val="5A14A8"/>
                </a:solidFill>
                <a:effectLst/>
                <a:latin typeface="+mn-lt"/>
              </a:rPr>
              <a:t>Αυτονομία, Ανερξαρτησία, Ανθεκτικότητα</a:t>
            </a:r>
            <a:endParaRPr lang="el-GR" sz="1800" u="none" strike="noStrike" dirty="0">
              <a:solidFill>
                <a:srgbClr val="5A14A8"/>
              </a:solidFill>
              <a:effectLst/>
              <a:latin typeface="+mn-lt"/>
            </a:endParaRPr>
          </a:p>
        </p:txBody>
      </p:sp>
      <p:sp>
        <p:nvSpPr>
          <p:cNvPr id="2" name="Title 1">
            <a:extLst>
              <a:ext uri="{FF2B5EF4-FFF2-40B4-BE49-F238E27FC236}">
                <a16:creationId xmlns:a16="http://schemas.microsoft.com/office/drawing/2014/main" id="{0689C10E-ECC2-FC9E-CA78-FC45D8E67E3E}"/>
              </a:ext>
            </a:extLst>
          </p:cNvPr>
          <p:cNvSpPr txBox="1">
            <a:spLocks/>
          </p:cNvSpPr>
          <p:nvPr/>
        </p:nvSpPr>
        <p:spPr>
          <a:xfrm>
            <a:off x="1128911" y="4605384"/>
            <a:ext cx="5646955" cy="4126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en-US" sz="2000" u="none" strike="noStrike" dirty="0">
              <a:solidFill>
                <a:srgbClr val="5A14A8"/>
              </a:solidFill>
              <a:effectLst/>
            </a:endParaRPr>
          </a:p>
        </p:txBody>
      </p:sp>
      <p:sp>
        <p:nvSpPr>
          <p:cNvPr id="11" name="TextBox 10">
            <a:extLst>
              <a:ext uri="{FF2B5EF4-FFF2-40B4-BE49-F238E27FC236}">
                <a16:creationId xmlns:a16="http://schemas.microsoft.com/office/drawing/2014/main" id="{1BA386E9-6530-F9D3-DBD1-D90F8C94935F}"/>
              </a:ext>
            </a:extLst>
          </p:cNvPr>
          <p:cNvSpPr txBox="1"/>
          <p:nvPr/>
        </p:nvSpPr>
        <p:spPr>
          <a:xfrm>
            <a:off x="591769" y="563808"/>
            <a:ext cx="423546" cy="707886"/>
          </a:xfrm>
          <a:prstGeom prst="rect">
            <a:avLst/>
          </a:prstGeom>
          <a:noFill/>
        </p:spPr>
        <p:txBody>
          <a:bodyPr wrap="square">
            <a:spAutoFit/>
          </a:bodyPr>
          <a:lstStyle/>
          <a:p>
            <a:r>
              <a:rPr lang="el-GR" sz="4000" b="1" dirty="0">
                <a:solidFill>
                  <a:schemeClr val="bg1"/>
                </a:solidFill>
              </a:rPr>
              <a:t>1</a:t>
            </a:r>
            <a:endParaRPr lang="en-US" sz="4000" b="1" dirty="0">
              <a:solidFill>
                <a:schemeClr val="bg1"/>
              </a:solidFill>
            </a:endParaRPr>
          </a:p>
        </p:txBody>
      </p:sp>
      <p:pic>
        <p:nvPicPr>
          <p:cNvPr id="22" name="Picture 21" descr="A black and orange background&#10;&#10;AI-generated content may be incorrect.">
            <a:extLst>
              <a:ext uri="{FF2B5EF4-FFF2-40B4-BE49-F238E27FC236}">
                <a16:creationId xmlns:a16="http://schemas.microsoft.com/office/drawing/2014/main" id="{C2E7FC2C-58FB-41BC-245B-C78BE47A60D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897260" flipV="1">
            <a:off x="6858564" y="-1016028"/>
            <a:ext cx="6323640" cy="3462086"/>
          </a:xfrm>
          <a:prstGeom prst="rect">
            <a:avLst/>
          </a:prstGeom>
        </p:spPr>
      </p:pic>
      <p:pic>
        <p:nvPicPr>
          <p:cNvPr id="3" name="Picture 9" descr="A purple and black corner&#10;&#10;AI-generated content may be incorrect.">
            <a:extLst>
              <a:ext uri="{FF2B5EF4-FFF2-40B4-BE49-F238E27FC236}">
                <a16:creationId xmlns:a16="http://schemas.microsoft.com/office/drawing/2014/main" id="{88F5198D-E364-1CB9-4A93-A707800B758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4883418" y="-780788"/>
            <a:ext cx="2545928" cy="12731647"/>
          </a:xfrm>
          <a:prstGeom prst="rect">
            <a:avLst/>
          </a:prstGeom>
        </p:spPr>
      </p:pic>
      <p:sp>
        <p:nvSpPr>
          <p:cNvPr id="7" name="TextBox 6">
            <a:extLst>
              <a:ext uri="{FF2B5EF4-FFF2-40B4-BE49-F238E27FC236}">
                <a16:creationId xmlns:a16="http://schemas.microsoft.com/office/drawing/2014/main" id="{2BCAB9F7-4564-2DD6-37B8-A485956C18C7}"/>
              </a:ext>
            </a:extLst>
          </p:cNvPr>
          <p:cNvSpPr txBox="1"/>
          <p:nvPr/>
        </p:nvSpPr>
        <p:spPr>
          <a:xfrm>
            <a:off x="1056746" y="2003748"/>
            <a:ext cx="8165175" cy="2308324"/>
          </a:xfrm>
          <a:prstGeom prst="rect">
            <a:avLst/>
          </a:prstGeom>
          <a:noFill/>
        </p:spPr>
        <p:txBody>
          <a:bodyPr wrap="square">
            <a:spAutoFit/>
          </a:bodyPr>
          <a:lstStyle/>
          <a:p>
            <a:pPr>
              <a:buNone/>
            </a:pPr>
            <a:r>
              <a:rPr lang="el-GR" sz="1800" b="1" dirty="0">
                <a:solidFill>
                  <a:srgbClr val="5A14A8"/>
                </a:solidFill>
              </a:rPr>
              <a:t>ΑΠΟΘΗΚΕΥΣΗ</a:t>
            </a:r>
          </a:p>
          <a:p>
            <a:pPr marL="171450" indent="-171450">
              <a:buBlip>
                <a:blip r:embed="rId3"/>
              </a:buBlip>
            </a:pPr>
            <a:r>
              <a:rPr lang="el-GR" sz="1800" dirty="0"/>
              <a:t>Όπου το γεωφυσικό περιβάλλον μας το επιτρέπει, η χρήση της </a:t>
            </a:r>
            <a:r>
              <a:rPr lang="el-GR" sz="1800" b="1" dirty="0" err="1"/>
              <a:t>αντλησιοταμίευσης</a:t>
            </a:r>
            <a:r>
              <a:rPr lang="el-GR" sz="1800" dirty="0"/>
              <a:t> ενδείκνυται ως η πιο φιλική και ακίνδυνη προς το περιβάλλον μέθοδος αποθήκευσης με δυνατότητες άρδευσης γεωργικών καλλιεργειών.</a:t>
            </a:r>
          </a:p>
          <a:p>
            <a:endParaRPr lang="el-GR" sz="1800" dirty="0"/>
          </a:p>
          <a:p>
            <a:pPr marL="171450" indent="-171450">
              <a:buBlip>
                <a:blip r:embed="rId3"/>
              </a:buBlip>
            </a:pPr>
            <a:r>
              <a:rPr lang="el-GR" sz="1800" b="1" dirty="0"/>
              <a:t>Σταθμοί Συσσωρευτών </a:t>
            </a:r>
            <a:r>
              <a:rPr lang="el-GR" sz="1800" dirty="0"/>
              <a:t>(μπαταρίες) Μεγάλης, Μέσης και Μικρής Χωρητικότητας ανάλογα με την εγκατάσταση παραγωγής.</a:t>
            </a:r>
          </a:p>
        </p:txBody>
      </p:sp>
    </p:spTree>
    <p:extLst>
      <p:ext uri="{BB962C8B-B14F-4D97-AF65-F5344CB8AC3E}">
        <p14:creationId xmlns:p14="http://schemas.microsoft.com/office/powerpoint/2010/main" val="19799273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495688-F22B-4441-2B14-769A4B679FDB}"/>
            </a:ext>
          </a:extLst>
        </p:cNvPr>
        <p:cNvGrpSpPr/>
        <p:nvPr/>
      </p:nvGrpSpPr>
      <p:grpSpPr>
        <a:xfrm>
          <a:off x="0" y="0"/>
          <a:ext cx="0" cy="0"/>
          <a:chOff x="0" y="0"/>
          <a:chExt cx="0" cy="0"/>
        </a:xfrm>
      </p:grpSpPr>
      <p:pic>
        <p:nvPicPr>
          <p:cNvPr id="7" name="Picture 6" descr="A black and orange curved lines&#10;&#10;AI-generated content may be incorrect.">
            <a:extLst>
              <a:ext uri="{FF2B5EF4-FFF2-40B4-BE49-F238E27FC236}">
                <a16:creationId xmlns:a16="http://schemas.microsoft.com/office/drawing/2014/main" id="{B440E4A4-AB9F-108C-2549-86C79C0A138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70000" y="5111994"/>
            <a:ext cx="10922000" cy="2482387"/>
          </a:xfrm>
          <a:prstGeom prst="rect">
            <a:avLst/>
          </a:prstGeom>
        </p:spPr>
      </p:pic>
      <p:pic>
        <p:nvPicPr>
          <p:cNvPr id="14" name="Picture 13" descr="A purple oval shaped object&#10;&#10;AI-generated content may be incorrect.">
            <a:extLst>
              <a:ext uri="{FF2B5EF4-FFF2-40B4-BE49-F238E27FC236}">
                <a16:creationId xmlns:a16="http://schemas.microsoft.com/office/drawing/2014/main" id="{316726DF-4BD4-ECFB-FC62-675DA4029BB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4F5C73E1-0E82-6BED-FFD5-C4B2433D2FE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EFD44CC8-C1B8-B1F4-6877-B828985B2632}"/>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C1877530-B915-8430-BDFD-3770B3B43BF7}"/>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21" name="Picture 20" descr="A red and black logo&#10;&#10;AI-generated content may be incorrect.">
            <a:extLst>
              <a:ext uri="{FF2B5EF4-FFF2-40B4-BE49-F238E27FC236}">
                <a16:creationId xmlns:a16="http://schemas.microsoft.com/office/drawing/2014/main" id="{391EA38E-8E6F-184E-2D95-AA929321F58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sp>
        <p:nvSpPr>
          <p:cNvPr id="8" name="TextBox 7">
            <a:extLst>
              <a:ext uri="{FF2B5EF4-FFF2-40B4-BE49-F238E27FC236}">
                <a16:creationId xmlns:a16="http://schemas.microsoft.com/office/drawing/2014/main" id="{3A7406A5-3CC3-B4E0-86C2-A7C9B0D5BA9E}"/>
              </a:ext>
            </a:extLst>
          </p:cNvPr>
          <p:cNvSpPr txBox="1"/>
          <p:nvPr/>
        </p:nvSpPr>
        <p:spPr>
          <a:xfrm>
            <a:off x="1017213" y="1252643"/>
            <a:ext cx="9142787" cy="3724096"/>
          </a:xfrm>
          <a:prstGeom prst="rect">
            <a:avLst/>
          </a:prstGeom>
          <a:noFill/>
        </p:spPr>
        <p:txBody>
          <a:bodyPr wrap="square">
            <a:spAutoFit/>
          </a:bodyPr>
          <a:lstStyle/>
          <a:p>
            <a:r>
              <a:rPr lang="el-GR" sz="2800" dirty="0">
                <a:solidFill>
                  <a:srgbClr val="5A14A8"/>
                </a:solidFill>
              </a:rPr>
              <a:t>Αναζωογόνηση Ρεμάτων: Δημιουργία Πράσινων Διαδρομών και Χώρων Αναψυχής</a:t>
            </a:r>
          </a:p>
          <a:p>
            <a:endParaRPr lang="el-GR" dirty="0">
              <a:solidFill>
                <a:srgbClr val="5A14A8"/>
              </a:solidFill>
            </a:endParaRPr>
          </a:p>
          <a:p>
            <a:r>
              <a:rPr lang="el-GR" dirty="0"/>
              <a:t>Η </a:t>
            </a:r>
            <a:r>
              <a:rPr lang="el-GR" b="1" dirty="0"/>
              <a:t>αξιοποίηση του ρέματος Πικροδάφνης </a:t>
            </a:r>
            <a:r>
              <a:rPr lang="el-GR" dirty="0"/>
              <a:t>ως χώρου πρασίνου και αναψυχής θα βελτιώσει την ποιότητα ζωής και τη βιοποικιλότητα στην περιοχή. Παρακάτω παρουσιάζονται οι βασικές προτάσεις υλοποίησης:</a:t>
            </a:r>
          </a:p>
          <a:p>
            <a:endParaRPr lang="el-GR" dirty="0"/>
          </a:p>
          <a:p>
            <a:r>
              <a:rPr lang="el-GR" dirty="0"/>
              <a:t>1. </a:t>
            </a:r>
            <a:r>
              <a:rPr lang="el-GR" b="1" dirty="0"/>
              <a:t>Καθαρισμός και Αποκατάσταση του Ρέματος</a:t>
            </a:r>
          </a:p>
          <a:p>
            <a:pPr marL="742950" lvl="1" indent="-285750">
              <a:buFont typeface="Arial" panose="020B0604020202020204" pitchFamily="34" charset="0"/>
              <a:buChar char="•"/>
            </a:pPr>
            <a:r>
              <a:rPr lang="el-GR" dirty="0"/>
              <a:t>Αφαίρεση ρύπων: Καθαρισμός από απόβλητα και έλεγχος ποιότητας νερού.</a:t>
            </a:r>
          </a:p>
          <a:p>
            <a:pPr marL="742950" lvl="1" indent="-285750">
              <a:buFont typeface="Arial" panose="020B0604020202020204" pitchFamily="34" charset="0"/>
              <a:buChar char="•"/>
            </a:pPr>
            <a:r>
              <a:rPr lang="el-GR" dirty="0"/>
              <a:t>Φυσική αποκατάσταση: Ενίσχυση όχθων με φυσικά υλικά.</a:t>
            </a:r>
          </a:p>
          <a:p>
            <a:pPr marL="742950" lvl="1" indent="-285750">
              <a:buFont typeface="Arial" panose="020B0604020202020204" pitchFamily="34" charset="0"/>
              <a:buChar char="•"/>
            </a:pPr>
            <a:r>
              <a:rPr lang="el-GR" dirty="0"/>
              <a:t>Απομάκρυνση αυθαιρέτων: Απελευθέρωση χώρου για φυσική ροή.</a:t>
            </a:r>
          </a:p>
        </p:txBody>
      </p:sp>
    </p:spTree>
    <p:extLst>
      <p:ext uri="{BB962C8B-B14F-4D97-AF65-F5344CB8AC3E}">
        <p14:creationId xmlns:p14="http://schemas.microsoft.com/office/powerpoint/2010/main" val="14969410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495688-F22B-4441-2B14-769A4B679FDB}"/>
            </a:ext>
          </a:extLst>
        </p:cNvPr>
        <p:cNvGrpSpPr/>
        <p:nvPr/>
      </p:nvGrpSpPr>
      <p:grpSpPr>
        <a:xfrm>
          <a:off x="0" y="0"/>
          <a:ext cx="0" cy="0"/>
          <a:chOff x="0" y="0"/>
          <a:chExt cx="0" cy="0"/>
        </a:xfrm>
      </p:grpSpPr>
      <p:pic>
        <p:nvPicPr>
          <p:cNvPr id="14" name="Picture 13" descr="A purple oval shaped object&#10;&#10;AI-generated content may be incorrect.">
            <a:extLst>
              <a:ext uri="{FF2B5EF4-FFF2-40B4-BE49-F238E27FC236}">
                <a16:creationId xmlns:a16="http://schemas.microsoft.com/office/drawing/2014/main" id="{316726DF-4BD4-ECFB-FC62-675DA4029B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4F5C73E1-0E82-6BED-FFD5-C4B2433D2FE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EFD44CC8-C1B8-B1F4-6877-B828985B2632}"/>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C1877530-B915-8430-BDFD-3770B3B43BF7}"/>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21" name="Picture 20" descr="A red and black logo&#10;&#10;AI-generated content may be incorrect.">
            <a:extLst>
              <a:ext uri="{FF2B5EF4-FFF2-40B4-BE49-F238E27FC236}">
                <a16:creationId xmlns:a16="http://schemas.microsoft.com/office/drawing/2014/main" id="{391EA38E-8E6F-184E-2D95-AA929321F58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sp>
        <p:nvSpPr>
          <p:cNvPr id="8" name="TextBox 7">
            <a:extLst>
              <a:ext uri="{FF2B5EF4-FFF2-40B4-BE49-F238E27FC236}">
                <a16:creationId xmlns:a16="http://schemas.microsoft.com/office/drawing/2014/main" id="{3A7406A5-3CC3-B4E0-86C2-A7C9B0D5BA9E}"/>
              </a:ext>
            </a:extLst>
          </p:cNvPr>
          <p:cNvSpPr txBox="1"/>
          <p:nvPr/>
        </p:nvSpPr>
        <p:spPr>
          <a:xfrm>
            <a:off x="1017213" y="1252643"/>
            <a:ext cx="9263702" cy="4555093"/>
          </a:xfrm>
          <a:prstGeom prst="rect">
            <a:avLst/>
          </a:prstGeom>
          <a:noFill/>
        </p:spPr>
        <p:txBody>
          <a:bodyPr wrap="square">
            <a:spAutoFit/>
          </a:bodyPr>
          <a:lstStyle/>
          <a:p>
            <a:r>
              <a:rPr lang="el-GR" sz="2800" dirty="0">
                <a:solidFill>
                  <a:srgbClr val="5A14A8"/>
                </a:solidFill>
              </a:rPr>
              <a:t>Αναζωογόνηση Ρεμάτων: Δημιουργία Πράσινων Διαδρομών και Χώρων Αναψυχής</a:t>
            </a:r>
          </a:p>
          <a:p>
            <a:endParaRPr lang="el-GR" dirty="0"/>
          </a:p>
          <a:p>
            <a:r>
              <a:rPr lang="el-GR" dirty="0"/>
              <a:t>2. </a:t>
            </a:r>
            <a:r>
              <a:rPr lang="el-GR" b="1" dirty="0"/>
              <a:t>Δημιουργία Πράσινου Χώρου</a:t>
            </a:r>
          </a:p>
          <a:p>
            <a:pPr marL="285750" indent="-285750">
              <a:buFont typeface="Arial" panose="020B0604020202020204" pitchFamily="34" charset="0"/>
              <a:buChar char="•"/>
            </a:pPr>
            <a:r>
              <a:rPr lang="el-GR" dirty="0"/>
              <a:t>Φύτευση: Τοπικά δέντρα και θάμνοι για σκίαση και καθαρό αέρα.</a:t>
            </a:r>
          </a:p>
          <a:p>
            <a:pPr marL="285750" indent="-285750">
              <a:buFont typeface="Arial" panose="020B0604020202020204" pitchFamily="34" charset="0"/>
              <a:buChar char="•"/>
            </a:pPr>
            <a:r>
              <a:rPr lang="el-GR" dirty="0"/>
              <a:t>Πάρκο: Γραμμικό πάρκο με χώρους ανάπαυσης.</a:t>
            </a:r>
          </a:p>
          <a:p>
            <a:pPr marL="285750" indent="-285750">
              <a:buFont typeface="Arial" panose="020B0604020202020204" pitchFamily="34" charset="0"/>
              <a:buChar char="•"/>
            </a:pPr>
            <a:r>
              <a:rPr lang="el-GR" dirty="0"/>
              <a:t>Υγροβιότοποι: Μικροί βιότοποι για τοπική πανίδα.</a:t>
            </a:r>
          </a:p>
          <a:p>
            <a:endParaRPr lang="el-GR" dirty="0"/>
          </a:p>
          <a:p>
            <a:r>
              <a:rPr lang="el-GR" dirty="0"/>
              <a:t>3. </a:t>
            </a:r>
            <a:r>
              <a:rPr lang="el-GR" b="1" dirty="0"/>
              <a:t>Χώρος Αναψυχής</a:t>
            </a:r>
          </a:p>
          <a:p>
            <a:pPr marL="285750" indent="-285750">
              <a:buFont typeface="Arial" panose="020B0604020202020204" pitchFamily="34" charset="0"/>
              <a:buChar char="•"/>
            </a:pPr>
            <a:r>
              <a:rPr lang="el-GR" dirty="0"/>
              <a:t>Διαδρομές: Οικολογικά μονοπάτια για περίπατο και ποδήλατο.</a:t>
            </a:r>
          </a:p>
          <a:p>
            <a:pPr marL="285750" indent="-285750">
              <a:buFont typeface="Arial" panose="020B0604020202020204" pitchFamily="34" charset="0"/>
              <a:buChar char="•"/>
            </a:pPr>
            <a:r>
              <a:rPr lang="el-GR" dirty="0"/>
              <a:t>Αθλητισμός: Υπαίθρια γυμναστήρια και παιδικές χαρές.</a:t>
            </a:r>
          </a:p>
          <a:p>
            <a:pPr marL="285750" indent="-285750">
              <a:buFont typeface="Arial" panose="020B0604020202020204" pitchFamily="34" charset="0"/>
              <a:buChar char="•"/>
            </a:pPr>
            <a:r>
              <a:rPr lang="el-GR" dirty="0"/>
              <a:t>Πολιτισμός: Χώροι εκδηλώσεων και τέχνης.</a:t>
            </a:r>
          </a:p>
          <a:p>
            <a:endParaRPr lang="el-GR" dirty="0">
              <a:solidFill>
                <a:srgbClr val="5A14A8"/>
              </a:solidFill>
            </a:endParaRPr>
          </a:p>
          <a:p>
            <a:br>
              <a:rPr lang="el-GR" dirty="0">
                <a:solidFill>
                  <a:srgbClr val="5A14A8"/>
                </a:solidFill>
              </a:rPr>
            </a:br>
            <a:endParaRPr lang="el-GR" dirty="0"/>
          </a:p>
        </p:txBody>
      </p:sp>
      <p:pic>
        <p:nvPicPr>
          <p:cNvPr id="2" name="Picture 6" descr="A black and orange curved lines&#10;&#10;AI-generated content may be incorrect.">
            <a:extLst>
              <a:ext uri="{FF2B5EF4-FFF2-40B4-BE49-F238E27FC236}">
                <a16:creationId xmlns:a16="http://schemas.microsoft.com/office/drawing/2014/main" id="{CF9DA028-3D55-0B7D-D205-378EEBBBCF1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70000" y="5111994"/>
            <a:ext cx="10922000" cy="2482387"/>
          </a:xfrm>
          <a:prstGeom prst="rect">
            <a:avLst/>
          </a:prstGeom>
        </p:spPr>
      </p:pic>
    </p:spTree>
    <p:extLst>
      <p:ext uri="{BB962C8B-B14F-4D97-AF65-F5344CB8AC3E}">
        <p14:creationId xmlns:p14="http://schemas.microsoft.com/office/powerpoint/2010/main" val="14468693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F658A6-825E-2ABC-F15E-4CF4BF18AEEF}"/>
            </a:ext>
          </a:extLst>
        </p:cNvPr>
        <p:cNvGrpSpPr/>
        <p:nvPr/>
      </p:nvGrpSpPr>
      <p:grpSpPr>
        <a:xfrm>
          <a:off x="0" y="0"/>
          <a:ext cx="0" cy="0"/>
          <a:chOff x="0" y="0"/>
          <a:chExt cx="0" cy="0"/>
        </a:xfrm>
      </p:grpSpPr>
      <p:pic>
        <p:nvPicPr>
          <p:cNvPr id="7" name="Picture 6" descr="A black and orange curved lines&#10;&#10;AI-generated content may be incorrect.">
            <a:extLst>
              <a:ext uri="{FF2B5EF4-FFF2-40B4-BE49-F238E27FC236}">
                <a16:creationId xmlns:a16="http://schemas.microsoft.com/office/drawing/2014/main" id="{4798E129-5B87-5D02-ACF6-41C5E86DB6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49486" y="5111994"/>
            <a:ext cx="8142514" cy="2482387"/>
          </a:xfrm>
          <a:prstGeom prst="rect">
            <a:avLst/>
          </a:prstGeom>
        </p:spPr>
      </p:pic>
      <p:pic>
        <p:nvPicPr>
          <p:cNvPr id="14" name="Picture 13" descr="A purple oval shaped object&#10;&#10;AI-generated content may be incorrect.">
            <a:extLst>
              <a:ext uri="{FF2B5EF4-FFF2-40B4-BE49-F238E27FC236}">
                <a16:creationId xmlns:a16="http://schemas.microsoft.com/office/drawing/2014/main" id="{B8877BB8-093A-F019-CA25-BC067B3A9B9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2E2FFABC-60B1-BD59-CEED-8BA7D522824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49FAC280-35C2-41BF-E1B8-6680C1C5ED91}"/>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A9194855-9CF8-1AF3-64C3-6F7D5F3F9E8B}"/>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21" name="Picture 20" descr="A red and black logo&#10;&#10;AI-generated content may be incorrect.">
            <a:extLst>
              <a:ext uri="{FF2B5EF4-FFF2-40B4-BE49-F238E27FC236}">
                <a16:creationId xmlns:a16="http://schemas.microsoft.com/office/drawing/2014/main" id="{622B49EE-A2EF-07B5-EC16-F65BD8A27C5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sp>
        <p:nvSpPr>
          <p:cNvPr id="8" name="TextBox 7">
            <a:extLst>
              <a:ext uri="{FF2B5EF4-FFF2-40B4-BE49-F238E27FC236}">
                <a16:creationId xmlns:a16="http://schemas.microsoft.com/office/drawing/2014/main" id="{AC84CD90-5C15-8C05-DEFE-39700F996ADE}"/>
              </a:ext>
            </a:extLst>
          </p:cNvPr>
          <p:cNvSpPr txBox="1"/>
          <p:nvPr/>
        </p:nvSpPr>
        <p:spPr>
          <a:xfrm>
            <a:off x="1017214" y="1252643"/>
            <a:ext cx="9744056" cy="4216539"/>
          </a:xfrm>
          <a:prstGeom prst="rect">
            <a:avLst/>
          </a:prstGeom>
          <a:noFill/>
        </p:spPr>
        <p:txBody>
          <a:bodyPr wrap="square">
            <a:spAutoFit/>
          </a:bodyPr>
          <a:lstStyle/>
          <a:p>
            <a:r>
              <a:rPr lang="el-GR" sz="2800" dirty="0">
                <a:solidFill>
                  <a:srgbClr val="5A14A8"/>
                </a:solidFill>
              </a:rPr>
              <a:t>Αναζωογόνηση Ρεμάτων: Δημιουργία Πράσινων Διαδρομών και Χώρων Αναψυχής</a:t>
            </a:r>
          </a:p>
          <a:p>
            <a:endParaRPr lang="el-GR" sz="1400" dirty="0">
              <a:solidFill>
                <a:srgbClr val="5A14A8"/>
              </a:solidFill>
            </a:endParaRPr>
          </a:p>
          <a:p>
            <a:r>
              <a:rPr lang="el-GR" dirty="0">
                <a:solidFill>
                  <a:srgbClr val="5A14A8"/>
                </a:solidFill>
              </a:rPr>
              <a:t>Η αξιοποίηση του ρέματος Πικροδάφνης ως χώρου πρασίνου και αναψυχής θα βελτιώσει την ποιότητα ζωής και τη βιοποικιλότητα στην περιοχή. Παρακάτω παρουσιάζονται οι βασικές προτάσεις υλοποίησης:</a:t>
            </a:r>
          </a:p>
          <a:p>
            <a:endParaRPr lang="el-GR" dirty="0">
              <a:solidFill>
                <a:srgbClr val="5A14A8"/>
              </a:solidFill>
            </a:endParaRPr>
          </a:p>
          <a:p>
            <a:r>
              <a:rPr lang="el-GR" dirty="0"/>
              <a:t>4. </a:t>
            </a:r>
            <a:r>
              <a:rPr lang="el-GR" b="1" dirty="0"/>
              <a:t>Διαχείριση Υδάτων</a:t>
            </a:r>
          </a:p>
          <a:p>
            <a:pPr marL="285750" indent="-285750">
              <a:buFont typeface="Arial" panose="020B0604020202020204" pitchFamily="34" charset="0"/>
              <a:buChar char="•"/>
            </a:pPr>
            <a:r>
              <a:rPr lang="el-GR" dirty="0"/>
              <a:t>Απορροή: Συστήματα διαχείρισης όμβριων υδάτων.</a:t>
            </a:r>
          </a:p>
          <a:p>
            <a:pPr marL="285750" indent="-285750">
              <a:buFont typeface="Arial" panose="020B0604020202020204" pitchFamily="34" charset="0"/>
              <a:buChar char="•"/>
            </a:pPr>
            <a:r>
              <a:rPr lang="el-GR" dirty="0"/>
              <a:t>Προστασία: Φυσικά μέτρα αντιπλημμυρικής προστασίας.</a:t>
            </a:r>
          </a:p>
          <a:p>
            <a:endParaRPr lang="el-GR" dirty="0"/>
          </a:p>
          <a:p>
            <a:r>
              <a:rPr lang="el-GR" dirty="0"/>
              <a:t>5. </a:t>
            </a:r>
            <a:r>
              <a:rPr lang="el-GR" b="1" dirty="0"/>
              <a:t>Συμμετοχή Κοινότητας</a:t>
            </a:r>
          </a:p>
          <a:p>
            <a:pPr marL="285750" indent="-285750">
              <a:buFont typeface="Arial" panose="020B0604020202020204" pitchFamily="34" charset="0"/>
              <a:buChar char="•"/>
            </a:pPr>
            <a:r>
              <a:rPr lang="el-GR" dirty="0"/>
              <a:t>Ενημέρωση: Καμπάνιες για τη σημασία του ρέματος.</a:t>
            </a:r>
          </a:p>
          <a:p>
            <a:pPr marL="285750" indent="-285750">
              <a:buFont typeface="Arial" panose="020B0604020202020204" pitchFamily="34" charset="0"/>
              <a:buChar char="•"/>
            </a:pPr>
            <a:r>
              <a:rPr lang="el-GR" dirty="0"/>
              <a:t>Εθελοντισμός: Δράσεις φύτευσης και καθαρισμού.</a:t>
            </a:r>
          </a:p>
        </p:txBody>
      </p:sp>
    </p:spTree>
    <p:extLst>
      <p:ext uri="{BB962C8B-B14F-4D97-AF65-F5344CB8AC3E}">
        <p14:creationId xmlns:p14="http://schemas.microsoft.com/office/powerpoint/2010/main" val="41131376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F658A6-825E-2ABC-F15E-4CF4BF18AEEF}"/>
            </a:ext>
          </a:extLst>
        </p:cNvPr>
        <p:cNvGrpSpPr/>
        <p:nvPr/>
      </p:nvGrpSpPr>
      <p:grpSpPr>
        <a:xfrm>
          <a:off x="0" y="0"/>
          <a:ext cx="0" cy="0"/>
          <a:chOff x="0" y="0"/>
          <a:chExt cx="0" cy="0"/>
        </a:xfrm>
      </p:grpSpPr>
      <p:pic>
        <p:nvPicPr>
          <p:cNvPr id="14" name="Picture 13" descr="A purple oval shaped object&#10;&#10;AI-generated content may be incorrect.">
            <a:extLst>
              <a:ext uri="{FF2B5EF4-FFF2-40B4-BE49-F238E27FC236}">
                <a16:creationId xmlns:a16="http://schemas.microsoft.com/office/drawing/2014/main" id="{B8877BB8-093A-F019-CA25-BC067B3A9B9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875378">
            <a:off x="10499572" y="-43429"/>
            <a:ext cx="1251257" cy="1247911"/>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2E2FFABC-60B1-BD59-CEED-8BA7D522824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49FAC280-35C2-41BF-E1B8-6680C1C5ED91}"/>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ΝΕΥΡΑΛΓΙΚΕΣ ΥΠΟΔΟΜΕΣ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A9194855-9CF8-1AF3-64C3-6F7D5F3F9E8B}"/>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5</a:t>
            </a:r>
            <a:endParaRPr lang="en-US" sz="4000" b="1" dirty="0">
              <a:solidFill>
                <a:schemeClr val="bg1"/>
              </a:solidFill>
            </a:endParaRPr>
          </a:p>
        </p:txBody>
      </p:sp>
      <p:pic>
        <p:nvPicPr>
          <p:cNvPr id="21" name="Picture 20" descr="A red and black logo&#10;&#10;AI-generated content may be incorrect.">
            <a:extLst>
              <a:ext uri="{FF2B5EF4-FFF2-40B4-BE49-F238E27FC236}">
                <a16:creationId xmlns:a16="http://schemas.microsoft.com/office/drawing/2014/main" id="{622B49EE-A2EF-07B5-EC16-F65BD8A27C5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906240">
            <a:off x="10874204" y="398493"/>
            <a:ext cx="1251932" cy="1253610"/>
          </a:xfrm>
          <a:prstGeom prst="rect">
            <a:avLst/>
          </a:prstGeom>
        </p:spPr>
      </p:pic>
      <p:sp>
        <p:nvSpPr>
          <p:cNvPr id="8" name="TextBox 7">
            <a:extLst>
              <a:ext uri="{FF2B5EF4-FFF2-40B4-BE49-F238E27FC236}">
                <a16:creationId xmlns:a16="http://schemas.microsoft.com/office/drawing/2014/main" id="{AC84CD90-5C15-8C05-DEFE-39700F996ADE}"/>
              </a:ext>
            </a:extLst>
          </p:cNvPr>
          <p:cNvSpPr txBox="1"/>
          <p:nvPr/>
        </p:nvSpPr>
        <p:spPr>
          <a:xfrm>
            <a:off x="1017214" y="1252643"/>
            <a:ext cx="9744056" cy="4708981"/>
          </a:xfrm>
          <a:prstGeom prst="rect">
            <a:avLst/>
          </a:prstGeom>
          <a:noFill/>
        </p:spPr>
        <p:txBody>
          <a:bodyPr wrap="square">
            <a:spAutoFit/>
          </a:bodyPr>
          <a:lstStyle/>
          <a:p>
            <a:r>
              <a:rPr lang="el-GR" sz="2800" dirty="0">
                <a:solidFill>
                  <a:srgbClr val="5A14A8"/>
                </a:solidFill>
              </a:rPr>
              <a:t>Αναζωογόνηση Ρεμάτων: Δημιουργία Πράσινων Διαδρομών και Χώρων Αναψυχής</a:t>
            </a:r>
          </a:p>
          <a:p>
            <a:endParaRPr lang="el-GR" sz="1400" dirty="0"/>
          </a:p>
          <a:p>
            <a:r>
              <a:rPr lang="el-GR" dirty="0"/>
              <a:t>6. Χρηματοδότηση</a:t>
            </a:r>
          </a:p>
          <a:p>
            <a:pPr marL="742950" lvl="1" indent="-285750">
              <a:buFont typeface="Arial" panose="020B0604020202020204" pitchFamily="34" charset="0"/>
              <a:buChar char="•"/>
            </a:pPr>
            <a:r>
              <a:rPr lang="el-GR" dirty="0"/>
              <a:t>Αξιοποίηση ευρωπαϊκών προγραμμάτων.</a:t>
            </a:r>
          </a:p>
          <a:p>
            <a:pPr marL="742950" lvl="1" indent="-285750">
              <a:buFont typeface="Arial" panose="020B0604020202020204" pitchFamily="34" charset="0"/>
              <a:buChar char="•"/>
            </a:pPr>
            <a:r>
              <a:rPr lang="el-GR" dirty="0"/>
              <a:t>Δήμοι: Συνεργασία με τοπική αυτοδιοίκηση.</a:t>
            </a:r>
          </a:p>
          <a:p>
            <a:endParaRPr lang="el-GR" dirty="0"/>
          </a:p>
          <a:p>
            <a:r>
              <a:rPr lang="el-GR" b="1" dirty="0">
                <a:solidFill>
                  <a:srgbClr val="DA4F33"/>
                </a:solidFill>
              </a:rPr>
              <a:t>Παράδειγμα Εφαρμογής</a:t>
            </a:r>
          </a:p>
          <a:p>
            <a:endParaRPr lang="el-GR" dirty="0"/>
          </a:p>
          <a:p>
            <a:r>
              <a:rPr lang="el-GR" dirty="0">
                <a:solidFill>
                  <a:srgbClr val="DA4F33"/>
                </a:solidFill>
              </a:rPr>
              <a:t>Το ρέμα </a:t>
            </a:r>
            <a:r>
              <a:rPr lang="el-GR" dirty="0" err="1">
                <a:solidFill>
                  <a:srgbClr val="DA4F33"/>
                </a:solidFill>
              </a:rPr>
              <a:t>Εσπλανάδα</a:t>
            </a:r>
            <a:r>
              <a:rPr lang="el-GR" dirty="0">
                <a:solidFill>
                  <a:srgbClr val="DA4F33"/>
                </a:solidFill>
              </a:rPr>
              <a:t> στα Χανιά αποτελεί επιτυχημένο παράδειγμα ανάπλασης. Αντίστοιχα, το ρέμα Πικροδάφνης μπορεί να γίνει πράσινος σύνδεσμος μεταξύ των γειτονιών της νότιας Αθήνας.</a:t>
            </a:r>
          </a:p>
          <a:p>
            <a:endParaRPr lang="el-GR" dirty="0">
              <a:solidFill>
                <a:srgbClr val="DA4F33"/>
              </a:solidFill>
            </a:endParaRPr>
          </a:p>
          <a:p>
            <a:r>
              <a:rPr lang="el-GR" dirty="0">
                <a:solidFill>
                  <a:srgbClr val="DA4F33"/>
                </a:solidFill>
              </a:rPr>
              <a:t>Με κατάλληλο σχεδιασμό, το ρέμα θα μεταμορφωθεί σε ζωντανό χώρο πρασίνου που θα αναβαθμίσει την περιοχή και θα ενισχύσει τη σχέση των κατοίκων με τη φύση.</a:t>
            </a:r>
            <a:br>
              <a:rPr lang="el-GR" sz="3600" dirty="0"/>
            </a:br>
            <a:endParaRPr lang="el-GR" sz="1600" dirty="0"/>
          </a:p>
        </p:txBody>
      </p:sp>
    </p:spTree>
    <p:extLst>
      <p:ext uri="{BB962C8B-B14F-4D97-AF65-F5344CB8AC3E}">
        <p14:creationId xmlns:p14="http://schemas.microsoft.com/office/powerpoint/2010/main" val="13541597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bg>
      <p:bgPr>
        <a:gradFill>
          <a:gsLst>
            <a:gs pos="24000">
              <a:srgbClr val="DA4F33"/>
            </a:gs>
            <a:gs pos="91000">
              <a:srgbClr val="5A14A8"/>
            </a:gs>
          </a:gsLst>
          <a:lin ang="0" scaled="0"/>
        </a:gradFill>
        <a:effectLst/>
      </p:bgPr>
    </p:bg>
    <p:spTree>
      <p:nvGrpSpPr>
        <p:cNvPr id="1" name="">
          <a:extLst>
            <a:ext uri="{FF2B5EF4-FFF2-40B4-BE49-F238E27FC236}">
              <a16:creationId xmlns:a16="http://schemas.microsoft.com/office/drawing/2014/main" id="{1C446967-6F86-275C-2EC5-E6ECFD3EEC3B}"/>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04D2CCEA-294E-D9F2-6799-27AE1E08FC3E}"/>
              </a:ext>
            </a:extLst>
          </p:cNvPr>
          <p:cNvSpPr txBox="1">
            <a:spLocks/>
          </p:cNvSpPr>
          <p:nvPr/>
        </p:nvSpPr>
        <p:spPr>
          <a:xfrm>
            <a:off x="1825669" y="2923011"/>
            <a:ext cx="5198067" cy="1079710"/>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l-GR" sz="3600" b="1" dirty="0">
                <a:solidFill>
                  <a:schemeClr val="bg1"/>
                </a:solidFill>
                <a:latin typeface="Moderustic ExtBd" pitchFamily="2" charset="0"/>
              </a:rPr>
              <a:t>ΑΠΕΛΕΥΘΕΡΩΣΗ ΡΕΥΣΤΟΤΗΤΑΣ</a:t>
            </a:r>
            <a:endParaRPr lang="en-US" sz="4800" b="1" u="none" strike="noStrike" dirty="0">
              <a:solidFill>
                <a:schemeClr val="bg1"/>
              </a:solidFill>
              <a:effectLst/>
              <a:latin typeface="Moderustic ExtBd" pitchFamily="2" charset="0"/>
            </a:endParaRPr>
          </a:p>
        </p:txBody>
      </p:sp>
      <p:pic>
        <p:nvPicPr>
          <p:cNvPr id="9" name="Picture 8" descr="A purple curved object with black background&#10;&#10;AI-generated content may be incorrect.">
            <a:extLst>
              <a:ext uri="{FF2B5EF4-FFF2-40B4-BE49-F238E27FC236}">
                <a16:creationId xmlns:a16="http://schemas.microsoft.com/office/drawing/2014/main" id="{F74ED399-0228-B7E2-9EB9-37CB2DF48CD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7028912" y="2440301"/>
            <a:ext cx="1190412" cy="1190412"/>
          </a:xfrm>
          <a:prstGeom prst="rect">
            <a:avLst/>
          </a:prstGeom>
        </p:spPr>
      </p:pic>
      <p:sp>
        <p:nvSpPr>
          <p:cNvPr id="10" name="TextBox 9">
            <a:extLst>
              <a:ext uri="{FF2B5EF4-FFF2-40B4-BE49-F238E27FC236}">
                <a16:creationId xmlns:a16="http://schemas.microsoft.com/office/drawing/2014/main" id="{5ED25154-2D42-091A-95F7-D0DD59225736}"/>
              </a:ext>
            </a:extLst>
          </p:cNvPr>
          <p:cNvSpPr txBox="1"/>
          <p:nvPr/>
        </p:nvSpPr>
        <p:spPr>
          <a:xfrm>
            <a:off x="7277731" y="2819457"/>
            <a:ext cx="423546" cy="707886"/>
          </a:xfrm>
          <a:prstGeom prst="rect">
            <a:avLst/>
          </a:prstGeom>
          <a:noFill/>
        </p:spPr>
        <p:txBody>
          <a:bodyPr wrap="square">
            <a:spAutoFit/>
          </a:bodyPr>
          <a:lstStyle/>
          <a:p>
            <a:r>
              <a:rPr lang="en-US" sz="4000" b="1" dirty="0">
                <a:solidFill>
                  <a:schemeClr val="bg1"/>
                </a:solidFill>
              </a:rPr>
              <a:t>6</a:t>
            </a:r>
          </a:p>
        </p:txBody>
      </p:sp>
      <p:pic>
        <p:nvPicPr>
          <p:cNvPr id="21" name="Picture 20" descr="A black and purple rectangle&#10;&#10;AI-generated content may be incorrect.">
            <a:extLst>
              <a:ext uri="{FF2B5EF4-FFF2-40B4-BE49-F238E27FC236}">
                <a16:creationId xmlns:a16="http://schemas.microsoft.com/office/drawing/2014/main" id="{67A8B7B5-25DF-FA59-C573-A004CC65860D}"/>
              </a:ext>
            </a:extLst>
          </p:cNvPr>
          <p:cNvPicPr>
            <a:picLocks noChangeAspect="1"/>
          </p:cNvPicPr>
          <p:nvPr/>
        </p:nvPicPr>
        <p:blipFill>
          <a:blip r:embed="rId3">
            <a:extLst>
              <a:ext uri="{28A0092B-C50C-407E-A947-70E740481C1C}">
                <a14:useLocalDpi xmlns:a14="http://schemas.microsoft.com/office/drawing/2010/main" val="0"/>
              </a:ext>
            </a:extLst>
          </a:blip>
          <a:srcRect b="24942"/>
          <a:stretch/>
        </p:blipFill>
        <p:spPr>
          <a:xfrm rot="16200000">
            <a:off x="4949071" y="-252923"/>
            <a:ext cx="2293858" cy="12192000"/>
          </a:xfrm>
          <a:prstGeom prst="rect">
            <a:avLst/>
          </a:prstGeom>
        </p:spPr>
      </p:pic>
      <p:pic>
        <p:nvPicPr>
          <p:cNvPr id="32" name="Picture 31" descr="A red circle with black background&#10;&#10;AI-generated content may be incorrect.">
            <a:extLst>
              <a:ext uri="{FF2B5EF4-FFF2-40B4-BE49-F238E27FC236}">
                <a16:creationId xmlns:a16="http://schemas.microsoft.com/office/drawing/2014/main" id="{20F5079F-BEF3-2FE7-0050-64F7B714E7A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V="1">
            <a:off x="10679535" y="329034"/>
            <a:ext cx="1106065" cy="1106065"/>
          </a:xfrm>
          <a:prstGeom prst="rect">
            <a:avLst/>
          </a:prstGeom>
        </p:spPr>
      </p:pic>
      <p:pic>
        <p:nvPicPr>
          <p:cNvPr id="34" name="Picture 33" descr="A purple circle with black background&#10;&#10;AI-generated content may be incorrect.">
            <a:extLst>
              <a:ext uri="{FF2B5EF4-FFF2-40B4-BE49-F238E27FC236}">
                <a16:creationId xmlns:a16="http://schemas.microsoft.com/office/drawing/2014/main" id="{061799AF-7158-C0BF-D995-311A300A174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825670" y="4621089"/>
            <a:ext cx="3651339" cy="3651339"/>
          </a:xfrm>
          <a:prstGeom prst="rect">
            <a:avLst/>
          </a:prstGeom>
        </p:spPr>
      </p:pic>
    </p:spTree>
    <p:extLst>
      <p:ext uri="{BB962C8B-B14F-4D97-AF65-F5344CB8AC3E}">
        <p14:creationId xmlns:p14="http://schemas.microsoft.com/office/powerpoint/2010/main" val="35548803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B7B073-D0C6-6333-5E92-3322E1A5B624}"/>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0A089096-9DB3-6ED0-95FD-A1B17978E04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7450A93C-CDB1-C2E4-6B9E-4F5691D1B317}"/>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ΑΠΕΛΕΥΘΕΡΩΣΗ ΡΕΥΣΤΟΤΗΤΑΣ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1F931BB9-998A-B045-B83B-65A4946E8578}"/>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6</a:t>
            </a:r>
            <a:endParaRPr lang="en-US" sz="4000" b="1" dirty="0">
              <a:solidFill>
                <a:schemeClr val="bg1"/>
              </a:solidFill>
            </a:endParaRPr>
          </a:p>
        </p:txBody>
      </p:sp>
      <p:sp>
        <p:nvSpPr>
          <p:cNvPr id="7" name="TextBox 6">
            <a:extLst>
              <a:ext uri="{FF2B5EF4-FFF2-40B4-BE49-F238E27FC236}">
                <a16:creationId xmlns:a16="http://schemas.microsoft.com/office/drawing/2014/main" id="{76607CF8-9485-13D2-F031-26668977AD88}"/>
              </a:ext>
            </a:extLst>
          </p:cNvPr>
          <p:cNvSpPr txBox="1"/>
          <p:nvPr/>
        </p:nvSpPr>
        <p:spPr>
          <a:xfrm>
            <a:off x="1058644" y="1379922"/>
            <a:ext cx="9338423" cy="4555093"/>
          </a:xfrm>
          <a:prstGeom prst="rect">
            <a:avLst/>
          </a:prstGeom>
          <a:noFill/>
        </p:spPr>
        <p:txBody>
          <a:bodyPr wrap="square">
            <a:spAutoFit/>
          </a:bodyPr>
          <a:lstStyle/>
          <a:p>
            <a:r>
              <a:rPr lang="el-GR" sz="2800" dirty="0">
                <a:solidFill>
                  <a:srgbClr val="5A14A8"/>
                </a:solidFill>
              </a:rPr>
              <a:t>Ιδιωτικό Χρέος</a:t>
            </a:r>
          </a:p>
          <a:p>
            <a:endParaRPr lang="el-GR" sz="2800" dirty="0">
              <a:solidFill>
                <a:srgbClr val="5A14A8"/>
              </a:solidFill>
            </a:endParaRPr>
          </a:p>
          <a:p>
            <a:pPr marL="171450" indent="-171450">
              <a:buBlip>
                <a:blip r:embed="rId2"/>
              </a:buBlip>
            </a:pPr>
            <a:r>
              <a:rPr lang="el-GR" dirty="0">
                <a:solidFill>
                  <a:srgbClr val="5A14A8"/>
                </a:solidFill>
              </a:rPr>
              <a:t>Επαναφορά της προστασίας της κατοικίας </a:t>
            </a:r>
            <a:r>
              <a:rPr lang="el-GR" dirty="0"/>
              <a:t>με διευρυμένα κριτήρια, υποστηριζόμενη από νέο ατομικό πτωχευτικό νόμο με δικαστική επίλυση της διαφοράς με βάση την πραγματική δυνατότητα αποπληρωμής. Ο νόμος αποκτά ισχυρό εξωδικαστικό σκέλος με </a:t>
            </a:r>
            <a:r>
              <a:rPr lang="el-GR" dirty="0" err="1"/>
              <a:t>υποχρεωτικότητα</a:t>
            </a:r>
            <a:r>
              <a:rPr lang="el-GR" dirty="0"/>
              <a:t> αποδοχής της αυτοματοποιημένης πρότασης από τους πιστωτές, πλην κάποιων εύλογων εξαιρέσεων. Η αυτόματη πρόταση είναι αντικειμενική, με απόλυτο σεβασμό στη διαφορά εισοδήματος και Εύλογων Δαπανών Διαβίωσης σε διευρυμένα εισοδηματικά και περιουσιακά κριτήρια.</a:t>
            </a:r>
          </a:p>
          <a:p>
            <a:pPr marL="171450" indent="-171450">
              <a:buBlip>
                <a:blip r:embed="rId2"/>
              </a:buBlip>
            </a:pPr>
            <a:endParaRPr lang="el-GR" dirty="0"/>
          </a:p>
          <a:p>
            <a:pPr marL="171450" indent="-171450">
              <a:buBlip>
                <a:blip r:embed="rId2"/>
              </a:buBlip>
            </a:pPr>
            <a:r>
              <a:rPr lang="el-GR" dirty="0">
                <a:solidFill>
                  <a:srgbClr val="5A14A8"/>
                </a:solidFill>
              </a:rPr>
              <a:t> Δυνατότητα της Αναπτυξιακής Τράπεζας </a:t>
            </a:r>
            <a:r>
              <a:rPr lang="el-GR" dirty="0"/>
              <a:t>να αποκτά πακέτα δανείων μικρών και μεσαίων επιχειρήσεων και νοικοκυριών από τα </a:t>
            </a:r>
            <a:r>
              <a:rPr lang="el-GR" dirty="0" err="1"/>
              <a:t>funds</a:t>
            </a:r>
            <a:r>
              <a:rPr lang="el-GR" dirty="0"/>
              <a:t>, ώστε να διαγράφεται σημαντικό μέρος των δανείων (με αξία απόκτησης βάσει του κόστους εξαγοράς συν εύλογο περιθώριο κέρδους).</a:t>
            </a:r>
          </a:p>
        </p:txBody>
      </p:sp>
      <p:pic>
        <p:nvPicPr>
          <p:cNvPr id="8" name="Picture 7" descr="A red circle with black background&#10;&#10;AI-generated content may be incorrect.">
            <a:extLst>
              <a:ext uri="{FF2B5EF4-FFF2-40B4-BE49-F238E27FC236}">
                <a16:creationId xmlns:a16="http://schemas.microsoft.com/office/drawing/2014/main" id="{0C3DA688-C5D5-0B3F-3F2D-F6AFBC5CF7D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V="1">
            <a:off x="10679535" y="329034"/>
            <a:ext cx="1106065" cy="1106065"/>
          </a:xfrm>
          <a:prstGeom prst="rect">
            <a:avLst/>
          </a:prstGeom>
        </p:spPr>
      </p:pic>
    </p:spTree>
    <p:extLst>
      <p:ext uri="{BB962C8B-B14F-4D97-AF65-F5344CB8AC3E}">
        <p14:creationId xmlns:p14="http://schemas.microsoft.com/office/powerpoint/2010/main" val="10936693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B7B073-D0C6-6333-5E92-3322E1A5B624}"/>
            </a:ext>
          </a:extLst>
        </p:cNvPr>
        <p:cNvGrpSpPr/>
        <p:nvPr/>
      </p:nvGrpSpPr>
      <p:grpSpPr>
        <a:xfrm>
          <a:off x="0" y="0"/>
          <a:ext cx="0" cy="0"/>
          <a:chOff x="0" y="0"/>
          <a:chExt cx="0" cy="0"/>
        </a:xfrm>
      </p:grpSpPr>
      <p:pic>
        <p:nvPicPr>
          <p:cNvPr id="15" name="Picture 14" descr="A purple and black logo&#10;&#10;AI-generated content may be incorrect.">
            <a:extLst>
              <a:ext uri="{FF2B5EF4-FFF2-40B4-BE49-F238E27FC236}">
                <a16:creationId xmlns:a16="http://schemas.microsoft.com/office/drawing/2014/main" id="{0A089096-9DB3-6ED0-95FD-A1B17978E04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7450A93C-CDB1-C2E4-6B9E-4F5691D1B317}"/>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ΑΠΕΛΕΥΘΕΡΩΣΗ ΡΕΥΣΤΟΤΗΤΑΣ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1F931BB9-998A-B045-B83B-65A4946E8578}"/>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6</a:t>
            </a:r>
            <a:endParaRPr lang="en-US" sz="4000" b="1" dirty="0">
              <a:solidFill>
                <a:schemeClr val="bg1"/>
              </a:solidFill>
            </a:endParaRPr>
          </a:p>
        </p:txBody>
      </p:sp>
      <p:sp>
        <p:nvSpPr>
          <p:cNvPr id="7" name="TextBox 6">
            <a:extLst>
              <a:ext uri="{FF2B5EF4-FFF2-40B4-BE49-F238E27FC236}">
                <a16:creationId xmlns:a16="http://schemas.microsoft.com/office/drawing/2014/main" id="{76607CF8-9485-13D2-F031-26668977AD88}"/>
              </a:ext>
            </a:extLst>
          </p:cNvPr>
          <p:cNvSpPr txBox="1"/>
          <p:nvPr/>
        </p:nvSpPr>
        <p:spPr>
          <a:xfrm>
            <a:off x="1058644" y="1379922"/>
            <a:ext cx="8830423" cy="3847207"/>
          </a:xfrm>
          <a:prstGeom prst="rect">
            <a:avLst/>
          </a:prstGeom>
          <a:noFill/>
        </p:spPr>
        <p:txBody>
          <a:bodyPr wrap="square">
            <a:spAutoFit/>
          </a:bodyPr>
          <a:lstStyle/>
          <a:p>
            <a:r>
              <a:rPr lang="el-GR" sz="2800" dirty="0">
                <a:solidFill>
                  <a:srgbClr val="5A14A8"/>
                </a:solidFill>
              </a:rPr>
              <a:t>Ιδιωτικό Χρέος</a:t>
            </a:r>
          </a:p>
          <a:p>
            <a:endParaRPr lang="el-GR" dirty="0"/>
          </a:p>
          <a:p>
            <a:pPr marL="171450" indent="-171450">
              <a:buBlip>
                <a:blip r:embed="rId2"/>
              </a:buBlip>
            </a:pPr>
            <a:r>
              <a:rPr lang="el-GR" dirty="0">
                <a:solidFill>
                  <a:srgbClr val="5A14A8"/>
                </a:solidFill>
              </a:rPr>
              <a:t>Κατάργηση του πτωχευτικού Νόμου 4738/2020 της κυβέρνησης Μητσοτάκη</a:t>
            </a:r>
            <a:r>
              <a:rPr lang="el-GR" dirty="0"/>
              <a:t>. Επαναφορά του πτωχευτικού Νόμου 3588/2007 για τα νομικά πρόσωπα. Προστασία της πρώτης κατοικίας εμπόρων με τα κριτήρια του ατομικού πτωχευτικού Νόμου.</a:t>
            </a:r>
          </a:p>
          <a:p>
            <a:pPr marL="171450" indent="-171450">
              <a:buBlip>
                <a:blip r:embed="rId2"/>
              </a:buBlip>
            </a:pPr>
            <a:endParaRPr lang="el-GR" dirty="0"/>
          </a:p>
          <a:p>
            <a:pPr marL="171450" indent="-171450">
              <a:buBlip>
                <a:blip r:embed="rId2"/>
              </a:buBlip>
            </a:pPr>
            <a:r>
              <a:rPr lang="el-GR" dirty="0">
                <a:solidFill>
                  <a:srgbClr val="5A14A8"/>
                </a:solidFill>
              </a:rPr>
              <a:t>Υποχρέωση τραπεζών και </a:t>
            </a:r>
            <a:r>
              <a:rPr lang="el-GR" dirty="0" err="1">
                <a:solidFill>
                  <a:srgbClr val="5A14A8"/>
                </a:solidFill>
              </a:rPr>
              <a:t>servicers</a:t>
            </a:r>
            <a:r>
              <a:rPr lang="el-GR" dirty="0">
                <a:solidFill>
                  <a:srgbClr val="5A14A8"/>
                </a:solidFill>
              </a:rPr>
              <a:t> να δίνουν δωρεάν πλήρη ενημέρωση</a:t>
            </a:r>
            <a:r>
              <a:rPr lang="el-GR" dirty="0"/>
              <a:t> των κινήσεων των δανείων των δανειοληπτών (</a:t>
            </a:r>
            <a:r>
              <a:rPr lang="en-US" dirty="0"/>
              <a:t>extrait</a:t>
            </a:r>
            <a:r>
              <a:rPr lang="el-GR" dirty="0"/>
              <a:t>) από την αρχή που πήραν το δάνειο μέχρι και την ημέρα που ζητάνε ενημέρωση.</a:t>
            </a:r>
          </a:p>
          <a:p>
            <a:pPr marL="171450" indent="-171450">
              <a:buBlip>
                <a:blip r:embed="rId2"/>
              </a:buBlip>
            </a:pPr>
            <a:endParaRPr lang="el-GR" dirty="0"/>
          </a:p>
          <a:p>
            <a:pPr marL="171450" indent="-171450">
              <a:buBlip>
                <a:blip r:embed="rId2"/>
              </a:buBlip>
            </a:pPr>
            <a:r>
              <a:rPr lang="el-GR" dirty="0">
                <a:solidFill>
                  <a:srgbClr val="5A14A8"/>
                </a:solidFill>
              </a:rPr>
              <a:t>Διαγραφή των 28 δις </a:t>
            </a:r>
            <a:r>
              <a:rPr lang="el-GR" dirty="0" err="1">
                <a:solidFill>
                  <a:srgbClr val="5A14A8"/>
                </a:solidFill>
              </a:rPr>
              <a:t>εξολογιστικών</a:t>
            </a:r>
            <a:r>
              <a:rPr lang="el-GR" dirty="0">
                <a:solidFill>
                  <a:srgbClr val="5A14A8"/>
                </a:solidFill>
              </a:rPr>
              <a:t> τόκων </a:t>
            </a:r>
            <a:r>
              <a:rPr lang="el-GR" dirty="0"/>
              <a:t>των κόκκινων δανείων ως παράνομα και καταχρηστικά.</a:t>
            </a:r>
          </a:p>
        </p:txBody>
      </p:sp>
      <p:pic>
        <p:nvPicPr>
          <p:cNvPr id="8" name="Picture 7" descr="A red circle with black background&#10;&#10;AI-generated content may be incorrect.">
            <a:extLst>
              <a:ext uri="{FF2B5EF4-FFF2-40B4-BE49-F238E27FC236}">
                <a16:creationId xmlns:a16="http://schemas.microsoft.com/office/drawing/2014/main" id="{0C3DA688-C5D5-0B3F-3F2D-F6AFBC5CF7D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V="1">
            <a:off x="10679535" y="329034"/>
            <a:ext cx="1106065" cy="1106065"/>
          </a:xfrm>
          <a:prstGeom prst="rect">
            <a:avLst/>
          </a:prstGeom>
        </p:spPr>
      </p:pic>
    </p:spTree>
    <p:extLst>
      <p:ext uri="{BB962C8B-B14F-4D97-AF65-F5344CB8AC3E}">
        <p14:creationId xmlns:p14="http://schemas.microsoft.com/office/powerpoint/2010/main" val="2379827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91D32A-E04E-DDCF-B320-F2945E483CBC}"/>
            </a:ext>
          </a:extLst>
        </p:cNvPr>
        <p:cNvGrpSpPr/>
        <p:nvPr/>
      </p:nvGrpSpPr>
      <p:grpSpPr>
        <a:xfrm>
          <a:off x="0" y="0"/>
          <a:ext cx="0" cy="0"/>
          <a:chOff x="0" y="0"/>
          <a:chExt cx="0" cy="0"/>
        </a:xfrm>
      </p:grpSpPr>
      <p:pic>
        <p:nvPicPr>
          <p:cNvPr id="2" name="Picture 1" descr="A circle with a black background&#10;&#10;AI-generated content may be incorrect.">
            <a:extLst>
              <a:ext uri="{FF2B5EF4-FFF2-40B4-BE49-F238E27FC236}">
                <a16:creationId xmlns:a16="http://schemas.microsoft.com/office/drawing/2014/main" id="{11048B67-3608-8234-4C1C-D8B7779A2F5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374806">
            <a:off x="10791441" y="-1326135"/>
            <a:ext cx="2801118" cy="2804166"/>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0361C8FD-AC37-6AEE-C361-1DA013FE25A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118E8AF8-B57A-D032-40BE-9ED8ADE97A1F}"/>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ΑΠΕΛΕΥΘΕΡΩΣΗ ΡΕΥΣΤΟΤΗΤΑΣ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02B88949-F5FB-9E74-11D3-8FFDF97616FD}"/>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6</a:t>
            </a:r>
            <a:endParaRPr lang="en-US" sz="4000" b="1" dirty="0">
              <a:solidFill>
                <a:schemeClr val="bg1"/>
              </a:solidFill>
            </a:endParaRPr>
          </a:p>
        </p:txBody>
      </p:sp>
      <p:pic>
        <p:nvPicPr>
          <p:cNvPr id="3" name="Picture 2" descr="A red circle with black background&#10;&#10;AI-generated content may be incorrect.">
            <a:extLst>
              <a:ext uri="{FF2B5EF4-FFF2-40B4-BE49-F238E27FC236}">
                <a16:creationId xmlns:a16="http://schemas.microsoft.com/office/drawing/2014/main" id="{3705F29F-03E5-05C3-906B-BB5B007CBEB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9270" y="5816891"/>
            <a:ext cx="722377" cy="722377"/>
          </a:xfrm>
          <a:prstGeom prst="rect">
            <a:avLst/>
          </a:prstGeom>
        </p:spPr>
      </p:pic>
      <p:sp>
        <p:nvSpPr>
          <p:cNvPr id="6" name="TextBox 5">
            <a:extLst>
              <a:ext uri="{FF2B5EF4-FFF2-40B4-BE49-F238E27FC236}">
                <a16:creationId xmlns:a16="http://schemas.microsoft.com/office/drawing/2014/main" id="{0DC04C4D-7A7F-21B7-1B12-221BC24C6897}"/>
              </a:ext>
            </a:extLst>
          </p:cNvPr>
          <p:cNvSpPr txBox="1"/>
          <p:nvPr/>
        </p:nvSpPr>
        <p:spPr>
          <a:xfrm>
            <a:off x="1058644" y="1425507"/>
            <a:ext cx="4630955" cy="3585597"/>
          </a:xfrm>
          <a:prstGeom prst="rect">
            <a:avLst/>
          </a:prstGeom>
          <a:noFill/>
        </p:spPr>
        <p:txBody>
          <a:bodyPr wrap="square">
            <a:spAutoFit/>
          </a:bodyPr>
          <a:lstStyle/>
          <a:p>
            <a:r>
              <a:rPr lang="el-GR" sz="2400" dirty="0">
                <a:solidFill>
                  <a:srgbClr val="5A14A8"/>
                </a:solidFill>
              </a:rPr>
              <a:t>Τράπεζες-Χρηματοδότηση της Οικονομίας</a:t>
            </a:r>
          </a:p>
          <a:p>
            <a:pPr marL="285750" indent="-285750">
              <a:buBlip>
                <a:blip r:embed="rId3"/>
              </a:buBlip>
            </a:pPr>
            <a:endParaRPr lang="el-GR" sz="2400" dirty="0">
              <a:solidFill>
                <a:srgbClr val="5A14A8"/>
              </a:solidFill>
            </a:endParaRPr>
          </a:p>
          <a:p>
            <a:pPr marL="171450" indent="-171450">
              <a:buBlip>
                <a:blip r:embed="rId3"/>
              </a:buBlip>
            </a:pPr>
            <a:r>
              <a:rPr lang="el-GR" dirty="0">
                <a:solidFill>
                  <a:srgbClr val="5A14A8"/>
                </a:solidFill>
              </a:rPr>
              <a:t>7% τέλος επί τριετία στον καθαρό τζίρο από τόκους </a:t>
            </a:r>
            <a:r>
              <a:rPr lang="el-GR" dirty="0"/>
              <a:t>για τράπεζες που υστερούν σε πιστωτική επέκταση (καθαρές νέες δανειακές ροές), και έως 1% για τράπεζες που επιτυγχάνουν ικανοποιητική πιστωτική επέκταση με τα έσοδα να φτάνουν </a:t>
            </a:r>
            <a:r>
              <a:rPr lang="el-GR" b="1" dirty="0"/>
              <a:t>έως τα 700 εκ€ το χρόνο</a:t>
            </a:r>
          </a:p>
          <a:p>
            <a:endParaRPr lang="el-GR" sz="1100" dirty="0"/>
          </a:p>
        </p:txBody>
      </p:sp>
      <p:pic>
        <p:nvPicPr>
          <p:cNvPr id="9" name="Εικόνα 8">
            <a:extLst>
              <a:ext uri="{FF2B5EF4-FFF2-40B4-BE49-F238E27FC236}">
                <a16:creationId xmlns:a16="http://schemas.microsoft.com/office/drawing/2014/main" id="{A0E7F59A-2E93-3445-73EF-18279656F393}"/>
              </a:ext>
            </a:extLst>
          </p:cNvPr>
          <p:cNvPicPr>
            <a:picLocks noChangeAspect="1"/>
          </p:cNvPicPr>
          <p:nvPr/>
        </p:nvPicPr>
        <p:blipFill>
          <a:blip r:embed="rId5"/>
          <a:stretch>
            <a:fillRect/>
          </a:stretch>
        </p:blipFill>
        <p:spPr>
          <a:xfrm>
            <a:off x="6096000" y="1387651"/>
            <a:ext cx="4816597" cy="5280093"/>
          </a:xfrm>
          <a:prstGeom prst="rect">
            <a:avLst/>
          </a:prstGeom>
        </p:spPr>
      </p:pic>
    </p:spTree>
    <p:extLst>
      <p:ext uri="{BB962C8B-B14F-4D97-AF65-F5344CB8AC3E}">
        <p14:creationId xmlns:p14="http://schemas.microsoft.com/office/powerpoint/2010/main" val="37447387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59A37A-B46C-7EC9-3A0E-DF4DA26FFE68}"/>
            </a:ext>
          </a:extLst>
        </p:cNvPr>
        <p:cNvGrpSpPr/>
        <p:nvPr/>
      </p:nvGrpSpPr>
      <p:grpSpPr>
        <a:xfrm>
          <a:off x="0" y="0"/>
          <a:ext cx="0" cy="0"/>
          <a:chOff x="0" y="0"/>
          <a:chExt cx="0" cy="0"/>
        </a:xfrm>
      </p:grpSpPr>
      <p:pic>
        <p:nvPicPr>
          <p:cNvPr id="2" name="Picture 1" descr="A circle with a black background&#10;&#10;AI-generated content may be incorrect.">
            <a:extLst>
              <a:ext uri="{FF2B5EF4-FFF2-40B4-BE49-F238E27FC236}">
                <a16:creationId xmlns:a16="http://schemas.microsoft.com/office/drawing/2014/main" id="{579AE342-9E6D-6D68-0E42-CE0F7391099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374806">
            <a:off x="10791441" y="-1326135"/>
            <a:ext cx="2801118" cy="2804166"/>
          </a:xfrm>
          <a:prstGeom prst="rect">
            <a:avLst/>
          </a:prstGeom>
        </p:spPr>
      </p:pic>
      <p:pic>
        <p:nvPicPr>
          <p:cNvPr id="7" name="Picture 6" descr="A purple and black corner&#10;&#10;AI-generated content may be incorrect.">
            <a:extLst>
              <a:ext uri="{FF2B5EF4-FFF2-40B4-BE49-F238E27FC236}">
                <a16:creationId xmlns:a16="http://schemas.microsoft.com/office/drawing/2014/main" id="{384D7C3F-24EF-EB3E-362B-ABA747DC3BC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flipH="1">
            <a:off x="6224532" y="882329"/>
            <a:ext cx="1673335" cy="10261600"/>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C9D225C4-E37D-46E5-2566-BD8AB346D2C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2713353A-DAB9-A025-E45B-4FB926D8FEA4}"/>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ΑΠΕΛΕΥΘΕΡΩΣΗ ΡΕΥΣΤΟΤΗΤΑΣ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7526D661-55A5-8F6C-AF80-C6CBB2EEAD0B}"/>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6</a:t>
            </a:r>
            <a:endParaRPr lang="en-US" sz="4000" b="1" dirty="0">
              <a:solidFill>
                <a:schemeClr val="bg1"/>
              </a:solidFill>
            </a:endParaRPr>
          </a:p>
        </p:txBody>
      </p:sp>
      <p:pic>
        <p:nvPicPr>
          <p:cNvPr id="3" name="Picture 2" descr="A red circle with black background&#10;&#10;AI-generated content may be incorrect.">
            <a:extLst>
              <a:ext uri="{FF2B5EF4-FFF2-40B4-BE49-F238E27FC236}">
                <a16:creationId xmlns:a16="http://schemas.microsoft.com/office/drawing/2014/main" id="{02083883-AA95-2103-95EB-5D1E62BCE70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79270" y="5816891"/>
            <a:ext cx="722377" cy="722377"/>
          </a:xfrm>
          <a:prstGeom prst="rect">
            <a:avLst/>
          </a:prstGeom>
        </p:spPr>
      </p:pic>
      <p:sp>
        <p:nvSpPr>
          <p:cNvPr id="6" name="TextBox 5">
            <a:extLst>
              <a:ext uri="{FF2B5EF4-FFF2-40B4-BE49-F238E27FC236}">
                <a16:creationId xmlns:a16="http://schemas.microsoft.com/office/drawing/2014/main" id="{862D3F76-A2E7-9F58-0DE6-C94FE3B90917}"/>
              </a:ext>
            </a:extLst>
          </p:cNvPr>
          <p:cNvSpPr txBox="1"/>
          <p:nvPr/>
        </p:nvSpPr>
        <p:spPr>
          <a:xfrm>
            <a:off x="1058644" y="1425507"/>
            <a:ext cx="9490823" cy="3400931"/>
          </a:xfrm>
          <a:prstGeom prst="rect">
            <a:avLst/>
          </a:prstGeom>
          <a:noFill/>
        </p:spPr>
        <p:txBody>
          <a:bodyPr wrap="square">
            <a:spAutoFit/>
          </a:bodyPr>
          <a:lstStyle/>
          <a:p>
            <a:r>
              <a:rPr lang="el-GR" sz="2400" dirty="0">
                <a:solidFill>
                  <a:srgbClr val="5A14A8"/>
                </a:solidFill>
              </a:rPr>
              <a:t>Τράπεζες-Χρηματοδότηση της Οικονομίας</a:t>
            </a:r>
          </a:p>
          <a:p>
            <a:endParaRPr lang="el-GR" sz="1100" dirty="0"/>
          </a:p>
          <a:p>
            <a:pPr marL="171450" indent="-171450">
              <a:buBlip>
                <a:blip r:embed="rId4"/>
              </a:buBlip>
            </a:pPr>
            <a:r>
              <a:rPr lang="el-GR" dirty="0">
                <a:solidFill>
                  <a:srgbClr val="5A14A8"/>
                </a:solidFill>
              </a:rPr>
              <a:t>Λειτουργία μικρών και ψηφιακών τραπεζών</a:t>
            </a:r>
            <a:r>
              <a:rPr lang="el-GR" dirty="0"/>
              <a:t>, καθώς και ενθάρρυνση των ΟΤΑ για τη δημιουργία πιστωτικών ιδρυμάτων με έκδοση νέων αδειών από την Τράπεζα της Ελλάδος</a:t>
            </a:r>
            <a:endParaRPr lang="el-GR" dirty="0">
              <a:highlight>
                <a:srgbClr val="FFFF00"/>
              </a:highlight>
            </a:endParaRPr>
          </a:p>
          <a:p>
            <a:pPr marL="171450" indent="-171450">
              <a:buBlip>
                <a:blip r:embed="rId4"/>
              </a:buBlip>
            </a:pPr>
            <a:endParaRPr lang="el-GR" dirty="0"/>
          </a:p>
          <a:p>
            <a:pPr marL="171450" indent="-171450">
              <a:buBlip>
                <a:blip r:embed="rId4"/>
              </a:buBlip>
            </a:pPr>
            <a:r>
              <a:rPr lang="el-GR" dirty="0">
                <a:solidFill>
                  <a:srgbClr val="5A14A8"/>
                </a:solidFill>
              </a:rPr>
              <a:t>Ενεργοποίηση της Αναπτυξιακής Τράπεζας </a:t>
            </a:r>
            <a:r>
              <a:rPr lang="el-GR" dirty="0"/>
              <a:t>στη χορήγηση δανείων του Ταμείου Ανάκαμψης και Ανθεκτικότητας.</a:t>
            </a:r>
          </a:p>
          <a:p>
            <a:pPr marL="171450" indent="-171450">
              <a:buBlip>
                <a:blip r:embed="rId4"/>
              </a:buBlip>
            </a:pPr>
            <a:endParaRPr lang="el-GR" dirty="0"/>
          </a:p>
          <a:p>
            <a:pPr marL="171450" indent="-171450">
              <a:buBlip>
                <a:blip r:embed="rId4"/>
              </a:buBlip>
            </a:pPr>
            <a:r>
              <a:rPr lang="el-GR" dirty="0">
                <a:solidFill>
                  <a:srgbClr val="5A14A8"/>
                </a:solidFill>
              </a:rPr>
              <a:t>Διερεύνηση ευθυνών για τις απώλειες του ελληνικού δημοσίου </a:t>
            </a:r>
            <a:r>
              <a:rPr lang="el-GR" dirty="0"/>
              <a:t>από την </a:t>
            </a:r>
            <a:r>
              <a:rPr lang="el-GR" dirty="0" err="1"/>
              <a:t>αποεπένδυση</a:t>
            </a:r>
            <a:r>
              <a:rPr lang="el-GR" dirty="0"/>
              <a:t> του ΤΧΣ. Κατάργηση όλων των ασυλιών που έχουν δοθεί σε τραπεζικά στελέχη και στελέχη του ΤΧΣ</a:t>
            </a:r>
          </a:p>
        </p:txBody>
      </p:sp>
    </p:spTree>
    <p:extLst>
      <p:ext uri="{BB962C8B-B14F-4D97-AF65-F5344CB8AC3E}">
        <p14:creationId xmlns:p14="http://schemas.microsoft.com/office/powerpoint/2010/main" val="16495957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59A37A-B46C-7EC9-3A0E-DF4DA26FFE68}"/>
            </a:ext>
          </a:extLst>
        </p:cNvPr>
        <p:cNvGrpSpPr/>
        <p:nvPr/>
      </p:nvGrpSpPr>
      <p:grpSpPr>
        <a:xfrm>
          <a:off x="0" y="0"/>
          <a:ext cx="0" cy="0"/>
          <a:chOff x="0" y="0"/>
          <a:chExt cx="0" cy="0"/>
        </a:xfrm>
      </p:grpSpPr>
      <p:pic>
        <p:nvPicPr>
          <p:cNvPr id="2" name="Picture 1" descr="A circle with a black background&#10;&#10;AI-generated content may be incorrect.">
            <a:extLst>
              <a:ext uri="{FF2B5EF4-FFF2-40B4-BE49-F238E27FC236}">
                <a16:creationId xmlns:a16="http://schemas.microsoft.com/office/drawing/2014/main" id="{579AE342-9E6D-6D68-0E42-CE0F7391099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7374806">
            <a:off x="10791441" y="-1326135"/>
            <a:ext cx="2801118" cy="2804166"/>
          </a:xfrm>
          <a:prstGeom prst="rect">
            <a:avLst/>
          </a:prstGeom>
        </p:spPr>
      </p:pic>
      <p:pic>
        <p:nvPicPr>
          <p:cNvPr id="7" name="Picture 6" descr="A purple and black corner&#10;&#10;AI-generated content may be incorrect.">
            <a:extLst>
              <a:ext uri="{FF2B5EF4-FFF2-40B4-BE49-F238E27FC236}">
                <a16:creationId xmlns:a16="http://schemas.microsoft.com/office/drawing/2014/main" id="{384D7C3F-24EF-EB3E-362B-ABA747DC3BC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flipH="1">
            <a:off x="6224532" y="882329"/>
            <a:ext cx="1673335" cy="10261600"/>
          </a:xfrm>
          <a:prstGeom prst="rect">
            <a:avLst/>
          </a:prstGeom>
        </p:spPr>
      </p:pic>
      <p:pic>
        <p:nvPicPr>
          <p:cNvPr id="15" name="Picture 14" descr="A purple and black logo&#10;&#10;AI-generated content may be incorrect.">
            <a:extLst>
              <a:ext uri="{FF2B5EF4-FFF2-40B4-BE49-F238E27FC236}">
                <a16:creationId xmlns:a16="http://schemas.microsoft.com/office/drawing/2014/main" id="{C9D225C4-E37D-46E5-2566-BD8AB346D2C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6816" y="563416"/>
            <a:ext cx="500004" cy="500789"/>
          </a:xfrm>
          <a:prstGeom prst="rect">
            <a:avLst/>
          </a:prstGeom>
        </p:spPr>
      </p:pic>
      <p:sp>
        <p:nvSpPr>
          <p:cNvPr id="4" name="Title 1">
            <a:extLst>
              <a:ext uri="{FF2B5EF4-FFF2-40B4-BE49-F238E27FC236}">
                <a16:creationId xmlns:a16="http://schemas.microsoft.com/office/drawing/2014/main" id="{2713353A-DAB9-A025-E45B-4FB926D8FEA4}"/>
              </a:ext>
            </a:extLst>
          </p:cNvPr>
          <p:cNvSpPr txBox="1">
            <a:spLocks/>
          </p:cNvSpPr>
          <p:nvPr/>
        </p:nvSpPr>
        <p:spPr>
          <a:xfrm>
            <a:off x="1058644" y="447850"/>
            <a:ext cx="7500894" cy="939801"/>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l-GR" sz="2400" b="1" dirty="0">
                <a:solidFill>
                  <a:srgbClr val="DA4F33"/>
                </a:solidFill>
                <a:latin typeface="Moderustic" pitchFamily="2" charset="0"/>
              </a:rPr>
              <a:t>ΑΠΕΛΕΥΘΕΡΩΣΗ ΡΕΥΣΤΟΤΗΤΑΣ</a:t>
            </a:r>
            <a:endParaRPr lang="el-GR" sz="9600" b="1" u="none" strike="noStrike" dirty="0">
              <a:solidFill>
                <a:srgbClr val="DA4F33"/>
              </a:solidFill>
              <a:effectLst/>
              <a:latin typeface="Moderustic" pitchFamily="2" charset="0"/>
            </a:endParaRPr>
          </a:p>
        </p:txBody>
      </p:sp>
      <p:sp>
        <p:nvSpPr>
          <p:cNvPr id="5" name="TextBox 4">
            <a:extLst>
              <a:ext uri="{FF2B5EF4-FFF2-40B4-BE49-F238E27FC236}">
                <a16:creationId xmlns:a16="http://schemas.microsoft.com/office/drawing/2014/main" id="{7526D661-55A5-8F6C-AF80-C6CBB2EEAD0B}"/>
              </a:ext>
            </a:extLst>
          </p:cNvPr>
          <p:cNvSpPr txBox="1"/>
          <p:nvPr/>
        </p:nvSpPr>
        <p:spPr>
          <a:xfrm>
            <a:off x="612485" y="544757"/>
            <a:ext cx="423546" cy="707886"/>
          </a:xfrm>
          <a:prstGeom prst="rect">
            <a:avLst/>
          </a:prstGeom>
          <a:noFill/>
        </p:spPr>
        <p:txBody>
          <a:bodyPr wrap="square">
            <a:spAutoFit/>
          </a:bodyPr>
          <a:lstStyle/>
          <a:p>
            <a:r>
              <a:rPr lang="el-GR" sz="4000" b="1" dirty="0">
                <a:solidFill>
                  <a:schemeClr val="bg1"/>
                </a:solidFill>
              </a:rPr>
              <a:t>6</a:t>
            </a:r>
            <a:endParaRPr lang="en-US" sz="4000" b="1" dirty="0">
              <a:solidFill>
                <a:schemeClr val="bg1"/>
              </a:solidFill>
            </a:endParaRPr>
          </a:p>
        </p:txBody>
      </p:sp>
      <p:pic>
        <p:nvPicPr>
          <p:cNvPr id="3" name="Picture 2" descr="A red circle with black background&#10;&#10;AI-generated content may be incorrect.">
            <a:extLst>
              <a:ext uri="{FF2B5EF4-FFF2-40B4-BE49-F238E27FC236}">
                <a16:creationId xmlns:a16="http://schemas.microsoft.com/office/drawing/2014/main" id="{02083883-AA95-2103-95EB-5D1E62BCE70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79270" y="5816891"/>
            <a:ext cx="722377" cy="722377"/>
          </a:xfrm>
          <a:prstGeom prst="rect">
            <a:avLst/>
          </a:prstGeom>
        </p:spPr>
      </p:pic>
      <p:sp>
        <p:nvSpPr>
          <p:cNvPr id="6" name="TextBox 5">
            <a:extLst>
              <a:ext uri="{FF2B5EF4-FFF2-40B4-BE49-F238E27FC236}">
                <a16:creationId xmlns:a16="http://schemas.microsoft.com/office/drawing/2014/main" id="{862D3F76-A2E7-9F58-0DE6-C94FE3B90917}"/>
              </a:ext>
            </a:extLst>
          </p:cNvPr>
          <p:cNvSpPr txBox="1"/>
          <p:nvPr/>
        </p:nvSpPr>
        <p:spPr>
          <a:xfrm>
            <a:off x="1058644" y="1425507"/>
            <a:ext cx="9590771" cy="4062651"/>
          </a:xfrm>
          <a:prstGeom prst="rect">
            <a:avLst/>
          </a:prstGeom>
          <a:noFill/>
        </p:spPr>
        <p:txBody>
          <a:bodyPr wrap="square">
            <a:spAutoFit/>
          </a:bodyPr>
          <a:lstStyle/>
          <a:p>
            <a:r>
              <a:rPr lang="el-GR" sz="2400" dirty="0">
                <a:solidFill>
                  <a:srgbClr val="5A14A8"/>
                </a:solidFill>
              </a:rPr>
              <a:t>Τράπεζες-Χρηματοδότηση της Οικονομίας</a:t>
            </a:r>
          </a:p>
          <a:p>
            <a:endParaRPr lang="el-GR" dirty="0"/>
          </a:p>
          <a:p>
            <a:pPr marL="171450" indent="-171450">
              <a:buBlip>
                <a:blip r:embed="rId4"/>
              </a:buBlip>
            </a:pPr>
            <a:r>
              <a:rPr lang="el-GR" dirty="0">
                <a:solidFill>
                  <a:srgbClr val="5A14A8"/>
                </a:solidFill>
              </a:rPr>
              <a:t>Λειτουργία του πιστωτικού κλάδου του Ταμείου Παρακαταθηκών και Δανείων.</a:t>
            </a:r>
          </a:p>
          <a:p>
            <a:endParaRPr lang="el-GR" dirty="0"/>
          </a:p>
          <a:p>
            <a:pPr marL="171450" indent="-171450">
              <a:buBlip>
                <a:blip r:embed="rId4"/>
              </a:buBlip>
            </a:pPr>
            <a:r>
              <a:rPr lang="el-GR" dirty="0">
                <a:solidFill>
                  <a:srgbClr val="5A14A8"/>
                </a:solidFill>
              </a:rPr>
              <a:t>Λειτουργία μικρών και ψηφιακών τραπεζών</a:t>
            </a:r>
            <a:r>
              <a:rPr lang="el-GR" dirty="0"/>
              <a:t>, καθώς και ενθάρρυνση των ΟΤΑ για τη δημιουργία πιστωτικών ιδρυμάτων με έκδοση νέων αδειών από την Τράπεζα της Ελλάδος</a:t>
            </a:r>
            <a:endParaRPr lang="el-GR" dirty="0">
              <a:highlight>
                <a:srgbClr val="FFFF00"/>
              </a:highlight>
            </a:endParaRPr>
          </a:p>
          <a:p>
            <a:pPr marL="171450" indent="-171450">
              <a:buBlip>
                <a:blip r:embed="rId4"/>
              </a:buBlip>
            </a:pPr>
            <a:endParaRPr lang="el-GR" dirty="0"/>
          </a:p>
          <a:p>
            <a:pPr marL="171450" indent="-171450">
              <a:buBlip>
                <a:blip r:embed="rId4"/>
              </a:buBlip>
            </a:pPr>
            <a:r>
              <a:rPr lang="el-GR" dirty="0">
                <a:solidFill>
                  <a:srgbClr val="5A14A8"/>
                </a:solidFill>
              </a:rPr>
              <a:t>Ενεργοποίηση της Αναπτυξιακής Τράπεζας </a:t>
            </a:r>
            <a:r>
              <a:rPr lang="el-GR" dirty="0"/>
              <a:t>στη χορήγηση δανείων του Ταμείου Ανάκαμψης και Ανθεκτικότητας.</a:t>
            </a:r>
          </a:p>
          <a:p>
            <a:pPr marL="171450" indent="-171450">
              <a:buBlip>
                <a:blip r:embed="rId4"/>
              </a:buBlip>
            </a:pPr>
            <a:endParaRPr lang="el-GR" dirty="0"/>
          </a:p>
          <a:p>
            <a:pPr marL="171450" indent="-171450">
              <a:buBlip>
                <a:blip r:embed="rId4"/>
              </a:buBlip>
            </a:pPr>
            <a:r>
              <a:rPr lang="el-GR" dirty="0">
                <a:solidFill>
                  <a:srgbClr val="5A14A8"/>
                </a:solidFill>
              </a:rPr>
              <a:t>Διερεύνηση ευθυνών για τις απώλειες του ελληνικού δημοσίου </a:t>
            </a:r>
            <a:r>
              <a:rPr lang="el-GR" dirty="0"/>
              <a:t>από την </a:t>
            </a:r>
            <a:r>
              <a:rPr lang="el-GR" dirty="0" err="1"/>
              <a:t>αποεπένδυση</a:t>
            </a:r>
            <a:r>
              <a:rPr lang="el-GR" dirty="0"/>
              <a:t> του ΤΧΣ. Κατάργηση όλων των ασυλιών που έχουν δοθεί σε τραπεζικά στελέχη και στελέχη του ΤΧΣ</a:t>
            </a:r>
          </a:p>
        </p:txBody>
      </p:sp>
    </p:spTree>
    <p:extLst>
      <p:ext uri="{BB962C8B-B14F-4D97-AF65-F5344CB8AC3E}">
        <p14:creationId xmlns:p14="http://schemas.microsoft.com/office/powerpoint/2010/main" val="6070066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Custom 3">
      <a:majorFont>
        <a:latin typeface="Moderustic"/>
        <a:ea typeface=""/>
        <a:cs typeface=""/>
      </a:majorFont>
      <a:minorFont>
        <a:latin typeface="Century Gothi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3094</TotalTime>
  <Words>8668</Words>
  <Application>Microsoft Office PowerPoint</Application>
  <PresentationFormat>Widescreen</PresentationFormat>
  <Paragraphs>1068</Paragraphs>
  <Slides>115</Slides>
  <Notes>28</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115</vt:i4>
      </vt:variant>
    </vt:vector>
  </HeadingPairs>
  <TitlesOfParts>
    <vt:vector size="121" baseType="lpstr">
      <vt:lpstr>Aptos</vt:lpstr>
      <vt:lpstr>Arial</vt:lpstr>
      <vt:lpstr>Century Gothic</vt:lpstr>
      <vt:lpstr>Moderustic</vt:lpstr>
      <vt:lpstr>Moderustic ExtBd</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Παρουσίαση του PowerPoint</dc:title>
  <dc:creator>Kostas Iliadis</dc:creator>
  <cp:lastModifiedBy>Giannis Maris</cp:lastModifiedBy>
  <cp:revision>59</cp:revision>
  <dcterms:created xsi:type="dcterms:W3CDTF">2025-03-19T09:23:50Z</dcterms:created>
  <dcterms:modified xsi:type="dcterms:W3CDTF">2025-03-26T19:18:49Z</dcterms:modified>
</cp:coreProperties>
</file>