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97" r:id="rId3"/>
    <p:sldId id="298" r:id="rId4"/>
    <p:sldId id="299" r:id="rId5"/>
    <p:sldId id="300" r:id="rId6"/>
    <p:sldId id="280" r:id="rId7"/>
    <p:sldId id="281" r:id="rId8"/>
    <p:sldId id="284" r:id="rId9"/>
    <p:sldId id="283" r:id="rId10"/>
    <p:sldId id="282" r:id="rId11"/>
    <p:sldId id="285" r:id="rId12"/>
    <p:sldId id="286" r:id="rId13"/>
    <p:sldId id="287" r:id="rId14"/>
    <p:sldId id="288" r:id="rId15"/>
    <p:sldId id="289" r:id="rId16"/>
    <p:sldId id="290" r:id="rId17"/>
    <p:sldId id="278" r:id="rId18"/>
    <p:sldId id="294" r:id="rId1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Montserrat ExtraBold" panose="00000900000000000000" pitchFamily="2" charset="0"/>
      <p:bold r:id="rId26"/>
      <p:italic r:id="rId27"/>
      <p:boldItalic r:id="rId28"/>
    </p:embeddedFont>
    <p:embeddedFont>
      <p:font typeface="Montserrat Light" panose="000004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4AF"/>
    <a:srgbClr val="F8CB45"/>
    <a:srgbClr val="ECADAE"/>
    <a:srgbClr val="C95F2C"/>
    <a:srgbClr val="B19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0E162-E235-4F76-BB12-BA21A8EFAC77}" v="1" dt="2024-12-16T11:35:16.778"/>
  </p1510:revLst>
</p1510:revInfo>
</file>

<file path=ppt/tableStyles.xml><?xml version="1.0" encoding="utf-8"?>
<a:tblStyleLst xmlns:a="http://schemas.openxmlformats.org/drawingml/2006/main" def="{8A243AC6-E6AA-472F-B608-43287C50BADC}">
  <a:tblStyle styleId="{8A243AC6-E6AA-472F-B608-43287C50BA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4"/>
    <p:restoredTop sz="97239"/>
  </p:normalViewPr>
  <p:slideViewPr>
    <p:cSldViewPr snapToGrid="0" snapToObjects="1">
      <p:cViewPr varScale="1">
        <p:scale>
          <a:sx n="114" d="100"/>
          <a:sy n="114" d="100"/>
        </p:scale>
        <p:origin x="1018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511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30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905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81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287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6993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595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846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752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3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0031EB01-992B-7C9E-9C66-5CD3E7F0E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>
            <a:extLst>
              <a:ext uri="{FF2B5EF4-FFF2-40B4-BE49-F238E27FC236}">
                <a16:creationId xmlns:a16="http://schemas.microsoft.com/office/drawing/2014/main" id="{B5A15532-0108-EEA8-5B5E-D6490F26DE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>
            <a:extLst>
              <a:ext uri="{FF2B5EF4-FFF2-40B4-BE49-F238E27FC236}">
                <a16:creationId xmlns:a16="http://schemas.microsoft.com/office/drawing/2014/main" id="{D61B274A-42D9-007D-B354-882BA0C67D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27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B894F169-D666-5518-BCE5-276763548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>
            <a:extLst>
              <a:ext uri="{FF2B5EF4-FFF2-40B4-BE49-F238E27FC236}">
                <a16:creationId xmlns:a16="http://schemas.microsoft.com/office/drawing/2014/main" id="{F143F2B9-FA02-9F00-4B67-01CD5E5BA9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>
            <a:extLst>
              <a:ext uri="{FF2B5EF4-FFF2-40B4-BE49-F238E27FC236}">
                <a16:creationId xmlns:a16="http://schemas.microsoft.com/office/drawing/2014/main" id="{0BDF9C95-0D8F-60DA-FF3A-064E594E34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545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D7F3F71F-2440-FC15-F9A0-49ED9C80B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>
            <a:extLst>
              <a:ext uri="{FF2B5EF4-FFF2-40B4-BE49-F238E27FC236}">
                <a16:creationId xmlns:a16="http://schemas.microsoft.com/office/drawing/2014/main" id="{CF86DCCA-2FFC-F2C5-AA83-1C82BACB5C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>
            <a:extLst>
              <a:ext uri="{FF2B5EF4-FFF2-40B4-BE49-F238E27FC236}">
                <a16:creationId xmlns:a16="http://schemas.microsoft.com/office/drawing/2014/main" id="{2A16D9A6-4CDC-711C-6B05-927FCC340F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636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534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182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34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07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" name="Εικόνα 1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33658EEB-8055-86E2-6FB4-BF7872599B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700" y="4540887"/>
            <a:ext cx="360044" cy="4496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196" lvl="0" indent="-342896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391" lvl="1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587" lvl="2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782" lvl="3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5978" lvl="4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173" lvl="5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368" lvl="6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563" lvl="7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759" lvl="8" indent="-342896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196" lvl="0" indent="-342896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391" lvl="1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587" lvl="2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782" lvl="3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5978" lvl="4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173" lvl="5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368" lvl="6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563" lvl="7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759" lvl="8" indent="-342896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614178" y="2802099"/>
            <a:ext cx="8248650" cy="20476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Neue" panose="02000503000000020004" pitchFamily="2" charset="0"/>
              </a:rPr>
              <a:t>Η Φορολογική Επιβάρυνση του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Neue" panose="02000503000000020004" pitchFamily="2" charset="0"/>
              </a:rPr>
              <a:t>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Neue" panose="02000503000000020004" pitchFamily="2" charset="0"/>
              </a:rPr>
              <a:t>Ξενοδοχειακού Κλάδου</a:t>
            </a:r>
            <a:b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Neue" panose="02000503000000020004" pitchFamily="2" charset="0"/>
              </a:rPr>
            </a:br>
            <a:endParaRPr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Helvetica Neue Medium" panose="02000503000000020004" pitchFamily="2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A70E4DE-BCA6-A341-9B7F-561CDAC1D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583" y="4693356"/>
            <a:ext cx="941817" cy="390877"/>
          </a:xfrm>
          <a:prstGeom prst="rect">
            <a:avLst/>
          </a:prstGeom>
        </p:spPr>
      </p:pic>
      <p:pic>
        <p:nvPicPr>
          <p:cNvPr id="6" name="Εικόνα 5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4D23CC4A-D58F-49BA-B332-734925048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294" y="157670"/>
            <a:ext cx="859738" cy="10736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49A2428-C026-A4D5-91CA-EFC54F1178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10" t="10728" r="5533" b="13282"/>
          <a:stretch/>
        </p:blipFill>
        <p:spPr>
          <a:xfrm>
            <a:off x="1994746" y="513377"/>
            <a:ext cx="5781041" cy="4630074"/>
          </a:xfrm>
          <a:prstGeom prst="rect">
            <a:avLst/>
          </a:prstGeom>
        </p:spPr>
      </p:pic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10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7D286-9E86-A56C-E9FD-A3D1A4F12EB3}"/>
              </a:ext>
            </a:extLst>
          </p:cNvPr>
          <p:cNvSpPr txBox="1"/>
          <p:nvPr/>
        </p:nvSpPr>
        <p:spPr>
          <a:xfrm>
            <a:off x="197708" y="120736"/>
            <a:ext cx="7933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kern="1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Α</a:t>
            </a:r>
            <a:r>
              <a:rPr lang="el-GR" sz="1600" b="1" kern="100" dirty="0">
                <a:solidFill>
                  <a:schemeClr val="bg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ποσύνθεση του κόστους παραγωγής του τελικού ξενοδοχειακού προϊόντος ανά κλάδο προέλευσης</a:t>
            </a:r>
            <a:endParaRPr lang="el-GR" sz="1600" kern="100" dirty="0"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E0264-F952-3A28-27EB-FAE35A3C69F0}"/>
              </a:ext>
            </a:extLst>
          </p:cNvPr>
          <p:cNvSpPr txBox="1"/>
          <p:nvPr/>
        </p:nvSpPr>
        <p:spPr>
          <a:xfrm>
            <a:off x="85363" y="1034011"/>
            <a:ext cx="24647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Σχήμα 1. </a:t>
            </a:r>
          </a:p>
          <a:p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Κλάδοι Προέλευσης Κόστους Ξενοδοχειακού Προϊόντος, </a:t>
            </a:r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endParaRPr lang="el-GR" b="1" dirty="0"/>
          </a:p>
        </p:txBody>
      </p:sp>
      <p:pic>
        <p:nvPicPr>
          <p:cNvPr id="5" name="Εικόνα 4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9EA9307E-8B1B-1C9F-4BCD-CEA290B1E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584" y="3918728"/>
            <a:ext cx="548700" cy="6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6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3932C23-D4A2-7D1D-2193-D79E4FD6F8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75" t="11692" r="5175" b="12757"/>
          <a:stretch/>
        </p:blipFill>
        <p:spPr>
          <a:xfrm>
            <a:off x="1713653" y="520178"/>
            <a:ext cx="5772831" cy="4623322"/>
          </a:xfrm>
          <a:prstGeom prst="rect">
            <a:avLst/>
          </a:prstGeom>
        </p:spPr>
      </p:pic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11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E0264-F952-3A28-27EB-FAE35A3C69F0}"/>
              </a:ext>
            </a:extLst>
          </p:cNvPr>
          <p:cNvSpPr txBox="1"/>
          <p:nvPr/>
        </p:nvSpPr>
        <p:spPr>
          <a:xfrm>
            <a:off x="114716" y="1074919"/>
            <a:ext cx="196719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Σχήμα 2. </a:t>
            </a:r>
          </a:p>
          <a:p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Κλάδοι Προέλευσης Κόστους Ξενοδοχειακού Προϊόντος, </a:t>
            </a:r>
          </a:p>
          <a:p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endParaRPr lang="el-GR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0DA20-7E04-9DAD-C53B-B22876FDA2CD}"/>
              </a:ext>
            </a:extLst>
          </p:cNvPr>
          <p:cNvSpPr txBox="1"/>
          <p:nvPr/>
        </p:nvSpPr>
        <p:spPr>
          <a:xfrm>
            <a:off x="51267" y="30442"/>
            <a:ext cx="7933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kern="1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Α</a:t>
            </a:r>
            <a:r>
              <a:rPr lang="el-GR" sz="1600" b="1" kern="100" dirty="0">
                <a:solidFill>
                  <a:schemeClr val="bg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ποσύνθεση του κόστους παραγωγής του τελικού ξενοδοχειακού προϊόντος ανά κλάδο προέλευσης</a:t>
            </a:r>
            <a:endParaRPr lang="el-GR" sz="1600" kern="100" dirty="0"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1F224B5-D019-7D51-7CD2-EF4E76B1F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584" y="3918728"/>
            <a:ext cx="548700" cy="685215"/>
          </a:xfrm>
          <a:prstGeom prst="rect">
            <a:avLst/>
          </a:prstGeom>
        </p:spPr>
      </p:pic>
      <p:sp>
        <p:nvSpPr>
          <p:cNvPr id="2" name="Επεξήγηση με σύννεφο 1">
            <a:extLst>
              <a:ext uri="{FF2B5EF4-FFF2-40B4-BE49-F238E27FC236}">
                <a16:creationId xmlns:a16="http://schemas.microsoft.com/office/drawing/2014/main" id="{792D2363-0EA1-78AB-AD99-BF018D72CFB4}"/>
              </a:ext>
            </a:extLst>
          </p:cNvPr>
          <p:cNvSpPr/>
          <p:nvPr/>
        </p:nvSpPr>
        <p:spPr>
          <a:xfrm>
            <a:off x="6127373" y="423982"/>
            <a:ext cx="2901911" cy="1756603"/>
          </a:xfrm>
          <a:prstGeom prst="cloudCallout">
            <a:avLst>
              <a:gd name="adj1" fmla="val -30636"/>
              <a:gd name="adj2" fmla="val 6944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l-GR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44%</a:t>
            </a:r>
            <a:r>
              <a:rPr lang="el-GR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των εισοδημάτων που δημιουργούνται από τη λειτουργία του ξενοδοχειακού κλάδου κατανέμεται σε άλλους κλάδους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8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12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0DA20-7E04-9DAD-C53B-B22876FDA2CD}"/>
              </a:ext>
            </a:extLst>
          </p:cNvPr>
          <p:cNvSpPr txBox="1"/>
          <p:nvPr/>
        </p:nvSpPr>
        <p:spPr>
          <a:xfrm>
            <a:off x="207540" y="195239"/>
            <a:ext cx="7933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kern="1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Βασικές Διαπιστώσεις από τη Συγκριτική Ανάλυση της Διαμόρφωσης του Κόστους του Ξενοδοχειακού Προϊόντος</a:t>
            </a:r>
            <a:endParaRPr lang="el-GR" kern="100" dirty="0"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C7069-3FBA-C95B-1346-4A3C4A92CCE4}"/>
              </a:ext>
            </a:extLst>
          </p:cNvPr>
          <p:cNvSpPr txBox="1"/>
          <p:nvPr/>
        </p:nvSpPr>
        <p:spPr>
          <a:xfrm>
            <a:off x="120906" y="1361297"/>
            <a:ext cx="6770319" cy="223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l-GR" sz="17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ξενοδοχειακός κλάδος </a:t>
            </a:r>
            <a:r>
              <a:rPr lang="el-GR" sz="17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εμφανίζει διαχρονικά υψηλές διασυνδέσεις</a:t>
            </a:r>
            <a:r>
              <a:rPr lang="el-GR" sz="17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 τους υπόλοιπους κλάδους της ελληνικής οικονομίας, καθώς περίπου το </a:t>
            </a:r>
            <a:r>
              <a:rPr lang="el-GR" sz="17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44%</a:t>
            </a:r>
            <a:r>
              <a:rPr lang="el-GR" sz="17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 κόστους του ξενοδοχειακού προϊόντος προέρχεται από άλλους, πλην του ξενοδοχειακού, κλάδους</a:t>
            </a:r>
            <a:r>
              <a:rPr lang="el-GR" sz="17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l-GR" sz="1700" dirty="0">
              <a:solidFill>
                <a:schemeClr val="bg2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l-GR" sz="17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κλάδοι με τους οποίους ο ξενοδοχειακός κλάδος εμφανίζει τις υψηλότερες διασυνδέσεις είναι οι κλάδοι των </a:t>
            </a:r>
            <a:r>
              <a:rPr lang="el-GR" sz="17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Τροφίμων</a:t>
            </a:r>
            <a:r>
              <a:rPr lang="el-GR" sz="17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της </a:t>
            </a:r>
            <a:r>
              <a:rPr lang="el-GR" sz="17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Γεωργίας</a:t>
            </a:r>
            <a:r>
              <a:rPr lang="el-GR" sz="17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και των </a:t>
            </a:r>
            <a:r>
              <a:rPr lang="el-GR" sz="17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Χημικών</a:t>
            </a:r>
            <a:r>
              <a:rPr lang="el-GR" sz="17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Εικόνα 8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11C57FF-4050-90BF-3FE8-2DFB70F85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584" y="3918728"/>
            <a:ext cx="548700" cy="6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2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13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0DA20-7E04-9DAD-C53B-B22876FDA2CD}"/>
              </a:ext>
            </a:extLst>
          </p:cNvPr>
          <p:cNvSpPr txBox="1"/>
          <p:nvPr/>
        </p:nvSpPr>
        <p:spPr>
          <a:xfrm>
            <a:off x="197708" y="195239"/>
            <a:ext cx="7933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kern="1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Αποσύνθεση του Κόστους σε Καθαρούς Φόρους επί της Τελικής Τιμής του Ξενοδοχειακού Προϊόντος</a:t>
            </a:r>
            <a:endParaRPr lang="el-GR" kern="100" dirty="0"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11C57FF-4050-90BF-3FE8-2DFB70F85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584" y="3918728"/>
            <a:ext cx="548700" cy="6852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C4A399-3AC8-5FF7-4843-D8E8A6B689A6}"/>
              </a:ext>
            </a:extLst>
          </p:cNvPr>
          <p:cNvSpPr txBox="1"/>
          <p:nvPr/>
        </p:nvSpPr>
        <p:spPr>
          <a:xfrm>
            <a:off x="386207" y="802772"/>
            <a:ext cx="6198401" cy="3537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l-GR" sz="1700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Περίπου το 44% των εισοδημάτων που δημιουργεί ο ξενοδοχειακός κλάδος κατανέμεται σε άλλους, πλην του ξενοδοχειακού, κλάδους. 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l-GR" sz="17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Αυτή η </a:t>
            </a:r>
            <a:r>
              <a:rPr lang="el-GR" sz="17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συμβολή του ξενοδοχειακού κλάδου </a:t>
            </a:r>
            <a:r>
              <a:rPr lang="el-GR" sz="17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 δημιουργία εισοδημάτων στο σύνολο της οικονομίας είναι </a:t>
            </a:r>
            <a:r>
              <a:rPr lang="el-GR" sz="17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σημαντικά υψηλότερη από την αντίστοιχη συμβολή των υπόλοιπων κλάδων</a:t>
            </a:r>
            <a:r>
              <a:rPr lang="el-GR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7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καθώς οι άλλοι κλάδοι της ελληνικής οικονομίας διανέμουν, κατά μέσο όρο, το </a:t>
            </a:r>
            <a:r>
              <a:rPr lang="el-GR" sz="17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28%</a:t>
            </a:r>
            <a:r>
              <a:rPr lang="el-GR" sz="17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των εισοδημάτων που δημιουργούν στους λοιπούς κλάδους της οικονομίας. 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l-GR" sz="17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Στα Σχήματα 3-4 παρακάτω αποτυπώνεται η αποσύνθεση των καθαρών φόρων που επιβαρύνουν το κόστος του ξενοδοχειακού προϊόντος αν</a:t>
            </a:r>
            <a:r>
              <a:rPr lang="el-GR" sz="1700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 κλάδο προέλευσης. </a:t>
            </a:r>
            <a:endParaRPr lang="el-GR" sz="17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57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F5E3BA7D-A919-E417-AFE2-4FFE333B34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75" t="14096" r="15404" b="14982"/>
          <a:stretch/>
        </p:blipFill>
        <p:spPr>
          <a:xfrm>
            <a:off x="1930523" y="473923"/>
            <a:ext cx="5303399" cy="4669528"/>
          </a:xfrm>
          <a:prstGeom prst="rect">
            <a:avLst/>
          </a:prstGeom>
        </p:spPr>
      </p:pic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14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7D286-9E86-A56C-E9FD-A3D1A4F12EB3}"/>
              </a:ext>
            </a:extLst>
          </p:cNvPr>
          <p:cNvSpPr txBox="1"/>
          <p:nvPr/>
        </p:nvSpPr>
        <p:spPr>
          <a:xfrm>
            <a:off x="96969" y="34612"/>
            <a:ext cx="8733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kern="1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Α</a:t>
            </a:r>
            <a:r>
              <a:rPr lang="el-GR" sz="1600" b="1" kern="100" dirty="0">
                <a:solidFill>
                  <a:schemeClr val="bg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ποσύνθεση του κόστους σε καθαρούς φόρους επί του ξενοδοχειακού προϊόντος ανά κλάδο προέλευσης</a:t>
            </a:r>
            <a:endParaRPr lang="el-GR" kern="100" dirty="0"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E0264-F952-3A28-27EB-FAE35A3C69F0}"/>
              </a:ext>
            </a:extLst>
          </p:cNvPr>
          <p:cNvSpPr txBox="1"/>
          <p:nvPr/>
        </p:nvSpPr>
        <p:spPr>
          <a:xfrm>
            <a:off x="293843" y="935470"/>
            <a:ext cx="230034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Σχήμα 3. </a:t>
            </a:r>
          </a:p>
          <a:p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Κλάδοι Προέλευσης Καθαρών Φόρων επί του Ξενοδοχειακού Προϊόντος, </a:t>
            </a:r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endParaRPr lang="el-GR" b="1" dirty="0"/>
          </a:p>
        </p:txBody>
      </p:sp>
      <p:pic>
        <p:nvPicPr>
          <p:cNvPr id="5" name="Εικόνα 4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9EA9307E-8B1B-1C9F-4BCD-CEA290B1E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584" y="3918728"/>
            <a:ext cx="548700" cy="6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17FAE94-3086-EA75-85CF-3AD95F6506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72" t="15962" r="6837" b="16641"/>
          <a:stretch/>
        </p:blipFill>
        <p:spPr>
          <a:xfrm>
            <a:off x="1423277" y="536516"/>
            <a:ext cx="6027390" cy="4604439"/>
          </a:xfrm>
          <a:prstGeom prst="rect">
            <a:avLst/>
          </a:prstGeom>
        </p:spPr>
      </p:pic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15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7D286-9E86-A56C-E9FD-A3D1A4F12EB3}"/>
              </a:ext>
            </a:extLst>
          </p:cNvPr>
          <p:cNvSpPr txBox="1"/>
          <p:nvPr/>
        </p:nvSpPr>
        <p:spPr>
          <a:xfrm>
            <a:off x="37963" y="48719"/>
            <a:ext cx="8733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kern="1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Α</a:t>
            </a:r>
            <a:r>
              <a:rPr lang="el-GR" sz="1600" b="1" kern="100" dirty="0">
                <a:solidFill>
                  <a:schemeClr val="bg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ποσύνθεση του κόστους σε καθαρούς φόρους επί του ξενοδοχειακού προϊόντος ανά κλάδο προέλευσης</a:t>
            </a:r>
            <a:endParaRPr lang="el-GR" sz="1600" kern="100" dirty="0"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E0264-F952-3A28-27EB-FAE35A3C69F0}"/>
              </a:ext>
            </a:extLst>
          </p:cNvPr>
          <p:cNvSpPr txBox="1"/>
          <p:nvPr/>
        </p:nvSpPr>
        <p:spPr>
          <a:xfrm>
            <a:off x="112467" y="1756840"/>
            <a:ext cx="19055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Σχήμα 4. </a:t>
            </a:r>
          </a:p>
          <a:p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Κλάδοι Προέλευσης Καθαρών Φόρων επί του Ξενοδοχειακού Προϊόντος, </a:t>
            </a:r>
          </a:p>
          <a:p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endParaRPr lang="el-GR" b="1" dirty="0"/>
          </a:p>
        </p:txBody>
      </p:sp>
      <p:pic>
        <p:nvPicPr>
          <p:cNvPr id="5" name="Εικόνα 4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9EA9307E-8B1B-1C9F-4BCD-CEA290B1E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584" y="3918728"/>
            <a:ext cx="548700" cy="685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Επεξήγηση με σύννεφο 1">
                <a:extLst>
                  <a:ext uri="{FF2B5EF4-FFF2-40B4-BE49-F238E27FC236}">
                    <a16:creationId xmlns:a16="http://schemas.microsoft.com/office/drawing/2014/main" id="{80DF08FD-AFF4-EEA0-948E-A8665DD08089}"/>
                  </a:ext>
                </a:extLst>
              </p:cNvPr>
              <p:cNvSpPr/>
              <p:nvPr/>
            </p:nvSpPr>
            <p:spPr>
              <a:xfrm>
                <a:off x="6160067" y="539557"/>
                <a:ext cx="2868627" cy="1819831"/>
              </a:xfrm>
              <a:prstGeom prst="cloudCallout">
                <a:avLst>
                  <a:gd name="adj1" fmla="val -30750"/>
                  <a:gd name="adj2" fmla="val 66594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Σχεδόν τα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l-GR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των καθαρών φόρων που εισπράττονται </a:t>
                </a:r>
                <a:r>
                  <a:rPr lang="el-GR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από τη λειτουργία του ξενοδοχειακού κλάδου επιβαρύνουν το ξενοδοχειακό προϊόν</a:t>
                </a:r>
                <a:r>
                  <a:rPr lang="el-GR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l-G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Επεξήγηση με σύννεφο 1">
                <a:extLst>
                  <a:ext uri="{FF2B5EF4-FFF2-40B4-BE49-F238E27FC236}">
                    <a16:creationId xmlns:a16="http://schemas.microsoft.com/office/drawing/2014/main" id="{80DF08FD-AFF4-EEA0-948E-A8665DD08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067" y="539557"/>
                <a:ext cx="2868627" cy="1819831"/>
              </a:xfrm>
              <a:prstGeom prst="cloudCallout">
                <a:avLst>
                  <a:gd name="adj1" fmla="val -30750"/>
                  <a:gd name="adj2" fmla="val 66594"/>
                </a:avLst>
              </a:prstGeom>
              <a:blipFill>
                <a:blip r:embed="rId6"/>
                <a:stretch>
                  <a:fillRect t="-94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11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16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0DA20-7E04-9DAD-C53B-B22876FDA2CD}"/>
              </a:ext>
            </a:extLst>
          </p:cNvPr>
          <p:cNvSpPr txBox="1"/>
          <p:nvPr/>
        </p:nvSpPr>
        <p:spPr>
          <a:xfrm>
            <a:off x="197708" y="104099"/>
            <a:ext cx="8282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kern="1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Βασικές Διαπιστώσεις από τη Συγκριτική Ανάλυση της Προέλευσης των Καθαρών Φόρων επί του Ξενοδοχειακού Προϊόντος</a:t>
            </a:r>
            <a:endParaRPr lang="el-GR" kern="100" dirty="0"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1C7069-3FBA-C95B-1346-4A3C4A92CCE4}"/>
                  </a:ext>
                </a:extLst>
              </p:cNvPr>
              <p:cNvSpPr txBox="1"/>
              <p:nvPr/>
            </p:nvSpPr>
            <p:spPr>
              <a:xfrm>
                <a:off x="197708" y="744660"/>
                <a:ext cx="7183678" cy="4218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buFont typeface="Symbol" panose="05050102010706020507" pitchFamily="18" charset="2"/>
                  <a:buChar char=""/>
                </a:pPr>
                <a:r>
                  <a:rPr lang="el-GR" sz="1800" kern="100" dirty="0">
                    <a:solidFill>
                      <a:schemeClr val="bg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Σχεδόν τα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1800" b="1" i="1" kern="1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1800" b="1" i="1" kern="1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l-GR" sz="1800" b="1" i="1" kern="1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l-GR" sz="1800" b="1" kern="1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(72,6%) </a:t>
                </a:r>
                <a:r>
                  <a:rPr lang="el-GR" sz="1800" kern="1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των άμεσων και έμμεσων καθαρών φόρων που επιβαρύνουν το κόστος παραγωγής του ξενοδοχειακού προϊόντος αφορούν φόρους που επιβάλλονται επί του ίδιου του ξενοδοχειακού προϊόντος</a:t>
                </a:r>
                <a:r>
                  <a:rPr lang="el-GR" sz="1800" kern="100" dirty="0">
                    <a:solidFill>
                      <a:schemeClr val="bg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ενώ περίπου το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1800" b="1" i="1" kern="10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1800" b="1" i="1" kern="10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l-GR" sz="1800" b="1" i="1" kern="10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l-GR" sz="1800" b="1" kern="100" dirty="0">
                    <a:solidFill>
                      <a:schemeClr val="bg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(19,5%) </a:t>
                </a:r>
                <a:r>
                  <a:rPr lang="el-GR" sz="1800" kern="100" dirty="0">
                    <a:solidFill>
                      <a:schemeClr val="bg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αυτών των φόρων προέρχονται από φόρους σε τρόφιμα που χρησιμοποιούνται ως ενδιάμεσες εισροές από το ξενοδοχειακό κλάδο. 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Symbol" panose="05050102010706020507" pitchFamily="18" charset="2"/>
                  <a:buChar char=""/>
                </a:pPr>
                <a:r>
                  <a:rPr lang="el-GR" sz="1800" b="1" kern="1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Η παραπάνω ανισοκατανομή της φορολογικής επιβάρυνσης σε βάρος του ξενοδοχειακού προϊόντος έχει οξυνθεί σημαντικά τα τελευταία χρόνια</a:t>
                </a:r>
                <a:r>
                  <a:rPr lang="el-GR" sz="1800" kern="100" dirty="0">
                    <a:solidFill>
                      <a:schemeClr val="bg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καθώς το μερίδιο των καθαρών φόρων επί του ξενοδοχειακού προϊόντος στους συνολικούς καθαρούς φόρους που επιβαρύνουν το κόστους παραγωγής του ξενοδοχειακού προϊόντος ήταν το </a:t>
                </a:r>
                <a:r>
                  <a:rPr lang="el-GR" sz="1800" b="1" kern="100" dirty="0">
                    <a:solidFill>
                      <a:schemeClr val="bg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2010 στο 61,7%, </a:t>
                </a:r>
                <a:r>
                  <a:rPr lang="el-GR" sz="1800" kern="100" dirty="0">
                    <a:solidFill>
                      <a:schemeClr val="bg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ενώ το </a:t>
                </a:r>
                <a:r>
                  <a:rPr lang="el-GR" sz="1800" b="1" kern="100" dirty="0">
                    <a:solidFill>
                      <a:schemeClr val="bg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2019 το εν λόγω μερίδιο αυξήθηκε στο 72,6%. </a:t>
                </a:r>
                <a:r>
                  <a:rPr lang="el-GR" sz="1800" b="1" dirty="0">
                    <a:solidFill>
                      <a:schemeClr val="bg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l-GR" sz="17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1C7069-3FBA-C95B-1346-4A3C4A92C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08" y="744660"/>
                <a:ext cx="7183678" cy="4218142"/>
              </a:xfrm>
              <a:prstGeom prst="rect">
                <a:avLst/>
              </a:prstGeom>
              <a:blipFill>
                <a:blip r:embed="rId4"/>
                <a:stretch>
                  <a:fillRect l="-705" t="-9309" r="-705" b="-15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Εικόνα 8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11C57FF-4050-90BF-3FE8-2DFB70F85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584" y="3918728"/>
            <a:ext cx="548700" cy="6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9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74A21C-75F2-2D2F-2B0B-F936CED438BE}"/>
              </a:ext>
            </a:extLst>
          </p:cNvPr>
          <p:cNvSpPr txBox="1"/>
          <p:nvPr/>
        </p:nvSpPr>
        <p:spPr>
          <a:xfrm>
            <a:off x="335494" y="104099"/>
            <a:ext cx="82698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kern="1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Σύνοψη Συμπερασμάτων					</a:t>
            </a:r>
            <a:endParaRPr lang="el-GR" sz="1800" kern="100" dirty="0"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99A97-FA52-CFA9-DD3E-9FFB3D496F92}"/>
              </a:ext>
            </a:extLst>
          </p:cNvPr>
          <p:cNvSpPr txBox="1"/>
          <p:nvPr/>
        </p:nvSpPr>
        <p:spPr>
          <a:xfrm>
            <a:off x="1284514" y="573917"/>
            <a:ext cx="6754587" cy="2940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el-G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συνολικοί καθαροί φόροι </a:t>
            </a:r>
            <a:r>
              <a:rPr lang="el-G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εισπράττονται από τη λειτουργία του ξενοδοχειακού κλάδου 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διαχρονικά </a:t>
            </a:r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σημαντικά υψηλότεροι 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τους φόρους που εισπράττονται, κατά μέσο όρο, τους υπόλοιπους κλάδους της ελληνικής οικονομίας, ενώ έχουν σημειώσει και </a:t>
            </a:r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σημαντική αύξηση τα τελευταία χρόνια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el-G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Περαιτέρω, οι φόροι που εισπράττονται από τη λειτουργία του ξενοδοχειακού κλάδου επιβαρύνουν σε </a:t>
            </a:r>
            <a:r>
              <a:rPr lang="el-G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δυσανάλογα μεγάλο βαθμό </a:t>
            </a:r>
            <a:r>
              <a:rPr lang="el-G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ίδιο το ξενοδοχειακό προϊόν, δημιουργώντας, έτσι, μια </a:t>
            </a:r>
            <a:r>
              <a:rPr lang="el-G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κατάσταση </a:t>
            </a:r>
            <a:r>
              <a:rPr lang="el-GR" sz="18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υπερ</a:t>
            </a:r>
            <a:r>
              <a:rPr lang="el-G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-φορολόγησης του κλάδου</a:t>
            </a:r>
            <a:r>
              <a:rPr lang="el-G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465619B4-66F8-6AA3-9FD0-48E93BBC6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584" y="3918728"/>
            <a:ext cx="548700" cy="6852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762B8F5E-B55A-9607-5478-B8D849158C25}"/>
              </a:ext>
            </a:extLst>
          </p:cNvPr>
          <p:cNvGrpSpPr/>
          <p:nvPr/>
        </p:nvGrpSpPr>
        <p:grpSpPr>
          <a:xfrm>
            <a:off x="527652" y="258055"/>
            <a:ext cx="5203024" cy="701439"/>
            <a:chOff x="534883" y="211810"/>
            <a:chExt cx="5203024" cy="701439"/>
          </a:xfrm>
        </p:grpSpPr>
        <p:pic>
          <p:nvPicPr>
            <p:cNvPr id="6" name="Εικόνα 5" descr="Εικόνα που περιέχει κείμενο, clipart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C851F5F5-FF42-D8E5-1153-92FFC507B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83" y="211810"/>
              <a:ext cx="582828" cy="70143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B3E9BA-9B3C-4837-7EDB-CF796110FD8A}"/>
                </a:ext>
              </a:extLst>
            </p:cNvPr>
            <p:cNvSpPr txBox="1"/>
            <p:nvPr/>
          </p:nvSpPr>
          <p:spPr>
            <a:xfrm>
              <a:off x="1118495" y="352281"/>
              <a:ext cx="46194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ΙΝΣΤΙΤΟΥΤΟ 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55B25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ΤΟΥΡΙΣΤΙΚΩΝ 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ΕΡΕΥΝΩΝ ΚΑΙ 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55B25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ΠΡΟΒΛΕΨΕΩΝ</a:t>
              </a:r>
              <a:endPara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l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55B25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RESEARCH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INSTITUTE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55B25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FOR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TOURISΜ</a:t>
              </a:r>
              <a:endPara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593686-B604-18F0-5507-7732055A86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0" y="1151806"/>
            <a:ext cx="2157555" cy="215755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FA5BF72-A092-0008-9AAC-CDC2EB1E7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2108" y="3647838"/>
            <a:ext cx="2464229" cy="11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2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2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7D286-9E86-A56C-E9FD-A3D1A4F12EB3}"/>
              </a:ext>
            </a:extLst>
          </p:cNvPr>
          <p:cNvSpPr txBox="1"/>
          <p:nvPr/>
        </p:nvSpPr>
        <p:spPr>
          <a:xfrm>
            <a:off x="197708" y="261091"/>
            <a:ext cx="7933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kern="100" dirty="0">
                <a:solidFill>
                  <a:schemeClr val="bg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Εισαγωγή</a:t>
            </a:r>
            <a:endParaRPr lang="el-GR" kern="100" dirty="0"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Εικόνα 9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2F54F275-6F43-1773-6261-1FAEE3173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584" y="3918728"/>
            <a:ext cx="548700" cy="6852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78D75B-22CA-2144-F556-5F1AC3C83ADC}"/>
              </a:ext>
            </a:extLst>
          </p:cNvPr>
          <p:cNvSpPr txBox="1"/>
          <p:nvPr/>
        </p:nvSpPr>
        <p:spPr>
          <a:xfrm>
            <a:off x="114716" y="797901"/>
            <a:ext cx="6777124" cy="3806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15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Σκοπ</a:t>
            </a:r>
            <a:r>
              <a:rPr lang="en-US" sz="15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</a:t>
            </a:r>
            <a:r>
              <a:rPr lang="el-GR" sz="15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ς της παρούσης είναι η εκτίμηση της φορολογικής επιβάρυνσης του ξενοδοχειακού </a:t>
            </a:r>
            <a:r>
              <a:rPr lang="el-GR" sz="15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κλ</a:t>
            </a:r>
            <a:r>
              <a:rPr lang="en-US" sz="15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</a:t>
            </a:r>
            <a:r>
              <a:rPr lang="el-GR" sz="15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δου</a:t>
            </a:r>
            <a:r>
              <a:rPr lang="el-GR" sz="15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15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το σκοπό αυτό, α</a:t>
            </a:r>
            <a:r>
              <a:rPr lang="el-GR" sz="15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ποσυνθέτουμε </a:t>
            </a:r>
            <a:r>
              <a:rPr lang="el-GR" sz="15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κ</a:t>
            </a:r>
            <a:r>
              <a:rPr lang="en-US" sz="15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</a:t>
            </a:r>
            <a:r>
              <a:rPr lang="el-GR" sz="15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στος</a:t>
            </a:r>
            <a:r>
              <a:rPr lang="el-GR" sz="15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παραγωγής</a:t>
            </a:r>
            <a:r>
              <a:rPr lang="el-GR" sz="15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 τελικού προϊόντος του ξενοδοχειακού κλάδου στις διάφορες κατηγορίες κόστους που απαιτούνται άμεσα και έμμεσα για την παραγωγή του ξενοδοχειακού προϊόντος.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15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εκτιμήσεις έγιναν χρησιμοποιώντας μεθόδους τις Ανάλυσης Εισροών-Εκροών και στοιχεία από τους Πίνακες Προσφοράς και Χρήσεων της ελληνικής οικονομίας.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15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Κάνουμε την ανάλυση χρησιμοποιώντας </a:t>
            </a:r>
            <a:r>
              <a:rPr lang="el-GR" sz="15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στοιχεία για τον τελευταίο προ-</a:t>
            </a:r>
            <a:r>
              <a:rPr lang="en-US" sz="15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r>
              <a:rPr lang="el-GR" sz="15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διαθέσιμο έτος (2019) </a:t>
            </a:r>
            <a:r>
              <a:rPr lang="el-GR" sz="15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καθώς και για το έτος 2010 ώστε να διερευνήσουμε και τη διαχρονική εξέλιξη της δομής του ξενοδοχειακού κόστους.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15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Τέλος, συγκρίνουμε τα ευρήματά μας για το ξενοδοχειακό κλάδο με τα αντίστοιχα μεγέθη που ισχύουν, κατά μέσο όρο, στους υπόλοιπους κλάδους της ελληνικής οικονομίας. </a:t>
            </a:r>
          </a:p>
        </p:txBody>
      </p:sp>
    </p:spTree>
    <p:extLst>
      <p:ext uri="{BB962C8B-B14F-4D97-AF65-F5344CB8AC3E}">
        <p14:creationId xmlns:p14="http://schemas.microsoft.com/office/powerpoint/2010/main" val="143229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>
          <a:extLst>
            <a:ext uri="{FF2B5EF4-FFF2-40B4-BE49-F238E27FC236}">
              <a16:creationId xmlns:a16="http://schemas.microsoft.com/office/drawing/2014/main" id="{B3A14E7B-BA73-74BB-AE0A-F50F5D978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>
            <a:extLst>
              <a:ext uri="{FF2B5EF4-FFF2-40B4-BE49-F238E27FC236}">
                <a16:creationId xmlns:a16="http://schemas.microsoft.com/office/drawing/2014/main" id="{23335164-0CFE-B055-0751-5AA08BE0911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3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002087-0606-AD40-6A7E-DD889D9F4AB5}"/>
              </a:ext>
            </a:extLst>
          </p:cNvPr>
          <p:cNvSpPr txBox="1"/>
          <p:nvPr/>
        </p:nvSpPr>
        <p:spPr>
          <a:xfrm>
            <a:off x="197708" y="261091"/>
            <a:ext cx="7933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kern="100" dirty="0">
                <a:solidFill>
                  <a:schemeClr val="bg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Σύνοψη Μεθοδολογικού Πλαισίου</a:t>
            </a:r>
            <a:endParaRPr lang="el-GR" kern="100" dirty="0"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Εικόνα 9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F5E53831-8A01-3BC1-97F6-36CE1640D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584" y="3918728"/>
            <a:ext cx="548700" cy="685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6A7C00-807E-BFBC-3314-6812C22805F8}"/>
                  </a:ext>
                </a:extLst>
              </p:cNvPr>
              <p:cNvSpPr txBox="1"/>
              <p:nvPr/>
            </p:nvSpPr>
            <p:spPr>
              <a:xfrm>
                <a:off x="197708" y="751207"/>
                <a:ext cx="6532324" cy="419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Ξεκινούμε από την </a:t>
                </a:r>
                <a:r>
                  <a:rPr lang="el-GR" sz="1600" dirty="0" err="1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εθνικολογιστική</a:t>
                </a: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ταυτότητα που περιγράφει την </a:t>
                </a:r>
                <a:r>
                  <a:rPr lang="el-GR" sz="1600" dirty="0" err="1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τιμιακή</a:t>
                </a: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πλευρά των Πινάκων Προσφοράς-Χρήσεων:</a:t>
                </a:r>
                <a:endParaRPr lang="en-US" sz="1600" dirty="0">
                  <a:effectLst/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sz="1600" dirty="0">
                    <a:effectLst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sz="1600" b="1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en-US" sz="1600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l-GR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sz="1600" b="1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𝐔</m:t>
                    </m:r>
                    <m:r>
                      <a:rPr lang="en-US" sz="1600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l-GR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16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</a:t>
                </a:r>
                <a:r>
                  <a:rPr lang="el-GR" sz="1600" dirty="0">
                    <a:effectLst/>
                  </a:rPr>
                  <a:t> </a:t>
                </a:r>
                <a:r>
                  <a:rPr lang="en-US" sz="1600" dirty="0">
                    <a:effectLst/>
                  </a:rPr>
                  <a:t>	   (1)</a:t>
                </a:r>
                <a:endParaRPr lang="el-GR" sz="1600" dirty="0">
                  <a:effectLst/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𝐌</m:t>
                    </m:r>
                  </m:oMath>
                </a14:m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η μήτρα παραγωγής της οικονομίας,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𝐔</m:t>
                    </m:r>
                  </m:oMath>
                </a14:m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η μήτρα χρήσεων της οικονομίας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το διάνυσμα της προστιθέμενης αξίας ανά κλάδο.</a:t>
                </a:r>
                <a:endParaRPr lang="en-US" sz="1600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sz="1600" dirty="0" err="1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Απ</a:t>
                </a:r>
                <a:r>
                  <a:rPr lang="en-US" sz="1600" dirty="0" err="1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ό</a:t>
                </a: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την εξίσωση (1) λαμβάνουμε: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sz="1600" dirty="0">
                    <a:effectLst/>
                  </a:rPr>
                  <a:t>	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sz="1600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l-GR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l-GR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1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𝐔</m:t>
                        </m:r>
                        <m:r>
                          <a:rPr lang="en-US" sz="160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e>
                      <m:sup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60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  <a:r>
                  <a:rPr lang="el-GR" sz="1600" dirty="0"/>
                  <a:t>		               </a:t>
                </a:r>
                <a:r>
                  <a:rPr lang="en-US" sz="1600" dirty="0"/>
                  <a:t>(</a:t>
                </a:r>
                <a:r>
                  <a:rPr lang="el-GR" sz="1600" dirty="0"/>
                  <a:t>2</a:t>
                </a:r>
                <a:r>
                  <a:rPr lang="en-US" sz="1600" dirty="0"/>
                  <a:t>)</a:t>
                </a:r>
                <a:endParaRPr lang="el-GR" sz="1600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όπου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𝐔</m:t>
                        </m:r>
                        <m:r>
                          <a:rPr lang="en-US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είναι η «γενικευμένη αντίστροφη μήτρα </a:t>
                </a:r>
                <a:r>
                  <a:rPr lang="en-US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Leontief</a:t>
                </a: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». Το δεξιό μέλος της εξίσωσης (2) δίνει τις άμεσες και έμμεσες απαιτήσεις σε προστιθέμενη αξία για την παραγωγή 1 μονάδας τελικού προϊόντος κάθε κλάδου. Συνεπώς, η εξίσωση (2) αποσυνθέτει το κόστος παραγωγής του τελικού προϊόντος κάθε κλάδου στα κόστη των συντελεστών παραγωγής που χρησιμοποιήθηκαν για την παραγωγή του.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6A7C00-807E-BFBC-3314-6812C2280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08" y="751207"/>
                <a:ext cx="6532324" cy="4195444"/>
              </a:xfrm>
              <a:prstGeom prst="rect">
                <a:avLst/>
              </a:prstGeom>
              <a:blipFill>
                <a:blip r:embed="rId5"/>
                <a:stretch>
                  <a:fillRect l="-583" t="-3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58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>
          <a:extLst>
            <a:ext uri="{FF2B5EF4-FFF2-40B4-BE49-F238E27FC236}">
              <a16:creationId xmlns:a16="http://schemas.microsoft.com/office/drawing/2014/main" id="{AFADAEDB-F26E-5123-F41E-44527065E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>
            <a:extLst>
              <a:ext uri="{FF2B5EF4-FFF2-40B4-BE49-F238E27FC236}">
                <a16:creationId xmlns:a16="http://schemas.microsoft.com/office/drawing/2014/main" id="{7C62EF81-BF18-5B73-8C81-FCF59A585D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4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DD1182-3319-0542-A06D-C3E090CB35AB}"/>
              </a:ext>
            </a:extLst>
          </p:cNvPr>
          <p:cNvSpPr txBox="1"/>
          <p:nvPr/>
        </p:nvSpPr>
        <p:spPr>
          <a:xfrm>
            <a:off x="197708" y="261091"/>
            <a:ext cx="7933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kern="100" dirty="0">
                <a:solidFill>
                  <a:schemeClr val="bg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Σύνοψη Μεθοδολογικού Πλαισίου</a:t>
            </a:r>
            <a:endParaRPr lang="el-GR" kern="100" dirty="0"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Εικόνα 9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6169487C-B72F-9DDF-0431-A7C135F19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584" y="3918728"/>
            <a:ext cx="548700" cy="685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8D259B-BC67-83D2-FC8E-CA83EF5E2443}"/>
                  </a:ext>
                </a:extLst>
              </p:cNvPr>
              <p:cNvSpPr txBox="1"/>
              <p:nvPr/>
            </p:nvSpPr>
            <p:spPr>
              <a:xfrm>
                <a:off x="197708" y="751207"/>
                <a:ext cx="6532324" cy="4279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Εν συνεχεία, κατασκευάζουμε μία μήτρα, έστω </a:t>
                </a:r>
                <a14:m>
                  <m:oMath xmlns:m="http://schemas.openxmlformats.org/officeDocument/2006/math">
                    <m:r>
                      <a:rPr lang="en-US" sz="1600" b="1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,  διαστάσεων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, όπου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είναι ο αριθμός των κατηγοριών κόστους που συνθέτουν το συνολικό κόστος κάθε προϊόντος (μισθοί, φόροι, αποσβέσεις, </a:t>
                </a:r>
                <a:r>
                  <a:rPr lang="el-GR" sz="1600" dirty="0" err="1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κλπ</a:t>
                </a: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) και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είναι ο αριθμός των κλάδων της οικονομίας. Κάθε στοιχείο της μήτρας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δίνει τις άμεσες απαιτήσεις των διαφόρων κατηγοριών κόστους για την παραγωγή 1 μονάδας κάθε εμπορεύματος. Συνεπώς, ισχύει: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sz="1600" dirty="0">
                    <a:effectLst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𝐂</m:t>
                    </m:r>
                    <m:r>
                      <a:rPr lang="en-US" sz="1600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l-GR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l-GR" sz="1600" dirty="0"/>
                  <a:t>		              		 </a:t>
                </a:r>
                <a:r>
                  <a:rPr lang="en-US" sz="1600" dirty="0"/>
                  <a:t>(</a:t>
                </a:r>
                <a:r>
                  <a:rPr lang="el-GR" sz="1600" dirty="0"/>
                  <a:t>3</a:t>
                </a:r>
                <a:r>
                  <a:rPr lang="en-US" sz="1600" dirty="0"/>
                  <a:t>)</a:t>
                </a:r>
                <a:endParaRPr lang="el-GR" sz="1600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Λαμβάνοντας υπόψη την εξίσωση (3), η εξίσωση (2) γίνεται: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sz="1600" dirty="0">
                    <a:effectLst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sz="1600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𝐂</m:t>
                    </m:r>
                    <m:sSup>
                      <m:sSupPr>
                        <m:ctrlPr>
                          <a:rPr lang="el-GR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1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𝐔</m:t>
                        </m:r>
                        <m:r>
                          <a:rPr lang="en-US" sz="160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e>
                      <m:sup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60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  <a:r>
                  <a:rPr lang="el-GR" sz="1600" dirty="0"/>
                  <a:t>		                 </a:t>
                </a:r>
                <a:r>
                  <a:rPr lang="en-US" sz="1600" dirty="0"/>
                  <a:t>(</a:t>
                </a:r>
                <a:r>
                  <a:rPr lang="el-GR" sz="1600" dirty="0"/>
                  <a:t>4</a:t>
                </a:r>
                <a:r>
                  <a:rPr lang="en-US" sz="1600" dirty="0"/>
                  <a:t>)</a:t>
                </a:r>
                <a:endParaRPr lang="el-GR" sz="1600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ή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sz="1600" dirty="0">
                    <a:effectLst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sz="1600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sz="16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𝐃</m:t>
                    </m:r>
                  </m:oMath>
                </a14:m>
                <a:r>
                  <a:rPr lang="en-US" sz="1600" dirty="0"/>
                  <a:t> </a:t>
                </a:r>
                <a:r>
                  <a:rPr lang="el-GR" sz="1600" dirty="0"/>
                  <a:t>		                </a:t>
                </a:r>
                <a:r>
                  <a:rPr lang="en-US" sz="1600" dirty="0"/>
                  <a:t>	</a:t>
                </a:r>
                <a:r>
                  <a:rPr lang="el-GR" sz="1600" dirty="0"/>
                  <a:t> </a:t>
                </a:r>
                <a:r>
                  <a:rPr lang="en-US" sz="1600" dirty="0"/>
                  <a:t>(</a:t>
                </a:r>
                <a:r>
                  <a:rPr lang="el-GR" sz="1600" dirty="0"/>
                  <a:t>5</a:t>
                </a:r>
                <a:r>
                  <a:rPr lang="en-US" sz="1600" dirty="0"/>
                  <a:t>)</a:t>
                </a:r>
                <a:endParaRPr lang="el-GR" sz="1600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𝐂</m:t>
                    </m:r>
                    <m:sSup>
                      <m:sSup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𝐔</m:t>
                        </m:r>
                        <m:r>
                          <a:rPr lang="en-US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endParaRPr lang="el-GR" sz="1600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8D259B-BC67-83D2-FC8E-CA83EF5E2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08" y="751207"/>
                <a:ext cx="6532324" cy="4279698"/>
              </a:xfrm>
              <a:prstGeom prst="rect">
                <a:avLst/>
              </a:prstGeom>
              <a:blipFill>
                <a:blip r:embed="rId5"/>
                <a:stretch>
                  <a:fillRect l="-583" t="-297" r="-5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81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>
          <a:extLst>
            <a:ext uri="{FF2B5EF4-FFF2-40B4-BE49-F238E27FC236}">
              <a16:creationId xmlns:a16="http://schemas.microsoft.com/office/drawing/2014/main" id="{049A3C28-036E-F6D6-C854-7F3DFF845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>
            <a:extLst>
              <a:ext uri="{FF2B5EF4-FFF2-40B4-BE49-F238E27FC236}">
                <a16:creationId xmlns:a16="http://schemas.microsoft.com/office/drawing/2014/main" id="{47AC2C5A-6FA3-E748-BD49-9A26998F60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5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A041D2-CA0A-D7A5-4DA5-FD1959259B1B}"/>
              </a:ext>
            </a:extLst>
          </p:cNvPr>
          <p:cNvSpPr txBox="1"/>
          <p:nvPr/>
        </p:nvSpPr>
        <p:spPr>
          <a:xfrm>
            <a:off x="197708" y="261091"/>
            <a:ext cx="7933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kern="100" dirty="0">
                <a:solidFill>
                  <a:schemeClr val="bg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Σύνοψη Μεθοδολογικού Πλαισίου</a:t>
            </a:r>
            <a:endParaRPr lang="el-GR" kern="100" dirty="0"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Εικόνα 9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548F570A-BB77-221D-7C6B-FE8E5A517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584" y="3918728"/>
            <a:ext cx="548700" cy="685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F975AD-C47A-AEBB-C8DE-08945A6BB6A5}"/>
                  </a:ext>
                </a:extLst>
              </p:cNvPr>
              <p:cNvSpPr txBox="1"/>
              <p:nvPr/>
            </p:nvSpPr>
            <p:spPr>
              <a:xfrm>
                <a:off x="197708" y="599645"/>
                <a:ext cx="6532324" cy="2475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𝐂</m:t>
                      </m:r>
                      <m:sSup>
                        <m:sSupPr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𝐌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𝐔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 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l-GR" sz="1600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Η</a:t>
                </a:r>
                <a14:m>
                  <m:oMath xmlns:m="http://schemas.openxmlformats.org/officeDocument/2006/math">
                    <m:r>
                      <a:rPr lang="el-GR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𝐃</m:t>
                    </m:r>
                  </m:oMath>
                </a14:m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είναι μια διαστάσεων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μήτρα, κάθε στοιχείο της οποίας δίνει την άμεση και έμμεση συμβολή των διαφόρων κατηγοριών κόστους στη διαμόρφωση </a:t>
                </a:r>
                <a:r>
                  <a:rPr lang="el-GR" sz="1600" b="1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του κόστους παραγωγής των τελικών προϊόντων </a:t>
                </a: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που παράγονται στην οικονομία.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Από τους Πίνακες Προσφοράς και Χρήσεων της ελληνικής οικονομίας μπορούμε να διακρίνουμε 6 κατηγορίες κόστους που εισέρχονται στη </a:t>
                </a:r>
                <a:r>
                  <a:rPr lang="el-GR" sz="1600" b="1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διαδικασία παραγωγής</a:t>
                </a:r>
                <a:r>
                  <a:rPr lang="el-GR" sz="1600" dirty="0">
                    <a:solidFill>
                      <a:schemeClr val="bg2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F975AD-C47A-AEBB-C8DE-08945A6BB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08" y="599645"/>
                <a:ext cx="6532324" cy="2475999"/>
              </a:xfrm>
              <a:prstGeom prst="rect">
                <a:avLst/>
              </a:prstGeom>
              <a:blipFill>
                <a:blip r:embed="rId5"/>
                <a:stretch>
                  <a:fillRect l="-583" b="-20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E786DDA3-19FE-9494-03BB-B6A897C15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561237"/>
              </p:ext>
            </p:extLst>
          </p:nvPr>
        </p:nvGraphicFramePr>
        <p:xfrm>
          <a:off x="1752600" y="3119202"/>
          <a:ext cx="3630386" cy="187099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630386">
                  <a:extLst>
                    <a:ext uri="{9D8B030D-6E8A-4147-A177-3AD203B41FA5}">
                      <a16:colId xmlns:a16="http://schemas.microsoft.com/office/drawing/2014/main" val="3353976828"/>
                    </a:ext>
                  </a:extLst>
                </a:gridCol>
              </a:tblGrid>
              <a:tr h="450246">
                <a:tc>
                  <a:txBody>
                    <a:bodyPr/>
                    <a:lstStyle/>
                    <a:p>
                      <a:pPr algn="ctr"/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</a:rPr>
                        <a:t>ΚΑΤΗΓΟΡΙΕΣ ΚΟΣΤΟΥΣ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8537462"/>
                  </a:ext>
                </a:extLst>
              </a:tr>
              <a:tr h="236791"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</a:rPr>
                        <a:t>Καθαροί φόροι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2893429565"/>
                  </a:ext>
                </a:extLst>
              </a:tr>
              <a:tr h="236791"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</a:rPr>
                        <a:t>Εργοδοτικές Εισφορές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1622726790"/>
                  </a:ext>
                </a:extLst>
              </a:tr>
              <a:tr h="236791"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</a:rPr>
                        <a:t>Μισθοί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3356039066"/>
                  </a:ext>
                </a:extLst>
              </a:tr>
              <a:tr h="236791"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</a:rPr>
                        <a:t>Αποσβέσεις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3315102993"/>
                  </a:ext>
                </a:extLst>
              </a:tr>
              <a:tr h="236791"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</a:rPr>
                        <a:t>Εισαγωγές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2912479885"/>
                  </a:ext>
                </a:extLst>
              </a:tr>
              <a:tr h="236791"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</a:rPr>
                        <a:t>Λειτουργικό πλεόνασμα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234179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90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6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7D286-9E86-A56C-E9FD-A3D1A4F12EB3}"/>
              </a:ext>
            </a:extLst>
          </p:cNvPr>
          <p:cNvSpPr txBox="1"/>
          <p:nvPr/>
        </p:nvSpPr>
        <p:spPr>
          <a:xfrm>
            <a:off x="197708" y="261091"/>
            <a:ext cx="7933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kern="100" dirty="0">
                <a:solidFill>
                  <a:schemeClr val="bg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Κόστος Ξενοδοχειακού Προϊόντος ανά Κατηγορία Κόστους</a:t>
            </a:r>
            <a:endParaRPr lang="el-GR" kern="100" dirty="0"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981B5-73EE-69A4-BC75-0574FECB4B4C}"/>
              </a:ext>
            </a:extLst>
          </p:cNvPr>
          <p:cNvSpPr txBox="1"/>
          <p:nvPr/>
        </p:nvSpPr>
        <p:spPr>
          <a:xfrm>
            <a:off x="197707" y="884521"/>
            <a:ext cx="6591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Πίνακας 1</a:t>
            </a:r>
            <a:r>
              <a:rPr lang="el-GR" sz="14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Αποσύνθεση Κόστους Ξενοδοχειακού Προϊόντος ανά Κατηγορία Κόστους</a:t>
            </a: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6878EC1E-8085-45C9-8626-9B115F610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202646"/>
              </p:ext>
            </p:extLst>
          </p:nvPr>
        </p:nvGraphicFramePr>
        <p:xfrm>
          <a:off x="450937" y="1315233"/>
          <a:ext cx="6225436" cy="3434617"/>
        </p:xfrm>
        <a:graphic>
          <a:graphicData uri="http://schemas.openxmlformats.org/drawingml/2006/table">
            <a:tbl>
              <a:tblPr firstRow="1" firstCol="1" bandRow="1"/>
              <a:tblGrid>
                <a:gridCol w="1990514">
                  <a:extLst>
                    <a:ext uri="{9D8B030D-6E8A-4147-A177-3AD203B41FA5}">
                      <a16:colId xmlns:a16="http://schemas.microsoft.com/office/drawing/2014/main" val="2375982661"/>
                    </a:ext>
                  </a:extLst>
                </a:gridCol>
                <a:gridCol w="985101">
                  <a:extLst>
                    <a:ext uri="{9D8B030D-6E8A-4147-A177-3AD203B41FA5}">
                      <a16:colId xmlns:a16="http://schemas.microsoft.com/office/drawing/2014/main" val="3170004851"/>
                    </a:ext>
                  </a:extLst>
                </a:gridCol>
                <a:gridCol w="1134052">
                  <a:extLst>
                    <a:ext uri="{9D8B030D-6E8A-4147-A177-3AD203B41FA5}">
                      <a16:colId xmlns:a16="http://schemas.microsoft.com/office/drawing/2014/main" val="3378936137"/>
                    </a:ext>
                  </a:extLst>
                </a:gridCol>
                <a:gridCol w="976979">
                  <a:extLst>
                    <a:ext uri="{9D8B030D-6E8A-4147-A177-3AD203B41FA5}">
                      <a16:colId xmlns:a16="http://schemas.microsoft.com/office/drawing/2014/main" val="1329562085"/>
                    </a:ext>
                  </a:extLst>
                </a:gridCol>
                <a:gridCol w="1138790">
                  <a:extLst>
                    <a:ext uri="{9D8B030D-6E8A-4147-A177-3AD203B41FA5}">
                      <a16:colId xmlns:a16="http://schemas.microsoft.com/office/drawing/2014/main" val="2125719030"/>
                    </a:ext>
                  </a:extLst>
                </a:gridCol>
              </a:tblGrid>
              <a:tr h="652375">
                <a:tc>
                  <a:txBody>
                    <a:bodyPr/>
                    <a:lstStyle/>
                    <a:p>
                      <a:endParaRPr lang="el-GR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540221"/>
                  </a:ext>
                </a:extLst>
              </a:tr>
              <a:tr h="669534">
                <a:tc>
                  <a:txBody>
                    <a:bodyPr/>
                    <a:lstStyle/>
                    <a:p>
                      <a:pPr algn="ctr"/>
                      <a:r>
                        <a:rPr lang="el-G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ΚΑΤΗΓΟΡΙΕΣ ΚΟΣΤΟΥΣ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Ξενοδοχία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Σύνολο Οικονομίας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Ξενοδοχία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Σύνολο Οικονομίας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27609"/>
                  </a:ext>
                </a:extLst>
              </a:tr>
              <a:tr h="352118"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Καθαροί φόροι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15,6%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9,0%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19,1%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10,2%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912394"/>
                  </a:ext>
                </a:extLst>
              </a:tr>
              <a:tr h="352118"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Εργοδοτικές Εισφορές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4,3%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5,6%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4,4%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5,4%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541289"/>
                  </a:ext>
                </a:extLst>
              </a:tr>
              <a:tr h="352118"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Μισθοί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20,4%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21,8%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19,6%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21,1%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160589"/>
                  </a:ext>
                </a:extLst>
              </a:tr>
              <a:tr h="352118"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Αποσβέσεις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8,1%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12,0%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5,7%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9,0%</a:t>
                      </a:r>
                      <a:endParaRPr lang="el-GR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402847"/>
                  </a:ext>
                </a:extLst>
              </a:tr>
              <a:tr h="352118"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Εισαγωγές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13,7%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28,8%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17,2%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32,7%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517507"/>
                  </a:ext>
                </a:extLst>
              </a:tr>
              <a:tr h="352118"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Λειτουργικό πλεόνασμα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37,9%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22,9%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33,9%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21,6% </a:t>
                      </a:r>
                      <a:endParaRPr lang="el-G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688487"/>
                  </a:ext>
                </a:extLst>
              </a:tr>
            </a:tbl>
          </a:graphicData>
        </a:graphic>
      </p:graphicFrame>
      <p:pic>
        <p:nvPicPr>
          <p:cNvPr id="6" name="Εικόνα 5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34022A73-7230-6407-3FBD-D5B3DC6B1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584" y="3918728"/>
            <a:ext cx="548700" cy="685215"/>
          </a:xfrm>
          <a:prstGeom prst="rect">
            <a:avLst/>
          </a:prstGeom>
        </p:spPr>
      </p:pic>
      <p:sp>
        <p:nvSpPr>
          <p:cNvPr id="2" name="Έλλειψη 1">
            <a:extLst>
              <a:ext uri="{FF2B5EF4-FFF2-40B4-BE49-F238E27FC236}">
                <a16:creationId xmlns:a16="http://schemas.microsoft.com/office/drawing/2014/main" id="{201D69D5-6C81-9210-863B-4FC8620221A7}"/>
              </a:ext>
            </a:extLst>
          </p:cNvPr>
          <p:cNvSpPr/>
          <p:nvPr/>
        </p:nvSpPr>
        <p:spPr>
          <a:xfrm>
            <a:off x="4566557" y="2624326"/>
            <a:ext cx="990600" cy="3782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19,1%</a:t>
            </a:r>
          </a:p>
        </p:txBody>
      </p:sp>
      <p:sp>
        <p:nvSpPr>
          <p:cNvPr id="4" name="Έλλειψη 3">
            <a:extLst>
              <a:ext uri="{FF2B5EF4-FFF2-40B4-BE49-F238E27FC236}">
                <a16:creationId xmlns:a16="http://schemas.microsoft.com/office/drawing/2014/main" id="{3B8D89E0-7540-5EBB-6074-E1202FB809F2}"/>
              </a:ext>
            </a:extLst>
          </p:cNvPr>
          <p:cNvSpPr/>
          <p:nvPr/>
        </p:nvSpPr>
        <p:spPr>
          <a:xfrm>
            <a:off x="4566557" y="4030005"/>
            <a:ext cx="990600" cy="3782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17,2%</a:t>
            </a:r>
          </a:p>
        </p:txBody>
      </p:sp>
    </p:spTree>
    <p:extLst>
      <p:ext uri="{BB962C8B-B14F-4D97-AF65-F5344CB8AC3E}">
        <p14:creationId xmlns:p14="http://schemas.microsoft.com/office/powerpoint/2010/main" val="188879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7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7D286-9E86-A56C-E9FD-A3D1A4F12EB3}"/>
              </a:ext>
            </a:extLst>
          </p:cNvPr>
          <p:cNvSpPr txBox="1"/>
          <p:nvPr/>
        </p:nvSpPr>
        <p:spPr>
          <a:xfrm>
            <a:off x="197707" y="276955"/>
            <a:ext cx="8620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kern="100" dirty="0">
                <a:solidFill>
                  <a:schemeClr val="bg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Βασικές Διαπιστώσεις για τη Φορολογική Επιβάρυνση του Ξενοδοχειακ</a:t>
            </a:r>
            <a:r>
              <a:rPr lang="el-GR" sz="1600" b="1" kern="1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ού</a:t>
            </a:r>
            <a:r>
              <a:rPr lang="el-GR" sz="1600" b="1" kern="100" dirty="0">
                <a:solidFill>
                  <a:schemeClr val="bg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Προϊόντος</a:t>
            </a:r>
            <a:endParaRPr lang="el-GR" kern="100" dirty="0"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25E8-37CF-BD62-F7E6-964A5F700DEA}"/>
              </a:ext>
            </a:extLst>
          </p:cNvPr>
          <p:cNvSpPr txBox="1"/>
          <p:nvPr/>
        </p:nvSpPr>
        <p:spPr>
          <a:xfrm>
            <a:off x="469726" y="662179"/>
            <a:ext cx="6933156" cy="641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16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Επικεντρωνόμενοι στη φορολογική επιβάρυνση του ξενοδοχειακού κλάδου, από τον παραπάνω πίνακα προκύπτουν τα εξής: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17567-FF0F-12B1-E8EF-18B1955AF5E9}"/>
              </a:ext>
            </a:extLst>
          </p:cNvPr>
          <p:cNvSpPr txBox="1"/>
          <p:nvPr/>
        </p:nvSpPr>
        <p:spPr>
          <a:xfrm>
            <a:off x="356990" y="1491047"/>
            <a:ext cx="6269277" cy="3160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l-GR" sz="17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καθαροί φόροι συνιστούν το 19,1% </a:t>
            </a:r>
            <a:r>
              <a:rPr lang="el-GR" sz="1700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κ</a:t>
            </a:r>
            <a:r>
              <a:rPr lang="en-US" sz="1700" kern="1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</a:t>
            </a:r>
            <a:r>
              <a:rPr lang="el-GR" sz="1700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στους παραγωγής </a:t>
            </a:r>
            <a:r>
              <a:rPr lang="el-GR" sz="17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τελικού ξενοδοχειακού προϊόντος, έχοντας αυξηθεί αισθητά σε σχέση με το έτος 2010, όπου συνιστούσαν το 15,6% του κόστους παραγωγής του ξενοδοχειακού προϊόντος.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l-GR" sz="17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Παρόλο που η συμμετοχή των φόρων στο κόστος παραγωγής του τελικού προϊόντος έχει αυξηθεί στο σύνολο της ελληνικής οικονομίας, η αύξηση της συμμετοχής των φόρων στο κόστος παραγωγής του προϊόντος του ξενοδοχειακού κλάδου μεταξύ 2010 και 2019 είναι σημαντικά υψηλότερη (+22,4%) σε σχέση με την αύξηση στους υπόλοιπους κλάδους της οικονομίας (+13,3%). </a:t>
            </a:r>
          </a:p>
        </p:txBody>
      </p:sp>
      <p:pic>
        <p:nvPicPr>
          <p:cNvPr id="6" name="Εικόνα 5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6FAA107D-6432-F644-C03E-3DF168B9B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584" y="3918728"/>
            <a:ext cx="548700" cy="6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7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8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7D286-9E86-A56C-E9FD-A3D1A4F12EB3}"/>
              </a:ext>
            </a:extLst>
          </p:cNvPr>
          <p:cNvSpPr txBox="1"/>
          <p:nvPr/>
        </p:nvSpPr>
        <p:spPr>
          <a:xfrm>
            <a:off x="197707" y="276955"/>
            <a:ext cx="8620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kern="100">
                <a:solidFill>
                  <a:schemeClr val="bg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Βασικές Διαπιστώσεις για τη Φορολογική Επιβάρυνση του Ξενοδοχειακ</a:t>
            </a:r>
            <a:r>
              <a:rPr lang="el-GR" sz="1600" b="1" kern="1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ού</a:t>
            </a:r>
            <a:r>
              <a:rPr lang="el-GR" sz="1600" b="1" kern="100">
                <a:solidFill>
                  <a:schemeClr val="bg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Προϊόντος</a:t>
            </a:r>
            <a:endParaRPr lang="el-GR" kern="100" dirty="0"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43DDD8-C537-5B04-88C0-7386881ADEC3}"/>
                  </a:ext>
                </a:extLst>
              </p:cNvPr>
              <p:cNvSpPr txBox="1"/>
              <p:nvPr/>
            </p:nvSpPr>
            <p:spPr>
              <a:xfrm>
                <a:off x="356990" y="877272"/>
                <a:ext cx="6269277" cy="4058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buFont typeface="Symbol" panose="05050102010706020507" pitchFamily="18" charset="2"/>
                  <a:buChar char=""/>
                </a:pPr>
                <a:r>
                  <a:rPr lang="el-GR" sz="1500" kern="100" dirty="0">
                    <a:solidFill>
                      <a:schemeClr val="bg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Συνολικά, η συμμετοχή των καθαρών φόρων στο κόστος παραγωγής του ξενοδοχειακού προϊόντος είναι κατά 87,3% υψηλότερη σε σχέση με τη συμμετοχή των φόρων στο κόστος παραγωγής των προϊόντων της υπόλοιπης οικονομίας. Η αντίστοιχη απόκλιση το έτος 2010 βρισκόταν στο 73,3%, πράγμα που σημαίνει ότι έχει αυξηθεί κατά 14 ποσοστιαίες μονάδες την τελευταία δεκαετία. 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Symbol" panose="05050102010706020507" pitchFamily="18" charset="2"/>
                  <a:buChar char=""/>
                </a:pPr>
                <a:r>
                  <a:rPr lang="el-GR" sz="1500" kern="100" dirty="0">
                    <a:solidFill>
                      <a:schemeClr val="bg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Το άθροισμα φορολογικών και ασφαλιστικών επιβαρύνσεων (Καθαροί φόροι συν εργοδοτικές εισφορές) συνιστούν σχεδόν το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1500" i="1" kern="10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1500" i="1" kern="10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500" i="1" kern="10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1500" kern="100" dirty="0">
                    <a:solidFill>
                      <a:schemeClr val="bg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του κόστους παραγωγής του ξενοδοχειακού προϊόντος (23,5%) έχοντας αυξηθεί σημαντικά σε σχέση με το 2010, όπου αποτελούσαν σχεδόν το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1500" i="1" kern="10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1500" i="1" kern="10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500" i="1" kern="10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l-GR" sz="1500" kern="100" dirty="0">
                    <a:solidFill>
                      <a:schemeClr val="bg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του κόστους παραγωγής του ξενοδοχειακού προϊόντος (19,9%). Η αντίστοιχη επιβάρυνση για τους υπόλοιπους κλάδους της ελληνικής οικονομίας βρίσκεται στο 15,6% έχοντας αυξηθεί μόλις κατά 1 ποσοστιαία μονάδα σε σχέση με το 2010, όπου συνιστούσε το 14,6% του κόστους παραγωγής του τελικού προϊόντος της ελληνικής οικονομίας</a:t>
                </a:r>
                <a:r>
                  <a:rPr lang="el-GR" sz="1500" kern="100" dirty="0">
                    <a:solidFill>
                      <a:schemeClr val="bg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43DDD8-C537-5B04-88C0-7386881AD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90" y="877272"/>
                <a:ext cx="6269277" cy="4058612"/>
              </a:xfrm>
              <a:prstGeom prst="rect">
                <a:avLst/>
              </a:prstGeom>
              <a:blipFill>
                <a:blip r:embed="rId4"/>
                <a:stretch>
                  <a:fillRect l="-607" r="-405" b="-6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D612B1E0-FDEB-74DA-8215-33B18EB9A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584" y="3918728"/>
            <a:ext cx="548700" cy="6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9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7D286-9E86-A56C-E9FD-A3D1A4F12EB3}"/>
              </a:ext>
            </a:extLst>
          </p:cNvPr>
          <p:cNvSpPr txBox="1"/>
          <p:nvPr/>
        </p:nvSpPr>
        <p:spPr>
          <a:xfrm>
            <a:off x="197708" y="261091"/>
            <a:ext cx="7933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kern="100" dirty="0">
                <a:solidFill>
                  <a:schemeClr val="bg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Διαμόρφωση Κόστους του Τελικού Προϊόντος του Ξενοδοχειακού Κλάδου</a:t>
            </a:r>
            <a:endParaRPr lang="el-GR" kern="100" dirty="0">
              <a:solidFill>
                <a:schemeClr val="bg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9EA4B9-326F-FC39-83A9-2F6B5F0EB6C3}"/>
              </a:ext>
            </a:extLst>
          </p:cNvPr>
          <p:cNvSpPr txBox="1"/>
          <p:nvPr/>
        </p:nvSpPr>
        <p:spPr>
          <a:xfrm>
            <a:off x="407095" y="1035071"/>
            <a:ext cx="5880971" cy="3267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l-GR" sz="1600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16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 παραπάνω ευρήματα για την αποσύνθεση του κόστους παραγωγής του τελικού προϊόντος του ξενοδοχειακού κλάδου στις διάφορες κατηγορίες κόστους αφορά τόσο σε κόστη που προέρχονται </a:t>
            </a:r>
            <a:r>
              <a:rPr lang="el-GR" sz="1600" b="1" kern="1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άμεσα</a:t>
            </a:r>
            <a:r>
              <a:rPr lang="el-GR" sz="16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από το ξενοδοχειακό κλάδο όσο και </a:t>
            </a:r>
            <a:r>
              <a:rPr lang="el-GR" sz="1600" b="1" kern="1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έμμεσα</a:t>
            </a:r>
            <a:r>
              <a:rPr lang="el-GR" sz="16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κόστη που προέρχονται από άλλους κλάδους της ελληνικής οικονομίας και εισέρχονται στην τιμή του ξενοδοχειακού προϊόντος μέσω των ενδιάμεσων εισροών που χρησιμοποιεί ο ξενοδοχειακός κλάδος.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l-GR" sz="16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Στα Σχήματα 1-2 παρακάτω γίνεται αποσύνθεση του κόστους παραγωγής του τελικού ξενοδοχειακού προϊόντος στους κλάδους προέλευσης του κόστους του ξενοδοχειακού προϊόντος. </a:t>
            </a:r>
          </a:p>
        </p:txBody>
      </p:sp>
      <p:pic>
        <p:nvPicPr>
          <p:cNvPr id="3" name="Εικόνα 2" descr="Εικόνα που περιέχει γραφικά, κείμενο, γραμματοσειρά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9F21F2B8-BB89-E29F-C74A-873A87A92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584" y="3918728"/>
            <a:ext cx="548700" cy="6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19993"/>
      </p:ext>
    </p:extLst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6235</TotalTime>
  <Words>1498</Words>
  <Application>Microsoft Office PowerPoint</Application>
  <PresentationFormat>On-screen Show (16:9)</PresentationFormat>
  <Paragraphs>132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Times New Roman</vt:lpstr>
      <vt:lpstr>Symbol</vt:lpstr>
      <vt:lpstr>Calibri</vt:lpstr>
      <vt:lpstr>Wingdings</vt:lpstr>
      <vt:lpstr>Montserrat Light</vt:lpstr>
      <vt:lpstr>Cambria Math</vt:lpstr>
      <vt:lpstr>Montserrat ExtraBold</vt:lpstr>
      <vt:lpstr>Arial</vt:lpstr>
      <vt:lpstr>Cambria</vt:lpstr>
      <vt:lpstr>Juliet template</vt:lpstr>
      <vt:lpstr>Η Φορολογική Επιβάρυνση του Ξενοδοχειακού Κλάδου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https://www.freepptbackgrounds.net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subject>Powerpoint and Google Slides</dc:subject>
  <dc:creator>Freepptbackgrounds.net</dc:creator>
  <cp:keywords>powerpoint, template, google, slide, backgrounds</cp:keywords>
  <dc:description>Download free Powerpoint Backgrounds and Templates</dc:description>
  <cp:lastModifiedBy>IT</cp:lastModifiedBy>
  <cp:revision>55</cp:revision>
  <dcterms:modified xsi:type="dcterms:W3CDTF">2024-12-18T10:28:09Z</dcterms:modified>
  <cp:category>Powerpoint and Google Slide Templates</cp:category>
</cp:coreProperties>
</file>