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0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1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2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3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258" r:id="rId3"/>
    <p:sldId id="1381" r:id="rId4"/>
    <p:sldId id="766" r:id="rId5"/>
    <p:sldId id="4413" r:id="rId6"/>
    <p:sldId id="4408" r:id="rId7"/>
    <p:sldId id="4419" r:id="rId8"/>
    <p:sldId id="4433" r:id="rId9"/>
    <p:sldId id="4444" r:id="rId10"/>
    <p:sldId id="4438" r:id="rId11"/>
    <p:sldId id="4446" r:id="rId12"/>
    <p:sldId id="4447" r:id="rId13"/>
    <p:sldId id="4424" r:id="rId14"/>
    <p:sldId id="1862" r:id="rId15"/>
    <p:sldId id="4403" r:id="rId16"/>
    <p:sldId id="4401" r:id="rId17"/>
    <p:sldId id="4448" r:id="rId18"/>
    <p:sldId id="4388" r:id="rId19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6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203461198366251"/>
          <c:y val="0.2347159872924417"/>
          <c:w val="0.41270509635493424"/>
          <c:h val="0.7178732845254044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50000"/>
                  <a:alpha val="7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E79-4FA8-8ADE-2B743D62186D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79-4FA8-8ADE-2B743D62186D}"/>
              </c:ext>
            </c:extLst>
          </c:dPt>
          <c:dPt>
            <c:idx val="2"/>
            <c:bubble3D val="0"/>
            <c:spPr>
              <a:solidFill>
                <a:schemeClr val="accent1">
                  <a:alpha val="7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5A-413E-8B10-3CBC9118499E}"/>
              </c:ext>
            </c:extLst>
          </c:dPt>
          <c:dPt>
            <c:idx val="3"/>
            <c:bubble3D val="0"/>
            <c:spPr>
              <a:solidFill>
                <a:schemeClr val="bg1">
                  <a:lumMod val="65000"/>
                  <a:alpha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15A-413E-8B10-3CBC911849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Προς τη σωστή</c:v>
                </c:pt>
                <c:pt idx="1">
                  <c:v>Ούτε προς τη σωστή, ούτε προς τη λάθος (αυθ)</c:v>
                </c:pt>
                <c:pt idx="2">
                  <c:v>Προς τη λάθος</c:v>
                </c:pt>
                <c:pt idx="3">
                  <c:v>ΔΓ/ΔΑ (αυθ)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20.8</c:v>
                </c:pt>
                <c:pt idx="1">
                  <c:v>3.3</c:v>
                </c:pt>
                <c:pt idx="2">
                  <c:v>74.599999999999994</c:v>
                </c:pt>
                <c:pt idx="3">
                  <c:v>1.4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79-4FA8-8ADE-2B743D621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pattFill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1.1632945948601345E-2"/>
          <c:y val="2.0663515208481464E-3"/>
          <c:w val="0.97673412077496369"/>
          <c:h val="0.236041674931869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 δε με δυσκολεύουν καθόλου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FF6-473F-A537-6029C310B2E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 Ο λογαριασμός για το ρεύμα  </c:v>
                </c:pt>
                <c:pt idx="1">
                  <c:v> Φροντιστήρια, ιδιωτικά σχολεία  </c:v>
                </c:pt>
                <c:pt idx="2">
                  <c:v> Το ενοίκιο  </c:v>
                </c:pt>
                <c:pt idx="3">
                  <c:v> Το δάνειο για το σπίτι  </c:v>
                </c:pt>
                <c:pt idx="4">
                  <c:v> Ο λογαριασμός για το φυσικό αέριο  </c:v>
                </c:pt>
                <c:pt idx="5">
                  <c:v> Οι πιστωτικές κάρτες  </c:v>
                </c:pt>
                <c:pt idx="6">
                  <c:v> Ο λογαριασμός για την τηλεφωνία (σταθερή και κινητή)  </c:v>
                </c:pt>
                <c:pt idx="7">
                  <c:v> Τα κοινόχρηστα  </c:v>
                </c:pt>
                <c:pt idx="8">
                  <c:v> Ο λογαριασμός για το νερό  </c:v>
                </c:pt>
              </c:strCache>
            </c:strRef>
          </c:cat>
          <c:val>
            <c:numRef>
              <c:f>Sheet1!$B$2:$B$10</c:f>
              <c:numCache>
                <c:formatCode>0</c:formatCode>
                <c:ptCount val="9"/>
                <c:pt idx="0">
                  <c:v>3.4</c:v>
                </c:pt>
                <c:pt idx="1">
                  <c:v>17.8</c:v>
                </c:pt>
                <c:pt idx="2">
                  <c:v>15.2</c:v>
                </c:pt>
                <c:pt idx="3">
                  <c:v>21.3</c:v>
                </c:pt>
                <c:pt idx="4">
                  <c:v>22.3</c:v>
                </c:pt>
                <c:pt idx="5">
                  <c:v>22.7</c:v>
                </c:pt>
                <c:pt idx="6">
                  <c:v>10.6</c:v>
                </c:pt>
                <c:pt idx="7">
                  <c:v>23.7</c:v>
                </c:pt>
                <c:pt idx="8">
                  <c:v>21.1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280-48BC-A884-7C532B1C74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 Ο λογαριασμός για το ρεύμα  </c:v>
                </c:pt>
                <c:pt idx="1">
                  <c:v> Φροντιστήρια, ιδιωτικά σχολεία  </c:v>
                </c:pt>
                <c:pt idx="2">
                  <c:v> Το ενοίκιο  </c:v>
                </c:pt>
                <c:pt idx="3">
                  <c:v> Το δάνειο για το σπίτι  </c:v>
                </c:pt>
                <c:pt idx="4">
                  <c:v> Ο λογαριασμός για το φυσικό αέριο  </c:v>
                </c:pt>
                <c:pt idx="5">
                  <c:v> Οι πιστωτικές κάρτες  </c:v>
                </c:pt>
                <c:pt idx="6">
                  <c:v> Ο λογαριασμός για την τηλεφωνία (σταθερή και κινητή)  </c:v>
                </c:pt>
                <c:pt idx="7">
                  <c:v> Τα κοινόχρηστα  </c:v>
                </c:pt>
                <c:pt idx="8">
                  <c:v> Ο λογαριασμός για το νερό  </c:v>
                </c:pt>
              </c:strCache>
            </c:strRef>
          </c:cat>
          <c:val>
            <c:numRef>
              <c:f>Sheet1!$C$2:$C$10</c:f>
              <c:numCache>
                <c:formatCode>0</c:formatCode>
                <c:ptCount val="9"/>
                <c:pt idx="0">
                  <c:v>7.2</c:v>
                </c:pt>
                <c:pt idx="1">
                  <c:v>5.3</c:v>
                </c:pt>
                <c:pt idx="2">
                  <c:v>6.1</c:v>
                </c:pt>
                <c:pt idx="3">
                  <c:v>4.9000000000000004</c:v>
                </c:pt>
                <c:pt idx="4">
                  <c:v>9</c:v>
                </c:pt>
                <c:pt idx="5">
                  <c:v>11.8</c:v>
                </c:pt>
                <c:pt idx="6">
                  <c:v>18.2</c:v>
                </c:pt>
                <c:pt idx="7">
                  <c:v>17</c:v>
                </c:pt>
                <c:pt idx="8">
                  <c:v>23.2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280-48BC-A884-7C532B1C74A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 Ο λογαριασμός για το ρεύμα  </c:v>
                </c:pt>
                <c:pt idx="1">
                  <c:v> Φροντιστήρια, ιδιωτικά σχολεία  </c:v>
                </c:pt>
                <c:pt idx="2">
                  <c:v> Το ενοίκιο  </c:v>
                </c:pt>
                <c:pt idx="3">
                  <c:v> Το δάνειο για το σπίτι  </c:v>
                </c:pt>
                <c:pt idx="4">
                  <c:v> Ο λογαριασμός για το φυσικό αέριο  </c:v>
                </c:pt>
                <c:pt idx="5">
                  <c:v> Οι πιστωτικές κάρτες  </c:v>
                </c:pt>
                <c:pt idx="6">
                  <c:v> Ο λογαριασμός για την τηλεφωνία (σταθερή και κινητή)  </c:v>
                </c:pt>
                <c:pt idx="7">
                  <c:v> Τα κοινόχρηστα  </c:v>
                </c:pt>
                <c:pt idx="8">
                  <c:v> Ο λογαριασμός για το νερό  </c:v>
                </c:pt>
              </c:strCache>
            </c:strRef>
          </c:cat>
          <c:val>
            <c:numRef>
              <c:f>Sheet1!$D$2:$D$10</c:f>
              <c:numCache>
                <c:formatCode>0</c:formatCode>
                <c:ptCount val="9"/>
                <c:pt idx="0">
                  <c:v>18.3</c:v>
                </c:pt>
                <c:pt idx="1">
                  <c:v>14</c:v>
                </c:pt>
                <c:pt idx="2">
                  <c:v>17.399999999999999</c:v>
                </c:pt>
                <c:pt idx="3">
                  <c:v>12.7</c:v>
                </c:pt>
                <c:pt idx="4">
                  <c:v>21.1</c:v>
                </c:pt>
                <c:pt idx="5">
                  <c:v>22.4</c:v>
                </c:pt>
                <c:pt idx="6">
                  <c:v>28.4</c:v>
                </c:pt>
                <c:pt idx="7">
                  <c:v>23.8</c:v>
                </c:pt>
                <c:pt idx="8">
                  <c:v>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280-48BC-A884-7C532B1C74A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 Ο λογαριασμός για το ρεύμα  </c:v>
                </c:pt>
                <c:pt idx="1">
                  <c:v> Φροντιστήρια, ιδιωτικά σχολεία  </c:v>
                </c:pt>
                <c:pt idx="2">
                  <c:v> Το ενοίκιο  </c:v>
                </c:pt>
                <c:pt idx="3">
                  <c:v> Το δάνειο για το σπίτι  </c:v>
                </c:pt>
                <c:pt idx="4">
                  <c:v> Ο λογαριασμός για το φυσικό αέριο  </c:v>
                </c:pt>
                <c:pt idx="5">
                  <c:v> Οι πιστωτικές κάρτες  </c:v>
                </c:pt>
                <c:pt idx="6">
                  <c:v> Ο λογαριασμός για την τηλεφωνία (σταθερή και κινητή)  </c:v>
                </c:pt>
                <c:pt idx="7">
                  <c:v> Τα κοινόχρηστα  </c:v>
                </c:pt>
                <c:pt idx="8">
                  <c:v> Ο λογαριασμός για το νερό  </c:v>
                </c:pt>
              </c:strCache>
            </c:strRef>
          </c:cat>
          <c:val>
            <c:numRef>
              <c:f>Sheet1!$E$2:$E$10</c:f>
              <c:numCache>
                <c:formatCode>0</c:formatCode>
                <c:ptCount val="9"/>
                <c:pt idx="0">
                  <c:v>23.6</c:v>
                </c:pt>
                <c:pt idx="1">
                  <c:v>21.9</c:v>
                </c:pt>
                <c:pt idx="2">
                  <c:v>21.9</c:v>
                </c:pt>
                <c:pt idx="3">
                  <c:v>19.399999999999999</c:v>
                </c:pt>
                <c:pt idx="4">
                  <c:v>25.2</c:v>
                </c:pt>
                <c:pt idx="5">
                  <c:v>17.3</c:v>
                </c:pt>
                <c:pt idx="6">
                  <c:v>24</c:v>
                </c:pt>
                <c:pt idx="7">
                  <c:v>18.3</c:v>
                </c:pt>
                <c:pt idx="8">
                  <c:v>13.6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DDD-4956-960F-20C853D1E65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 με δυσκολεύουν πάρα πολύ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 Ο λογαριασμός για το ρεύμα  </c:v>
                </c:pt>
                <c:pt idx="1">
                  <c:v> Φροντιστήρια, ιδιωτικά σχολεία  </c:v>
                </c:pt>
                <c:pt idx="2">
                  <c:v> Το ενοίκιο  </c:v>
                </c:pt>
                <c:pt idx="3">
                  <c:v> Το δάνειο για το σπίτι  </c:v>
                </c:pt>
                <c:pt idx="4">
                  <c:v> Ο λογαριασμός για το φυσικό αέριο  </c:v>
                </c:pt>
                <c:pt idx="5">
                  <c:v> Οι πιστωτικές κάρτες  </c:v>
                </c:pt>
                <c:pt idx="6">
                  <c:v> Ο λογαριασμός για την τηλεφωνία (σταθερή και κινητή)  </c:v>
                </c:pt>
                <c:pt idx="7">
                  <c:v> Τα κοινόχρηστα  </c:v>
                </c:pt>
                <c:pt idx="8">
                  <c:v> Ο λογαριασμός για το νερό  </c:v>
                </c:pt>
              </c:strCache>
            </c:strRef>
          </c:cat>
          <c:val>
            <c:numRef>
              <c:f>Sheet1!$F$2:$F$10</c:f>
              <c:numCache>
                <c:formatCode>0</c:formatCode>
                <c:ptCount val="9"/>
                <c:pt idx="0">
                  <c:v>47.5</c:v>
                </c:pt>
                <c:pt idx="1">
                  <c:v>41.1</c:v>
                </c:pt>
                <c:pt idx="2">
                  <c:v>39.5</c:v>
                </c:pt>
                <c:pt idx="3">
                  <c:v>41.7</c:v>
                </c:pt>
                <c:pt idx="4">
                  <c:v>22.5</c:v>
                </c:pt>
                <c:pt idx="5">
                  <c:v>25.7</c:v>
                </c:pt>
                <c:pt idx="6">
                  <c:v>18.7</c:v>
                </c:pt>
                <c:pt idx="7">
                  <c:v>17.100000000000001</c:v>
                </c:pt>
                <c:pt idx="8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672-4680-A8BF-257C8E2DFD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178444944"/>
        <c:axId val="178777648"/>
      </c:barChart>
      <c:catAx>
        <c:axId val="1784449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l-GR"/>
          </a:p>
        </c:txPr>
        <c:crossAx val="178777648"/>
        <c:crosses val="autoZero"/>
        <c:auto val="1"/>
        <c:lblAlgn val="ctr"/>
        <c:lblOffset val="100"/>
        <c:noMultiLvlLbl val="0"/>
      </c:catAx>
      <c:valAx>
        <c:axId val="178777648"/>
        <c:scaling>
          <c:orientation val="minMax"/>
          <c:max val="100"/>
        </c:scaling>
        <c:delete val="1"/>
        <c:axPos val="t"/>
        <c:numFmt formatCode="0" sourceLinked="1"/>
        <c:majorTickMark val="none"/>
        <c:minorTickMark val="none"/>
        <c:tickLblPos val="nextTo"/>
        <c:crossAx val="178444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6061323586158484"/>
          <c:y val="3.6606191173016826E-2"/>
          <c:w val="0.63938676413841522"/>
          <c:h val="5.86896825826965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Να τις περιορίσω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FF6-473F-A537-6029C310B2E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 Ένδυση/υπόδηση  </c:v>
                </c:pt>
                <c:pt idx="1">
                  <c:v> Σουπερ Μάρκετ  </c:v>
                </c:pt>
                <c:pt idx="2">
                  <c:v> Κόστος θέρμανσης/ψύξης   </c:v>
                </c:pt>
                <c:pt idx="3">
                  <c:v> Διασκέδαση/Ψυχαγωγία  </c:v>
                </c:pt>
                <c:pt idx="4">
                  <c:v> Διακοπές  </c:v>
                </c:pt>
                <c:pt idx="5">
                  <c:v> Μετακινήσεις  </c:v>
                </c:pt>
                <c:pt idx="6">
                  <c:v> Υγεία (Οδοντίατρος, Φυσικοθεραπείες, θεραπείες χρόνιων νοσημάτων, Φροντίδα εξαρτημένων μελών κλπ)  </c:v>
                </c:pt>
                <c:pt idx="7">
                  <c:v> Παιδεία  </c:v>
                </c:pt>
                <c:pt idx="8">
                  <c:v> Ενοικίαση κατοικίας  </c:v>
                </c:pt>
              </c:strCache>
            </c:strRef>
          </c:cat>
          <c:val>
            <c:numRef>
              <c:f>Sheet1!$B$2:$B$10</c:f>
              <c:numCache>
                <c:formatCode>0</c:formatCode>
                <c:ptCount val="9"/>
                <c:pt idx="0">
                  <c:v>56.7</c:v>
                </c:pt>
                <c:pt idx="1">
                  <c:v>54.4</c:v>
                </c:pt>
                <c:pt idx="2">
                  <c:v>53.3</c:v>
                </c:pt>
                <c:pt idx="3">
                  <c:v>50.4</c:v>
                </c:pt>
                <c:pt idx="4">
                  <c:v>47.3</c:v>
                </c:pt>
                <c:pt idx="5">
                  <c:v>45.2</c:v>
                </c:pt>
                <c:pt idx="6">
                  <c:v>25.8</c:v>
                </c:pt>
                <c:pt idx="7">
                  <c:v>12.7</c:v>
                </c:pt>
                <c:pt idx="8">
                  <c:v>12.2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280-48BC-A884-7C532B1C74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Να τις διατηρήσω το ίδιο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 Ένδυση/υπόδηση  </c:v>
                </c:pt>
                <c:pt idx="1">
                  <c:v> Σουπερ Μάρκετ  </c:v>
                </c:pt>
                <c:pt idx="2">
                  <c:v> Κόστος θέρμανσης/ψύξης   </c:v>
                </c:pt>
                <c:pt idx="3">
                  <c:v> Διασκέδαση/Ψυχαγωγία  </c:v>
                </c:pt>
                <c:pt idx="4">
                  <c:v> Διακοπές  </c:v>
                </c:pt>
                <c:pt idx="5">
                  <c:v> Μετακινήσεις  </c:v>
                </c:pt>
                <c:pt idx="6">
                  <c:v> Υγεία (Οδοντίατρος, Φυσικοθεραπείες, θεραπείες χρόνιων νοσημάτων, Φροντίδα εξαρτημένων μελών κλπ)  </c:v>
                </c:pt>
                <c:pt idx="7">
                  <c:v> Παιδεία  </c:v>
                </c:pt>
                <c:pt idx="8">
                  <c:v> Ενοικίαση κατοικίας  </c:v>
                </c:pt>
              </c:strCache>
            </c:strRef>
          </c:cat>
          <c:val>
            <c:numRef>
              <c:f>Sheet1!$C$2:$C$10</c:f>
              <c:numCache>
                <c:formatCode>0</c:formatCode>
                <c:ptCount val="9"/>
                <c:pt idx="0">
                  <c:v>36.1</c:v>
                </c:pt>
                <c:pt idx="1">
                  <c:v>40.700000000000003</c:v>
                </c:pt>
                <c:pt idx="2">
                  <c:v>41</c:v>
                </c:pt>
                <c:pt idx="3">
                  <c:v>32.1</c:v>
                </c:pt>
                <c:pt idx="4" formatCode="###0">
                  <c:v>29.7</c:v>
                </c:pt>
                <c:pt idx="5" formatCode="###0">
                  <c:v>47.3</c:v>
                </c:pt>
                <c:pt idx="6" formatCode="###0">
                  <c:v>55.9</c:v>
                </c:pt>
                <c:pt idx="7" formatCode="###0">
                  <c:v>34.700000000000003</c:v>
                </c:pt>
                <c:pt idx="8" formatCode="###0">
                  <c:v>22.2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280-48BC-A884-7C532B1C74A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Να τις αυξήσω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 Ένδυση/υπόδηση  </c:v>
                </c:pt>
                <c:pt idx="1">
                  <c:v> Σουπερ Μάρκετ  </c:v>
                </c:pt>
                <c:pt idx="2">
                  <c:v> Κόστος θέρμανσης/ψύξης   </c:v>
                </c:pt>
                <c:pt idx="3">
                  <c:v> Διασκέδαση/Ψυχαγωγία  </c:v>
                </c:pt>
                <c:pt idx="4">
                  <c:v> Διακοπές  </c:v>
                </c:pt>
                <c:pt idx="5">
                  <c:v> Μετακινήσεις  </c:v>
                </c:pt>
                <c:pt idx="6">
                  <c:v> Υγεία (Οδοντίατρος, Φυσικοθεραπείες, θεραπείες χρόνιων νοσημάτων, Φροντίδα εξαρτημένων μελών κλπ)  </c:v>
                </c:pt>
                <c:pt idx="7">
                  <c:v> Παιδεία  </c:v>
                </c:pt>
                <c:pt idx="8">
                  <c:v> Ενοικίαση κατοικίας  </c:v>
                </c:pt>
              </c:strCache>
            </c:strRef>
          </c:cat>
          <c:val>
            <c:numRef>
              <c:f>Sheet1!$D$2:$D$10</c:f>
              <c:numCache>
                <c:formatCode>0</c:formatCode>
                <c:ptCount val="9"/>
                <c:pt idx="0">
                  <c:v>5.7</c:v>
                </c:pt>
                <c:pt idx="1">
                  <c:v>4.3</c:v>
                </c:pt>
                <c:pt idx="2">
                  <c:v>3.9</c:v>
                </c:pt>
                <c:pt idx="3">
                  <c:v>7.2</c:v>
                </c:pt>
                <c:pt idx="4" formatCode="###0">
                  <c:v>8.9</c:v>
                </c:pt>
                <c:pt idx="5" formatCode="###0">
                  <c:v>5.4</c:v>
                </c:pt>
                <c:pt idx="6" formatCode="###0">
                  <c:v>14.1</c:v>
                </c:pt>
                <c:pt idx="7" formatCode="###0">
                  <c:v>9.6</c:v>
                </c:pt>
                <c:pt idx="8" formatCode="###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280-48BC-A884-7C532B1C74A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Δεν ισχύει για εμένα (αυθ.)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 Ένδυση/υπόδηση  </c:v>
                </c:pt>
                <c:pt idx="1">
                  <c:v> Σουπερ Μάρκετ  </c:v>
                </c:pt>
                <c:pt idx="2">
                  <c:v> Κόστος θέρμανσης/ψύξης   </c:v>
                </c:pt>
                <c:pt idx="3">
                  <c:v> Διασκέδαση/Ψυχαγωγία  </c:v>
                </c:pt>
                <c:pt idx="4">
                  <c:v> Διακοπές  </c:v>
                </c:pt>
                <c:pt idx="5">
                  <c:v> Μετακινήσεις  </c:v>
                </c:pt>
                <c:pt idx="6">
                  <c:v> Υγεία (Οδοντίατρος, Φυσικοθεραπείες, θεραπείες χρόνιων νοσημάτων, Φροντίδα εξαρτημένων μελών κλπ)  </c:v>
                </c:pt>
                <c:pt idx="7">
                  <c:v> Παιδεία  </c:v>
                </c:pt>
                <c:pt idx="8">
                  <c:v> Ενοικίαση κατοικίας  </c:v>
                </c:pt>
              </c:strCache>
            </c:strRef>
          </c:cat>
          <c:val>
            <c:numRef>
              <c:f>Sheet1!$E$2:$E$10</c:f>
              <c:numCache>
                <c:formatCode>0</c:formatCode>
                <c:ptCount val="9"/>
                <c:pt idx="0">
                  <c:v>1.2</c:v>
                </c:pt>
                <c:pt idx="1">
                  <c:v>0.5</c:v>
                </c:pt>
                <c:pt idx="2">
                  <c:v>1.4</c:v>
                </c:pt>
                <c:pt idx="3">
                  <c:v>9.9</c:v>
                </c:pt>
                <c:pt idx="4" formatCode="###0">
                  <c:v>13.9</c:v>
                </c:pt>
                <c:pt idx="5" formatCode="###0">
                  <c:v>1.7</c:v>
                </c:pt>
                <c:pt idx="6" formatCode="###0">
                  <c:v>3.2</c:v>
                </c:pt>
                <c:pt idx="7" formatCode="###0">
                  <c:v>42.4</c:v>
                </c:pt>
                <c:pt idx="8" formatCode="###0">
                  <c:v>63.6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DDD-4956-960F-20C853D1E65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ΔΓ/ΔΑ (αυθ.)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 Ένδυση/υπόδηση  </c:v>
                </c:pt>
                <c:pt idx="1">
                  <c:v> Σουπερ Μάρκετ  </c:v>
                </c:pt>
                <c:pt idx="2">
                  <c:v> Κόστος θέρμανσης/ψύξης   </c:v>
                </c:pt>
                <c:pt idx="3">
                  <c:v> Διασκέδαση/Ψυχαγωγία  </c:v>
                </c:pt>
                <c:pt idx="4">
                  <c:v> Διακοπές  </c:v>
                </c:pt>
                <c:pt idx="5">
                  <c:v> Μετακινήσεις  </c:v>
                </c:pt>
                <c:pt idx="6">
                  <c:v> Υγεία (Οδοντίατρος, Φυσικοθεραπείες, θεραπείες χρόνιων νοσημάτων, Φροντίδα εξαρτημένων μελών κλπ)  </c:v>
                </c:pt>
                <c:pt idx="7">
                  <c:v> Παιδεία  </c:v>
                </c:pt>
                <c:pt idx="8">
                  <c:v> Ενοικίαση κατοικίας  </c:v>
                </c:pt>
              </c:strCache>
            </c:strRef>
          </c:cat>
          <c:val>
            <c:numRef>
              <c:f>Sheet1!$F$2:$F$10</c:f>
              <c:numCache>
                <c:formatCode>General</c:formatCode>
                <c:ptCount val="9"/>
                <c:pt idx="2" formatCode="0">
                  <c:v>0.5</c:v>
                </c:pt>
                <c:pt idx="3" formatCode="0">
                  <c:v>0.5</c:v>
                </c:pt>
                <c:pt idx="5" formatCode="0">
                  <c:v>0.5</c:v>
                </c:pt>
                <c:pt idx="6" formatCode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672-4680-A8BF-257C8E2DFD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178782128"/>
        <c:axId val="178782688"/>
      </c:barChart>
      <c:catAx>
        <c:axId val="1787821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l-GR"/>
          </a:p>
        </c:txPr>
        <c:crossAx val="178782688"/>
        <c:crosses val="autoZero"/>
        <c:auto val="1"/>
        <c:lblAlgn val="ctr"/>
        <c:lblOffset val="100"/>
        <c:noMultiLvlLbl val="0"/>
      </c:catAx>
      <c:valAx>
        <c:axId val="178782688"/>
        <c:scaling>
          <c:orientation val="minMax"/>
          <c:max val="100"/>
        </c:scaling>
        <c:delete val="1"/>
        <c:axPos val="t"/>
        <c:numFmt formatCode="0" sourceLinked="1"/>
        <c:majorTickMark val="none"/>
        <c:minorTickMark val="none"/>
        <c:tickLblPos val="nextTo"/>
        <c:crossAx val="178782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5926823362516621"/>
          <c:y val="1.6530564297495488E-2"/>
          <c:w val="0.7337154436505029"/>
          <c:h val="5.53767138757563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50000"/>
                  <a:alpha val="7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E79-4FA8-8ADE-2B743D62186D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>
                  <a:alpha val="70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79-4FA8-8ADE-2B743D62186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alpha val="7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5A-413E-8B10-3CBC911849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Βάζετε στην άκρη κάποια χρήματα στο τέλος του μήνα</c:v>
                </c:pt>
                <c:pt idx="1">
                  <c:v>Τα φέρνετε βόλτα ίσα ίσα</c:v>
                </c:pt>
                <c:pt idx="2">
                  <c:v>Τα λεφτά τελειώνουν πριν τελειώσει ο μήνας</c:v>
                </c:pt>
                <c:pt idx="3">
                  <c:v>ΔΓ/ΔΑ (αυθ.)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15</c:v>
                </c:pt>
                <c:pt idx="1">
                  <c:v>44.1</c:v>
                </c:pt>
                <c:pt idx="2">
                  <c:v>40.200000000000003</c:v>
                </c:pt>
                <c:pt idx="3">
                  <c:v>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79-4FA8-8ADE-2B743D621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178784928"/>
        <c:axId val="230523120"/>
      </c:barChart>
      <c:catAx>
        <c:axId val="178784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l-GR"/>
          </a:p>
        </c:txPr>
        <c:crossAx val="230523120"/>
        <c:crosses val="autoZero"/>
        <c:auto val="1"/>
        <c:lblAlgn val="ctr"/>
        <c:lblOffset val="100"/>
        <c:noMultiLvlLbl val="0"/>
      </c:catAx>
      <c:valAx>
        <c:axId val="230523120"/>
        <c:scaling>
          <c:orientation val="minMax"/>
          <c:max val="90"/>
          <c:min val="0"/>
        </c:scaling>
        <c:delete val="1"/>
        <c:axPos val="l"/>
        <c:numFmt formatCode="0" sourceLinked="1"/>
        <c:majorTickMark val="out"/>
        <c:minorTickMark val="none"/>
        <c:tickLblPos val="nextTo"/>
        <c:crossAx val="178784928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 δε θα μπορούσε να κάνει τίποτα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FF6-473F-A537-6029C310B2E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 Η Κυβέρνηση  </c:v>
                </c:pt>
                <c:pt idx="1">
                  <c:v> Η Ευρωπαϊκή Ένωση  </c:v>
                </c:pt>
                <c:pt idx="2">
                  <c:v> Οι επιχειρήσεις  </c:v>
                </c:pt>
                <c:pt idx="3">
                  <c:v> Εμείς οι καταναλωτές  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11.4</c:v>
                </c:pt>
                <c:pt idx="1">
                  <c:v>10.1</c:v>
                </c:pt>
                <c:pt idx="2">
                  <c:v>8.9</c:v>
                </c:pt>
                <c:pt idx="3">
                  <c:v>20.399999999999999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280-48BC-A884-7C532B1C74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 Η Κυβέρνηση  </c:v>
                </c:pt>
                <c:pt idx="1">
                  <c:v> Η Ευρωπαϊκή Ένωση  </c:v>
                </c:pt>
                <c:pt idx="2">
                  <c:v> Οι επιχειρήσεις  </c:v>
                </c:pt>
                <c:pt idx="3">
                  <c:v> Εμείς οι καταναλωτές  </c:v>
                </c:pt>
              </c:strCache>
            </c:strRef>
          </c:cat>
          <c:val>
            <c:numRef>
              <c:f>Sheet1!$C$2:$C$5</c:f>
              <c:numCache>
                <c:formatCode>0</c:formatCode>
                <c:ptCount val="4"/>
                <c:pt idx="0">
                  <c:v>3.6</c:v>
                </c:pt>
                <c:pt idx="1">
                  <c:v>7.5</c:v>
                </c:pt>
                <c:pt idx="2">
                  <c:v>8.8000000000000007</c:v>
                </c:pt>
                <c:pt idx="3">
                  <c:v>16.7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280-48BC-A884-7C532B1C74A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 Η Κυβέρνηση  </c:v>
                </c:pt>
                <c:pt idx="1">
                  <c:v> Η Ευρωπαϊκή Ένωση  </c:v>
                </c:pt>
                <c:pt idx="2">
                  <c:v> Οι επιχειρήσεις  </c:v>
                </c:pt>
                <c:pt idx="3">
                  <c:v> Εμείς οι καταναλωτές  </c:v>
                </c:pt>
              </c:strCache>
            </c:strRef>
          </c:cat>
          <c:val>
            <c:numRef>
              <c:f>Sheet1!$D$2:$D$5</c:f>
              <c:numCache>
                <c:formatCode>0</c:formatCode>
                <c:ptCount val="4"/>
                <c:pt idx="0">
                  <c:v>7.7</c:v>
                </c:pt>
                <c:pt idx="1">
                  <c:v>17.2</c:v>
                </c:pt>
                <c:pt idx="2">
                  <c:v>23.3</c:v>
                </c:pt>
                <c:pt idx="3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280-48BC-A884-7C532B1C74A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 Η Κυβέρνηση  </c:v>
                </c:pt>
                <c:pt idx="1">
                  <c:v> Η Ευρωπαϊκή Ένωση  </c:v>
                </c:pt>
                <c:pt idx="2">
                  <c:v> Οι επιχειρήσεις  </c:v>
                </c:pt>
                <c:pt idx="3">
                  <c:v> Εμείς οι καταναλωτές  </c:v>
                </c:pt>
              </c:strCache>
            </c:strRef>
          </c:cat>
          <c:val>
            <c:numRef>
              <c:f>Sheet1!$E$2:$E$5</c:f>
              <c:numCache>
                <c:formatCode>0</c:formatCode>
                <c:ptCount val="4"/>
                <c:pt idx="0">
                  <c:v>14.1</c:v>
                </c:pt>
                <c:pt idx="1">
                  <c:v>20.7</c:v>
                </c:pt>
                <c:pt idx="2">
                  <c:v>24.4</c:v>
                </c:pt>
                <c:pt idx="3">
                  <c:v>14.9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DDD-4956-960F-20C853D1E65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 θα μπορούσε να κάνει πάρα πολλά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 Η Κυβέρνηση  </c:v>
                </c:pt>
                <c:pt idx="1">
                  <c:v> Η Ευρωπαϊκή Ένωση  </c:v>
                </c:pt>
                <c:pt idx="2">
                  <c:v> Οι επιχειρήσεις  </c:v>
                </c:pt>
                <c:pt idx="3">
                  <c:v> Εμείς οι καταναλωτές  </c:v>
                </c:pt>
              </c:strCache>
            </c:strRef>
          </c:cat>
          <c:val>
            <c:numRef>
              <c:f>Sheet1!$F$2:$F$5</c:f>
              <c:numCache>
                <c:formatCode>0</c:formatCode>
                <c:ptCount val="4"/>
                <c:pt idx="0">
                  <c:v>62.2</c:v>
                </c:pt>
                <c:pt idx="1">
                  <c:v>43.1</c:v>
                </c:pt>
                <c:pt idx="2">
                  <c:v>32.799999999999997</c:v>
                </c:pt>
                <c:pt idx="3">
                  <c:v>21.6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672-4680-A8BF-257C8E2DFD30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ΔΓ/ΔΑ (αυθ.)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 Η Κυβέρνηση  </c:v>
                </c:pt>
                <c:pt idx="1">
                  <c:v> Η Ευρωπαϊκή Ένωση  </c:v>
                </c:pt>
                <c:pt idx="2">
                  <c:v> Οι επιχειρήσεις  </c:v>
                </c:pt>
                <c:pt idx="3">
                  <c:v> Εμείς οι καταναλωτές  </c:v>
                </c:pt>
              </c:strCache>
            </c:strRef>
          </c:cat>
          <c:val>
            <c:numRef>
              <c:f>Sheet1!$G$2:$G$5</c:f>
              <c:numCache>
                <c:formatCode>0</c:formatCode>
                <c:ptCount val="4"/>
                <c:pt idx="0">
                  <c:v>1</c:v>
                </c:pt>
                <c:pt idx="1">
                  <c:v>1.4</c:v>
                </c:pt>
                <c:pt idx="2">
                  <c:v>1</c:v>
                </c:pt>
                <c:pt idx="3">
                  <c:v>2.2999999999999998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34F-4DD4-88DA-C9F840261C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230528160"/>
        <c:axId val="230528720"/>
      </c:barChart>
      <c:catAx>
        <c:axId val="2305281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l-GR"/>
          </a:p>
        </c:txPr>
        <c:crossAx val="230528720"/>
        <c:crosses val="autoZero"/>
        <c:auto val="1"/>
        <c:lblAlgn val="ctr"/>
        <c:lblOffset val="100"/>
        <c:noMultiLvlLbl val="0"/>
      </c:catAx>
      <c:valAx>
        <c:axId val="230528720"/>
        <c:scaling>
          <c:orientation val="minMax"/>
          <c:max val="100"/>
        </c:scaling>
        <c:delete val="1"/>
        <c:axPos val="t"/>
        <c:numFmt formatCode="0" sourceLinked="1"/>
        <c:majorTickMark val="none"/>
        <c:minorTickMark val="none"/>
        <c:tickLblPos val="nextTo"/>
        <c:crossAx val="230528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78997303856276E-2"/>
          <c:y val="1.6530564297495488E-2"/>
          <c:w val="0.96508393683407134"/>
          <c:h val="5.53767138757563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203461198366251"/>
          <c:y val="0.2347159872924417"/>
          <c:w val="0.41270509635493424"/>
          <c:h val="0.7178732845254044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50000"/>
                  <a:alpha val="7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E79-4FA8-8ADE-2B743D62186D}"/>
              </c:ext>
            </c:extLst>
          </c:dPt>
          <c:dPt>
            <c:idx val="1"/>
            <c:bubble3D val="0"/>
            <c:spPr>
              <a:solidFill>
                <a:schemeClr val="accent1">
                  <a:alpha val="7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79-4FA8-8ADE-2B743D62186D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  <a:alpha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5A-413E-8B10-3CBC911849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Χρειάζεται μεγαλύτερη κρατική παρέμβαση στην αγορά προκειμένου να μειωθούν οι τιμές των αγαθών</c:v>
                </c:pt>
                <c:pt idx="1">
                  <c:v>Χρειάζεται να αφήσουμε τον ανταγωνισμό στην αγορά να λειτουργήσει προκειμένου να μειωθούν οι τιμές των αγαθών</c:v>
                </c:pt>
                <c:pt idx="2">
                  <c:v>ΔΓ/ΔΑ (αυθ.)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81.8</c:v>
                </c:pt>
                <c:pt idx="1">
                  <c:v>16.399999999999999</c:v>
                </c:pt>
                <c:pt idx="2">
                  <c:v>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79-4FA8-8ADE-2B743D621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pattFill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1.1632945948601345E-2"/>
          <c:y val="2.0663515208481464E-3"/>
          <c:w val="0.97673412077496369"/>
          <c:h val="0.33293535426506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200" dirty="0"/>
              <a:t>Ανά</a:t>
            </a:r>
            <a:r>
              <a:rPr lang="el-GR" sz="1200" baseline="0" dirty="0"/>
              <a:t> πολιτική </a:t>
            </a:r>
            <a:r>
              <a:rPr lang="el-GR" sz="1200" baseline="0" dirty="0" err="1"/>
              <a:t>αυτοτοποθέτηση</a:t>
            </a:r>
            <a:endParaRPr lang="en-US" sz="1200" dirty="0"/>
          </a:p>
        </c:rich>
      </c:tx>
      <c:layout>
        <c:manualLayout>
          <c:xMode val="edge"/>
          <c:yMode val="edge"/>
          <c:x val="0.33199349332830402"/>
          <c:y val="2.17499443052499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l-GR"/>
        </a:p>
      </c:txPr>
    </c:title>
    <c:autoTitleDeleted val="0"/>
    <c:plotArea>
      <c:layout>
        <c:manualLayout>
          <c:layoutTarget val="inner"/>
          <c:xMode val="edge"/>
          <c:yMode val="edge"/>
          <c:x val="2.5580154048558346E-2"/>
          <c:y val="6.1862718788996317E-2"/>
          <c:w val="0.95763296242161344"/>
          <c:h val="0.6501408390528535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Χρειάζεται μεγαλύτερη κρατική παρέμβαση στην αγορά προκειμένου να μειωθούν οι τιμές των αγαθών</c:v>
                </c:pt>
              </c:strCache>
            </c:strRef>
          </c:tx>
          <c:spPr>
            <a:ln w="2222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Pt>
            <c:idx val="2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710E-4192-9B01-61E2110A4592}"/>
              </c:ext>
            </c:extLst>
          </c:dPt>
          <c:dPt>
            <c:idx val="3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710E-4192-9B01-61E2110A4592}"/>
              </c:ext>
            </c:extLst>
          </c:dPt>
          <c:dPt>
            <c:idx val="4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B98B-4DFC-91F2-354645C51AB4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l-G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10E-4192-9B01-61E2110A4592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Αριστεροί</c:v>
                </c:pt>
                <c:pt idx="1">
                  <c:v>Κεντροαριστεροί</c:v>
                </c:pt>
                <c:pt idx="2">
                  <c:v>Κεντρώοι</c:v>
                </c:pt>
                <c:pt idx="3">
                  <c:v>Κεντροδεξιοί</c:v>
                </c:pt>
                <c:pt idx="4">
                  <c:v>Δεξιοί</c:v>
                </c:pt>
              </c:strCache>
            </c:strRef>
          </c:cat>
          <c:val>
            <c:numRef>
              <c:f>Sheet1!$B$2:$B$6</c:f>
              <c:numCache>
                <c:formatCode>0</c:formatCode>
                <c:ptCount val="5"/>
                <c:pt idx="0">
                  <c:v>87.5</c:v>
                </c:pt>
                <c:pt idx="1">
                  <c:v>85.2</c:v>
                </c:pt>
                <c:pt idx="2">
                  <c:v>81.2</c:v>
                </c:pt>
                <c:pt idx="3">
                  <c:v>74.400000000000006</c:v>
                </c:pt>
                <c:pt idx="4">
                  <c:v>83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710E-4192-9B01-61E2110A45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Χρειάζεται να αφήσουμε τον ανταγωνισμό στην αγορά να λειτουργήσει προκειμένου να μειωθούν οι τιμές των αγαθών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Αριστεροί</c:v>
                </c:pt>
                <c:pt idx="1">
                  <c:v>Κεντροαριστεροί</c:v>
                </c:pt>
                <c:pt idx="2">
                  <c:v>Κεντρώοι</c:v>
                </c:pt>
                <c:pt idx="3">
                  <c:v>Κεντροδεξιοί</c:v>
                </c:pt>
                <c:pt idx="4">
                  <c:v>Δεξιοί</c:v>
                </c:pt>
              </c:strCache>
            </c:strRef>
          </c:cat>
          <c:val>
            <c:numRef>
              <c:f>Sheet1!$C$2:$C$6</c:f>
              <c:numCache>
                <c:formatCode>0</c:formatCode>
                <c:ptCount val="5"/>
                <c:pt idx="0">
                  <c:v>12.5</c:v>
                </c:pt>
                <c:pt idx="1">
                  <c:v>12.4</c:v>
                </c:pt>
                <c:pt idx="2">
                  <c:v>18.100000000000001</c:v>
                </c:pt>
                <c:pt idx="3">
                  <c:v>24.6</c:v>
                </c:pt>
                <c:pt idx="4">
                  <c:v>16.100000000000001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710E-4192-9B01-61E2110A45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1168944"/>
        <c:axId val="231169504"/>
      </c:lineChart>
      <c:catAx>
        <c:axId val="231168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231169504"/>
        <c:crosses val="autoZero"/>
        <c:auto val="0"/>
        <c:lblAlgn val="ctr"/>
        <c:lblOffset val="100"/>
        <c:noMultiLvlLbl val="0"/>
      </c:catAx>
      <c:valAx>
        <c:axId val="231169504"/>
        <c:scaling>
          <c:orientation val="minMax"/>
          <c:max val="100"/>
        </c:scaling>
        <c:delete val="1"/>
        <c:axPos val="l"/>
        <c:numFmt formatCode="0" sourceLinked="1"/>
        <c:majorTickMark val="out"/>
        <c:minorTickMark val="none"/>
        <c:tickLblPos val="nextTo"/>
        <c:crossAx val="231168944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565709123868176"/>
          <c:w val="0.99336490721472037"/>
          <c:h val="0.14342908761318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l-G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50000"/>
                  <a:alpha val="7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E79-4FA8-8ADE-2B743D62186D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>
                  <a:alpha val="70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79-4FA8-8ADE-2B743D62186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alpha val="7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5A-413E-8B10-3CBC9118499E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65000"/>
                  <a:alpha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15A-413E-8B10-3CBC911849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Θα μειωθεί</c:v>
                </c:pt>
                <c:pt idx="1">
                  <c:v>Θα παραμείνει στα σημερινά επίπεδα</c:v>
                </c:pt>
                <c:pt idx="2">
                  <c:v>Θα ανέβει κι άλλο</c:v>
                </c:pt>
                <c:pt idx="3">
                  <c:v>ΔΓ/ΔΑ (αυθ.)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10.5</c:v>
                </c:pt>
                <c:pt idx="1">
                  <c:v>23.4</c:v>
                </c:pt>
                <c:pt idx="2">
                  <c:v>62.7</c:v>
                </c:pt>
                <c:pt idx="3">
                  <c:v>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79-4FA8-8ADE-2B743D621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232064096"/>
        <c:axId val="232064656"/>
      </c:barChart>
      <c:catAx>
        <c:axId val="23206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l-GR"/>
          </a:p>
        </c:txPr>
        <c:crossAx val="232064656"/>
        <c:crosses val="autoZero"/>
        <c:auto val="1"/>
        <c:lblAlgn val="ctr"/>
        <c:lblOffset val="100"/>
        <c:noMultiLvlLbl val="0"/>
      </c:catAx>
      <c:valAx>
        <c:axId val="232064656"/>
        <c:scaling>
          <c:orientation val="minMax"/>
          <c:max val="90"/>
          <c:min val="0"/>
        </c:scaling>
        <c:delete val="1"/>
        <c:axPos val="l"/>
        <c:numFmt formatCode="0" sourceLinked="1"/>
        <c:majorTickMark val="out"/>
        <c:minorTickMark val="none"/>
        <c:tickLblPos val="nextTo"/>
        <c:crossAx val="232064096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200" dirty="0"/>
              <a:t>Ανά</a:t>
            </a:r>
            <a:r>
              <a:rPr lang="el-GR" sz="1200" baseline="0" dirty="0"/>
              <a:t> πολιτική </a:t>
            </a:r>
            <a:r>
              <a:rPr lang="el-GR" sz="1200" baseline="0" dirty="0" err="1"/>
              <a:t>αυτοτοποθέτηση</a:t>
            </a:r>
            <a:endParaRPr lang="en-US" sz="1200" dirty="0"/>
          </a:p>
        </c:rich>
      </c:tx>
      <c:layout>
        <c:manualLayout>
          <c:xMode val="edge"/>
          <c:yMode val="edge"/>
          <c:x val="0.33199349332830402"/>
          <c:y val="2.17499443052499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l-GR"/>
        </a:p>
      </c:txPr>
    </c:title>
    <c:autoTitleDeleted val="0"/>
    <c:plotArea>
      <c:layout>
        <c:manualLayout>
          <c:layoutTarget val="inner"/>
          <c:xMode val="edge"/>
          <c:yMode val="edge"/>
          <c:x val="2.5580154048558346E-2"/>
          <c:y val="6.1862718788996317E-2"/>
          <c:w val="0.96511790583078139"/>
          <c:h val="0.6850223894882694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Θα μειωθεί</c:v>
                </c:pt>
              </c:strCache>
            </c:strRef>
          </c:tx>
          <c:spPr>
            <a:ln w="2222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Pt>
            <c:idx val="2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710E-4192-9B01-61E2110A4592}"/>
              </c:ext>
            </c:extLst>
          </c:dPt>
          <c:dPt>
            <c:idx val="3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710E-4192-9B01-61E2110A4592}"/>
              </c:ext>
            </c:extLst>
          </c:dPt>
          <c:dPt>
            <c:idx val="4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B98B-4DFC-91F2-354645C51AB4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l-G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10E-4192-9B01-61E2110A4592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Αριστεροί</c:v>
                </c:pt>
                <c:pt idx="1">
                  <c:v>Κεντροαριστεροί</c:v>
                </c:pt>
                <c:pt idx="2">
                  <c:v>Κεντρώοι</c:v>
                </c:pt>
                <c:pt idx="3">
                  <c:v>Κεντροδεξιοί</c:v>
                </c:pt>
                <c:pt idx="4">
                  <c:v>Δεξιοί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</c:v>
                </c:pt>
                <c:pt idx="1">
                  <c:v>11</c:v>
                </c:pt>
                <c:pt idx="2">
                  <c:v>8</c:v>
                </c:pt>
                <c:pt idx="3">
                  <c:v>19</c:v>
                </c:pt>
                <c:pt idx="4">
                  <c:v>14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710E-4192-9B01-61E2110A45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Θα ανέβει κι άλλο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Αριστεροί</c:v>
                </c:pt>
                <c:pt idx="1">
                  <c:v>Κεντροαριστεροί</c:v>
                </c:pt>
                <c:pt idx="2">
                  <c:v>Κεντρώοι</c:v>
                </c:pt>
                <c:pt idx="3">
                  <c:v>Κεντροδεξιοί</c:v>
                </c:pt>
                <c:pt idx="4">
                  <c:v>Δεξιοί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76</c:v>
                </c:pt>
                <c:pt idx="1">
                  <c:v>62</c:v>
                </c:pt>
                <c:pt idx="2">
                  <c:v>65</c:v>
                </c:pt>
                <c:pt idx="3">
                  <c:v>48</c:v>
                </c:pt>
                <c:pt idx="4">
                  <c:v>53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710E-4192-9B01-61E2110A45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2067456"/>
        <c:axId val="232068016"/>
      </c:lineChart>
      <c:catAx>
        <c:axId val="23206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232068016"/>
        <c:crosses val="autoZero"/>
        <c:auto val="0"/>
        <c:lblAlgn val="ctr"/>
        <c:lblOffset val="100"/>
        <c:noMultiLvlLbl val="0"/>
      </c:catAx>
      <c:valAx>
        <c:axId val="232068016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232067456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18582729004778"/>
          <c:w val="0.99336490721472037"/>
          <c:h val="8.14172709952218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l-G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pPr>
            <a:r>
              <a:rPr lang="el-GR" sz="12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Διαχρονικά</a:t>
            </a:r>
            <a:r>
              <a:rPr lang="el-GR" sz="1200" b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στοιχεία</a:t>
            </a:r>
            <a:endParaRPr lang="en-US" sz="1200" b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38489790064709112"/>
          <c:y val="6.81106055452937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cap="none" spc="0" normalizeH="0" baseline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defRPr>
          </a:pPr>
          <a:endParaRPr lang="el-GR"/>
        </a:p>
      </c:txPr>
    </c:title>
    <c:autoTitleDeleted val="0"/>
    <c:plotArea>
      <c:layout>
        <c:manualLayout>
          <c:layoutTarget val="inner"/>
          <c:xMode val="edge"/>
          <c:yMode val="edge"/>
          <c:x val="2.3393853696145155E-2"/>
          <c:y val="0.18863366990232996"/>
          <c:w val="0.95321229260770968"/>
          <c:h val="0.5839591401951685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Προς τη σωστή</c:v>
                </c:pt>
              </c:strCache>
            </c:strRef>
          </c:tx>
          <c:spPr>
            <a:ln w="2222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Ιαν-24</c:v>
                </c:pt>
                <c:pt idx="1">
                  <c:v>Φεβ-24</c:v>
                </c:pt>
                <c:pt idx="2">
                  <c:v>Μαρ-24</c:v>
                </c:pt>
                <c:pt idx="3">
                  <c:v>Απρ-24</c:v>
                </c:pt>
                <c:pt idx="4">
                  <c:v>Μάι-24</c:v>
                </c:pt>
                <c:pt idx="5">
                  <c:v>Ιουν-24</c:v>
                </c:pt>
                <c:pt idx="6">
                  <c:v>Σεπ-24</c:v>
                </c:pt>
                <c:pt idx="7">
                  <c:v>Οκτ-24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34</c:v>
                </c:pt>
                <c:pt idx="1">
                  <c:v>34</c:v>
                </c:pt>
                <c:pt idx="2">
                  <c:v>29</c:v>
                </c:pt>
                <c:pt idx="3">
                  <c:v>31</c:v>
                </c:pt>
                <c:pt idx="4">
                  <c:v>33</c:v>
                </c:pt>
                <c:pt idx="5">
                  <c:v>28</c:v>
                </c:pt>
                <c:pt idx="6">
                  <c:v>23</c:v>
                </c:pt>
                <c:pt idx="7">
                  <c:v>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28-AC67-4456-82E3-4CF3A8FD32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Προς τη λάθος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Ιαν-24</c:v>
                </c:pt>
                <c:pt idx="1">
                  <c:v>Φεβ-24</c:v>
                </c:pt>
                <c:pt idx="2">
                  <c:v>Μαρ-24</c:v>
                </c:pt>
                <c:pt idx="3">
                  <c:v>Απρ-24</c:v>
                </c:pt>
                <c:pt idx="4">
                  <c:v>Μάι-24</c:v>
                </c:pt>
                <c:pt idx="5">
                  <c:v>Ιουν-24</c:v>
                </c:pt>
                <c:pt idx="6">
                  <c:v>Σεπ-24</c:v>
                </c:pt>
                <c:pt idx="7">
                  <c:v>Οκτ-24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60</c:v>
                </c:pt>
                <c:pt idx="1">
                  <c:v>60</c:v>
                </c:pt>
                <c:pt idx="2">
                  <c:v>66</c:v>
                </c:pt>
                <c:pt idx="3">
                  <c:v>64</c:v>
                </c:pt>
                <c:pt idx="4">
                  <c:v>61</c:v>
                </c:pt>
                <c:pt idx="5">
                  <c:v>65</c:v>
                </c:pt>
                <c:pt idx="6">
                  <c:v>71</c:v>
                </c:pt>
                <c:pt idx="7">
                  <c:v>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4C-AC67-4456-82E3-4CF3A8FD32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2405360"/>
        <c:axId val="172405920"/>
      </c:lineChart>
      <c:catAx>
        <c:axId val="17240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172405920"/>
        <c:crosses val="autoZero"/>
        <c:auto val="1"/>
        <c:lblAlgn val="ctr"/>
        <c:lblOffset val="100"/>
        <c:noMultiLvlLbl val="0"/>
      </c:catAx>
      <c:valAx>
        <c:axId val="172405920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72405360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25430073477130455"/>
          <c:y val="0.8885948762353425"/>
          <c:w val="0.49139853045739085"/>
          <c:h val="0.111405123764657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l-G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50000"/>
                  <a:alpha val="7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E79-4FA8-8ADE-2B743D62186D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>
                  <a:alpha val="70000"/>
                </a:srgb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79-4FA8-8ADE-2B743D62186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alpha val="7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5A-413E-8B10-3CBC911849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Έχουν βελτιωθεί</c:v>
                </c:pt>
                <c:pt idx="1">
                  <c:v>Παραμένουν στάσιμες</c:v>
                </c:pt>
                <c:pt idx="2">
                  <c:v>Έχουν χειροτερέψει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8</c:v>
                </c:pt>
                <c:pt idx="1">
                  <c:v>25.1</c:v>
                </c:pt>
                <c:pt idx="2">
                  <c:v>66.5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79-4FA8-8ADE-2B743D621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176689824"/>
        <c:axId val="176690384"/>
      </c:barChart>
      <c:catAx>
        <c:axId val="176689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l-GR"/>
          </a:p>
        </c:txPr>
        <c:crossAx val="176690384"/>
        <c:crosses val="autoZero"/>
        <c:auto val="1"/>
        <c:lblAlgn val="ctr"/>
        <c:lblOffset val="100"/>
        <c:noMultiLvlLbl val="0"/>
      </c:catAx>
      <c:valAx>
        <c:axId val="176690384"/>
        <c:scaling>
          <c:orientation val="minMax"/>
          <c:max val="90"/>
          <c:min val="0"/>
        </c:scaling>
        <c:delete val="1"/>
        <c:axPos val="l"/>
        <c:numFmt formatCode="0" sourceLinked="1"/>
        <c:majorTickMark val="out"/>
        <c:minorTickMark val="none"/>
        <c:tickLblPos val="nextTo"/>
        <c:crossAx val="176689824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200" dirty="0"/>
              <a:t>Ανά</a:t>
            </a:r>
            <a:r>
              <a:rPr lang="el-GR" sz="1200" baseline="0" dirty="0"/>
              <a:t> υποκειμενική κοινωνική ένταξη</a:t>
            </a:r>
            <a:endParaRPr lang="en-US" sz="1200" dirty="0"/>
          </a:p>
        </c:rich>
      </c:tx>
      <c:layout>
        <c:manualLayout>
          <c:xMode val="edge"/>
          <c:yMode val="edge"/>
          <c:x val="0.33199349332830402"/>
          <c:y val="2.17499443052499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l-GR"/>
        </a:p>
      </c:txPr>
    </c:title>
    <c:autoTitleDeleted val="0"/>
    <c:plotArea>
      <c:layout>
        <c:manualLayout>
          <c:layoutTarget val="inner"/>
          <c:xMode val="edge"/>
          <c:yMode val="edge"/>
          <c:x val="2.7720512889655911E-2"/>
          <c:y val="7.3489886904596596E-2"/>
          <c:w val="0.98536791132815704"/>
          <c:h val="0.7446210467503443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Έχουν βελτιωθεί</c:v>
                </c:pt>
              </c:strCache>
            </c:strRef>
          </c:tx>
          <c:spPr>
            <a:ln w="2222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Pt>
            <c:idx val="2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710E-4192-9B01-61E2110A4592}"/>
              </c:ext>
            </c:extLst>
          </c:dPt>
          <c:dPt>
            <c:idx val="3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710E-4192-9B01-61E2110A4592}"/>
              </c:ext>
            </c:extLst>
          </c:dPt>
          <c:dPt>
            <c:idx val="4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B98B-4DFC-91F2-354645C51AB4}"/>
              </c:ext>
            </c:extLst>
          </c:dPt>
          <c:dLbls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l-G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10E-4192-9B01-61E2110A4592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Αγροτική τάξη*</c:v>
                </c:pt>
                <c:pt idx="1">
                  <c:v>Εργατική τάξη</c:v>
                </c:pt>
                <c:pt idx="2">
                  <c:v>Μικρομεσαίοι</c:v>
                </c:pt>
                <c:pt idx="3">
                  <c:v>Μεσαία τάξη</c:v>
                </c:pt>
                <c:pt idx="4">
                  <c:v>Ανώτερη τάξη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</c:v>
                </c:pt>
                <c:pt idx="1">
                  <c:v>9</c:v>
                </c:pt>
                <c:pt idx="2">
                  <c:v>4</c:v>
                </c:pt>
                <c:pt idx="3">
                  <c:v>8</c:v>
                </c:pt>
                <c:pt idx="4">
                  <c:v>24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710E-4192-9B01-61E2110A459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Έχουν χειροτερέψει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Αγροτική τάξη*</c:v>
                </c:pt>
                <c:pt idx="1">
                  <c:v>Εργατική τάξη</c:v>
                </c:pt>
                <c:pt idx="2">
                  <c:v>Μικρομεσαίοι</c:v>
                </c:pt>
                <c:pt idx="3">
                  <c:v>Μεσαία τάξη</c:v>
                </c:pt>
                <c:pt idx="4">
                  <c:v>Ανώτερη τάξη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84</c:v>
                </c:pt>
                <c:pt idx="1">
                  <c:v>78</c:v>
                </c:pt>
                <c:pt idx="2">
                  <c:v>78</c:v>
                </c:pt>
                <c:pt idx="3">
                  <c:v>59</c:v>
                </c:pt>
                <c:pt idx="4">
                  <c:v>41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710E-4192-9B01-61E2110A45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6693184"/>
        <c:axId val="176693744"/>
      </c:lineChart>
      <c:catAx>
        <c:axId val="17669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176693744"/>
        <c:crosses val="autoZero"/>
        <c:auto val="0"/>
        <c:lblAlgn val="ctr"/>
        <c:lblOffset val="100"/>
        <c:noMultiLvlLbl val="0"/>
      </c:catAx>
      <c:valAx>
        <c:axId val="176693744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76693184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1473080524131578"/>
          <c:w val="0.99336490721472037"/>
          <c:h val="8.14172709952218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l-G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203461198366251"/>
          <c:y val="0.2347159872924417"/>
          <c:w val="0.41270509635493424"/>
          <c:h val="0.7178732845254044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lumMod val="50000"/>
                  <a:alpha val="7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EE79-4FA8-8ADE-2B743D62186D}"/>
              </c:ext>
            </c:extLst>
          </c:dPt>
          <c:dPt>
            <c:idx val="1"/>
            <c:bubble3D val="0"/>
            <c:spPr>
              <a:solidFill>
                <a:schemeClr val="accent1">
                  <a:alpha val="7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79-4FA8-8ADE-2B743D62186D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  <a:alpha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5A-413E-8B10-3CBC911849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Οι μηνιαίοι λογαριασμοί</c:v>
                </c:pt>
                <c:pt idx="1">
                  <c:v>Οι καθημερινές δαπάνες</c:v>
                </c:pt>
                <c:pt idx="2">
                  <c:v>ΔΓ/ΔΑ (αυθ.)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40</c:v>
                </c:pt>
                <c:pt idx="1">
                  <c:v>57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79-4FA8-8ADE-2B743D6218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07"/>
      </c:pieChart>
      <c:spPr>
        <a:pattFill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t"/>
      <c:layout>
        <c:manualLayout>
          <c:xMode val="edge"/>
          <c:yMode val="edge"/>
          <c:x val="1.1632945948601345E-2"/>
          <c:y val="2.0663515208481464E-3"/>
          <c:w val="0.97673412077496369"/>
          <c:h val="0.33293535426506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l-GR" sz="1200" dirty="0"/>
              <a:t>Ανά</a:t>
            </a:r>
            <a:r>
              <a:rPr lang="el-GR" sz="1200" baseline="0" dirty="0"/>
              <a:t> θέση στην απασχόληση</a:t>
            </a:r>
            <a:endParaRPr lang="en-US" sz="1200" dirty="0"/>
          </a:p>
        </c:rich>
      </c:tx>
      <c:layout>
        <c:manualLayout>
          <c:xMode val="edge"/>
          <c:yMode val="edge"/>
          <c:x val="0.33199349332830402"/>
          <c:y val="2.17499443052499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l-GR"/>
        </a:p>
      </c:txPr>
    </c:title>
    <c:autoTitleDeleted val="0"/>
    <c:plotArea>
      <c:layout>
        <c:manualLayout>
          <c:layoutTarget val="inner"/>
          <c:xMode val="edge"/>
          <c:yMode val="edge"/>
          <c:x val="2.7720512889655911E-2"/>
          <c:y val="7.3489886904596596E-2"/>
          <c:w val="0.98536791132815704"/>
          <c:h val="0.7446210467503443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Οι μηνιαίοι λογαριασμοί</c:v>
                </c:pt>
              </c:strCache>
            </c:strRef>
          </c:tx>
          <c:spPr>
            <a:ln w="22225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Pt>
            <c:idx val="2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53DF-4C1E-88C8-E05FBF148F47}"/>
              </c:ext>
            </c:extLst>
          </c:dPt>
          <c:dPt>
            <c:idx val="3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53DF-4C1E-88C8-E05FBF148F47}"/>
              </c:ext>
            </c:extLst>
          </c:dPt>
          <c:dPt>
            <c:idx val="4"/>
            <c:marker>
              <c:symbol val="none"/>
            </c:marker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53DF-4C1E-88C8-E05FBF148F47}"/>
              </c:ext>
            </c:extLst>
          </c:dPt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Calibri" panose="020F0502020204030204" pitchFamily="34" charset="0"/>
                      <a:ea typeface="+mn-ea"/>
                      <a:cs typeface="Calibri" panose="020F0502020204030204" pitchFamily="34" charset="0"/>
                    </a:defRPr>
                  </a:pPr>
                  <a:endParaRPr lang="el-GR"/>
                </a:p>
              </c:txPr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53DF-4C1E-88C8-E05FBF148F47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Φοιτητές/
Σπουδαστές</c:v>
                </c:pt>
                <c:pt idx="1">
                  <c:v>Οικιακά</c:v>
                </c:pt>
                <c:pt idx="2">
                  <c:v>Μισθωτοί Ι.Τ.</c:v>
                </c:pt>
                <c:pt idx="3">
                  <c:v>Μισθωτοί Δ.Τ.</c:v>
                </c:pt>
                <c:pt idx="4">
                  <c:v>Άνεργοι</c:v>
                </c:pt>
                <c:pt idx="5">
                  <c:v>Ελ. επαγγελματίες/Εργοδότες</c:v>
                </c:pt>
                <c:pt idx="6">
                  <c:v>Συνταξιούχοι</c:v>
                </c:pt>
              </c:strCache>
            </c:strRef>
          </c:cat>
          <c:val>
            <c:numRef>
              <c:f>Sheet1!$B$2:$B$8</c:f>
              <c:numCache>
                <c:formatCode>0</c:formatCode>
                <c:ptCount val="7"/>
                <c:pt idx="0">
                  <c:v>37.1</c:v>
                </c:pt>
                <c:pt idx="1">
                  <c:v>37</c:v>
                </c:pt>
                <c:pt idx="2">
                  <c:v>37.4</c:v>
                </c:pt>
                <c:pt idx="3">
                  <c:v>40.9</c:v>
                </c:pt>
                <c:pt idx="4">
                  <c:v>39.4</c:v>
                </c:pt>
                <c:pt idx="5">
                  <c:v>44.2</c:v>
                </c:pt>
                <c:pt idx="6">
                  <c:v>42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53DF-4C1E-88C8-E05FBF148F4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Οι καθημερινές δαπάνες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l-G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Φοιτητές/
Σπουδαστές</c:v>
                </c:pt>
                <c:pt idx="1">
                  <c:v>Οικιακά</c:v>
                </c:pt>
                <c:pt idx="2">
                  <c:v>Μισθωτοί Ι.Τ.</c:v>
                </c:pt>
                <c:pt idx="3">
                  <c:v>Μισθωτοί Δ.Τ.</c:v>
                </c:pt>
                <c:pt idx="4">
                  <c:v>Άνεργοι</c:v>
                </c:pt>
                <c:pt idx="5">
                  <c:v>Ελ. επαγγελματίες/Εργοδότες</c:v>
                </c:pt>
                <c:pt idx="6">
                  <c:v>Συνταξιούχοι</c:v>
                </c:pt>
              </c:strCache>
            </c:strRef>
          </c:cat>
          <c:val>
            <c:numRef>
              <c:f>Sheet1!$C$2:$C$8</c:f>
              <c:numCache>
                <c:formatCode>0</c:formatCode>
                <c:ptCount val="7"/>
                <c:pt idx="0">
                  <c:v>62.9</c:v>
                </c:pt>
                <c:pt idx="1">
                  <c:v>63</c:v>
                </c:pt>
                <c:pt idx="2">
                  <c:v>61.5</c:v>
                </c:pt>
                <c:pt idx="3">
                  <c:v>58.3</c:v>
                </c:pt>
                <c:pt idx="4">
                  <c:v>56.5</c:v>
                </c:pt>
                <c:pt idx="5">
                  <c:v>54.8</c:v>
                </c:pt>
                <c:pt idx="6">
                  <c:v>49.8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53DF-4C1E-88C8-E05FBF148F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6812608"/>
        <c:axId val="176813168"/>
      </c:lineChart>
      <c:catAx>
        <c:axId val="17681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cap="none" spc="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l-GR"/>
          </a:p>
        </c:txPr>
        <c:crossAx val="176813168"/>
        <c:crosses val="autoZero"/>
        <c:auto val="0"/>
        <c:lblAlgn val="ctr"/>
        <c:lblOffset val="100"/>
        <c:noMultiLvlLbl val="0"/>
      </c:catAx>
      <c:valAx>
        <c:axId val="176813168"/>
        <c:scaling>
          <c:orientation val="minMax"/>
          <c:max val="100"/>
        </c:scaling>
        <c:delete val="1"/>
        <c:axPos val="l"/>
        <c:numFmt formatCode="0" sourceLinked="1"/>
        <c:majorTickMark val="out"/>
        <c:minorTickMark val="none"/>
        <c:tickLblPos val="nextTo"/>
        <c:crossAx val="176812608"/>
        <c:crosses val="autoZero"/>
        <c:crossBetween val="between"/>
      </c:valAx>
      <c:spPr>
        <a:pattFill prst="ltDnDiag">
          <a:fgClr>
            <a:srgbClr val="000000">
              <a:alpha val="0"/>
            </a:srgbClr>
          </a:fgClr>
          <a:bgClr>
            <a:srgbClr val="FFFFFF"/>
          </a:bgClr>
        </a:pattFill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1473080524131578"/>
          <c:w val="0.99336490721472037"/>
          <c:h val="8.14172709952218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l-G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 δε με δυσκολεύουν καθόλου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FF6-473F-A537-6029C310B2E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 Το supermarket  </c:v>
                </c:pt>
                <c:pt idx="1">
                  <c:v> Οι μετακινήσεις (βενζίνες, διόδια, εισιτήρια)  </c:v>
                </c:pt>
                <c:pt idx="2">
                  <c:v> Ιατρικά έξοδα  </c:v>
                </c:pt>
                <c:pt idx="3">
                  <c:v> Η έξοδος με φίλους / Διασκέδαση  </c:v>
                </c:pt>
                <c:pt idx="4">
                  <c:v> Αγορές βιβλίων, περιοδικών, εφημερίδων  </c:v>
                </c:pt>
                <c:pt idx="5">
                  <c:v> Συνδρομές σε πλατφόρμες (πχ Netflix, Cosmote Tv, Apple Tv, Spotify κλπ)  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1.9</c:v>
                </c:pt>
                <c:pt idx="1">
                  <c:v>4.9000000000000004</c:v>
                </c:pt>
                <c:pt idx="2">
                  <c:v>6.9</c:v>
                </c:pt>
                <c:pt idx="3">
                  <c:v>6.1</c:v>
                </c:pt>
                <c:pt idx="4">
                  <c:v>16.600000000000001</c:v>
                </c:pt>
                <c:pt idx="5">
                  <c:v>12.3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280-48BC-A884-7C532B1C74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 Το supermarket  </c:v>
                </c:pt>
                <c:pt idx="1">
                  <c:v> Οι μετακινήσεις (βενζίνες, διόδια, εισιτήρια)  </c:v>
                </c:pt>
                <c:pt idx="2">
                  <c:v> Ιατρικά έξοδα  </c:v>
                </c:pt>
                <c:pt idx="3">
                  <c:v> Η έξοδος με φίλους / Διασκέδαση  </c:v>
                </c:pt>
                <c:pt idx="4">
                  <c:v> Αγορές βιβλίων, περιοδικών, εφημερίδων  </c:v>
                </c:pt>
                <c:pt idx="5">
                  <c:v> Συνδρομές σε πλατφόρμες (πχ Netflix, Cosmote Tv, Apple Tv, Spotify κλπ)  </c:v>
                </c:pt>
              </c:strCache>
            </c:strRef>
          </c:cat>
          <c:val>
            <c:numRef>
              <c:f>Sheet1!$C$2:$C$7</c:f>
              <c:numCache>
                <c:formatCode>0</c:formatCode>
                <c:ptCount val="6"/>
                <c:pt idx="0">
                  <c:v>5</c:v>
                </c:pt>
                <c:pt idx="1">
                  <c:v>6.7</c:v>
                </c:pt>
                <c:pt idx="2">
                  <c:v>8.1999999999999993</c:v>
                </c:pt>
                <c:pt idx="3">
                  <c:v>10</c:v>
                </c:pt>
                <c:pt idx="4" formatCode="###0">
                  <c:v>14.6</c:v>
                </c:pt>
                <c:pt idx="5" formatCode="###0">
                  <c:v>10.6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280-48BC-A884-7C532B1C74A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 Το supermarket  </c:v>
                </c:pt>
                <c:pt idx="1">
                  <c:v> Οι μετακινήσεις (βενζίνες, διόδια, εισιτήρια)  </c:v>
                </c:pt>
                <c:pt idx="2">
                  <c:v> Ιατρικά έξοδα  </c:v>
                </c:pt>
                <c:pt idx="3">
                  <c:v> Η έξοδος με φίλους / Διασκέδαση  </c:v>
                </c:pt>
                <c:pt idx="4">
                  <c:v> Αγορές βιβλίων, περιοδικών, εφημερίδων  </c:v>
                </c:pt>
                <c:pt idx="5">
                  <c:v> Συνδρομές σε πλατφόρμες (πχ Netflix, Cosmote Tv, Apple Tv, Spotify κλπ)  </c:v>
                </c:pt>
              </c:strCache>
            </c:strRef>
          </c:cat>
          <c:val>
            <c:numRef>
              <c:f>Sheet1!$D$2:$D$7</c:f>
              <c:numCache>
                <c:formatCode>0</c:formatCode>
                <c:ptCount val="6"/>
                <c:pt idx="0">
                  <c:v>10.3</c:v>
                </c:pt>
                <c:pt idx="1">
                  <c:v>12</c:v>
                </c:pt>
                <c:pt idx="2">
                  <c:v>17.2</c:v>
                </c:pt>
                <c:pt idx="3">
                  <c:v>21.9</c:v>
                </c:pt>
                <c:pt idx="4" formatCode="###0">
                  <c:v>16.399999999999999</c:v>
                </c:pt>
                <c:pt idx="5" formatCode="###0">
                  <c:v>18.3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280-48BC-A884-7C532B1C74A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 Το supermarket  </c:v>
                </c:pt>
                <c:pt idx="1">
                  <c:v> Οι μετακινήσεις (βενζίνες, διόδια, εισιτήρια)  </c:v>
                </c:pt>
                <c:pt idx="2">
                  <c:v> Ιατρικά έξοδα  </c:v>
                </c:pt>
                <c:pt idx="3">
                  <c:v> Η έξοδος με φίλους / Διασκέδαση  </c:v>
                </c:pt>
                <c:pt idx="4">
                  <c:v> Αγορές βιβλίων, περιοδικών, εφημερίδων  </c:v>
                </c:pt>
                <c:pt idx="5">
                  <c:v> Συνδρομές σε πλατφόρμες (πχ Netflix, Cosmote Tv, Apple Tv, Spotify κλπ)  </c:v>
                </c:pt>
              </c:strCache>
            </c:strRef>
          </c:cat>
          <c:val>
            <c:numRef>
              <c:f>Sheet1!$E$2:$E$7</c:f>
              <c:numCache>
                <c:formatCode>0</c:formatCode>
                <c:ptCount val="6"/>
                <c:pt idx="0">
                  <c:v>22.7</c:v>
                </c:pt>
                <c:pt idx="1">
                  <c:v>22</c:v>
                </c:pt>
                <c:pt idx="2">
                  <c:v>20.9</c:v>
                </c:pt>
                <c:pt idx="3">
                  <c:v>21.2</c:v>
                </c:pt>
                <c:pt idx="4" formatCode="###0">
                  <c:v>10.3</c:v>
                </c:pt>
                <c:pt idx="5" formatCode="###0">
                  <c:v>10.1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DDD-4956-960F-20C853D1E65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 με δυσκολεύουν πάρα πολύ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 Το supermarket  </c:v>
                </c:pt>
                <c:pt idx="1">
                  <c:v> Οι μετακινήσεις (βενζίνες, διόδια, εισιτήρια)  </c:v>
                </c:pt>
                <c:pt idx="2">
                  <c:v> Ιατρικά έξοδα  </c:v>
                </c:pt>
                <c:pt idx="3">
                  <c:v> Η έξοδος με φίλους / Διασκέδαση  </c:v>
                </c:pt>
                <c:pt idx="4">
                  <c:v> Αγορές βιβλίων, περιοδικών, εφημερίδων  </c:v>
                </c:pt>
                <c:pt idx="5">
                  <c:v> Συνδρομές σε πλατφόρμες (πχ Netflix, Cosmote Tv, Apple Tv, Spotify κλπ)  </c:v>
                </c:pt>
              </c:strCache>
            </c:strRef>
          </c:cat>
          <c:val>
            <c:numRef>
              <c:f>Sheet1!$F$2:$F$7</c:f>
              <c:numCache>
                <c:formatCode>0</c:formatCode>
                <c:ptCount val="6"/>
                <c:pt idx="0">
                  <c:v>54.1</c:v>
                </c:pt>
                <c:pt idx="1">
                  <c:v>42.2</c:v>
                </c:pt>
                <c:pt idx="2">
                  <c:v>38.799999999999997</c:v>
                </c:pt>
                <c:pt idx="3">
                  <c:v>25.8</c:v>
                </c:pt>
                <c:pt idx="4">
                  <c:v>12</c:v>
                </c:pt>
                <c:pt idx="5">
                  <c:v>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672-4680-A8BF-257C8E2DFD30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6 δεν ισχύει για εμένα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 Το supermarket  </c:v>
                </c:pt>
                <c:pt idx="1">
                  <c:v> Οι μετακινήσεις (βενζίνες, διόδια, εισιτήρια)  </c:v>
                </c:pt>
                <c:pt idx="2">
                  <c:v> Ιατρικά έξοδα  </c:v>
                </c:pt>
                <c:pt idx="3">
                  <c:v> Η έξοδος με φίλους / Διασκέδαση  </c:v>
                </c:pt>
                <c:pt idx="4">
                  <c:v> Αγορές βιβλίων, περιοδικών, εφημερίδων  </c:v>
                </c:pt>
                <c:pt idx="5">
                  <c:v> Συνδρομές σε πλατφόρμες (πχ Netflix, Cosmote Tv, Apple Tv, Spotify κλπ)  </c:v>
                </c:pt>
              </c:strCache>
            </c:strRef>
          </c:cat>
          <c:val>
            <c:numRef>
              <c:f>Sheet1!$G$2:$G$7</c:f>
              <c:numCache>
                <c:formatCode>0</c:formatCode>
                <c:ptCount val="6"/>
                <c:pt idx="0">
                  <c:v>6</c:v>
                </c:pt>
                <c:pt idx="1">
                  <c:v>12.2</c:v>
                </c:pt>
                <c:pt idx="2">
                  <c:v>8.1999999999999993</c:v>
                </c:pt>
                <c:pt idx="3">
                  <c:v>14.6</c:v>
                </c:pt>
                <c:pt idx="4">
                  <c:v>29.6</c:v>
                </c:pt>
                <c:pt idx="5">
                  <c:v>38.9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34F-4DD4-88DA-C9F840261C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176818208"/>
        <c:axId val="176818768"/>
      </c:barChart>
      <c:catAx>
        <c:axId val="1768182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l-GR"/>
          </a:p>
        </c:txPr>
        <c:crossAx val="176818768"/>
        <c:crosses val="autoZero"/>
        <c:auto val="1"/>
        <c:lblAlgn val="ctr"/>
        <c:lblOffset val="100"/>
        <c:noMultiLvlLbl val="0"/>
      </c:catAx>
      <c:valAx>
        <c:axId val="176818768"/>
        <c:scaling>
          <c:orientation val="minMax"/>
          <c:max val="100"/>
        </c:scaling>
        <c:delete val="1"/>
        <c:axPos val="t"/>
        <c:numFmt formatCode="0" sourceLinked="1"/>
        <c:majorTickMark val="none"/>
        <c:minorTickMark val="none"/>
        <c:tickLblPos val="nextTo"/>
        <c:crossAx val="176818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78997303856276E-2"/>
          <c:y val="1.6530564297495488E-2"/>
          <c:w val="0.96508393683407134"/>
          <c:h val="5.53767138757563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 δε με δυσκολεύουν καθόλου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FF6-473F-A537-6029C310B2E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 Το supermarket  </c:v>
                </c:pt>
                <c:pt idx="1">
                  <c:v> Οι μετακινήσεις (βενζίνες, διόδια, εισιτήρια)  </c:v>
                </c:pt>
                <c:pt idx="2">
                  <c:v> Ιατρικά έξοδα  </c:v>
                </c:pt>
                <c:pt idx="3">
                  <c:v> Η έξοδος με φίλους / Διασκέδαση  </c:v>
                </c:pt>
                <c:pt idx="4">
                  <c:v> Συνδρομές σε πλατφόρμες (πχ Netflix, Cosmote Tv, Apple Tv, Spotify κλπ)  </c:v>
                </c:pt>
                <c:pt idx="5">
                  <c:v> Αγορές βιβλίων, περιοδικών, εφημερίδων  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2</c:v>
                </c:pt>
                <c:pt idx="1">
                  <c:v>5.4</c:v>
                </c:pt>
                <c:pt idx="2">
                  <c:v>7.4</c:v>
                </c:pt>
                <c:pt idx="3">
                  <c:v>7.2</c:v>
                </c:pt>
                <c:pt idx="4">
                  <c:v>20.2</c:v>
                </c:pt>
                <c:pt idx="5">
                  <c:v>23.7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280-48BC-A884-7C532B1C74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 Το supermarket  </c:v>
                </c:pt>
                <c:pt idx="1">
                  <c:v> Οι μετακινήσεις (βενζίνες, διόδια, εισιτήρια)  </c:v>
                </c:pt>
                <c:pt idx="2">
                  <c:v> Ιατρικά έξοδα  </c:v>
                </c:pt>
                <c:pt idx="3">
                  <c:v> Η έξοδος με φίλους / Διασκέδαση  </c:v>
                </c:pt>
                <c:pt idx="4">
                  <c:v> Συνδρομές σε πλατφόρμες (πχ Netflix, Cosmote Tv, Apple Tv, Spotify κλπ)  </c:v>
                </c:pt>
                <c:pt idx="5">
                  <c:v> Αγορές βιβλίων, περιοδικών, εφημερίδων  </c:v>
                </c:pt>
              </c:strCache>
            </c:strRef>
          </c:cat>
          <c:val>
            <c:numRef>
              <c:f>Sheet1!$C$2:$C$7</c:f>
              <c:numCache>
                <c:formatCode>0</c:formatCode>
                <c:ptCount val="6"/>
                <c:pt idx="0">
                  <c:v>5.3</c:v>
                </c:pt>
                <c:pt idx="1">
                  <c:v>7.6</c:v>
                </c:pt>
                <c:pt idx="2">
                  <c:v>8.9</c:v>
                </c:pt>
                <c:pt idx="3">
                  <c:v>11.7</c:v>
                </c:pt>
                <c:pt idx="4">
                  <c:v>17.399999999999999</c:v>
                </c:pt>
                <c:pt idx="5">
                  <c:v>20.8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280-48BC-A884-7C532B1C74A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 Το supermarket  </c:v>
                </c:pt>
                <c:pt idx="1">
                  <c:v> Οι μετακινήσεις (βενζίνες, διόδια, εισιτήρια)  </c:v>
                </c:pt>
                <c:pt idx="2">
                  <c:v> Ιατρικά έξοδα  </c:v>
                </c:pt>
                <c:pt idx="3">
                  <c:v> Η έξοδος με φίλους / Διασκέδαση  </c:v>
                </c:pt>
                <c:pt idx="4">
                  <c:v> Συνδρομές σε πλατφόρμες (πχ Netflix, Cosmote Tv, Apple Tv, Spotify κλπ)  </c:v>
                </c:pt>
                <c:pt idx="5">
                  <c:v> Αγορές βιβλίων, περιοδικών, εφημερίδων  </c:v>
                </c:pt>
              </c:strCache>
            </c:strRef>
          </c:cat>
          <c:val>
            <c:numRef>
              <c:f>Sheet1!$D$2:$D$7</c:f>
              <c:numCache>
                <c:formatCode>0</c:formatCode>
                <c:ptCount val="6"/>
                <c:pt idx="0">
                  <c:v>11</c:v>
                </c:pt>
                <c:pt idx="1">
                  <c:v>13.7</c:v>
                </c:pt>
                <c:pt idx="2">
                  <c:v>18.7</c:v>
                </c:pt>
                <c:pt idx="3">
                  <c:v>25.7</c:v>
                </c:pt>
                <c:pt idx="4">
                  <c:v>30</c:v>
                </c:pt>
                <c:pt idx="5">
                  <c:v>23.7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280-48BC-A884-7C532B1C74A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 Το supermarket  </c:v>
                </c:pt>
                <c:pt idx="1">
                  <c:v> Οι μετακινήσεις (βενζίνες, διόδια, εισιτήρια)  </c:v>
                </c:pt>
                <c:pt idx="2">
                  <c:v> Ιατρικά έξοδα  </c:v>
                </c:pt>
                <c:pt idx="3">
                  <c:v> Η έξοδος με φίλους / Διασκέδαση  </c:v>
                </c:pt>
                <c:pt idx="4">
                  <c:v> Συνδρομές σε πλατφόρμες (πχ Netflix, Cosmote Tv, Apple Tv, Spotify κλπ)  </c:v>
                </c:pt>
                <c:pt idx="5">
                  <c:v> Αγορές βιβλίων, περιοδικών, εφημερίδων  </c:v>
                </c:pt>
              </c:strCache>
            </c:strRef>
          </c:cat>
          <c:val>
            <c:numRef>
              <c:f>Sheet1!$E$2:$E$7</c:f>
              <c:numCache>
                <c:formatCode>0</c:formatCode>
                <c:ptCount val="6"/>
                <c:pt idx="0">
                  <c:v>24.1</c:v>
                </c:pt>
                <c:pt idx="1">
                  <c:v>25</c:v>
                </c:pt>
                <c:pt idx="2">
                  <c:v>22.7</c:v>
                </c:pt>
                <c:pt idx="3">
                  <c:v>25</c:v>
                </c:pt>
                <c:pt idx="4">
                  <c:v>16.600000000000001</c:v>
                </c:pt>
                <c:pt idx="5">
                  <c:v>14.4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DDD-4956-960F-20C853D1E65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 με δυσκολεύουν πάρα πολύ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 Το supermarket  </c:v>
                </c:pt>
                <c:pt idx="1">
                  <c:v> Οι μετακινήσεις (βενζίνες, διόδια, εισιτήρια)  </c:v>
                </c:pt>
                <c:pt idx="2">
                  <c:v> Ιατρικά έξοδα  </c:v>
                </c:pt>
                <c:pt idx="3">
                  <c:v> Η έξοδος με φίλους / Διασκέδαση  </c:v>
                </c:pt>
                <c:pt idx="4">
                  <c:v> Συνδρομές σε πλατφόρμες (πχ Netflix, Cosmote Tv, Apple Tv, Spotify κλπ)  </c:v>
                </c:pt>
                <c:pt idx="5">
                  <c:v> Αγορές βιβλίων, περιοδικών, εφημερίδων  </c:v>
                </c:pt>
              </c:strCache>
            </c:strRef>
          </c:cat>
          <c:val>
            <c:numRef>
              <c:f>Sheet1!$F$2:$F$7</c:f>
              <c:numCache>
                <c:formatCode>0</c:formatCode>
                <c:ptCount val="6"/>
                <c:pt idx="0">
                  <c:v>57.5</c:v>
                </c:pt>
                <c:pt idx="1">
                  <c:v>48</c:v>
                </c:pt>
                <c:pt idx="2">
                  <c:v>42.2</c:v>
                </c:pt>
                <c:pt idx="3">
                  <c:v>30.4</c:v>
                </c:pt>
                <c:pt idx="4">
                  <c:v>15.6</c:v>
                </c:pt>
                <c:pt idx="5">
                  <c:v>17.2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672-4680-A8BF-257C8E2DFD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177821728"/>
        <c:axId val="177822288"/>
      </c:barChart>
      <c:catAx>
        <c:axId val="1778217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l-GR"/>
          </a:p>
        </c:txPr>
        <c:crossAx val="177822288"/>
        <c:crosses val="autoZero"/>
        <c:auto val="1"/>
        <c:lblAlgn val="ctr"/>
        <c:lblOffset val="100"/>
        <c:noMultiLvlLbl val="0"/>
      </c:catAx>
      <c:valAx>
        <c:axId val="177822288"/>
        <c:scaling>
          <c:orientation val="minMax"/>
          <c:max val="100"/>
        </c:scaling>
        <c:delete val="1"/>
        <c:axPos val="t"/>
        <c:numFmt formatCode="0" sourceLinked="1"/>
        <c:majorTickMark val="none"/>
        <c:minorTickMark val="none"/>
        <c:tickLblPos val="nextTo"/>
        <c:crossAx val="177821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729161087934329"/>
          <c:y val="1.6530564297495488E-2"/>
          <c:w val="0.80569212269449408"/>
          <c:h val="5.53767138757563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  δε με δυσκολεύουν καθόλου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FF6-473F-A537-6029C310B2E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 Ο λογαριασμός για το ρεύμα  </c:v>
                </c:pt>
                <c:pt idx="1">
                  <c:v> Ο λογαριασμός για την τηλεφωνία (σταθερή και κινητή)  </c:v>
                </c:pt>
                <c:pt idx="2">
                  <c:v> Ο λογαριασμός για το νερό  </c:v>
                </c:pt>
                <c:pt idx="3">
                  <c:v> Το ενοίκιο  </c:v>
                </c:pt>
                <c:pt idx="4">
                  <c:v> Φροντιστήρια, ιδιωτικά σχολεία  </c:v>
                </c:pt>
                <c:pt idx="5">
                  <c:v> Τα κοινόχρηστα  </c:v>
                </c:pt>
                <c:pt idx="6">
                  <c:v> Οι πιστωτικές κάρτες  </c:v>
                </c:pt>
                <c:pt idx="7">
                  <c:v> Το δάνειο για το σπίτι  </c:v>
                </c:pt>
                <c:pt idx="8">
                  <c:v> Ο λογαριασμός για το φυσικό αέριο  </c:v>
                </c:pt>
              </c:strCache>
            </c:strRef>
          </c:cat>
          <c:val>
            <c:numRef>
              <c:f>Sheet1!$B$2:$B$10</c:f>
              <c:numCache>
                <c:formatCode>0</c:formatCode>
                <c:ptCount val="9"/>
                <c:pt idx="0">
                  <c:v>3.3</c:v>
                </c:pt>
                <c:pt idx="1">
                  <c:v>10.4</c:v>
                </c:pt>
                <c:pt idx="2">
                  <c:v>20.7</c:v>
                </c:pt>
                <c:pt idx="3">
                  <c:v>6.3</c:v>
                </c:pt>
                <c:pt idx="4">
                  <c:v>7</c:v>
                </c:pt>
                <c:pt idx="5">
                  <c:v>15.3</c:v>
                </c:pt>
                <c:pt idx="6">
                  <c:v>11.8</c:v>
                </c:pt>
                <c:pt idx="7">
                  <c:v>7.7</c:v>
                </c:pt>
                <c:pt idx="8">
                  <c:v>8.1999999999999993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280-48BC-A884-7C532B1C74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 Ο λογαριασμός για το ρεύμα  </c:v>
                </c:pt>
                <c:pt idx="1">
                  <c:v> Ο λογαριασμός για την τηλεφωνία (σταθερή και κινητή)  </c:v>
                </c:pt>
                <c:pt idx="2">
                  <c:v> Ο λογαριασμός για το νερό  </c:v>
                </c:pt>
                <c:pt idx="3">
                  <c:v> Το ενοίκιο  </c:v>
                </c:pt>
                <c:pt idx="4">
                  <c:v> Φροντιστήρια, ιδιωτικά σχολεία  </c:v>
                </c:pt>
                <c:pt idx="5">
                  <c:v> Τα κοινόχρηστα  </c:v>
                </c:pt>
                <c:pt idx="6">
                  <c:v> Οι πιστωτικές κάρτες  </c:v>
                </c:pt>
                <c:pt idx="7">
                  <c:v> Το δάνειο για το σπίτι  </c:v>
                </c:pt>
                <c:pt idx="8">
                  <c:v> Ο λογαριασμός για το φυσικό αέριο  </c:v>
                </c:pt>
              </c:strCache>
            </c:strRef>
          </c:cat>
          <c:val>
            <c:numRef>
              <c:f>Sheet1!$C$2:$C$10</c:f>
              <c:numCache>
                <c:formatCode>0</c:formatCode>
                <c:ptCount val="9"/>
                <c:pt idx="0">
                  <c:v>7</c:v>
                </c:pt>
                <c:pt idx="1">
                  <c:v>18.100000000000001</c:v>
                </c:pt>
                <c:pt idx="2">
                  <c:v>22.7</c:v>
                </c:pt>
                <c:pt idx="3">
                  <c:v>2.5</c:v>
                </c:pt>
                <c:pt idx="4">
                  <c:v>2.1</c:v>
                </c:pt>
                <c:pt idx="5">
                  <c:v>11</c:v>
                </c:pt>
                <c:pt idx="6" formatCode="###0">
                  <c:v>6.1</c:v>
                </c:pt>
                <c:pt idx="7" formatCode="###0">
                  <c:v>1.8</c:v>
                </c:pt>
                <c:pt idx="8" formatCode="###0">
                  <c:v>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280-48BC-A884-7C532B1C74A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 Ο λογαριασμός για το ρεύμα  </c:v>
                </c:pt>
                <c:pt idx="1">
                  <c:v> Ο λογαριασμός για την τηλεφωνία (σταθερή και κινητή)  </c:v>
                </c:pt>
                <c:pt idx="2">
                  <c:v> Ο λογαριασμός για το νερό  </c:v>
                </c:pt>
                <c:pt idx="3">
                  <c:v> Το ενοίκιο  </c:v>
                </c:pt>
                <c:pt idx="4">
                  <c:v> Φροντιστήρια, ιδιωτικά σχολεία  </c:v>
                </c:pt>
                <c:pt idx="5">
                  <c:v> Τα κοινόχρηστα  </c:v>
                </c:pt>
                <c:pt idx="6">
                  <c:v> Οι πιστωτικές κάρτες  </c:v>
                </c:pt>
                <c:pt idx="7">
                  <c:v> Το δάνειο για το σπίτι  </c:v>
                </c:pt>
                <c:pt idx="8">
                  <c:v> Ο λογαριασμός για το φυσικό αέριο  </c:v>
                </c:pt>
              </c:strCache>
            </c:strRef>
          </c:cat>
          <c:val>
            <c:numRef>
              <c:f>Sheet1!$D$2:$D$10</c:f>
              <c:numCache>
                <c:formatCode>0</c:formatCode>
                <c:ptCount val="9"/>
                <c:pt idx="0">
                  <c:v>17.899999999999999</c:v>
                </c:pt>
                <c:pt idx="1">
                  <c:v>28.2</c:v>
                </c:pt>
                <c:pt idx="2">
                  <c:v>26.4</c:v>
                </c:pt>
                <c:pt idx="3">
                  <c:v>7.3</c:v>
                </c:pt>
                <c:pt idx="4">
                  <c:v>5.5</c:v>
                </c:pt>
                <c:pt idx="5">
                  <c:v>15.5</c:v>
                </c:pt>
                <c:pt idx="6" formatCode="###0">
                  <c:v>11.6</c:v>
                </c:pt>
                <c:pt idx="7" formatCode="###0">
                  <c:v>4.4000000000000004</c:v>
                </c:pt>
                <c:pt idx="8" formatCode="###0">
                  <c:v>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280-48BC-A884-7C532B1C74A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 Ο λογαριασμός για το ρεύμα  </c:v>
                </c:pt>
                <c:pt idx="1">
                  <c:v> Ο λογαριασμός για την τηλεφωνία (σταθερή και κινητή)  </c:v>
                </c:pt>
                <c:pt idx="2">
                  <c:v> Ο λογαριασμός για το νερό  </c:v>
                </c:pt>
                <c:pt idx="3">
                  <c:v> Το ενοίκιο  </c:v>
                </c:pt>
                <c:pt idx="4">
                  <c:v> Φροντιστήρια, ιδιωτικά σχολεία  </c:v>
                </c:pt>
                <c:pt idx="5">
                  <c:v> Τα κοινόχρηστα  </c:v>
                </c:pt>
                <c:pt idx="6">
                  <c:v> Οι πιστωτικές κάρτες  </c:v>
                </c:pt>
                <c:pt idx="7">
                  <c:v> Το δάνειο για το σπίτι  </c:v>
                </c:pt>
                <c:pt idx="8">
                  <c:v> Ο λογαριασμός για το φυσικό αέριο  </c:v>
                </c:pt>
              </c:strCache>
            </c:strRef>
          </c:cat>
          <c:val>
            <c:numRef>
              <c:f>Sheet1!$E$2:$E$10</c:f>
              <c:numCache>
                <c:formatCode>0</c:formatCode>
                <c:ptCount val="9"/>
                <c:pt idx="0">
                  <c:v>23</c:v>
                </c:pt>
                <c:pt idx="1">
                  <c:v>23.8</c:v>
                </c:pt>
                <c:pt idx="2">
                  <c:v>13.3</c:v>
                </c:pt>
                <c:pt idx="3">
                  <c:v>9.1999999999999993</c:v>
                </c:pt>
                <c:pt idx="4">
                  <c:v>8.6999999999999993</c:v>
                </c:pt>
                <c:pt idx="5">
                  <c:v>11.8</c:v>
                </c:pt>
                <c:pt idx="6" formatCode="###0">
                  <c:v>8.9</c:v>
                </c:pt>
                <c:pt idx="7" formatCode="###0">
                  <c:v>7</c:v>
                </c:pt>
                <c:pt idx="8" formatCode="###0">
                  <c:v>9.1999999999999993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DDD-4956-960F-20C853D1E65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 με δυσκολεύουν πάρα πολύ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 Ο λογαριασμός για το ρεύμα  </c:v>
                </c:pt>
                <c:pt idx="1">
                  <c:v> Ο λογαριασμός για την τηλεφωνία (σταθερή και κινητή)  </c:v>
                </c:pt>
                <c:pt idx="2">
                  <c:v> Ο λογαριασμός για το νερό  </c:v>
                </c:pt>
                <c:pt idx="3">
                  <c:v> Το ενοίκιο  </c:v>
                </c:pt>
                <c:pt idx="4">
                  <c:v> Φροντιστήρια, ιδιωτικά σχολεία  </c:v>
                </c:pt>
                <c:pt idx="5">
                  <c:v> Τα κοινόχρηστα  </c:v>
                </c:pt>
                <c:pt idx="6">
                  <c:v> Οι πιστωτικές κάρτες  </c:v>
                </c:pt>
                <c:pt idx="7">
                  <c:v> Το δάνειο για το σπίτι  </c:v>
                </c:pt>
                <c:pt idx="8">
                  <c:v> Ο λογαριασμός για το φυσικό αέριο  </c:v>
                </c:pt>
              </c:strCache>
            </c:strRef>
          </c:cat>
          <c:val>
            <c:numRef>
              <c:f>Sheet1!$F$2:$F$10</c:f>
              <c:numCache>
                <c:formatCode>0</c:formatCode>
                <c:ptCount val="9"/>
                <c:pt idx="0">
                  <c:v>46.4</c:v>
                </c:pt>
                <c:pt idx="1">
                  <c:v>18.5</c:v>
                </c:pt>
                <c:pt idx="2">
                  <c:v>14.7</c:v>
                </c:pt>
                <c:pt idx="3">
                  <c:v>16.5</c:v>
                </c:pt>
                <c:pt idx="4">
                  <c:v>16.2</c:v>
                </c:pt>
                <c:pt idx="5">
                  <c:v>11.1</c:v>
                </c:pt>
                <c:pt idx="6">
                  <c:v>13.3</c:v>
                </c:pt>
                <c:pt idx="7">
                  <c:v>15.1</c:v>
                </c:pt>
                <c:pt idx="8">
                  <c:v>8.1999999999999993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672-4680-A8BF-257C8E2DFD30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6 δεν ισχύει για εμένα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 Ο λογαριασμός για το ρεύμα  </c:v>
                </c:pt>
                <c:pt idx="1">
                  <c:v> Ο λογαριασμός για την τηλεφωνία (σταθερή και κινητή)  </c:v>
                </c:pt>
                <c:pt idx="2">
                  <c:v> Ο λογαριασμός για το νερό  </c:v>
                </c:pt>
                <c:pt idx="3">
                  <c:v> Το ενοίκιο  </c:v>
                </c:pt>
                <c:pt idx="4">
                  <c:v> Φροντιστήρια, ιδιωτικά σχολεία  </c:v>
                </c:pt>
                <c:pt idx="5">
                  <c:v> Τα κοινόχρηστα  </c:v>
                </c:pt>
                <c:pt idx="6">
                  <c:v> Οι πιστωτικές κάρτες  </c:v>
                </c:pt>
                <c:pt idx="7">
                  <c:v> Το δάνειο για το σπίτι  </c:v>
                </c:pt>
                <c:pt idx="8">
                  <c:v> Ο λογαριασμός για το φυσικό αέριο  </c:v>
                </c:pt>
              </c:strCache>
            </c:strRef>
          </c:cat>
          <c:val>
            <c:numRef>
              <c:f>Sheet1!$G$2:$G$10</c:f>
              <c:numCache>
                <c:formatCode>0</c:formatCode>
                <c:ptCount val="9"/>
                <c:pt idx="0">
                  <c:v>2.5</c:v>
                </c:pt>
                <c:pt idx="1">
                  <c:v>0.9</c:v>
                </c:pt>
                <c:pt idx="2">
                  <c:v>2</c:v>
                </c:pt>
                <c:pt idx="3">
                  <c:v>58.2</c:v>
                </c:pt>
                <c:pt idx="4">
                  <c:v>60.4</c:v>
                </c:pt>
                <c:pt idx="5">
                  <c:v>35.299999999999997</c:v>
                </c:pt>
                <c:pt idx="6">
                  <c:v>48.1</c:v>
                </c:pt>
                <c:pt idx="7">
                  <c:v>63.7</c:v>
                </c:pt>
                <c:pt idx="8">
                  <c:v>63.3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34F-4DD4-88DA-C9F840261C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178439904"/>
        <c:axId val="178440464"/>
      </c:barChart>
      <c:catAx>
        <c:axId val="1784399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l-GR"/>
          </a:p>
        </c:txPr>
        <c:crossAx val="178440464"/>
        <c:crosses val="autoZero"/>
        <c:auto val="1"/>
        <c:lblAlgn val="ctr"/>
        <c:lblOffset val="100"/>
        <c:noMultiLvlLbl val="0"/>
      </c:catAx>
      <c:valAx>
        <c:axId val="178440464"/>
        <c:scaling>
          <c:orientation val="minMax"/>
          <c:max val="100"/>
        </c:scaling>
        <c:delete val="1"/>
        <c:axPos val="t"/>
        <c:numFmt formatCode="0" sourceLinked="1"/>
        <c:majorTickMark val="none"/>
        <c:minorTickMark val="none"/>
        <c:tickLblPos val="nextTo"/>
        <c:crossAx val="178439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78997303856276E-2"/>
          <c:y val="1.6530564297495488E-2"/>
          <c:w val="0.97210025165890879"/>
          <c:h val="5.86896825826965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32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4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  <a:alpha val="51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DCE21-7A2F-4CA0-B51E-9CA21D5ACDF1}" type="datetimeFigureOut">
              <a:rPr lang="el-GR" smtClean="0"/>
              <a:t>22/10/2024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C2E1F6-33FA-4D65-A24B-22A61972806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3315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5640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692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15DB7C6-809B-8066-82FF-4B3A16F9C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C45B3ABE-0D19-671D-E64E-083F878B38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7861C8C5-8DB9-4CF9-759F-35E74165E0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9EE9280-9576-3E13-B2C1-2A21EAC9D4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F32F6-21A5-4057-AEA2-23EB81EC2ADA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6354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5787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405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648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51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9C1944-5ED8-4FE4-A019-D7E58DFB89E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366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15DB7C6-809B-8066-82FF-4B3A16F9C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C45B3ABE-0D19-671D-E64E-083F878B38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7861C8C5-8DB9-4CF9-759F-35E74165E0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9EE9280-9576-3E13-B2C1-2A21EAC9D4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F32F6-21A5-4057-AEA2-23EB81EC2ADA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842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15DB7C6-809B-8066-82FF-4B3A16F9C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C45B3ABE-0D19-671D-E64E-083F878B38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7861C8C5-8DB9-4CF9-759F-35E74165E0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9EE9280-9576-3E13-B2C1-2A21EAC9D4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F32F6-21A5-4057-AEA2-23EB81EC2ADA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432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15DB7C6-809B-8066-82FF-4B3A16F9C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C45B3ABE-0D19-671D-E64E-083F878B38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7861C8C5-8DB9-4CF9-759F-35E74165E0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9EE9280-9576-3E13-B2C1-2A21EAC9D4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F32F6-21A5-4057-AEA2-23EB81EC2ADA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977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15DB7C6-809B-8066-82FF-4B3A16F9C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C45B3ABE-0D19-671D-E64E-083F878B38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7861C8C5-8DB9-4CF9-759F-35E74165E0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9EE9280-9576-3E13-B2C1-2A21EAC9D4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F32F6-21A5-4057-AEA2-23EB81EC2ADA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8202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15DB7C6-809B-8066-82FF-4B3A16F9C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xmlns="" id="{C45B3ABE-0D19-671D-E64E-083F878B38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7861C8C5-8DB9-4CF9-759F-35E74165E0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9EE9280-9576-3E13-B2C1-2A21EAC9D4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1F32F6-21A5-4057-AEA2-23EB81EC2ADA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765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1ECF12-D9F6-5810-9BA3-36785EAE6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2CF85F5-A051-DD5A-E808-3B17FBCD98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7D1B119-10A7-D78E-3EAF-A2E6D82FE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C147-848C-4A64-8F9E-EB533C2E2F25}" type="datetime1">
              <a:rPr lang="en-US" smtClean="0"/>
              <a:t>10/22/2024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62C908F-2F61-2CC6-563D-BEBA1ED99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8BCED2-F604-826C-FF5E-C35412C8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4C96-8CD7-4457-8E52-9CE103A20E27}" type="slidenum">
              <a:rPr lang="el-GR" smtClean="0"/>
              <a:t>‹#›</a:t>
            </a:fld>
            <a:endParaRPr lang="el-G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53D619B-5650-A34A-7519-A6970FD125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94" y="332307"/>
            <a:ext cx="398907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744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6370AF-79A5-E5C5-EF5E-6B4836E10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510D256-93C7-A902-B888-4D84A894E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685D3A-A79D-B40F-CC69-7B7F26E19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6774-EB4A-4D5F-A006-ED9BAE1DF527}" type="datetime1">
              <a:rPr lang="en-US" smtClean="0"/>
              <a:t>10/22/2024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D288AF-69BC-3E31-EE0A-07F5C7D4E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FC48FC-7A3E-F28E-BFBA-D0DE86FDC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4C96-8CD7-4457-8E52-9CE103A20E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233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D38B748-0418-7BDC-8E0D-08209A2A0D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A3F5694-FFF3-9F3F-326C-F0D849EE5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259210-65CE-4DF3-AE79-E7D21D50F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CAD1E-77CC-4752-9BEB-F91C51231ED6}" type="datetime1">
              <a:rPr lang="en-US" smtClean="0"/>
              <a:t>10/22/2024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B91F1C-43C2-A946-A815-E3961BEA4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9D3BB2-5AED-4A08-0993-FF6E5D81F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4C96-8CD7-4457-8E52-9CE103A20E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37562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9262D-CDF0-4F2C-B225-9EB6423C60FC}" type="datetime1">
              <a:rPr lang="en-US" smtClean="0"/>
              <a:t>10/22/2024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6657" y="6355443"/>
            <a:ext cx="2743200" cy="365125"/>
          </a:xfrm>
        </p:spPr>
        <p:txBody>
          <a:bodyPr/>
          <a:lstStyle>
            <a:lvl1pPr>
              <a:defRPr lang="en-US" sz="1600" kern="1200" cap="none" spc="0" baseline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4854181D-6920-4594-9A5D-6CE56DC9F8B2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98836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29" y="223611"/>
            <a:ext cx="11604171" cy="69311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029" y="1001486"/>
            <a:ext cx="11604171" cy="527010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3029" y="6356350"/>
            <a:ext cx="2743200" cy="365125"/>
          </a:xfrm>
        </p:spPr>
        <p:txBody>
          <a:bodyPr/>
          <a:lstStyle/>
          <a:p>
            <a:fld id="{4AF26942-D2BB-421A-A2A9-8D50A83D157F}" type="datetime1">
              <a:rPr lang="en-US" smtClean="0"/>
              <a:t>10/22/2024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C6E469F1-F04B-6756-E265-347733082E71}"/>
              </a:ext>
            </a:extLst>
          </p:cNvPr>
          <p:cNvCxnSpPr/>
          <p:nvPr userDrawn="1"/>
        </p:nvCxnSpPr>
        <p:spPr>
          <a:xfrm>
            <a:off x="258106" y="947277"/>
            <a:ext cx="11454923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9" descr="A group of neon lights in a triangle shape&#10;&#10;Description automatically generated">
            <a:extLst>
              <a:ext uri="{FF2B5EF4-FFF2-40B4-BE49-F238E27FC236}">
                <a16:creationId xmlns:a16="http://schemas.microsoft.com/office/drawing/2014/main" xmlns="" id="{45011958-8C09-0FA4-DA3B-4DB1FBF3E9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3995" y="6271591"/>
            <a:ext cx="586409" cy="586409"/>
          </a:xfrm>
          <a:prstGeom prst="flowChartConnector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1804ED1D-D212-B282-A98D-AFD7F5B87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2649" y="6410513"/>
            <a:ext cx="274320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90A9DF8-5454-5B5A-E572-0D065CDA17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465" y="6466706"/>
            <a:ext cx="398907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59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F51EA-6FAA-448C-B563-B441174D2619}" type="datetime1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xmlns="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618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00BFB-4C01-42D5-A4E7-B955623653AB}" type="datetime1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5605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B2510-33E6-4763-9C7C-C6EF303F2208}" type="datetime1">
              <a:rPr lang="en-US" smtClean="0"/>
              <a:t>10/22/2024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5008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0266" y="3223967"/>
            <a:ext cx="7315200" cy="2001177"/>
          </a:xfrm>
        </p:spPr>
        <p:txBody>
          <a:bodyPr anchor="t"/>
          <a:lstStyle>
            <a:lvl1pPr>
              <a:defRPr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2FDCB-2B68-4903-9E38-B8BDA9351BEC}" type="datetime1">
              <a:rPr lang="en-US" smtClean="0"/>
              <a:t>10/22/2024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1150" y="6355443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en-US" sz="160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854181D-6920-4594-9A5D-6CE56DC9F8B2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9" name="Picture 8" descr="A group of colorful lights&#10;&#10;Description automatically generated">
            <a:extLst>
              <a:ext uri="{FF2B5EF4-FFF2-40B4-BE49-F238E27FC236}">
                <a16:creationId xmlns:a16="http://schemas.microsoft.com/office/drawing/2014/main" xmlns="" id="{78BDB9F9-A0C2-39DB-2821-7D7FF4A684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0" r="10503" b="4"/>
          <a:stretch/>
        </p:blipFill>
        <p:spPr>
          <a:xfrm>
            <a:off x="94821" y="1418042"/>
            <a:ext cx="2019160" cy="2019160"/>
          </a:xfrm>
          <a:custGeom>
            <a:avLst/>
            <a:gdLst/>
            <a:ahLst/>
            <a:cxnLst/>
            <a:rect l="l" t="t" r="r" b="b"/>
            <a:pathLst>
              <a:path w="1924906" h="1924906">
                <a:moveTo>
                  <a:pt x="962453" y="0"/>
                </a:moveTo>
                <a:cubicBezTo>
                  <a:pt x="1494001" y="0"/>
                  <a:pt x="1924906" y="430905"/>
                  <a:pt x="1924906" y="962453"/>
                </a:cubicBezTo>
                <a:cubicBezTo>
                  <a:pt x="1924906" y="1494001"/>
                  <a:pt x="1494001" y="1924906"/>
                  <a:pt x="962453" y="1924906"/>
                </a:cubicBezTo>
                <a:cubicBezTo>
                  <a:pt x="430905" y="1924906"/>
                  <a:pt x="0" y="1494001"/>
                  <a:pt x="0" y="962453"/>
                </a:cubicBezTo>
                <a:cubicBezTo>
                  <a:pt x="0" y="430905"/>
                  <a:pt x="430905" y="0"/>
                  <a:pt x="962453" y="0"/>
                </a:cubicBezTo>
                <a:close/>
              </a:path>
            </a:pathLst>
          </a:custGeom>
        </p:spPr>
      </p:pic>
      <p:pic>
        <p:nvPicPr>
          <p:cNvPr id="10" name="Picture 9" descr="A triangle shaped neon lights&#10;&#10;Description automatically generated with medium confidence">
            <a:extLst>
              <a:ext uri="{FF2B5EF4-FFF2-40B4-BE49-F238E27FC236}">
                <a16:creationId xmlns:a16="http://schemas.microsoft.com/office/drawing/2014/main" xmlns="" id="{C102C4CC-F557-71A4-785B-1EC42D77AB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r="12026" b="4"/>
          <a:stretch/>
        </p:blipFill>
        <p:spPr>
          <a:xfrm>
            <a:off x="1422978" y="2723531"/>
            <a:ext cx="1581330" cy="1581330"/>
          </a:xfrm>
          <a:custGeom>
            <a:avLst/>
            <a:gdLst/>
            <a:ahLst/>
            <a:cxnLst/>
            <a:rect l="l" t="t" r="r" b="b"/>
            <a:pathLst>
              <a:path w="2784784" h="2784784">
                <a:moveTo>
                  <a:pt x="1392392" y="0"/>
                </a:moveTo>
                <a:cubicBezTo>
                  <a:pt x="2161389" y="0"/>
                  <a:pt x="2784784" y="623395"/>
                  <a:pt x="2784784" y="1392392"/>
                </a:cubicBezTo>
                <a:cubicBezTo>
                  <a:pt x="2784784" y="2161389"/>
                  <a:pt x="2161389" y="2784784"/>
                  <a:pt x="1392392" y="2784784"/>
                </a:cubicBezTo>
                <a:cubicBezTo>
                  <a:pt x="623395" y="2784784"/>
                  <a:pt x="0" y="2161389"/>
                  <a:pt x="0" y="1392392"/>
                </a:cubicBezTo>
                <a:cubicBezTo>
                  <a:pt x="0" y="623395"/>
                  <a:pt x="623395" y="0"/>
                  <a:pt x="1392392" y="0"/>
                </a:cubicBez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E4904FE-ADF1-C9F0-0F56-14D50EF690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130" y="398626"/>
            <a:ext cx="3989070" cy="25717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A5E0C999-1267-79BA-5479-E02F16652272}"/>
              </a:ext>
            </a:extLst>
          </p:cNvPr>
          <p:cNvCxnSpPr/>
          <p:nvPr userDrawn="1"/>
        </p:nvCxnSpPr>
        <p:spPr>
          <a:xfrm>
            <a:off x="654035" y="5312231"/>
            <a:ext cx="11247120" cy="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6" descr="A group of neon lights in a triangle shape&#10;&#10;Description automatically generated">
            <a:extLst>
              <a:ext uri="{FF2B5EF4-FFF2-40B4-BE49-F238E27FC236}">
                <a16:creationId xmlns:a16="http://schemas.microsoft.com/office/drawing/2014/main" xmlns="" id="{EE3FE9A4-8CFA-C340-818E-BE3DC368466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1" y="3660648"/>
            <a:ext cx="1828800" cy="1779310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4246433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5AE93-7E93-4017-950E-1D352CC3C6F4}" type="datetime1">
              <a:rPr lang="en-US" smtClean="0"/>
              <a:t>10/22/2024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xmlns="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xmlns="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073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7DC14-54C3-4DAC-BA36-49D7846BB669}" type="datetime1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975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63DF03-38C8-302F-3917-EFFF65586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8EBD658-F56F-8D3E-C818-3C84CCB0A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C166AE-470C-D217-661A-CD19CB56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3BC19-A7D2-4C23-82FE-F6093CDE33F6}" type="datetime1">
              <a:rPr lang="en-US" smtClean="0"/>
              <a:t>10/22/2024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65ED913-FA5C-3602-A62C-2F54941EB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E550C9-A07F-C6F2-33A3-D9B3038A9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4C96-8CD7-4457-8E52-9CE103A20E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42122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CD795-6CE6-4077-ADD1-9F793A94DA94}" type="datetime1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16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0DEE-07CE-4134-BB8B-7329440F52D9}" type="datetime1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21639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6C512-5A6A-4495-B821-5E4ACF33513B}" type="datetime1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4854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F4E812-9FBF-4DDB-CE52-2D1AF589D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3ADFEE5-AFF7-0F27-BA63-9A2B26373B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2A7F7E-C395-C86F-100F-A30AAD122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DCD2-40AC-4FD9-AE24-2561E3BD0EFF}" type="datetime1">
              <a:rPr lang="en-US" smtClean="0"/>
              <a:t>10/22/2024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729DADE-8836-721C-F686-AC30AD978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9F500A-BE59-B055-8B7E-3F343AF60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4C96-8CD7-4457-8E52-9CE103A20E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822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A5F091-06C7-2FBE-1539-0A354149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16A6EF-CE3F-F6F5-AB4D-5399CBF2D7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71FED69-2363-3152-3C38-763328B318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6BBD50F-DCEC-1CDA-24E0-93009E8A1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36D1F-571F-42CF-886D-E6EFBF5D2AA7}" type="datetime1">
              <a:rPr lang="en-US" smtClean="0"/>
              <a:t>10/22/2024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AD81A00-1B95-14F7-29D4-29B494C41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AEA1F50-3D48-ECD4-1371-0E4F378D9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4C96-8CD7-4457-8E52-9CE103A20E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1843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3AF4FA-101A-671E-02D0-D031191EF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344921-BF5A-CA49-46BF-1860376E5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E0B65C5-48BA-30A8-E301-65BF4060C2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DA527BB-7F9D-A5B9-F60E-2BB541828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3A3AC31-2048-23F8-E71C-28FBA73A80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B50CD99-3ECF-4B29-1C61-D6DA22351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08F57-D7BE-450A-82BD-98089A18FED0}" type="datetime1">
              <a:rPr lang="en-US" smtClean="0"/>
              <a:t>10/22/2024</a:t>
            </a:fld>
            <a:endParaRPr lang="el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31898AC-0CD2-9078-B638-B8338A2C2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0CC7C39-05E9-6FAA-336B-9EC6B5114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4C96-8CD7-4457-8E52-9CE103A20E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8078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60F473-54FD-6387-71F1-3A8644B18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7A9D6BE-096D-D1BD-06B2-4E2C2B44D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159EF-E0E3-4631-9D44-5E52D573AFD9}" type="datetime1">
              <a:rPr lang="en-US" smtClean="0"/>
              <a:t>10/22/2024</a:t>
            </a:fld>
            <a:endParaRPr lang="el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7AD2758-06EB-AD8A-1A45-D9A4276C0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F6A2165-73C6-6293-B48F-F299CF528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4C96-8CD7-4457-8E52-9CE103A20E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40726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18E5DD4-AB1C-AB79-781B-98FA8085A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019C-B555-46CB-BCEE-3147588973EA}" type="datetime1">
              <a:rPr lang="en-US" smtClean="0"/>
              <a:t>10/22/2024</a:t>
            </a:fld>
            <a:endParaRPr lang="el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8284CB0-9802-5235-F374-77A63060E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341FEAD-8B15-567A-59F3-1DB8FEAA6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4C96-8CD7-4457-8E52-9CE103A20E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7886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87A61A-FC78-11D2-1B69-558FEBFFA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F1C72BE-79AE-7B77-FDF9-9136F6575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ACFFE37-E656-1DD7-F9A3-4F82469402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8829C2-4461-F7BD-B6F7-EFB07DCF5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24B20-EB4A-48EA-BD53-1E2A3390F083}" type="datetime1">
              <a:rPr lang="en-US" smtClean="0"/>
              <a:t>10/22/2024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190496B-6FB6-A25F-A4B7-9B99613CF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36C51CA-7282-91EB-346D-B08E68B0C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4C96-8CD7-4457-8E52-9CE103A20E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619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06269D-7534-03EA-8631-FE3A3F855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216417E-3B27-EC2B-F248-F98C195F01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0C35260-60E5-B3D9-54D7-BDE2CF341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56A2411-53B5-2FB8-CB95-2876341EC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05F5A-D3B6-4E45-B28D-62F3D5246B6D}" type="datetime1">
              <a:rPr lang="en-US" smtClean="0"/>
              <a:t>10/22/2024</a:t>
            </a:fld>
            <a:endParaRPr lang="el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812B4A3-BA83-FE1F-6879-9F6E7D2DA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108C374-6492-437C-E721-9BF90D528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B4C96-8CD7-4457-8E52-9CE103A20E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5112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A796F7D-7A73-B648-44FA-766F447A9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06D43B2-13CC-4126-9DFF-5A71875B0F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91E027-A15F-21FA-F242-AE72022C27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05E47-062F-4AC9-8A6F-C5913917A049}" type="datetime1">
              <a:rPr lang="en-US" smtClean="0"/>
              <a:t>10/22/2024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C4E031-5995-177D-4542-4A1F7C2076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851A37-5633-31D9-8A62-0F0FDA8EFD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B4C96-8CD7-4457-8E52-9CE103A20E2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5608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74B802B-B6C6-4A09-8DB4-B1124F993B49}" type="datetime1">
              <a:rPr lang="en-US" smtClean="0"/>
              <a:t>10/22/2024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45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C6E7E27-E36B-9ECB-8484-B89159C7A6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011" y="2394268"/>
            <a:ext cx="6896100" cy="2387600"/>
          </a:xfrm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</a:pPr>
            <a:r>
              <a:rPr lang="el-GR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Πανελλαδική Έρευνα Κοινής Γνώμης για το Ζήτημα της Ακρίβειας και του Κόστους Ζωής</a:t>
            </a:r>
            <a:endParaRPr lang="el-GR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0752D96F-5E3B-6C1A-0E89-1122A05587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274" y="5437838"/>
            <a:ext cx="6552662" cy="1237218"/>
          </a:xfrm>
        </p:spPr>
        <p:txBody>
          <a:bodyPr/>
          <a:lstStyle/>
          <a:p>
            <a:pPr algn="l"/>
            <a:r>
              <a:rPr lang="el-GR" dirty="0">
                <a:solidFill>
                  <a:schemeClr val="accent1"/>
                </a:solidFill>
              </a:rPr>
              <a:t>Οκτώβριος 2024</a:t>
            </a:r>
          </a:p>
        </p:txBody>
      </p:sp>
      <p:pic>
        <p:nvPicPr>
          <p:cNvPr id="14" name="Picture 13" descr="A group of colorful lights&#10;&#10;Description automatically generated">
            <a:extLst>
              <a:ext uri="{FF2B5EF4-FFF2-40B4-BE49-F238E27FC236}">
                <a16:creationId xmlns:a16="http://schemas.microsoft.com/office/drawing/2014/main" xmlns="" id="{68AEF5BE-2403-2E0C-EBAB-C6C0610AF9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2" r="9950" b="3"/>
          <a:stretch/>
        </p:blipFill>
        <p:spPr>
          <a:xfrm>
            <a:off x="7574103" y="2049433"/>
            <a:ext cx="2040674" cy="2040674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pic>
        <p:nvPicPr>
          <p:cNvPr id="15" name="Picture 14" descr="A triangle shaped neon lights&#10;&#10;Description automatically generated with medium confidence">
            <a:extLst>
              <a:ext uri="{FF2B5EF4-FFF2-40B4-BE49-F238E27FC236}">
                <a16:creationId xmlns:a16="http://schemas.microsoft.com/office/drawing/2014/main" xmlns="" id="{41348B9F-33F2-7E25-915A-0F7F1E40D3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4" r="12804" b="-5"/>
          <a:stretch/>
        </p:blipFill>
        <p:spPr>
          <a:xfrm>
            <a:off x="9140635" y="9"/>
            <a:ext cx="3051365" cy="3113305"/>
          </a:xfrm>
          <a:custGeom>
            <a:avLst/>
            <a:gdLst/>
            <a:ahLst/>
            <a:cxnLst/>
            <a:rect l="l" t="t" r="r" b="b"/>
            <a:pathLst>
              <a:path w="2866840" h="2925044">
                <a:moveTo>
                  <a:pt x="1437601" y="0"/>
                </a:moveTo>
                <a:lnTo>
                  <a:pt x="1488735" y="0"/>
                </a:lnTo>
                <a:lnTo>
                  <a:pt x="1612768" y="6263"/>
                </a:lnTo>
                <a:cubicBezTo>
                  <a:pt x="2203017" y="66206"/>
                  <a:pt x="2689551" y="476982"/>
                  <a:pt x="2860554" y="1026775"/>
                </a:cubicBezTo>
                <a:lnTo>
                  <a:pt x="2866840" y="1051223"/>
                </a:lnTo>
                <a:lnTo>
                  <a:pt x="2866840" y="1872530"/>
                </a:lnTo>
                <a:lnTo>
                  <a:pt x="2860554" y="1896978"/>
                </a:lnTo>
                <a:cubicBezTo>
                  <a:pt x="2675300" y="2492588"/>
                  <a:pt x="2119737" y="2925044"/>
                  <a:pt x="1463168" y="2925044"/>
                </a:cubicBezTo>
                <a:cubicBezTo>
                  <a:pt x="655082" y="2925044"/>
                  <a:pt x="0" y="2269962"/>
                  <a:pt x="0" y="1461877"/>
                </a:cubicBezTo>
                <a:cubicBezTo>
                  <a:pt x="0" y="704296"/>
                  <a:pt x="575756" y="81192"/>
                  <a:pt x="1313568" y="6263"/>
                </a:cubicBezTo>
                <a:close/>
              </a:path>
            </a:pathLst>
          </a:custGeom>
        </p:spPr>
      </p:pic>
      <p:pic>
        <p:nvPicPr>
          <p:cNvPr id="16" name="Content Placeholder 4" descr="A group of neon lights in a triangle shape&#10;&#10;Description automatically generated">
            <a:extLst>
              <a:ext uri="{FF2B5EF4-FFF2-40B4-BE49-F238E27FC236}">
                <a16:creationId xmlns:a16="http://schemas.microsoft.com/office/drawing/2014/main" xmlns="" id="{EE078091-A2CF-18BA-43B2-1907669806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3" r="8749" b="2"/>
          <a:stretch/>
        </p:blipFill>
        <p:spPr>
          <a:xfrm>
            <a:off x="8490856" y="3292673"/>
            <a:ext cx="3701143" cy="3565327"/>
          </a:xfrm>
          <a:custGeom>
            <a:avLst/>
            <a:gdLst/>
            <a:ahLst/>
            <a:cxnLst/>
            <a:rect l="l" t="t" r="r" b="b"/>
            <a:pathLst>
              <a:path w="5923214" h="5705857">
                <a:moveTo>
                  <a:pt x="3612238" y="0"/>
                </a:moveTo>
                <a:cubicBezTo>
                  <a:pt x="4485043" y="0"/>
                  <a:pt x="5285549" y="309553"/>
                  <a:pt x="5909957" y="824860"/>
                </a:cubicBezTo>
                <a:lnTo>
                  <a:pt x="5923214" y="836909"/>
                </a:lnTo>
                <a:lnTo>
                  <a:pt x="5923214" y="5705857"/>
                </a:lnTo>
                <a:lnTo>
                  <a:pt x="672237" y="5705857"/>
                </a:lnTo>
                <a:lnTo>
                  <a:pt x="616914" y="5631875"/>
                </a:lnTo>
                <a:cubicBezTo>
                  <a:pt x="227427" y="5055358"/>
                  <a:pt x="0" y="4360357"/>
                  <a:pt x="0" y="3612238"/>
                </a:cubicBezTo>
                <a:cubicBezTo>
                  <a:pt x="0" y="1617255"/>
                  <a:pt x="1617255" y="0"/>
                  <a:pt x="361223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25695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B6502BE-D455-BE0C-0DFA-5C99A1DC9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A845FF3-DDE5-D734-B60C-ED9AA230D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690" y="641051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4181D-6920-4594-9A5D-6CE56DC9F8B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E880D371-41BC-84FD-DE24-6032F30E244E}"/>
              </a:ext>
            </a:extLst>
          </p:cNvPr>
          <p:cNvGraphicFramePr/>
          <p:nvPr/>
        </p:nvGraphicFramePr>
        <p:xfrm>
          <a:off x="195463" y="1667760"/>
          <a:ext cx="9720697" cy="4428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2" descr="Αποτέλεσμα εικόνας για percentage">
            <a:extLst>
              <a:ext uri="{FF2B5EF4-FFF2-40B4-BE49-F238E27FC236}">
                <a16:creationId xmlns:a16="http://schemas.microsoft.com/office/drawing/2014/main" xmlns="" id="{7DB1B22C-36BB-34B3-ED56-36884E2B7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9" y="6537024"/>
            <a:ext cx="243701" cy="23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FD4D684-2979-F80A-136A-6BFA1BA9A204}"/>
              </a:ext>
            </a:extLst>
          </p:cNvPr>
          <p:cNvSpPr/>
          <p:nvPr/>
        </p:nvSpPr>
        <p:spPr>
          <a:xfrm>
            <a:off x="10008272" y="1642395"/>
            <a:ext cx="1256146" cy="3651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Top2Box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(4+5)</a:t>
            </a:r>
            <a:endParaRPr kumimoji="0" lang="el-G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4B4CA822-4013-715A-ADA5-A0CFA4D85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29" y="146337"/>
            <a:ext cx="11604171" cy="693115"/>
          </a:xfrm>
        </p:spPr>
        <p:txBody>
          <a:bodyPr>
            <a:normAutofit fontScale="90000"/>
          </a:bodyPr>
          <a:lstStyle/>
          <a:p>
            <a:r>
              <a:rPr lang="el-GR" dirty="0"/>
              <a:t>Λαμβάνοντας υπόψιν μόνο όσους αφορά η κάθε δαπάνη, ο λογαριασμός του ρεύματος παραμένει η σημαντικότερη επιβάρυνση, ενώ ακολουθούν οι ιδιωτικές δαπάνες εκπαίδευσης και στέγασης (ενοίκιο, στεγαστικό δάνειο)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66FEBB1-A8AD-20E5-C1C5-CC7A761C1744}"/>
              </a:ext>
            </a:extLst>
          </p:cNvPr>
          <p:cNvSpPr txBox="1"/>
          <p:nvPr/>
        </p:nvSpPr>
        <p:spPr>
          <a:xfrm>
            <a:off x="0" y="1049907"/>
            <a:ext cx="119547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4E91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‘Ειδικότερα ποιοι λογαριασμοί σας δυσκολεύουν περισσότερο; Χρησιμοποιείστε μια κλίμακα από το 1 ως το 5 όπου το 1 σημαίνει δε με δυσκολεύουν καθόλου και 5 με δυσκολεύουν πάρα πολύ. Αν κάτι δεν ισχύει για εσάς προσωπικά βαθμολογείστε με 6;’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EE76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Βάση: όσοι τοποθετήθηκαν στην κλίμακα 1-5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rgbClr val="EE76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B282A759-3A0B-012C-CFBB-911A90B78553}"/>
              </a:ext>
            </a:extLst>
          </p:cNvPr>
          <p:cNvGraphicFramePr>
            <a:graphicFrameLocks noGrp="1"/>
          </p:cNvGraphicFramePr>
          <p:nvPr/>
        </p:nvGraphicFramePr>
        <p:xfrm>
          <a:off x="10331545" y="2151616"/>
          <a:ext cx="580295" cy="37411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0295">
                  <a:extLst>
                    <a:ext uri="{9D8B030D-6E8A-4147-A177-3AD203B41FA5}">
                      <a16:colId xmlns:a16="http://schemas.microsoft.com/office/drawing/2014/main" xmlns="" val="2968498992"/>
                    </a:ext>
                  </a:extLst>
                </a:gridCol>
              </a:tblGrid>
              <a:tr h="415687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>
                          <a:effectLst/>
                        </a:rPr>
                        <a:t>72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93274377"/>
                  </a:ext>
                </a:extLst>
              </a:tr>
              <a:tr h="415687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>
                          <a:effectLst/>
                        </a:rPr>
                        <a:t>63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1504429"/>
                  </a:ext>
                </a:extLst>
              </a:tr>
              <a:tr h="415687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>
                          <a:effectLst/>
                        </a:rPr>
                        <a:t>62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5651928"/>
                  </a:ext>
                </a:extLst>
              </a:tr>
              <a:tr h="415687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>
                          <a:effectLst/>
                        </a:rPr>
                        <a:t>61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8581513"/>
                  </a:ext>
                </a:extLst>
              </a:tr>
              <a:tr h="415687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>
                          <a:effectLst/>
                        </a:rPr>
                        <a:t>48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6079508"/>
                  </a:ext>
                </a:extLst>
              </a:tr>
              <a:tr h="415687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>
                          <a:effectLst/>
                        </a:rPr>
                        <a:t>43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40085052"/>
                  </a:ext>
                </a:extLst>
              </a:tr>
              <a:tr h="415687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>
                          <a:effectLst/>
                        </a:rPr>
                        <a:t>43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4210010"/>
                  </a:ext>
                </a:extLst>
              </a:tr>
              <a:tr h="415687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>
                          <a:effectLst/>
                        </a:rPr>
                        <a:t>35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60604154"/>
                  </a:ext>
                </a:extLst>
              </a:tr>
              <a:tr h="415687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>
                          <a:effectLst/>
                        </a:rPr>
                        <a:t>29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6641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675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B6502BE-D455-BE0C-0DFA-5C99A1DC9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A845FF3-DDE5-D734-B60C-ED9AA230D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690" y="641051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4181D-6920-4594-9A5D-6CE56DC9F8B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E880D371-41BC-84FD-DE24-6032F30E244E}"/>
              </a:ext>
            </a:extLst>
          </p:cNvPr>
          <p:cNvGraphicFramePr/>
          <p:nvPr/>
        </p:nvGraphicFramePr>
        <p:xfrm>
          <a:off x="195463" y="1667760"/>
          <a:ext cx="11691737" cy="433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2" descr="Αποτέλεσμα εικόνας για percentage">
            <a:extLst>
              <a:ext uri="{FF2B5EF4-FFF2-40B4-BE49-F238E27FC236}">
                <a16:creationId xmlns:a16="http://schemas.microsoft.com/office/drawing/2014/main" xmlns="" id="{7DB1B22C-36BB-34B3-ED56-36884E2B7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9" y="6537024"/>
            <a:ext cx="243701" cy="23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xmlns="" id="{4B4CA822-4013-715A-ADA5-A0CFA4D85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29" y="107700"/>
            <a:ext cx="11604171" cy="693115"/>
          </a:xfrm>
        </p:spPr>
        <p:txBody>
          <a:bodyPr>
            <a:normAutofit fontScale="90000"/>
          </a:bodyPr>
          <a:lstStyle/>
          <a:p>
            <a:r>
              <a:rPr lang="el-GR" dirty="0"/>
              <a:t>Στο άμεσο μέλλον, η προοπτική είναι κατά βάση ο περιορισμός δαπανών (ένδυση/υπόδηση, σούπερ </a:t>
            </a:r>
            <a:r>
              <a:rPr lang="el-GR" dirty="0" err="1"/>
              <a:t>μάρκετ</a:t>
            </a:r>
            <a:r>
              <a:rPr lang="el-GR" dirty="0"/>
              <a:t>, θέρμανση/ψύξη, διασκέδαση, διακοπές) ή η διατήρησή τους έστω στα ίδια επίπεδα (μετακινήσεις, υγεία, παιδεία, στέγαση)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66FEBB1-A8AD-20E5-C1C5-CC7A761C1744}"/>
              </a:ext>
            </a:extLst>
          </p:cNvPr>
          <p:cNvSpPr txBox="1"/>
          <p:nvPr/>
        </p:nvSpPr>
        <p:spPr>
          <a:xfrm>
            <a:off x="-67579" y="1126089"/>
            <a:ext cx="1195477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4E91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‘Για τις παρακάτω καταναλωτικές δαπάνες θα ήθελα να μου πείτε αν έχετε σκοπό να τις περιορίσετε, διατηρήσετε το ίδιο ή να τις αυξήσετε;’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854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xmlns="" id="{2E73103E-9382-419B-B944-EC2109792C6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792491" y="1353434"/>
          <a:ext cx="6342858" cy="2483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93471CE-2011-42D8-8A00-FB9ED65EC5CB}"/>
              </a:ext>
            </a:extLst>
          </p:cNvPr>
          <p:cNvSpPr txBox="1"/>
          <p:nvPr/>
        </p:nvSpPr>
        <p:spPr>
          <a:xfrm>
            <a:off x="119335" y="6492876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53F97A9-9337-BE77-DBED-F10C57774036}"/>
              </a:ext>
            </a:extLst>
          </p:cNvPr>
          <p:cNvSpPr/>
          <p:nvPr/>
        </p:nvSpPr>
        <p:spPr>
          <a:xfrm>
            <a:off x="2610757" y="1313474"/>
            <a:ext cx="6565219" cy="2541379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xmlns="" id="{311A6066-2FC9-743C-ABBC-7B6C7FCB0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8056" y="641051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4181D-6920-4594-9A5D-6CE56DC9F8B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6692FFE-E528-800F-79DB-37961E96DFE6}"/>
              </a:ext>
            </a:extLst>
          </p:cNvPr>
          <p:cNvSpPr txBox="1"/>
          <p:nvPr/>
        </p:nvSpPr>
        <p:spPr>
          <a:xfrm>
            <a:off x="-67579" y="961859"/>
            <a:ext cx="1195477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4E91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‘Αν σκεφτείτε το μηνιαίο εισόδημα του νοικοκυριού σας και τις μηνιαίες δαπάνες θα λέγατε ότι… ;’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xmlns="" id="{A84D2F22-6F2F-C8D1-577A-D77E0A438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200" dirty="0"/>
              <a:t>Σε αυτό το κλίμα, οι περισσότεροι δηλώνουν ότι είτε οριακά τα βγάζουν πέρα είτε ότι τα χρήματα τελειώνουν προτού τελειώσει ο μήνας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xmlns="" id="{3A3575DA-EB16-4354-2CC4-FC725000170C}"/>
              </a:ext>
            </a:extLst>
          </p:cNvPr>
          <p:cNvGraphicFramePr>
            <a:graphicFrameLocks/>
          </p:cNvGraphicFramePr>
          <p:nvPr/>
        </p:nvGraphicFramePr>
        <p:xfrm>
          <a:off x="599440" y="4095675"/>
          <a:ext cx="10739121" cy="1992706"/>
        </p:xfrm>
        <a:graphic>
          <a:graphicData uri="http://schemas.openxmlformats.org/drawingml/2006/table">
            <a:tbl>
              <a:tblPr firstRow="1">
                <a:tableStyleId>{D27102A9-8310-4765-A935-A1911B00CA55}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3703665903"/>
                    </a:ext>
                  </a:extLst>
                </a:gridCol>
                <a:gridCol w="894080">
                  <a:extLst>
                    <a:ext uri="{9D8B030D-6E8A-4147-A177-3AD203B41FA5}">
                      <a16:colId xmlns:a16="http://schemas.microsoft.com/office/drawing/2014/main" xmlns="" val="2560886494"/>
                    </a:ext>
                  </a:extLst>
                </a:gridCol>
                <a:gridCol w="1391920">
                  <a:extLst>
                    <a:ext uri="{9D8B030D-6E8A-4147-A177-3AD203B41FA5}">
                      <a16:colId xmlns:a16="http://schemas.microsoft.com/office/drawing/2014/main" xmlns="" val="3638190376"/>
                    </a:ext>
                  </a:extLst>
                </a:gridCol>
                <a:gridCol w="1158240">
                  <a:extLst>
                    <a:ext uri="{9D8B030D-6E8A-4147-A177-3AD203B41FA5}">
                      <a16:colId xmlns:a16="http://schemas.microsoft.com/office/drawing/2014/main" xmlns="" val="1416121622"/>
                    </a:ext>
                  </a:extLst>
                </a:gridCol>
                <a:gridCol w="1087120">
                  <a:extLst>
                    <a:ext uri="{9D8B030D-6E8A-4147-A177-3AD203B41FA5}">
                      <a16:colId xmlns:a16="http://schemas.microsoft.com/office/drawing/2014/main" xmlns="" val="738263534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xmlns="" val="685870171"/>
                    </a:ext>
                  </a:extLst>
                </a:gridCol>
                <a:gridCol w="1056641">
                  <a:extLst>
                    <a:ext uri="{9D8B030D-6E8A-4147-A177-3AD203B41FA5}">
                      <a16:colId xmlns:a16="http://schemas.microsoft.com/office/drawing/2014/main" xmlns="" val="2156163712"/>
                    </a:ext>
                  </a:extLst>
                </a:gridCol>
              </a:tblGrid>
              <a:tr h="2503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0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4" marR="6664" marT="6664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000" b="1" u="none" strike="noStrike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664" marR="6664" marT="666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Υποκειμενική κοινωνική ένταξη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l-G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74653531"/>
                  </a:ext>
                </a:extLst>
              </a:tr>
              <a:tr h="2503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0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64" marR="6664" marT="6664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Σύνολο</a:t>
                      </a:r>
                    </a:p>
                  </a:txBody>
                  <a:tcPr marL="6664" marR="6664" marT="666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Αγροτική τάξη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**</a:t>
                      </a:r>
                      <a:endParaRPr lang="el-G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Εργατική τάξη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Μικρομεσαίοι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Μεσαία τάξη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Ανώτερη τάξη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583713846"/>
                  </a:ext>
                </a:extLst>
              </a:tr>
              <a:tr h="425398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Βάζετε στην άκρη κάποια χρήματα στο τέλος του μήνα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85299821"/>
                  </a:ext>
                </a:extLst>
              </a:tr>
              <a:tr h="329121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Τα φέρνετε βόλτα ίσα ίσα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902464749"/>
                  </a:ext>
                </a:extLst>
              </a:tr>
              <a:tr h="456068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Τα λεφτά τελειώνουν πριν τελειώσει ο μήνας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427761464"/>
                  </a:ext>
                </a:extLst>
              </a:tr>
              <a:tr h="281393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ΔΓ/ΔΑ (αυθ.)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*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0649227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FCEF399-E14B-A534-62F3-946EDC9C0470}"/>
              </a:ext>
            </a:extLst>
          </p:cNvPr>
          <p:cNvSpPr txBox="1"/>
          <p:nvPr/>
        </p:nvSpPr>
        <p:spPr>
          <a:xfrm>
            <a:off x="8754848" y="638132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  Ποσοστό &lt;0,5%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**  Βάση μικρότερη των 60 ατόμων</a:t>
            </a:r>
          </a:p>
        </p:txBody>
      </p:sp>
    </p:spTree>
    <p:extLst>
      <p:ext uri="{BB962C8B-B14F-4D97-AF65-F5344CB8AC3E}">
        <p14:creationId xmlns:p14="http://schemas.microsoft.com/office/powerpoint/2010/main" val="33419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2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B6502BE-D455-BE0C-0DFA-5C99A1DC9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A845FF3-DDE5-D734-B60C-ED9AA230D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690" y="641051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4181D-6920-4594-9A5D-6CE56DC9F8B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E880D371-41BC-84FD-DE24-6032F30E244E}"/>
              </a:ext>
            </a:extLst>
          </p:cNvPr>
          <p:cNvGraphicFramePr/>
          <p:nvPr/>
        </p:nvGraphicFramePr>
        <p:xfrm>
          <a:off x="195463" y="1667760"/>
          <a:ext cx="9720697" cy="4428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2" descr="Αποτέλεσμα εικόνας για percentage">
            <a:extLst>
              <a:ext uri="{FF2B5EF4-FFF2-40B4-BE49-F238E27FC236}">
                <a16:creationId xmlns:a16="http://schemas.microsoft.com/office/drawing/2014/main" xmlns="" id="{7DB1B22C-36BB-34B3-ED56-36884E2B7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9" y="6537024"/>
            <a:ext cx="243701" cy="23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FD4D684-2979-F80A-136A-6BFA1BA9A204}"/>
              </a:ext>
            </a:extLst>
          </p:cNvPr>
          <p:cNvSpPr/>
          <p:nvPr/>
        </p:nvSpPr>
        <p:spPr>
          <a:xfrm>
            <a:off x="10078217" y="1717357"/>
            <a:ext cx="1256146" cy="3651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Top2Box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(4+5)</a:t>
            </a:r>
            <a:endParaRPr kumimoji="0" lang="el-G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4B4CA822-4013-715A-ADA5-A0CFA4D85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29" y="133458"/>
            <a:ext cx="11604171" cy="693115"/>
          </a:xfrm>
        </p:spPr>
        <p:txBody>
          <a:bodyPr>
            <a:normAutofit fontScale="90000"/>
          </a:bodyPr>
          <a:lstStyle/>
          <a:p>
            <a:r>
              <a:rPr lang="el-GR" dirty="0"/>
              <a:t>Οι προσδοκίες παρέμβασης για τη συγκράτηση του πληθωρισμού αφορούν πρωτίστως το εθνικό επίπεδο (Κυβέρνηση) και δευτερευόντως το ευρωπαϊκό (ΕΕ) ή την αγορά (Επιχειρήσεις)…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66FEBB1-A8AD-20E5-C1C5-CC7A761C1744}"/>
              </a:ext>
            </a:extLst>
          </p:cNvPr>
          <p:cNvSpPr txBox="1"/>
          <p:nvPr/>
        </p:nvSpPr>
        <p:spPr>
          <a:xfrm>
            <a:off x="-67579" y="1126089"/>
            <a:ext cx="119547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4E91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‘Ποιος πιστεύετε ότι θα μπορούσε να κάνει κάτι ουσιαστικό για τη μείωση του πληθωρισμού; Χρησιμοποιείστε μια κλίμακα από το 1 ως το 5 όπου το 1 σημαίνει δε θα μπορούσε να κάνει τίποτα και 5 θα μπορούσε να κάνει πάρα πολλά;’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EEEE5099-E24F-C003-F54F-C813AB816197}"/>
              </a:ext>
            </a:extLst>
          </p:cNvPr>
          <p:cNvGraphicFramePr>
            <a:graphicFrameLocks noGrp="1"/>
          </p:cNvGraphicFramePr>
          <p:nvPr/>
        </p:nvGraphicFramePr>
        <p:xfrm>
          <a:off x="10421810" y="2123122"/>
          <a:ext cx="744030" cy="3799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4030">
                  <a:extLst>
                    <a:ext uri="{9D8B030D-6E8A-4147-A177-3AD203B41FA5}">
                      <a16:colId xmlns:a16="http://schemas.microsoft.com/office/drawing/2014/main" xmlns="" val="2348019946"/>
                    </a:ext>
                  </a:extLst>
                </a:gridCol>
              </a:tblGrid>
              <a:tr h="94996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>
                          <a:effectLst/>
                        </a:rPr>
                        <a:t>76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10408724"/>
                  </a:ext>
                </a:extLst>
              </a:tr>
              <a:tr h="94996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>
                          <a:effectLst/>
                        </a:rPr>
                        <a:t>64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91334071"/>
                  </a:ext>
                </a:extLst>
              </a:tr>
              <a:tr h="94996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>
                          <a:effectLst/>
                        </a:rPr>
                        <a:t>57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81967779"/>
                  </a:ext>
                </a:extLst>
              </a:tr>
              <a:tr h="949960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>
                          <a:effectLst/>
                        </a:rPr>
                        <a:t>37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54729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581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xmlns="" id="{2E73103E-9382-419B-B944-EC2109792C6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5472" y="1996249"/>
          <a:ext cx="5699760" cy="3276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93471CE-2011-42D8-8A00-FB9ED65EC5CB}"/>
              </a:ext>
            </a:extLst>
          </p:cNvPr>
          <p:cNvSpPr txBox="1"/>
          <p:nvPr/>
        </p:nvSpPr>
        <p:spPr>
          <a:xfrm>
            <a:off x="119335" y="6492876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53F97A9-9337-BE77-DBED-F10C57774036}"/>
              </a:ext>
            </a:extLst>
          </p:cNvPr>
          <p:cNvSpPr/>
          <p:nvPr/>
        </p:nvSpPr>
        <p:spPr>
          <a:xfrm>
            <a:off x="169327" y="1889452"/>
            <a:ext cx="5884985" cy="3512408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5E6B5B3-903B-C7AA-7C8A-3278DD60ADF3}"/>
              </a:ext>
            </a:extLst>
          </p:cNvPr>
          <p:cNvSpPr/>
          <p:nvPr/>
        </p:nvSpPr>
        <p:spPr>
          <a:xfrm>
            <a:off x="6238240" y="1889452"/>
            <a:ext cx="5738288" cy="3512408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xmlns="" id="{57869388-E3A1-FC85-818B-1C23876E3818}"/>
              </a:ext>
            </a:extLst>
          </p:cNvPr>
          <p:cNvGraphicFramePr>
            <a:graphicFrameLocks/>
          </p:cNvGraphicFramePr>
          <p:nvPr/>
        </p:nvGraphicFramePr>
        <p:xfrm>
          <a:off x="6563360" y="1996249"/>
          <a:ext cx="5090160" cy="3276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xmlns="" id="{311A6066-2FC9-743C-ABBC-7B6C7FCB0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8056" y="641051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4181D-6920-4594-9A5D-6CE56DC9F8B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6692FFE-E528-800F-79DB-37961E96DFE6}"/>
              </a:ext>
            </a:extLst>
          </p:cNvPr>
          <p:cNvSpPr txBox="1"/>
          <p:nvPr/>
        </p:nvSpPr>
        <p:spPr>
          <a:xfrm>
            <a:off x="-67579" y="1126089"/>
            <a:ext cx="1195477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4E91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‘</a:t>
            </a:r>
            <a:r>
              <a:rPr lang="el-GR" sz="1200" dirty="0">
                <a:solidFill>
                  <a:srgbClr val="4E91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Με ποια από τις δυο προτάσεις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4E91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για την αντιμετώπιση του πληθωρισμού συμφωνείτε περισσότερο ;’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xmlns="" id="{A84D2F22-6F2F-C8D1-577A-D77E0A438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200" dirty="0"/>
              <a:t>…και η ισχυρή δημόσια/κρατική παρέμβαση θεωρείται σαφώς περισσότερο αναγκαία από την αυτορρύθμιση της αγοράς</a:t>
            </a:r>
          </a:p>
        </p:txBody>
      </p:sp>
    </p:spTree>
    <p:extLst>
      <p:ext uri="{BB962C8B-B14F-4D97-AF65-F5344CB8AC3E}">
        <p14:creationId xmlns:p14="http://schemas.microsoft.com/office/powerpoint/2010/main" val="176896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2" grpId="0" animBg="1"/>
      <p:bldP spid="6" grpId="0" animBg="1"/>
      <p:bldGraphic spid="7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xmlns="" id="{2E73103E-9382-419B-B944-EC2109792C6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5472" y="1996249"/>
          <a:ext cx="5753146" cy="3009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93471CE-2011-42D8-8A00-FB9ED65EC5CB}"/>
              </a:ext>
            </a:extLst>
          </p:cNvPr>
          <p:cNvSpPr txBox="1"/>
          <p:nvPr/>
        </p:nvSpPr>
        <p:spPr>
          <a:xfrm>
            <a:off x="119335" y="6492876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53F97A9-9337-BE77-DBED-F10C57774036}"/>
              </a:ext>
            </a:extLst>
          </p:cNvPr>
          <p:cNvSpPr/>
          <p:nvPr/>
        </p:nvSpPr>
        <p:spPr>
          <a:xfrm>
            <a:off x="169327" y="1889452"/>
            <a:ext cx="5884985" cy="3512408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5E6B5B3-903B-C7AA-7C8A-3278DD60ADF3}"/>
              </a:ext>
            </a:extLst>
          </p:cNvPr>
          <p:cNvSpPr/>
          <p:nvPr/>
        </p:nvSpPr>
        <p:spPr>
          <a:xfrm>
            <a:off x="6238240" y="1889452"/>
            <a:ext cx="5738288" cy="3512408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xmlns="" id="{57869388-E3A1-FC85-818B-1C23876E3818}"/>
              </a:ext>
            </a:extLst>
          </p:cNvPr>
          <p:cNvGraphicFramePr>
            <a:graphicFrameLocks/>
          </p:cNvGraphicFramePr>
          <p:nvPr/>
        </p:nvGraphicFramePr>
        <p:xfrm>
          <a:off x="6563360" y="1996249"/>
          <a:ext cx="5090160" cy="3276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xmlns="" id="{311A6066-2FC9-743C-ABBC-7B6C7FCB0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8056" y="641051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4181D-6920-4594-9A5D-6CE56DC9F8B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6692FFE-E528-800F-79DB-37961E96DFE6}"/>
              </a:ext>
            </a:extLst>
          </p:cNvPr>
          <p:cNvSpPr txBox="1"/>
          <p:nvPr/>
        </p:nvSpPr>
        <p:spPr>
          <a:xfrm>
            <a:off x="-67579" y="1126089"/>
            <a:ext cx="1195477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4E91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‘Και όσον αφορά το άμεσο μέλλον, πιστεύετε ότι ο πληθωρισμός...;’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xmlns="" id="{A84D2F22-6F2F-C8D1-577A-D77E0A438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200" dirty="0"/>
              <a:t>Τελικά, οι προσδοκίες για το μέλλον παραμένουν χαμηλές και η απαισιοδοξία επικρατεί, καθώς σχεδόν 2 στους 3 εκτιμούν ότι η αύξηση του πληθωρισμού δεν θα σταματήσει εδώ</a:t>
            </a:r>
          </a:p>
        </p:txBody>
      </p:sp>
    </p:spTree>
    <p:extLst>
      <p:ext uri="{BB962C8B-B14F-4D97-AF65-F5344CB8AC3E}">
        <p14:creationId xmlns:p14="http://schemas.microsoft.com/office/powerpoint/2010/main" val="335355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2" grpId="0" animBg="1"/>
      <p:bldP spid="6" grpId="0" animBg="1"/>
      <p:bldGraphic spid="7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3200" y="1178248"/>
            <a:ext cx="11646832" cy="532182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l-GR" sz="1400" dirty="0"/>
              <a:t>Όπως είδαμε, </a:t>
            </a:r>
            <a:r>
              <a:rPr lang="el-G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καταναλωτικές δυνατότητες θεωρείται ότι έχουν επιδεινωθεί</a:t>
            </a:r>
            <a:r>
              <a:rPr lang="el-GR" sz="1400" dirty="0"/>
              <a:t>, και σε μια σειρά βασικών δαπανών η τάση είναι ο περιορισμός ή έστω η συγκράτησή τους. Για τη μεγάλη πλειονότητα, το ισοζύγιο εισοδημάτων και δαπανών </a:t>
            </a:r>
            <a:r>
              <a:rPr lang="el-G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είναι</a:t>
            </a:r>
            <a:r>
              <a:rPr lang="el-GR" sz="1400" dirty="0"/>
              <a:t> </a:t>
            </a:r>
            <a:r>
              <a:rPr lang="el-G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οριακό μέσα στον μήνα</a:t>
            </a:r>
            <a:r>
              <a:rPr lang="el-GR" sz="1400" dirty="0"/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l-GR" sz="14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el-GR" sz="1400" dirty="0"/>
              <a:t>Στο διά ταύτα, λοιπόν, και σε επίπεδο δημόσιας πολιτικής, προκύπτουν ορισμένα σημεία που αξίζει να συγκρατήσουμε:</a:t>
            </a:r>
          </a:p>
          <a:p>
            <a:pPr lvl="1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1400" dirty="0"/>
              <a:t>Η </a:t>
            </a:r>
            <a:r>
              <a:rPr lang="el-G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απαισιοδοξία</a:t>
            </a:r>
            <a:r>
              <a:rPr lang="el-GR" sz="1400" dirty="0"/>
              <a:t> παραμένει κυρίαρχη και στο επίπεδο της κατανάλωσης, επιτείνοντας την </a:t>
            </a:r>
            <a:r>
              <a:rPr lang="el-G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αίσθηση ενός ορίζοντα χαμηλών προσδοκιών </a:t>
            </a:r>
            <a:r>
              <a:rPr lang="el-GR" sz="1400" dirty="0"/>
              <a:t>συνολικά για τη χώρα, σε μια κρίσιμη καμπή για την οικονομία και για το πολιτικό σύστημα</a:t>
            </a:r>
          </a:p>
          <a:p>
            <a:pPr lvl="1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1400" dirty="0"/>
              <a:t>Στο πεδίο της Ακρίβειας φαίνεται να προκύπτει ως ζητούμενο η </a:t>
            </a:r>
            <a:r>
              <a:rPr lang="el-G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παρέμβαση πρωτίστως σε εθνικό επίπεδο</a:t>
            </a:r>
            <a:r>
              <a:rPr lang="el-GR" sz="1400" dirty="0"/>
              <a:t> –αφού το πρόβλημα θεωρείται εγγενές και όχι «εισαγόμενο»– και συμπληρωματικά σε επίπεδο Ε.Ε.</a:t>
            </a:r>
          </a:p>
          <a:p>
            <a:pPr lvl="1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1400" dirty="0"/>
              <a:t>Μερίδιο </a:t>
            </a:r>
            <a:r>
              <a:rPr lang="el-G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ευθύνης</a:t>
            </a:r>
            <a:r>
              <a:rPr lang="el-GR" sz="1400" dirty="0"/>
              <a:t> αποδίδεται στην αγορά, χωρίς να υπάρχουν </a:t>
            </a:r>
            <a:r>
              <a:rPr lang="el-G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προσδοκίες</a:t>
            </a:r>
            <a:r>
              <a:rPr lang="el-GR" sz="1400" dirty="0"/>
              <a:t> από την αυτορρύθμισή της…</a:t>
            </a:r>
          </a:p>
          <a:p>
            <a:pPr lvl="1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1400" dirty="0"/>
              <a:t>….ούτε όμως από ένα </a:t>
            </a:r>
            <a:r>
              <a:rPr lang="el-G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οργανωμένο καταναλωτικό κίνημα </a:t>
            </a:r>
            <a:r>
              <a:rPr lang="el-GR" sz="1400" dirty="0"/>
              <a:t>στην κοινωνία πολιτών</a:t>
            </a:r>
          </a:p>
          <a:p>
            <a:pPr lvl="1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l-GR" sz="1400" dirty="0"/>
              <a:t>Αλλά τελικά από </a:t>
            </a:r>
            <a:r>
              <a:rPr lang="el-G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μια ισχυρή δημόσια/κρατική παρέμβαση ρύθμισης της αγοράς </a:t>
            </a:r>
            <a:r>
              <a:rPr lang="el-GR" sz="1400" dirty="0"/>
              <a:t>για τη μείωση των τιμών των αγαθών.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l-GR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328" y="357925"/>
            <a:ext cx="11377264" cy="432048"/>
          </a:xfrm>
        </p:spPr>
        <p:txBody>
          <a:bodyPr>
            <a:noAutofit/>
          </a:bodyPr>
          <a:lstStyle/>
          <a:p>
            <a:r>
              <a:rPr lang="el-GR" sz="2200" dirty="0"/>
              <a:t>Συνοψίζοντας…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xmlns="" id="{6796EB5E-FDAF-4FBC-9EE0-426BC9143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8056" y="641051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4181D-6920-4594-9A5D-6CE56DC9F8B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02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C6E7E27-E36B-9ECB-8484-B89159C7A6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011" y="2394268"/>
            <a:ext cx="6896100" cy="2387600"/>
          </a:xfrm>
        </p:spPr>
        <p:txBody>
          <a:bodyPr anchor="ctr">
            <a:noAutofit/>
          </a:bodyPr>
          <a:lstStyle/>
          <a:p>
            <a:pPr algn="l">
              <a:lnSpc>
                <a:spcPct val="100000"/>
              </a:lnSpc>
            </a:pPr>
            <a:r>
              <a:rPr lang="el-GR" sz="36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Πανελλαδική Έρευνα Κοινής Γνώμης για το Ζήτημα της Ακρίβειας και του Κόστους Ζωής</a:t>
            </a:r>
            <a:endParaRPr lang="el-GR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0752D96F-5E3B-6C1A-0E89-1122A05587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274" y="5437838"/>
            <a:ext cx="6552662" cy="1237218"/>
          </a:xfrm>
        </p:spPr>
        <p:txBody>
          <a:bodyPr/>
          <a:lstStyle/>
          <a:p>
            <a:pPr algn="l"/>
            <a:r>
              <a:rPr lang="el-GR" dirty="0">
                <a:solidFill>
                  <a:schemeClr val="accent1"/>
                </a:solidFill>
              </a:rPr>
              <a:t>Οκτώβριος 2024</a:t>
            </a:r>
          </a:p>
        </p:txBody>
      </p:sp>
      <p:pic>
        <p:nvPicPr>
          <p:cNvPr id="14" name="Picture 13" descr="A group of colorful lights&#10;&#10;Description automatically generated">
            <a:extLst>
              <a:ext uri="{FF2B5EF4-FFF2-40B4-BE49-F238E27FC236}">
                <a16:creationId xmlns:a16="http://schemas.microsoft.com/office/drawing/2014/main" xmlns="" id="{68AEF5BE-2403-2E0C-EBAB-C6C0610AF9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2" r="9950" b="3"/>
          <a:stretch/>
        </p:blipFill>
        <p:spPr>
          <a:xfrm>
            <a:off x="7574103" y="2049433"/>
            <a:ext cx="2040674" cy="2040674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pic>
        <p:nvPicPr>
          <p:cNvPr id="15" name="Picture 14" descr="A triangle shaped neon lights&#10;&#10;Description automatically generated with medium confidence">
            <a:extLst>
              <a:ext uri="{FF2B5EF4-FFF2-40B4-BE49-F238E27FC236}">
                <a16:creationId xmlns:a16="http://schemas.microsoft.com/office/drawing/2014/main" xmlns="" id="{41348B9F-33F2-7E25-915A-0F7F1E40D3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4" r="12804" b="-5"/>
          <a:stretch/>
        </p:blipFill>
        <p:spPr>
          <a:xfrm>
            <a:off x="9140635" y="9"/>
            <a:ext cx="3051365" cy="3113305"/>
          </a:xfrm>
          <a:custGeom>
            <a:avLst/>
            <a:gdLst/>
            <a:ahLst/>
            <a:cxnLst/>
            <a:rect l="l" t="t" r="r" b="b"/>
            <a:pathLst>
              <a:path w="2866840" h="2925044">
                <a:moveTo>
                  <a:pt x="1437601" y="0"/>
                </a:moveTo>
                <a:lnTo>
                  <a:pt x="1488735" y="0"/>
                </a:lnTo>
                <a:lnTo>
                  <a:pt x="1612768" y="6263"/>
                </a:lnTo>
                <a:cubicBezTo>
                  <a:pt x="2203017" y="66206"/>
                  <a:pt x="2689551" y="476982"/>
                  <a:pt x="2860554" y="1026775"/>
                </a:cubicBezTo>
                <a:lnTo>
                  <a:pt x="2866840" y="1051223"/>
                </a:lnTo>
                <a:lnTo>
                  <a:pt x="2866840" y="1872530"/>
                </a:lnTo>
                <a:lnTo>
                  <a:pt x="2860554" y="1896978"/>
                </a:lnTo>
                <a:cubicBezTo>
                  <a:pt x="2675300" y="2492588"/>
                  <a:pt x="2119737" y="2925044"/>
                  <a:pt x="1463168" y="2925044"/>
                </a:cubicBezTo>
                <a:cubicBezTo>
                  <a:pt x="655082" y="2925044"/>
                  <a:pt x="0" y="2269962"/>
                  <a:pt x="0" y="1461877"/>
                </a:cubicBezTo>
                <a:cubicBezTo>
                  <a:pt x="0" y="704296"/>
                  <a:pt x="575756" y="81192"/>
                  <a:pt x="1313568" y="6263"/>
                </a:cubicBezTo>
                <a:close/>
              </a:path>
            </a:pathLst>
          </a:custGeom>
        </p:spPr>
      </p:pic>
      <p:pic>
        <p:nvPicPr>
          <p:cNvPr id="16" name="Content Placeholder 4" descr="A group of neon lights in a triangle shape&#10;&#10;Description automatically generated">
            <a:extLst>
              <a:ext uri="{FF2B5EF4-FFF2-40B4-BE49-F238E27FC236}">
                <a16:creationId xmlns:a16="http://schemas.microsoft.com/office/drawing/2014/main" xmlns="" id="{EE078091-A2CF-18BA-43B2-1907669806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3" r="8749" b="2"/>
          <a:stretch/>
        </p:blipFill>
        <p:spPr>
          <a:xfrm>
            <a:off x="8490856" y="3292673"/>
            <a:ext cx="3701143" cy="3565327"/>
          </a:xfrm>
          <a:custGeom>
            <a:avLst/>
            <a:gdLst/>
            <a:ahLst/>
            <a:cxnLst/>
            <a:rect l="l" t="t" r="r" b="b"/>
            <a:pathLst>
              <a:path w="5923214" h="5705857">
                <a:moveTo>
                  <a:pt x="3612238" y="0"/>
                </a:moveTo>
                <a:cubicBezTo>
                  <a:pt x="4485043" y="0"/>
                  <a:pt x="5285549" y="309553"/>
                  <a:pt x="5909957" y="824860"/>
                </a:cubicBezTo>
                <a:lnTo>
                  <a:pt x="5923214" y="836909"/>
                </a:lnTo>
                <a:lnTo>
                  <a:pt x="5923214" y="5705857"/>
                </a:lnTo>
                <a:lnTo>
                  <a:pt x="672237" y="5705857"/>
                </a:lnTo>
                <a:lnTo>
                  <a:pt x="616914" y="5631875"/>
                </a:lnTo>
                <a:cubicBezTo>
                  <a:pt x="227427" y="5055358"/>
                  <a:pt x="0" y="4360357"/>
                  <a:pt x="0" y="3612238"/>
                </a:cubicBezTo>
                <a:cubicBezTo>
                  <a:pt x="0" y="1617255"/>
                  <a:pt x="1617255" y="0"/>
                  <a:pt x="361223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40619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3340" y="116632"/>
            <a:ext cx="9049004" cy="1080120"/>
          </a:xfrm>
        </p:spPr>
        <p:txBody>
          <a:bodyPr>
            <a:normAutofit/>
          </a:bodyPr>
          <a:lstStyle/>
          <a:p>
            <a:r>
              <a:rPr lang="el-GR" sz="2200" dirty="0"/>
              <a:t>Η ταυτότητα της έρευνας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99FBB9D-C330-4D6E-ADDE-F3C65BD90659}"/>
              </a:ext>
            </a:extLst>
          </p:cNvPr>
          <p:cNvSpPr/>
          <p:nvPr/>
        </p:nvSpPr>
        <p:spPr>
          <a:xfrm>
            <a:off x="167005" y="6021288"/>
            <a:ext cx="11965159" cy="273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buFontTx/>
              <a:buNone/>
              <a:tabLst>
                <a:tab pos="3403600" algn="l"/>
              </a:tabLst>
              <a:defRPr/>
            </a:pPr>
            <a:r>
              <a:rPr kumimoji="0" lang="el-G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Η METRON ANALYSIS είναι μέλος της ESOMAR και του ΣΕΔΕΑ και τηρεί τους κώδικες δεοντολογίας και διεξαγωγής ερευνών και επαγγελματικής πρακτικής της ESOMAR και του </a:t>
            </a:r>
            <a:r>
              <a:rPr kumimoji="0" lang="el-GR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ΣΕΔΕΑ</a:t>
            </a:r>
            <a:r>
              <a:rPr kumimoji="0" lang="el-G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xmlns="" id="{38C6B86C-22BB-DE95-31F4-896556621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5024" y="641051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4181D-6920-4594-9A5D-6CE56DC9F8B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xmlns="" id="{5AF7DD9C-2AC4-916D-3041-C822CA4D03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3331092"/>
              </p:ext>
            </p:extLst>
          </p:nvPr>
        </p:nvGraphicFramePr>
        <p:xfrm>
          <a:off x="300920" y="1312697"/>
          <a:ext cx="11737304" cy="4357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88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984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0962">
                <a:tc>
                  <a:txBody>
                    <a:bodyPr/>
                    <a:lstStyle/>
                    <a:p>
                      <a:pPr algn="l"/>
                      <a:r>
                        <a:rPr lang="el-GR" sz="1200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Εταιρεία: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altLang="en-US" sz="1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Metron Analysis (Α.Μ. </a:t>
                      </a:r>
                      <a:r>
                        <a:rPr lang="el-GR" altLang="en-US" sz="1200" b="0" kern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ΕΣΡ</a:t>
                      </a:r>
                      <a:r>
                        <a:rPr lang="el-GR" altLang="en-US" sz="1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4</a:t>
                      </a:r>
                      <a:r>
                        <a:rPr lang="en-US" altLang="en-US" sz="1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- </a:t>
                      </a:r>
                      <a:r>
                        <a:rPr lang="el-GR" sz="1200" b="0" kern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Αρ</a:t>
                      </a:r>
                      <a:r>
                        <a:rPr lang="el-GR" sz="1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l-GR" sz="1200" b="0" kern="1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Γ.Ε.ΜΗ</a:t>
                      </a:r>
                      <a:r>
                        <a:rPr lang="el-GR" sz="1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002305501000</a:t>
                      </a:r>
                      <a:r>
                        <a:rPr lang="el-GR" altLang="en-US" sz="12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l-GR" altLang="en-US" sz="12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2725">
                <a:tc>
                  <a:txBody>
                    <a:bodyPr/>
                    <a:lstStyle/>
                    <a:p>
                      <a:pPr algn="l"/>
                      <a:r>
                        <a:rPr lang="el-GR" sz="1200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Ανάθεση: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l-GR" sz="12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CHOOSE</a:t>
                      </a:r>
                      <a:r>
                        <a:rPr lang="el-GR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ΑΝΩΝΥΜΟΣ ΕΤΑΙΡΕΙΑ ΟΛΙΚΗΣ ΕΠΙΚΟΙΝΩΝΙΑΣ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4937">
                <a:tc>
                  <a:txBody>
                    <a:bodyPr/>
                    <a:lstStyle/>
                    <a:p>
                      <a:pPr algn="l"/>
                      <a:r>
                        <a:rPr lang="el-GR" sz="1200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Τύπος Έρευνας</a:t>
                      </a:r>
                      <a:r>
                        <a:rPr lang="en-US" sz="1200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r>
                        <a:rPr lang="el-GR" sz="1200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Έρευνα </a:t>
                      </a:r>
                      <a:r>
                        <a:rPr lang="el-GR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κοινής</a:t>
                      </a:r>
                      <a:r>
                        <a:rPr lang="el-GR" sz="12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γνώμης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l-GR" sz="12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 </a:t>
                      </a:r>
                      <a:r>
                        <a:rPr lang="el-G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Συνδυασμός 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Computer Assisted Telephone &amp; Web Interviews</a:t>
                      </a:r>
                      <a:endParaRPr lang="el-GR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79952123"/>
                  </a:ext>
                </a:extLst>
              </a:tr>
              <a:tr h="292725">
                <a:tc>
                  <a:txBody>
                    <a:bodyPr/>
                    <a:lstStyle/>
                    <a:p>
                      <a:pPr algn="l"/>
                      <a:r>
                        <a:rPr lang="el-GR" sz="1200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Περιοχή Έρευνας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buClr>
                          <a:srgbClr val="E53505"/>
                        </a:buClr>
                        <a:buFont typeface="Wingdings" pitchFamily="2" charset="2"/>
                        <a:buNone/>
                        <a:tabLst>
                          <a:tab pos="3403600" algn="l"/>
                        </a:tabLst>
                      </a:pPr>
                      <a:r>
                        <a:rPr lang="el-GR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Πανελλαδική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37922544"/>
                  </a:ext>
                </a:extLst>
              </a:tr>
              <a:tr h="694390">
                <a:tc>
                  <a:txBody>
                    <a:bodyPr/>
                    <a:lstStyle/>
                    <a:p>
                      <a:pPr algn="l"/>
                      <a:r>
                        <a:rPr lang="el-GR" sz="1200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Μέθοδος Δειγματοληψίας: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buClr>
                          <a:srgbClr val="E53505"/>
                        </a:buClr>
                        <a:buFont typeface="Wingdings" pitchFamily="2" charset="2"/>
                        <a:buNone/>
                        <a:tabLst>
                          <a:tab pos="3403600" algn="l"/>
                        </a:tabLst>
                      </a:pPr>
                      <a:r>
                        <a:rPr lang="el-G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Τηλεφωνική έρευνα: Απλή τυχαία δειγματοληψία </a:t>
                      </a:r>
                      <a:r>
                        <a:rPr lang="el-GR" sz="1200" kern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σε αρχείο τηλεφωνικών αριθμών που έχουν παραχθεί με τυχαίο τρόπο (</a:t>
                      </a:r>
                      <a:r>
                        <a:rPr lang="en-US" sz="1200" kern="1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RDD</a:t>
                      </a:r>
                      <a:r>
                        <a:rPr lang="el-GR" sz="1200" kern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r>
                        <a:rPr lang="en-US" sz="1200" kern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Random Digit Dialing)</a:t>
                      </a:r>
                      <a:r>
                        <a:rPr lang="el-GR" sz="1200" kern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με την εξής αναλογία:</a:t>
                      </a:r>
                      <a:r>
                        <a:rPr lang="el-G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σταθερά</a:t>
                      </a:r>
                      <a:r>
                        <a:rPr lang="el-GR" sz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τηλέφωνα </a:t>
                      </a:r>
                      <a:r>
                        <a:rPr lang="en-GB" sz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</a:t>
                      </a:r>
                      <a:r>
                        <a:rPr lang="el-G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και </a:t>
                      </a:r>
                      <a:r>
                        <a:rPr lang="el-GR" sz="1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κινητά</a:t>
                      </a:r>
                      <a:r>
                        <a:rPr lang="el-GR" sz="1200" baseline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τηλέφωνα </a:t>
                      </a:r>
                      <a:r>
                        <a:rPr lang="en-US" sz="1200" baseline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GB" sz="1200" baseline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el-GR" sz="1200" baseline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53505"/>
                        </a:buClr>
                        <a:buSzTx/>
                        <a:buFont typeface="Wingdings" pitchFamily="2" charset="2"/>
                        <a:buNone/>
                        <a:tabLst>
                          <a:tab pos="3403600" algn="l"/>
                        </a:tabLst>
                        <a:defRPr/>
                      </a:pP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Online </a:t>
                      </a:r>
                      <a:r>
                        <a:rPr lang="el-GR" sz="12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έρευνα: </a:t>
                      </a:r>
                      <a:r>
                        <a:rPr lang="el-GR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Τυχαία επιλογή με βάση ποσοστώσεις από </a:t>
                      </a:r>
                      <a:r>
                        <a:rPr lang="en-GB" sz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online panel </a:t>
                      </a:r>
                      <a:endParaRPr lang="el-GR" sz="12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6934">
                <a:tc>
                  <a:txBody>
                    <a:bodyPr/>
                    <a:lstStyle/>
                    <a:p>
                      <a:pPr algn="l"/>
                      <a:r>
                        <a:rPr lang="el-GR" sz="1200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Χρόνος Διεξαγωγής</a:t>
                      </a:r>
                      <a:r>
                        <a:rPr lang="en-US" sz="1200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endParaRPr lang="el-GR" sz="1200" b="1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buClr>
                          <a:srgbClr val="E53505"/>
                        </a:buClr>
                        <a:buFont typeface="Wingdings" pitchFamily="2" charset="2"/>
                        <a:buNone/>
                        <a:tabLst>
                          <a:tab pos="3403600" algn="l"/>
                        </a:tabLst>
                      </a:pPr>
                      <a:r>
                        <a:rPr lang="el-GR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Η έρευνα πεδίου διεξήχθη από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10-16</a:t>
                      </a:r>
                      <a:r>
                        <a:rPr lang="el-GR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r>
                        <a:rPr lang="el-GR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/20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l-GR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5620">
                <a:tc>
                  <a:txBody>
                    <a:bodyPr/>
                    <a:lstStyle/>
                    <a:p>
                      <a:pPr algn="l"/>
                      <a:r>
                        <a:rPr lang="el-GR" sz="1200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Μέγεθος Δείγματος</a:t>
                      </a:r>
                      <a:r>
                        <a:rPr lang="en-US" sz="1200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endParaRPr lang="el-GR" sz="1200" b="1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E53505"/>
                        </a:buClr>
                        <a:buSzTx/>
                        <a:buFont typeface="Wingdings" pitchFamily="2" charset="2"/>
                        <a:buNone/>
                        <a:tabLst>
                          <a:tab pos="3403600" algn="l"/>
                        </a:tabLst>
                        <a:defRPr/>
                      </a:pPr>
                      <a:r>
                        <a:rPr lang="el-GR" sz="1200" b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r>
                        <a:rPr lang="en-US" sz="1200" b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007</a:t>
                      </a:r>
                      <a:r>
                        <a:rPr lang="el-GR" sz="1200" b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l-GR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άτομα ηλικίας 1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r>
                        <a:rPr lang="el-GR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ετών και άνω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l-GR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502 </a:t>
                      </a:r>
                      <a:r>
                        <a:rPr lang="el-GR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τηλεφωνικά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b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(350 </a:t>
                      </a:r>
                      <a:r>
                        <a:rPr lang="el-GR" sz="1200" b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σε σταθερά και </a:t>
                      </a:r>
                      <a:r>
                        <a:rPr lang="en-US" sz="1200" b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152 </a:t>
                      </a:r>
                      <a:r>
                        <a:rPr lang="el-GR" sz="1200" b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σε</a:t>
                      </a:r>
                      <a:r>
                        <a:rPr lang="en-US" sz="1200" b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l-GR" sz="1200" b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κινητά τηλέφωνα)</a:t>
                      </a:r>
                      <a:r>
                        <a:rPr lang="el-GR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και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505 online</a:t>
                      </a:r>
                      <a:r>
                        <a:rPr lang="el-GR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Μέγιστο δειγματοληπτικό σφάλμα ±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l-GR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l-GR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l-GR" sz="1200" b="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30265812"/>
                  </a:ext>
                </a:extLst>
              </a:tr>
              <a:tr h="351308">
                <a:tc>
                  <a:txBody>
                    <a:bodyPr/>
                    <a:lstStyle/>
                    <a:p>
                      <a:pPr algn="l"/>
                      <a:r>
                        <a:rPr lang="el-GR" sz="1200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Σταθμίσεις: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l-GR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Το δείγμα σταθμίσθηκε εκ των υστέρων ως προς το φύλο και την ηλικία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l-GR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την περιοχή κατοικίας</a:t>
                      </a:r>
                      <a:r>
                        <a:rPr lang="el-GR" sz="1200" b="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l-GR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και την ψήφο στις Ευρωεκλογές 2024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24811249"/>
                  </a:ext>
                </a:extLst>
              </a:tr>
              <a:tr h="434937">
                <a:tc>
                  <a:txBody>
                    <a:bodyPr/>
                    <a:lstStyle/>
                    <a:p>
                      <a:pPr algn="l"/>
                      <a:r>
                        <a:rPr lang="el-GR" sz="1200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Προσωπικό </a:t>
                      </a:r>
                      <a:r>
                        <a:rPr lang="en-US" sz="1200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field</a:t>
                      </a:r>
                      <a:r>
                        <a:rPr lang="el-GR" sz="1200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/Έλεγχοι</a:t>
                      </a:r>
                      <a:r>
                        <a:rPr lang="en-US" sz="1200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</a:t>
                      </a:r>
                      <a:endParaRPr lang="el-GR" sz="1200" b="1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Για την τηλεφωνική έρευνα εργάστηκαν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l-GR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επόπτες και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 </a:t>
                      </a:r>
                      <a:r>
                        <a:rPr lang="el-GR" sz="1200" b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συνεντευκτές</a:t>
                      </a:r>
                      <a:r>
                        <a:rPr lang="el-GR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Το 2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l-GR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των τηλεφωνικών συνεντεύξεων ελέγχθηκαν με τη μέθοδο της συνακρόασης.  Το 100% των συνεντεύξεων ελέγχθηκαν ηλεκτρονικά.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27499809"/>
                  </a:ext>
                </a:extLst>
              </a:tr>
              <a:tr h="260962">
                <a:tc>
                  <a:txBody>
                    <a:bodyPr/>
                    <a:lstStyle/>
                    <a:p>
                      <a:pPr algn="l"/>
                      <a:r>
                        <a:rPr lang="el-GR" sz="1200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Παρα</a:t>
                      </a:r>
                      <a:r>
                        <a:rPr lang="el-GR" sz="1200" b="1" kern="120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τηρ</a:t>
                      </a:r>
                      <a:r>
                        <a:rPr lang="el-GR" sz="1200" b="1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ήσεις: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Στους πίνακες που ακολουθούν, όπου οι βάσεις είναι μικρότερες των 60 ερωτηθέντων, τα στοιχεία είναι τελείως ενδεικτικά.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19089033"/>
                  </a:ext>
                </a:extLst>
              </a:tr>
              <a:tr h="260962">
                <a:tc>
                  <a:txBody>
                    <a:bodyPr/>
                    <a:lstStyle/>
                    <a:p>
                      <a:pPr algn="l"/>
                      <a:r>
                        <a:rPr lang="el-GR" sz="1200" b="1" kern="120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Επισήμανση:</a:t>
                      </a:r>
                      <a:endParaRPr lang="el-GR" sz="1200" b="1" kern="1200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2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Λόγω στρογγυλοποίησης ενδέχεται κάποιες κατανομές να μην αθροίζουν στο 100%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2800056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523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3200" y="1178248"/>
            <a:ext cx="11646832" cy="532182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l-GR" sz="1400" dirty="0"/>
              <a:t>Η Ακρίβεια έχει εδραιωθεί ως η </a:t>
            </a:r>
            <a:r>
              <a:rPr lang="el-G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μείζονα ανησυχία των πολιτών </a:t>
            </a:r>
            <a:r>
              <a:rPr lang="el-GR" sz="1400" dirty="0"/>
              <a:t>στη χώρα μας το τελευταίο διάστημα.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l-GR" sz="1400" dirty="0"/>
              <a:t>Μάλιστα, γίνεται αντιληπτή όχι πλέον ως «εισαγόμενο» πρόβλημα αλλά ως </a:t>
            </a:r>
            <a:r>
              <a:rPr lang="el-G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ζήτημα δομικού χαρακτήρα</a:t>
            </a:r>
            <a:r>
              <a:rPr lang="el-GR" sz="1400" dirty="0"/>
              <a:t>, που επιτείνει το αίσθημα της </a:t>
            </a:r>
            <a:r>
              <a:rPr lang="el-G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υλικής και ψυχολογικής επισφάλειας </a:t>
            </a:r>
            <a:r>
              <a:rPr lang="el-GR" sz="1400" dirty="0"/>
              <a:t>σε μια εποχή επάλληλων κρίσεων.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l-GR" sz="14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el-GR" sz="1400" dirty="0"/>
              <a:t>Στον όρο Ακρίβεια συνοψίζονται </a:t>
            </a:r>
            <a:r>
              <a:rPr lang="el-G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πολλαπλές πτυχές της οικονομικής ζωής</a:t>
            </a:r>
            <a:r>
              <a:rPr lang="el-GR" sz="1400" dirty="0"/>
              <a:t>, που σχετίζονται με την αντιλαμβανόμενη αύξηση του κόστους ζωής: βασικά αγαθά, ενέργεια, στέγαση, αλλά και υγεία, παιδεία, αναψυχή.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l-GR" sz="1400" dirty="0"/>
              <a:t>Ενέχει και μια έντονη </a:t>
            </a:r>
            <a:r>
              <a:rPr lang="el-G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διάσταση χρόνου</a:t>
            </a:r>
            <a:r>
              <a:rPr lang="el-GR" sz="1400" dirty="0"/>
              <a:t>, από τις δαπάνες της </a:t>
            </a:r>
            <a:r>
              <a:rPr lang="el-G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καθημερινότητας</a:t>
            </a:r>
            <a:r>
              <a:rPr lang="el-GR" sz="1400" dirty="0"/>
              <a:t> έως τις τακτικές δαπάνες σε </a:t>
            </a:r>
            <a:r>
              <a:rPr lang="el-G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μηνιαία βάση</a:t>
            </a:r>
            <a:r>
              <a:rPr lang="el-GR" sz="1400" dirty="0"/>
              <a:t>, σε συνάρτηση με την οικονομική άνεση ή δυσκολία ενός ατόμου ή ενός νοικοκυριού </a:t>
            </a:r>
            <a:r>
              <a:rPr lang="el-G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καθώς περνάει ο μήνας.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l-GR" sz="1400" dirty="0"/>
              <a:t> Ακόμη, επιδρά στην αίσθηση του </a:t>
            </a:r>
            <a:r>
              <a:rPr lang="el-G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ορίζοντα προσδοκιών των πολιτών </a:t>
            </a:r>
            <a:r>
              <a:rPr lang="el-GR" sz="1400" dirty="0"/>
              <a:t>αλλά και στις </a:t>
            </a:r>
            <a:r>
              <a:rPr lang="el-G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επιλογές πολιτικής</a:t>
            </a:r>
            <a:r>
              <a:rPr lang="el-GR" sz="1400" dirty="0"/>
              <a:t> που θα προέκριναν.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l-GR" sz="14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el-GR" sz="1400" dirty="0"/>
              <a:t>Στην έρευνα που παρουσιάζουμε, λοιπόν, διερευνήσαμε διαφορετικές πτυχές του ζητήματος της Ακρίβειας και της κοινωνικής της επίδρασης.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l-GR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328" y="357925"/>
            <a:ext cx="11377264" cy="432048"/>
          </a:xfrm>
        </p:spPr>
        <p:txBody>
          <a:bodyPr>
            <a:noAutofit/>
          </a:bodyPr>
          <a:lstStyle/>
          <a:p>
            <a:r>
              <a:rPr lang="el-GR" sz="2200" dirty="0"/>
              <a:t>Η Ακρίβεια και το Κόστος Ζωής στην Ελλάδα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xmlns="" id="{6796EB5E-FDAF-4FBC-9EE0-426BC9143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8056" y="641051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4181D-6920-4594-9A5D-6CE56DC9F8B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94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xmlns="" id="{2E73103E-9382-419B-B944-EC2109792C6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5472" y="1996249"/>
          <a:ext cx="5699760" cy="3276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93471CE-2011-42D8-8A00-FB9ED65EC5CB}"/>
              </a:ext>
            </a:extLst>
          </p:cNvPr>
          <p:cNvSpPr txBox="1"/>
          <p:nvPr/>
        </p:nvSpPr>
        <p:spPr>
          <a:xfrm>
            <a:off x="119335" y="6492876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53F97A9-9337-BE77-DBED-F10C57774036}"/>
              </a:ext>
            </a:extLst>
          </p:cNvPr>
          <p:cNvSpPr/>
          <p:nvPr/>
        </p:nvSpPr>
        <p:spPr>
          <a:xfrm>
            <a:off x="169327" y="1889452"/>
            <a:ext cx="5884985" cy="3512408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5E6B5B3-903B-C7AA-7C8A-3278DD60ADF3}"/>
              </a:ext>
            </a:extLst>
          </p:cNvPr>
          <p:cNvSpPr/>
          <p:nvPr/>
        </p:nvSpPr>
        <p:spPr>
          <a:xfrm>
            <a:off x="6238240" y="1889452"/>
            <a:ext cx="5738288" cy="3512408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xmlns="" id="{311A6066-2FC9-743C-ABBC-7B6C7FCB0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8056" y="641051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4181D-6920-4594-9A5D-6CE56DC9F8B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6692FFE-E528-800F-79DB-37961E96DFE6}"/>
              </a:ext>
            </a:extLst>
          </p:cNvPr>
          <p:cNvSpPr txBox="1"/>
          <p:nvPr/>
        </p:nvSpPr>
        <p:spPr>
          <a:xfrm>
            <a:off x="-67579" y="1126089"/>
            <a:ext cx="1195477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4E91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‘Κατά τη γνώμη σας και μιλώντας γενικά, η χώρα μας αυτή την περίοδο κινείται προς τη σωστή ή προς τη λάθος κατεύθυνση;’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xmlns="" id="{A84D2F22-6F2F-C8D1-577A-D77E0A438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29" y="193131"/>
            <a:ext cx="11604171" cy="693115"/>
          </a:xfrm>
        </p:spPr>
        <p:txBody>
          <a:bodyPr>
            <a:noAutofit/>
          </a:bodyPr>
          <a:lstStyle/>
          <a:p>
            <a:r>
              <a:rPr lang="el-GR" sz="2200" dirty="0"/>
              <a:t>Η τάση ενίσχυσης της απαισιοδοξίας για την πορεία της χώρας είναι εδραιωμένη, και σήμερα 3 στους 4 θεωρούν ότι πηγαίνει προς η λάθος κατεύθυνση</a:t>
            </a: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xmlns="" id="{E81EBBA2-28FE-4D26-A912-0DC9E86DFA15}"/>
              </a:ext>
            </a:extLst>
          </p:cNvPr>
          <p:cNvGraphicFramePr>
            <a:graphicFrameLocks/>
          </p:cNvGraphicFramePr>
          <p:nvPr/>
        </p:nvGraphicFramePr>
        <p:xfrm>
          <a:off x="6400800" y="2194561"/>
          <a:ext cx="5354320" cy="2966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4537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2" grpId="0" animBg="1"/>
      <p:bldP spid="6" grpId="0" animBg="1"/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xmlns="" id="{2E73103E-9382-419B-B944-EC2109792C6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4352" y="1996249"/>
          <a:ext cx="5382688" cy="302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93471CE-2011-42D8-8A00-FB9ED65EC5CB}"/>
              </a:ext>
            </a:extLst>
          </p:cNvPr>
          <p:cNvSpPr txBox="1"/>
          <p:nvPr/>
        </p:nvSpPr>
        <p:spPr>
          <a:xfrm>
            <a:off x="119335" y="6492876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53F97A9-9337-BE77-DBED-F10C57774036}"/>
              </a:ext>
            </a:extLst>
          </p:cNvPr>
          <p:cNvSpPr/>
          <p:nvPr/>
        </p:nvSpPr>
        <p:spPr>
          <a:xfrm>
            <a:off x="98207" y="1889452"/>
            <a:ext cx="5520273" cy="3512408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65E6B5B3-903B-C7AA-7C8A-3278DD60ADF3}"/>
              </a:ext>
            </a:extLst>
          </p:cNvPr>
          <p:cNvSpPr/>
          <p:nvPr/>
        </p:nvSpPr>
        <p:spPr>
          <a:xfrm>
            <a:off x="5801360" y="1889452"/>
            <a:ext cx="6175168" cy="3512408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Content Placeholder 8">
            <a:extLst>
              <a:ext uri="{FF2B5EF4-FFF2-40B4-BE49-F238E27FC236}">
                <a16:creationId xmlns:a16="http://schemas.microsoft.com/office/drawing/2014/main" xmlns="" id="{57869388-E3A1-FC85-818B-1C23876E3818}"/>
              </a:ext>
            </a:extLst>
          </p:cNvPr>
          <p:cNvGraphicFramePr>
            <a:graphicFrameLocks/>
          </p:cNvGraphicFramePr>
          <p:nvPr/>
        </p:nvGraphicFramePr>
        <p:xfrm>
          <a:off x="5974080" y="2113280"/>
          <a:ext cx="5831840" cy="3078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xmlns="" id="{311A6066-2FC9-743C-ABBC-7B6C7FCB0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8056" y="641051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4181D-6920-4594-9A5D-6CE56DC9F8B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6692FFE-E528-800F-79DB-37961E96DFE6}"/>
              </a:ext>
            </a:extLst>
          </p:cNvPr>
          <p:cNvSpPr txBox="1"/>
          <p:nvPr/>
        </p:nvSpPr>
        <p:spPr>
          <a:xfrm>
            <a:off x="-67579" y="1126089"/>
            <a:ext cx="1195477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4E91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‘Και ειδικότερα πως εκτιμάτε τις καταναλωτικές σας δυνατότητες αυτή την εποχή;’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xmlns="" id="{A84D2F22-6F2F-C8D1-577A-D77E0A438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29" y="162651"/>
            <a:ext cx="11604171" cy="693115"/>
          </a:xfrm>
        </p:spPr>
        <p:txBody>
          <a:bodyPr>
            <a:noAutofit/>
          </a:bodyPr>
          <a:lstStyle/>
          <a:p>
            <a:r>
              <a:rPr lang="el-GR" sz="2200" dirty="0"/>
              <a:t>Ο ορίζοντας των οικονομικών προσδοκιών στενεύει, καθώς πάνω από 2 στους 3 εκτιμούν ότι οι καταναλωτικές τους δυνατότητες έχουν χειροτερέψει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79F9A09-A628-EA1C-5F0B-1C6289BAC60C}"/>
              </a:ext>
            </a:extLst>
          </p:cNvPr>
          <p:cNvSpPr txBox="1"/>
          <p:nvPr/>
        </p:nvSpPr>
        <p:spPr>
          <a:xfrm>
            <a:off x="8724368" y="6446710"/>
            <a:ext cx="24482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 Βάση μικρότερη των 60 ατόμων</a:t>
            </a:r>
          </a:p>
        </p:txBody>
      </p:sp>
    </p:spTree>
    <p:extLst>
      <p:ext uri="{BB962C8B-B14F-4D97-AF65-F5344CB8AC3E}">
        <p14:creationId xmlns:p14="http://schemas.microsoft.com/office/powerpoint/2010/main" val="166634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2" grpId="0" animBg="1"/>
      <p:bldP spid="6" grpId="0" animBg="1"/>
      <p:bldGraphic spid="7" grpId="0">
        <p:bldAsOne/>
      </p:bldGraphic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xmlns="" id="{2E73103E-9382-419B-B944-EC2109792C6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15472" y="1996249"/>
          <a:ext cx="5138848" cy="3195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F93471CE-2011-42D8-8A00-FB9ED65EC5CB}"/>
              </a:ext>
            </a:extLst>
          </p:cNvPr>
          <p:cNvSpPr txBox="1"/>
          <p:nvPr/>
        </p:nvSpPr>
        <p:spPr>
          <a:xfrm>
            <a:off x="119335" y="6492876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%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53F97A9-9337-BE77-DBED-F10C57774036}"/>
              </a:ext>
            </a:extLst>
          </p:cNvPr>
          <p:cNvSpPr/>
          <p:nvPr/>
        </p:nvSpPr>
        <p:spPr>
          <a:xfrm>
            <a:off x="169327" y="1889452"/>
            <a:ext cx="5461425" cy="3512408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xmlns="" id="{311A6066-2FC9-743C-ABBC-7B6C7FCB0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8056" y="641051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4181D-6920-4594-9A5D-6CE56DC9F8B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6692FFE-E528-800F-79DB-37961E96DFE6}"/>
              </a:ext>
            </a:extLst>
          </p:cNvPr>
          <p:cNvSpPr txBox="1"/>
          <p:nvPr/>
        </p:nvSpPr>
        <p:spPr>
          <a:xfrm>
            <a:off x="-67579" y="1126089"/>
            <a:ext cx="1195477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4E91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‘Θα λέγατε ότι πιο πολύ σας προβληματίζουν οι μηνιαίοι λογαριασμοί που πληρώνετε ή οι καθημερινές δαπάνες;’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xmlns="" id="{A84D2F22-6F2F-C8D1-577A-D77E0A438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200" dirty="0"/>
              <a:t>Για τους περισσότερους, αυτό που βαραίνει περισσότερο είναι οι καθημερινές δαπάνες παρά οι μηνιαίοι λογαριασμοί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20D1BC23-D088-C7F3-5E05-B79B867031BB}"/>
              </a:ext>
            </a:extLst>
          </p:cNvPr>
          <p:cNvSpPr/>
          <p:nvPr/>
        </p:nvSpPr>
        <p:spPr>
          <a:xfrm>
            <a:off x="5801360" y="1889452"/>
            <a:ext cx="6175168" cy="3512408"/>
          </a:xfrm>
          <a:prstGeom prst="roundRect">
            <a:avLst/>
          </a:prstGeom>
          <a:noFill/>
          <a:ln>
            <a:solidFill>
              <a:schemeClr val="accent2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8">
            <a:extLst>
              <a:ext uri="{FF2B5EF4-FFF2-40B4-BE49-F238E27FC236}">
                <a16:creationId xmlns:a16="http://schemas.microsoft.com/office/drawing/2014/main" xmlns="" id="{289F9F05-D1F7-B45A-3F4A-3E1E3DD53DB2}"/>
              </a:ext>
            </a:extLst>
          </p:cNvPr>
          <p:cNvGraphicFramePr>
            <a:graphicFrameLocks/>
          </p:cNvGraphicFramePr>
          <p:nvPr/>
        </p:nvGraphicFramePr>
        <p:xfrm>
          <a:off x="5974080" y="2113280"/>
          <a:ext cx="5831840" cy="3078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CC83D29-7FBB-9864-7085-BDAB8D560AAD}"/>
              </a:ext>
            </a:extLst>
          </p:cNvPr>
          <p:cNvSpPr txBox="1"/>
          <p:nvPr/>
        </p:nvSpPr>
        <p:spPr>
          <a:xfrm>
            <a:off x="8724368" y="6446710"/>
            <a:ext cx="24482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 Βάση μικρότερη των 60 ατόμων</a:t>
            </a:r>
          </a:p>
        </p:txBody>
      </p:sp>
    </p:spTree>
    <p:extLst>
      <p:ext uri="{BB962C8B-B14F-4D97-AF65-F5344CB8AC3E}">
        <p14:creationId xmlns:p14="http://schemas.microsoft.com/office/powerpoint/2010/main" val="163920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2" grpId="0" animBg="1"/>
      <p:bldP spid="4" grpId="0" animBg="1"/>
      <p:bldGraphic spid="5" grpId="0">
        <p:bldAsOne/>
      </p:bldGraphic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B6502BE-D455-BE0C-0DFA-5C99A1DC9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A845FF3-DDE5-D734-B60C-ED9AA230D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690" y="641051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4181D-6920-4594-9A5D-6CE56DC9F8B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E880D371-41BC-84FD-DE24-6032F30E244E}"/>
              </a:ext>
            </a:extLst>
          </p:cNvPr>
          <p:cNvGraphicFramePr/>
          <p:nvPr/>
        </p:nvGraphicFramePr>
        <p:xfrm>
          <a:off x="195463" y="1667760"/>
          <a:ext cx="9720697" cy="4428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2" descr="Αποτέλεσμα εικόνας για percentage">
            <a:extLst>
              <a:ext uri="{FF2B5EF4-FFF2-40B4-BE49-F238E27FC236}">
                <a16:creationId xmlns:a16="http://schemas.microsoft.com/office/drawing/2014/main" xmlns="" id="{7DB1B22C-36BB-34B3-ED56-36884E2B7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9" y="6537024"/>
            <a:ext cx="243701" cy="23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FD4D684-2979-F80A-136A-6BFA1BA9A204}"/>
              </a:ext>
            </a:extLst>
          </p:cNvPr>
          <p:cNvSpPr/>
          <p:nvPr/>
        </p:nvSpPr>
        <p:spPr>
          <a:xfrm>
            <a:off x="10160672" y="1642395"/>
            <a:ext cx="1256146" cy="3651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Top2Box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(4+5)</a:t>
            </a:r>
            <a:endParaRPr kumimoji="0" lang="el-G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4B4CA822-4013-715A-ADA5-A0CFA4D85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Ανάμεσα στις δαπάνες της καθημερινότητας, οι πλέον επιβαρυντικές είναι και οι πιο ανελαστικές (σούπερ </a:t>
            </a:r>
            <a:r>
              <a:rPr lang="el-GR" dirty="0" err="1"/>
              <a:t>μάρκετ</a:t>
            </a:r>
            <a:r>
              <a:rPr lang="el-GR" dirty="0"/>
              <a:t>, μετακινήσεις, ιατρικά έξοδα) ενώ λιγότερο όσες αφορούν διασκέδαση και αναψυχή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66FEBB1-A8AD-20E5-C1C5-CC7A761C1744}"/>
              </a:ext>
            </a:extLst>
          </p:cNvPr>
          <p:cNvSpPr txBox="1"/>
          <p:nvPr/>
        </p:nvSpPr>
        <p:spPr>
          <a:xfrm>
            <a:off x="-67579" y="1126089"/>
            <a:ext cx="119547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4E91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‘Και ποιες δαπάνες στην καθημερινότητα σας δυσκολεύουν περισσότερο; Χρησιμοποιείστε μια κλίμακα από το 1 ως το 5 όπου το 1 σημαίνει δε με δυσκολεύουν καθόλου και 5 με δυσκολεύουν πάρα πολύ. Αν κάτι δεν ισχύει για εσάς προσωπικά βαθμολογείστε με 6.;’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0AE8EC6E-F46D-7453-8D37-ED8713F62BB8}"/>
              </a:ext>
            </a:extLst>
          </p:cNvPr>
          <p:cNvGraphicFramePr>
            <a:graphicFrameLocks noGrp="1"/>
          </p:cNvGraphicFramePr>
          <p:nvPr/>
        </p:nvGraphicFramePr>
        <p:xfrm>
          <a:off x="10401490" y="2082482"/>
          <a:ext cx="774510" cy="38129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4510">
                  <a:extLst>
                    <a:ext uri="{9D8B030D-6E8A-4147-A177-3AD203B41FA5}">
                      <a16:colId xmlns:a16="http://schemas.microsoft.com/office/drawing/2014/main" xmlns="" val="3748768310"/>
                    </a:ext>
                  </a:extLst>
                </a:gridCol>
              </a:tblGrid>
              <a:tr h="635497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>
                          <a:effectLst/>
                        </a:rPr>
                        <a:t>77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25227059"/>
                  </a:ext>
                </a:extLst>
              </a:tr>
              <a:tr h="635497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>
                          <a:effectLst/>
                        </a:rPr>
                        <a:t>64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1413020"/>
                  </a:ext>
                </a:extLst>
              </a:tr>
              <a:tr h="635497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>
                          <a:effectLst/>
                        </a:rPr>
                        <a:t>60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19452483"/>
                  </a:ext>
                </a:extLst>
              </a:tr>
              <a:tr h="635497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>
                          <a:effectLst/>
                        </a:rPr>
                        <a:t>47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61753973"/>
                  </a:ext>
                </a:extLst>
              </a:tr>
              <a:tr h="635497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>
                          <a:effectLst/>
                        </a:rPr>
                        <a:t>22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84432012"/>
                  </a:ext>
                </a:extLst>
              </a:tr>
              <a:tr h="635497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>
                          <a:effectLst/>
                        </a:rPr>
                        <a:t>20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77326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487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B6502BE-D455-BE0C-0DFA-5C99A1DC9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A845FF3-DDE5-D734-B60C-ED9AA230D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690" y="641051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4181D-6920-4594-9A5D-6CE56DC9F8B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E880D371-41BC-84FD-DE24-6032F30E244E}"/>
              </a:ext>
            </a:extLst>
          </p:cNvPr>
          <p:cNvGraphicFramePr/>
          <p:nvPr/>
        </p:nvGraphicFramePr>
        <p:xfrm>
          <a:off x="195463" y="1667760"/>
          <a:ext cx="9720697" cy="4428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2" descr="Αποτέλεσμα εικόνας για percentage">
            <a:extLst>
              <a:ext uri="{FF2B5EF4-FFF2-40B4-BE49-F238E27FC236}">
                <a16:creationId xmlns:a16="http://schemas.microsoft.com/office/drawing/2014/main" xmlns="" id="{7DB1B22C-36BB-34B3-ED56-36884E2B7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9" y="6537024"/>
            <a:ext cx="243701" cy="23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FD4D684-2979-F80A-136A-6BFA1BA9A204}"/>
              </a:ext>
            </a:extLst>
          </p:cNvPr>
          <p:cNvSpPr/>
          <p:nvPr/>
        </p:nvSpPr>
        <p:spPr>
          <a:xfrm>
            <a:off x="10160672" y="1642395"/>
            <a:ext cx="1256146" cy="3651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Top2Box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(4+5)</a:t>
            </a:r>
            <a:endParaRPr kumimoji="0" lang="el-G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4B4CA822-4013-715A-ADA5-A0CFA4D85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ιεράρχηση της βαρύτητας των δαπανών παραμένει ίδια και εάν εστιάσουμε μόνο σε όσους αφορά η κάθε μια δαπάνη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66FEBB1-A8AD-20E5-C1C5-CC7A761C1744}"/>
              </a:ext>
            </a:extLst>
          </p:cNvPr>
          <p:cNvSpPr txBox="1"/>
          <p:nvPr/>
        </p:nvSpPr>
        <p:spPr>
          <a:xfrm>
            <a:off x="-67579" y="1126089"/>
            <a:ext cx="119547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4E91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‘Και ποιες δαπάνες στην καθημερινότητα σας δυσκολεύουν περισσότερο; Χρησιμοποιείστε μια κλίμακα από το 1 ως το 5 όπου το 1 σημαίνει δε με δυσκολεύουν καθόλου και 5 με δυσκολεύουν πάρα πολύ. Αν κάτι δεν ισχύει για εσάς προσωπικά βαθμολογείστε με 6.;’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E91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EE766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Βάση: όσοι τοποθετήθηκαν στην κλίμακα 1-5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rgbClr val="EE766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0AE8EC6E-F46D-7453-8D37-ED8713F62BB8}"/>
              </a:ext>
            </a:extLst>
          </p:cNvPr>
          <p:cNvGraphicFramePr>
            <a:graphicFrameLocks noGrp="1"/>
          </p:cNvGraphicFramePr>
          <p:nvPr/>
        </p:nvGraphicFramePr>
        <p:xfrm>
          <a:off x="10401490" y="2082482"/>
          <a:ext cx="774510" cy="38129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4510">
                  <a:extLst>
                    <a:ext uri="{9D8B030D-6E8A-4147-A177-3AD203B41FA5}">
                      <a16:colId xmlns:a16="http://schemas.microsoft.com/office/drawing/2014/main" xmlns="" val="3748768310"/>
                    </a:ext>
                  </a:extLst>
                </a:gridCol>
              </a:tblGrid>
              <a:tr h="6354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82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25227059"/>
                  </a:ext>
                </a:extLst>
              </a:tr>
              <a:tr h="6354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1413020"/>
                  </a:ext>
                </a:extLst>
              </a:tr>
              <a:tr h="635497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>
                          <a:effectLst/>
                        </a:rPr>
                        <a:t>6</a:t>
                      </a:r>
                      <a:r>
                        <a:rPr lang="en-US" sz="1400" u="none" strike="noStrike" dirty="0">
                          <a:effectLst/>
                        </a:rPr>
                        <a:t>5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19452483"/>
                  </a:ext>
                </a:extLst>
              </a:tr>
              <a:tr h="6354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61753973"/>
                  </a:ext>
                </a:extLst>
              </a:tr>
              <a:tr h="6354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84432012"/>
                  </a:ext>
                </a:extLst>
              </a:tr>
              <a:tr h="63549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977326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519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B6502BE-D455-BE0C-0DFA-5C99A1DC9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A845FF3-DDE5-D734-B60C-ED9AA230D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4690" y="6410513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4181D-6920-4594-9A5D-6CE56DC9F8B2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xmlns="" id="{E880D371-41BC-84FD-DE24-6032F30E244E}"/>
              </a:ext>
            </a:extLst>
          </p:cNvPr>
          <p:cNvGraphicFramePr/>
          <p:nvPr/>
        </p:nvGraphicFramePr>
        <p:xfrm>
          <a:off x="195463" y="1667760"/>
          <a:ext cx="9720697" cy="4428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2" descr="Αποτέλεσμα εικόνας για percentage">
            <a:extLst>
              <a:ext uri="{FF2B5EF4-FFF2-40B4-BE49-F238E27FC236}">
                <a16:creationId xmlns:a16="http://schemas.microsoft.com/office/drawing/2014/main" xmlns="" id="{7DB1B22C-36BB-34B3-ED56-36884E2B7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59" y="6537024"/>
            <a:ext cx="243701" cy="23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FD4D684-2979-F80A-136A-6BFA1BA9A204}"/>
              </a:ext>
            </a:extLst>
          </p:cNvPr>
          <p:cNvSpPr/>
          <p:nvPr/>
        </p:nvSpPr>
        <p:spPr>
          <a:xfrm>
            <a:off x="9937152" y="1642395"/>
            <a:ext cx="1256146" cy="3651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Top2Box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(4+5)</a:t>
            </a:r>
            <a:endParaRPr kumimoji="0" lang="el-GR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4B4CA822-4013-715A-ADA5-A0CFA4D85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029" y="159216"/>
            <a:ext cx="11604171" cy="693115"/>
          </a:xfrm>
        </p:spPr>
        <p:txBody>
          <a:bodyPr>
            <a:normAutofit fontScale="90000"/>
          </a:bodyPr>
          <a:lstStyle/>
          <a:p>
            <a:r>
              <a:rPr lang="el-GR" dirty="0"/>
              <a:t>Στις τακτικές/μηνιαίες δαπάνες, το ηλεκτρικό ρεύμα είναι σαφώς η πιο επιβαρυντική δαπάνη. Μαζί με την τηλεφωνία και το νερό, είναι οι τακτικές δαπάνες που αφορούν οριζόντια σχεδόν το σύνολο του πληθυσμού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66FEBB1-A8AD-20E5-C1C5-CC7A761C1744}"/>
              </a:ext>
            </a:extLst>
          </p:cNvPr>
          <p:cNvSpPr txBox="1"/>
          <p:nvPr/>
        </p:nvSpPr>
        <p:spPr>
          <a:xfrm>
            <a:off x="-67579" y="1126089"/>
            <a:ext cx="119547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srgbClr val="4E91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‘Ειδικότερα ποιοι λογαριασμοί σας δυσκολεύουν περισσότερο; Χρησιμοποιείστε μια κλίμακα από το 1 ως το 5 όπου το 1 σημαίνει δε με δυσκολεύουν καθόλου και 5 με δυσκολεύουν πάρα πολύ. Αν κάτι δεν ισχύει για εσάς προσωπικά βαθμολογείστε με 6;’</a:t>
            </a:r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1A5E629D-BDC2-48A8-2034-0D9FF093D8AD}"/>
              </a:ext>
            </a:extLst>
          </p:cNvPr>
          <p:cNvGraphicFramePr>
            <a:graphicFrameLocks noGrp="1"/>
          </p:cNvGraphicFramePr>
          <p:nvPr/>
        </p:nvGraphicFramePr>
        <p:xfrm>
          <a:off x="10179144" y="2133600"/>
          <a:ext cx="783496" cy="38571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3496">
                  <a:extLst>
                    <a:ext uri="{9D8B030D-6E8A-4147-A177-3AD203B41FA5}">
                      <a16:colId xmlns:a16="http://schemas.microsoft.com/office/drawing/2014/main" xmlns="" val="728329238"/>
                    </a:ext>
                  </a:extLst>
                </a:gridCol>
              </a:tblGrid>
              <a:tr h="42857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>
                          <a:effectLst/>
                        </a:rPr>
                        <a:t>69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42391798"/>
                  </a:ext>
                </a:extLst>
              </a:tr>
              <a:tr h="42857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>
                          <a:effectLst/>
                        </a:rPr>
                        <a:t>4</a:t>
                      </a:r>
                      <a:r>
                        <a:rPr lang="en-US" sz="1400" u="none" strike="noStrike" dirty="0">
                          <a:effectLst/>
                        </a:rPr>
                        <a:t>3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32805248"/>
                  </a:ext>
                </a:extLst>
              </a:tr>
              <a:tr h="42857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>
                          <a:effectLst/>
                        </a:rPr>
                        <a:t>28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42013447"/>
                  </a:ext>
                </a:extLst>
              </a:tr>
              <a:tr h="42857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>
                          <a:effectLst/>
                        </a:rPr>
                        <a:t>26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11930701"/>
                  </a:ext>
                </a:extLst>
              </a:tr>
              <a:tr h="42857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>
                          <a:effectLst/>
                        </a:rPr>
                        <a:t>25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35991613"/>
                  </a:ext>
                </a:extLst>
              </a:tr>
              <a:tr h="42857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>
                          <a:effectLst/>
                        </a:rPr>
                        <a:t>23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63170633"/>
                  </a:ext>
                </a:extLst>
              </a:tr>
              <a:tr h="42857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>
                          <a:effectLst/>
                        </a:rPr>
                        <a:t>22</a:t>
                      </a:r>
                      <a:endParaRPr lang="el-G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21738628"/>
                  </a:ext>
                </a:extLst>
              </a:tr>
              <a:tr h="42857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>
                          <a:effectLst/>
                        </a:rPr>
                        <a:t>22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94272085"/>
                  </a:ext>
                </a:extLst>
              </a:tr>
              <a:tr h="428572"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u="none" strike="noStrike" dirty="0">
                          <a:effectLst/>
                        </a:rPr>
                        <a:t>17</a:t>
                      </a:r>
                      <a:endParaRPr lang="el-G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738612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797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4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hapesVTI">
  <a:themeElements>
    <a:clrScheme name="Shapes">
      <a:dk1>
        <a:sysClr val="windowText" lastClr="000000"/>
      </a:dk1>
      <a:lt1>
        <a:sysClr val="window" lastClr="FFFFFF"/>
      </a:lt1>
      <a:dk2>
        <a:srgbClr val="281B10"/>
      </a:dk2>
      <a:lt2>
        <a:srgbClr val="FFF9F5"/>
      </a:lt2>
      <a:accent1>
        <a:srgbClr val="EE7661"/>
      </a:accent1>
      <a:accent2>
        <a:srgbClr val="4E91F0"/>
      </a:accent2>
      <a:accent3>
        <a:srgbClr val="5B5260"/>
      </a:accent3>
      <a:accent4>
        <a:srgbClr val="2CC3B4"/>
      </a:accent4>
      <a:accent5>
        <a:srgbClr val="C097F8"/>
      </a:accent5>
      <a:accent6>
        <a:srgbClr val="FF9514"/>
      </a:accent6>
      <a:hlink>
        <a:srgbClr val="E50CBC"/>
      </a:hlink>
      <a:folHlink>
        <a:srgbClr val="6257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1518</Words>
  <Application>Microsoft Office PowerPoint</Application>
  <PresentationFormat>Widescreen</PresentationFormat>
  <Paragraphs>194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Aptos</vt:lpstr>
      <vt:lpstr>Arial</vt:lpstr>
      <vt:lpstr>Calibri</vt:lpstr>
      <vt:lpstr>Calibri Light</vt:lpstr>
      <vt:lpstr>Courier New</vt:lpstr>
      <vt:lpstr>Trebuchet MS</vt:lpstr>
      <vt:lpstr>Wingdings</vt:lpstr>
      <vt:lpstr>Custom Design</vt:lpstr>
      <vt:lpstr>ShapesVTI</vt:lpstr>
      <vt:lpstr>Πανελλαδική Έρευνα Κοινής Γνώμης για το Ζήτημα της Ακρίβειας και του Κόστους Ζωής</vt:lpstr>
      <vt:lpstr>Η ταυτότητα της έρευνας</vt:lpstr>
      <vt:lpstr>Η Ακρίβεια και το Κόστος Ζωής στην Ελλάδα</vt:lpstr>
      <vt:lpstr>Η τάση ενίσχυσης της απαισιοδοξίας για την πορεία της χώρας είναι εδραιωμένη, και σήμερα 3 στους 4 θεωρούν ότι πηγαίνει προς η λάθος κατεύθυνση</vt:lpstr>
      <vt:lpstr>Ο ορίζοντας των οικονομικών προσδοκιών στενεύει, καθώς πάνω από 2 στους 3 εκτιμούν ότι οι καταναλωτικές τους δυνατότητες έχουν χειροτερέψει</vt:lpstr>
      <vt:lpstr>Για τους περισσότερους, αυτό που βαραίνει περισσότερο είναι οι καθημερινές δαπάνες παρά οι μηνιαίοι λογαριασμοί</vt:lpstr>
      <vt:lpstr>Ανάμεσα στις δαπάνες της καθημερινότητας, οι πλέον επιβαρυντικές είναι και οι πιο ανελαστικές (σούπερ μάρκετ, μετακινήσεις, ιατρικά έξοδα) ενώ λιγότερο όσες αφορούν διασκέδαση και αναψυχή</vt:lpstr>
      <vt:lpstr>Η ιεράρχηση της βαρύτητας των δαπανών παραμένει ίδια και εάν εστιάσουμε μόνο σε όσους αφορά η κάθε μια δαπάνη</vt:lpstr>
      <vt:lpstr>Στις τακτικές/μηνιαίες δαπάνες, το ηλεκτρικό ρεύμα είναι σαφώς η πιο επιβαρυντική δαπάνη. Μαζί με την τηλεφωνία και το νερό, είναι οι τακτικές δαπάνες που αφορούν οριζόντια σχεδόν το σύνολο του πληθυσμού</vt:lpstr>
      <vt:lpstr>Λαμβάνοντας υπόψιν μόνο όσους αφορά η κάθε δαπάνη, ο λογαριασμός του ρεύματος παραμένει η σημαντικότερη επιβάρυνση, ενώ ακολουθούν οι ιδιωτικές δαπάνες εκπαίδευσης και στέγασης (ενοίκιο, στεγαστικό δάνειο)</vt:lpstr>
      <vt:lpstr>Στο άμεσο μέλλον, η προοπτική είναι κατά βάση ο περιορισμός δαπανών (ένδυση/υπόδηση, σούπερ μάρκετ, θέρμανση/ψύξη, διασκέδαση, διακοπές) ή η διατήρησή τους έστω στα ίδια επίπεδα (μετακινήσεις, υγεία, παιδεία, στέγαση)</vt:lpstr>
      <vt:lpstr>Σε αυτό το κλίμα, οι περισσότεροι δηλώνουν ότι είτε οριακά τα βγάζουν πέρα είτε ότι τα χρήματα τελειώνουν προτού τελειώσει ο μήνας</vt:lpstr>
      <vt:lpstr>Οι προσδοκίες παρέμβασης για τη συγκράτηση του πληθωρισμού αφορούν πρωτίστως το εθνικό επίπεδο (Κυβέρνηση) και δευτερευόντως το ευρωπαϊκό (ΕΕ) ή την αγορά (Επιχειρήσεις)…</vt:lpstr>
      <vt:lpstr>…και η ισχυρή δημόσια/κρατική παρέμβαση θεωρείται σαφώς περισσότερο αναγκαία από την αυτορρύθμιση της αγοράς</vt:lpstr>
      <vt:lpstr>Τελικά, οι προσδοκίες για το μέλλον παραμένουν χαμηλές και η απαισιοδοξία επικρατεί, καθώς σχεδόν 2 στους 3 εκτιμούν ότι η αύξηση του πληθωρισμού δεν θα σταματήσει εδώ</vt:lpstr>
      <vt:lpstr>Συνοψίζοντας…</vt:lpstr>
      <vt:lpstr>Πανελλαδική Έρευνα Κοινής Γνώμης για το Ζήτημα της Ακρίβειας και του Κόστους Ζωής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Πανελλαδική Έρευνα Κοινής Γνώμης για το Ζήτημα της Ακρίβειας και του Κόστους Ζωής</dc:title>
  <dc:creator>penny metron</dc:creator>
  <cp:lastModifiedBy>Pantelis Arsenis</cp:lastModifiedBy>
  <cp:revision>66</cp:revision>
  <dcterms:created xsi:type="dcterms:W3CDTF">2024-10-17T05:49:04Z</dcterms:created>
  <dcterms:modified xsi:type="dcterms:W3CDTF">2024-10-22T16:25:51Z</dcterms:modified>
</cp:coreProperties>
</file>