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59" r:id="rId2"/>
    <p:sldId id="658" r:id="rId3"/>
    <p:sldId id="1148" r:id="rId4"/>
    <p:sldId id="1155" r:id="rId5"/>
    <p:sldId id="1159" r:id="rId6"/>
    <p:sldId id="1161" r:id="rId7"/>
    <p:sldId id="1160" r:id="rId8"/>
    <p:sldId id="1158" r:id="rId9"/>
    <p:sldId id="1162" r:id="rId10"/>
    <p:sldId id="1163" r:id="rId11"/>
    <p:sldId id="1164" r:id="rId12"/>
    <p:sldId id="282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sos Vasiliou" initials="TV" lastIdx="1" clrIdx="0">
    <p:extLst>
      <p:ext uri="{19B8F6BF-5375-455C-9EA6-DF929625EA0E}">
        <p15:presenceInfo xmlns:p15="http://schemas.microsoft.com/office/powerpoint/2012/main" userId="eb89d014ba593cc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5E5E"/>
    <a:srgbClr val="73BB8A"/>
    <a:srgbClr val="546578"/>
    <a:srgbClr val="C993B6"/>
    <a:srgbClr val="DB259A"/>
    <a:srgbClr val="4D9ACC"/>
    <a:srgbClr val="A5A5A5"/>
    <a:srgbClr val="75A788"/>
    <a:srgbClr val="E2C4D7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A8697F-1D96-48A1-82BE-EE4B52C1B822}" v="13" dt="2024-09-30T20:41:47.2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0" autoAdjust="0"/>
    <p:restoredTop sz="99822" autoAdjust="0"/>
  </p:normalViewPr>
  <p:slideViewPr>
    <p:cSldViewPr snapToObjects="1">
      <p:cViewPr varScale="1">
        <p:scale>
          <a:sx n="101" d="100"/>
          <a:sy n="101" d="100"/>
        </p:scale>
        <p:origin x="132" y="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639911417322833"/>
          <c:y val="3.5211357926832242E-2"/>
          <c:w val="0.39726246719160108"/>
          <c:h val="0.962881344622478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spPr>
            <a:solidFill>
              <a:srgbClr val="546578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8870-4018-B04E-2FD2580A294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8870-4018-B04E-2FD2580A2941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779F-4A08-AED8-59F288BBA68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Φύλλο1!$A$2:$A$9</c:f>
              <c:strCache>
                <c:ptCount val="8"/>
                <c:pt idx="0">
                  <c:v>ΔΞ / ΔΑ</c:v>
                </c:pt>
                <c:pt idx="1">
                  <c:v>Καμία από τις παραπάνω πιθανές κυβερνήσεις</c:v>
                </c:pt>
                <c:pt idx="2">
                  <c:v>Μια κυβέρνηση με κορμό το ΚΚΕ</c:v>
                </c:pt>
                <c:pt idx="3">
                  <c:v>Μια κυβέρνηση με κορμό την Ελληνική Λύση</c:v>
                </c:pt>
                <c:pt idx="4">
                  <c:v>Μια κυβέρνηση με κορμό τον ΣΥΡΙΖΑ</c:v>
                </c:pt>
                <c:pt idx="5">
                  <c:v>Μια κυβέρνηση ευρύτατης συνεργασίας</c:v>
                </c:pt>
                <c:pt idx="6">
                  <c:v>Μια κυβέρνηση με κορμό το ΠΑΣΟΚ</c:v>
                </c:pt>
                <c:pt idx="7">
                  <c:v>Μια κυβέρνηση με κορμό τη ΝΔ</c:v>
                </c:pt>
              </c:strCache>
            </c:strRef>
          </c:cat>
          <c:val>
            <c:numRef>
              <c:f>Φύλλο1!$B$2:$B$9</c:f>
              <c:numCache>
                <c:formatCode>General</c:formatCode>
                <c:ptCount val="8"/>
                <c:pt idx="0">
                  <c:v>2</c:v>
                </c:pt>
                <c:pt idx="1">
                  <c:v>26</c:v>
                </c:pt>
                <c:pt idx="2">
                  <c:v>9</c:v>
                </c:pt>
                <c:pt idx="3">
                  <c:v>9</c:v>
                </c:pt>
                <c:pt idx="4">
                  <c:v>10</c:v>
                </c:pt>
                <c:pt idx="5">
                  <c:v>10</c:v>
                </c:pt>
                <c:pt idx="6">
                  <c:v>13</c:v>
                </c:pt>
                <c:pt idx="7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70-4018-B04E-2FD2580A29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5977472"/>
        <c:axId val="75979008"/>
      </c:barChart>
      <c:catAx>
        <c:axId val="759774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5979008"/>
        <c:crosses val="autoZero"/>
        <c:auto val="1"/>
        <c:lblAlgn val="ctr"/>
        <c:lblOffset val="100"/>
        <c:noMultiLvlLbl val="0"/>
      </c:catAx>
      <c:valAx>
        <c:axId val="75979008"/>
        <c:scaling>
          <c:orientation val="minMax"/>
          <c:max val="100"/>
        </c:scaling>
        <c:delete val="1"/>
        <c:axPos val="b"/>
        <c:numFmt formatCode="General" sourceLinked="1"/>
        <c:majorTickMark val="out"/>
        <c:minorTickMark val="none"/>
        <c:tickLblPos val="none"/>
        <c:crossAx val="75977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639911417322833"/>
          <c:y val="3.5211357926832242E-2"/>
          <c:w val="0.39726246719160108"/>
          <c:h val="0.962881344622478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spPr>
            <a:solidFill>
              <a:srgbClr val="546578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8870-4018-B04E-2FD2580A294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8870-4018-B04E-2FD2580A294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Φύλλο1!$A$2:$A$4</c:f>
              <c:strCache>
                <c:ptCount val="3"/>
                <c:pt idx="0">
                  <c:v>ΔΞ / ΔΑ</c:v>
                </c:pt>
                <c:pt idx="1">
                  <c:v>Το ίδιο το οικονομικό και κοινωνικό σύστημα που ζούμε, δηλαδή μια συνθήκη που είναι πέρα από τον έλεγχο των ανθρώπων</c:v>
                </c:pt>
                <c:pt idx="2">
                  <c:v>Οι άνθρωποι που δεν κάνουν αρκετά για να βοηθήσουν τον εαυτό τους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3</c:v>
                </c:pt>
                <c:pt idx="1">
                  <c:v>82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70-4018-B04E-2FD2580A29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5977472"/>
        <c:axId val="75979008"/>
      </c:barChart>
      <c:catAx>
        <c:axId val="759774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5979008"/>
        <c:crosses val="autoZero"/>
        <c:auto val="1"/>
        <c:lblAlgn val="ctr"/>
        <c:lblOffset val="100"/>
        <c:noMultiLvlLbl val="0"/>
      </c:catAx>
      <c:valAx>
        <c:axId val="75979008"/>
        <c:scaling>
          <c:orientation val="minMax"/>
          <c:max val="100"/>
        </c:scaling>
        <c:delete val="1"/>
        <c:axPos val="b"/>
        <c:numFmt formatCode="General" sourceLinked="1"/>
        <c:majorTickMark val="out"/>
        <c:minorTickMark val="none"/>
        <c:tickLblPos val="none"/>
        <c:crossAx val="75977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639911417322833"/>
          <c:y val="3.5211357926832242E-2"/>
          <c:w val="0.39726246719160108"/>
          <c:h val="0.962881344622478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spPr>
            <a:solidFill>
              <a:srgbClr val="546578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8870-4018-B04E-2FD2580A294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8870-4018-B04E-2FD2580A294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Φύλλο1!$A$2:$A$5</c:f>
              <c:strCache>
                <c:ptCount val="4"/>
                <c:pt idx="0">
                  <c:v>ΔΞ / ΔΑ</c:v>
                </c:pt>
                <c:pt idx="1">
                  <c:v>Το ίδιο / Περίπου το ίδιο</c:v>
                </c:pt>
                <c:pt idx="2">
                  <c:v>Μεγαλύτερο</c:v>
                </c:pt>
                <c:pt idx="3">
                  <c:v>Μικρότερο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5</c:v>
                </c:pt>
                <c:pt idx="1">
                  <c:v>18</c:v>
                </c:pt>
                <c:pt idx="2">
                  <c:v>40</c:v>
                </c:pt>
                <c:pt idx="3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70-4018-B04E-2FD2580A29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5977472"/>
        <c:axId val="75979008"/>
      </c:barChart>
      <c:catAx>
        <c:axId val="759774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5979008"/>
        <c:crosses val="autoZero"/>
        <c:auto val="1"/>
        <c:lblAlgn val="ctr"/>
        <c:lblOffset val="100"/>
        <c:noMultiLvlLbl val="0"/>
      </c:catAx>
      <c:valAx>
        <c:axId val="75979008"/>
        <c:scaling>
          <c:orientation val="minMax"/>
          <c:max val="100"/>
        </c:scaling>
        <c:delete val="1"/>
        <c:axPos val="b"/>
        <c:numFmt formatCode="General" sourceLinked="1"/>
        <c:majorTickMark val="out"/>
        <c:minorTickMark val="none"/>
        <c:tickLblPos val="none"/>
        <c:crossAx val="75977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556578083989512"/>
          <c:y val="3.5211357926832242E-2"/>
          <c:w val="0.3680958005249344"/>
          <c:h val="0.962881344622478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spPr>
            <a:solidFill>
              <a:srgbClr val="546578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8870-4018-B04E-2FD2580A294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8870-4018-B04E-2FD2580A2941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779F-4A08-AED8-59F288BBA68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Φύλλο1!$A$2:$A$10</c:f>
              <c:strCache>
                <c:ptCount val="9"/>
                <c:pt idx="0">
                  <c:v>ΔΞ / ΔΑ</c:v>
                </c:pt>
                <c:pt idx="1">
                  <c:v>Έλλειψη στέγης</c:v>
                </c:pt>
                <c:pt idx="2">
                  <c:v>Εγκληματικότητα ή αναγκαστική επαιτεία</c:v>
                </c:pt>
                <c:pt idx="3">
                  <c:v>Ζητήματα ψυχικής υγείας</c:v>
                </c:pt>
                <c:pt idx="4">
                  <c:v>Εθισμός σε ουσίες (ναρκωτικά, αλκοόλ)</c:v>
                </c:pt>
                <c:pt idx="5">
                  <c:v>Αύξηση μεταναστευτικών - προσφυγικών ροών</c:v>
                </c:pt>
                <c:pt idx="6">
                  <c:v>Παροχή ελλιπούς εκπαίδευσης και αναλφαβητισμός</c:v>
                </c:pt>
                <c:pt idx="7">
                  <c:v>Έλλειψη κοινωνικής πρόνοιας και υποστήριξης από το κράτος</c:v>
                </c:pt>
                <c:pt idx="8">
                  <c:v>Οικονομική ανέχεια (αυξημένες δαπάνες, ακρίβεια, ανεργία κλπ.)</c:v>
                </c:pt>
              </c:strCache>
            </c:strRef>
          </c:cat>
          <c:val>
            <c:numRef>
              <c:f>Φύλλο1!$B$2:$B$10</c:f>
              <c:numCache>
                <c:formatCode>General</c:formatCode>
                <c:ptCount val="9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10</c:v>
                </c:pt>
                <c:pt idx="4">
                  <c:v>14</c:v>
                </c:pt>
                <c:pt idx="5">
                  <c:v>16</c:v>
                </c:pt>
                <c:pt idx="6">
                  <c:v>17</c:v>
                </c:pt>
                <c:pt idx="7">
                  <c:v>39</c:v>
                </c:pt>
                <c:pt idx="8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70-4018-B04E-2FD2580A29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5977472"/>
        <c:axId val="75979008"/>
      </c:barChart>
      <c:catAx>
        <c:axId val="759774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5979008"/>
        <c:crosses val="autoZero"/>
        <c:auto val="1"/>
        <c:lblAlgn val="ctr"/>
        <c:lblOffset val="100"/>
        <c:noMultiLvlLbl val="0"/>
      </c:catAx>
      <c:valAx>
        <c:axId val="75979008"/>
        <c:scaling>
          <c:orientation val="minMax"/>
          <c:max val="100"/>
        </c:scaling>
        <c:delete val="1"/>
        <c:axPos val="b"/>
        <c:numFmt formatCode="General" sourceLinked="1"/>
        <c:majorTickMark val="out"/>
        <c:minorTickMark val="none"/>
        <c:tickLblPos val="none"/>
        <c:crossAx val="75977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2952411417322831"/>
          <c:y val="3.2727205868833771E-2"/>
          <c:w val="0.39726246719160108"/>
          <c:h val="0.962881344622478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spPr>
            <a:solidFill>
              <a:srgbClr val="546578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8870-4018-B04E-2FD2580A294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8870-4018-B04E-2FD2580A2941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779F-4A08-AED8-59F288BBA68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Φύλλο1!$A$2:$A$8</c:f>
              <c:strCache>
                <c:ptCount val="7"/>
                <c:pt idx="0">
                  <c:v>ΔΞ / ΔΑ</c:v>
                </c:pt>
                <c:pt idx="1">
                  <c:v>Όχι</c:v>
                </c:pt>
                <c:pt idx="2">
                  <c:v>Όχι αλλά έχω προσφέρει βοήθεια σε οργάνωση / φορέα που ασχολείται</c:v>
                </c:pt>
                <c:pt idx="3">
                  <c:v>Ναι το κάνω αλλά πιο περιστασιακά – πιο σπάνια</c:v>
                </c:pt>
                <c:pt idx="4">
                  <c:v>Ναι το κάνω μερικές φορές μέσα στο χρόνο</c:v>
                </c:pt>
                <c:pt idx="5">
                  <c:v>Ναι το κάνω μερικές φορές μέσα στο μήνα</c:v>
                </c:pt>
                <c:pt idx="6">
                  <c:v>Ναι το κάνω αρκετές φορές την εβδομάδα </c:v>
                </c:pt>
              </c:strCache>
            </c:strRef>
          </c:cat>
          <c:val>
            <c:numRef>
              <c:f>Φύλλο1!$B$2:$B$8</c:f>
              <c:numCache>
                <c:formatCode>General</c:formatCode>
                <c:ptCount val="7"/>
                <c:pt idx="0">
                  <c:v>1</c:v>
                </c:pt>
                <c:pt idx="1">
                  <c:v>22</c:v>
                </c:pt>
                <c:pt idx="2">
                  <c:v>14</c:v>
                </c:pt>
                <c:pt idx="3">
                  <c:v>18</c:v>
                </c:pt>
                <c:pt idx="4">
                  <c:v>21</c:v>
                </c:pt>
                <c:pt idx="5">
                  <c:v>15</c:v>
                </c:pt>
                <c:pt idx="6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70-4018-B04E-2FD2580A29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5977472"/>
        <c:axId val="75979008"/>
      </c:barChart>
      <c:catAx>
        <c:axId val="759774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5979008"/>
        <c:crosses val="autoZero"/>
        <c:auto val="1"/>
        <c:lblAlgn val="ctr"/>
        <c:lblOffset val="100"/>
        <c:noMultiLvlLbl val="0"/>
      </c:catAx>
      <c:valAx>
        <c:axId val="75979008"/>
        <c:scaling>
          <c:orientation val="minMax"/>
          <c:max val="100"/>
        </c:scaling>
        <c:delete val="1"/>
        <c:axPos val="b"/>
        <c:numFmt formatCode="General" sourceLinked="1"/>
        <c:majorTickMark val="out"/>
        <c:minorTickMark val="none"/>
        <c:tickLblPos val="none"/>
        <c:crossAx val="75977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6190780839895"/>
          <c:y val="3.5211281380034994E-2"/>
          <c:w val="0.42642913385826769"/>
          <c:h val="0.962881344622478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spPr>
            <a:solidFill>
              <a:srgbClr val="546578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8870-4018-B04E-2FD2580A2941}"/>
              </c:ext>
            </c:extLst>
          </c:dPt>
          <c:dPt>
            <c:idx val="1"/>
            <c:invertIfNegative val="0"/>
            <c:bubble3D val="0"/>
            <c:spPr>
              <a:solidFill>
                <a:srgbClr val="E85E5E"/>
              </a:solidFill>
            </c:spPr>
            <c:extLst>
              <c:ext xmlns:c16="http://schemas.microsoft.com/office/drawing/2014/chart" uri="{C3380CC4-5D6E-409C-BE32-E72D297353CC}">
                <c16:uniqueId val="{00000001-8870-4018-B04E-2FD2580A2941}"/>
              </c:ext>
            </c:extLst>
          </c:dPt>
          <c:dPt>
            <c:idx val="2"/>
            <c:invertIfNegative val="0"/>
            <c:bubble3D val="0"/>
            <c:spPr>
              <a:solidFill>
                <a:srgbClr val="E85E5E"/>
              </a:solidFill>
            </c:spPr>
            <c:extLst>
              <c:ext xmlns:c16="http://schemas.microsoft.com/office/drawing/2014/chart" uri="{C3380CC4-5D6E-409C-BE32-E72D297353CC}">
                <c16:uniqueId val="{00000006-F594-4587-A0AF-C076C0C4E548}"/>
              </c:ext>
            </c:extLst>
          </c:dPt>
          <c:dPt>
            <c:idx val="3"/>
            <c:invertIfNegative val="0"/>
            <c:bubble3D val="0"/>
            <c:spPr>
              <a:solidFill>
                <a:srgbClr val="73BB8A"/>
              </a:solidFill>
            </c:spPr>
            <c:extLst>
              <c:ext xmlns:c16="http://schemas.microsoft.com/office/drawing/2014/chart" uri="{C3380CC4-5D6E-409C-BE32-E72D297353CC}">
                <c16:uniqueId val="{00000002-779F-4A08-AED8-59F288BBA686}"/>
              </c:ext>
            </c:extLst>
          </c:dPt>
          <c:dPt>
            <c:idx val="4"/>
            <c:invertIfNegative val="0"/>
            <c:bubble3D val="0"/>
            <c:spPr>
              <a:solidFill>
                <a:srgbClr val="73BB8A"/>
              </a:solidFill>
            </c:spPr>
            <c:extLst>
              <c:ext xmlns:c16="http://schemas.microsoft.com/office/drawing/2014/chart" uri="{C3380CC4-5D6E-409C-BE32-E72D297353CC}">
                <c16:uniqueId val="{00000005-F594-4587-A0AF-C076C0C4E54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Φύλλο1!$A$2:$A$6</c:f>
              <c:strCache>
                <c:ptCount val="5"/>
                <c:pt idx="0">
                  <c:v>ΔΞ / ΔΑ</c:v>
                </c:pt>
                <c:pt idx="1">
                  <c:v>Όχι δεν επηρεάζουν καθόλου</c:v>
                </c:pt>
                <c:pt idx="2">
                  <c:v>Όχι δεν επηρεάζουν ιδιαίτερα</c:v>
                </c:pt>
                <c:pt idx="3">
                  <c:v>Ναι επηρεάζουν αρκετά</c:v>
                </c:pt>
                <c:pt idx="4">
                  <c:v>Ναι επηρεάζουν πολύ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4</c:v>
                </c:pt>
                <c:pt idx="1">
                  <c:v>7</c:v>
                </c:pt>
                <c:pt idx="2">
                  <c:v>16</c:v>
                </c:pt>
                <c:pt idx="3">
                  <c:v>42</c:v>
                </c:pt>
                <c:pt idx="4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70-4018-B04E-2FD2580A29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5977472"/>
        <c:axId val="75979008"/>
      </c:barChart>
      <c:catAx>
        <c:axId val="759774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5979008"/>
        <c:crosses val="autoZero"/>
        <c:auto val="1"/>
        <c:lblAlgn val="ctr"/>
        <c:lblOffset val="100"/>
        <c:noMultiLvlLbl val="0"/>
      </c:catAx>
      <c:valAx>
        <c:axId val="75979008"/>
        <c:scaling>
          <c:orientation val="minMax"/>
          <c:max val="100"/>
        </c:scaling>
        <c:delete val="1"/>
        <c:axPos val="b"/>
        <c:numFmt formatCode="General" sourceLinked="1"/>
        <c:majorTickMark val="out"/>
        <c:minorTickMark val="none"/>
        <c:tickLblPos val="none"/>
        <c:crossAx val="75977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639911417322833"/>
          <c:y val="3.5211357926832242E-2"/>
          <c:w val="0.39726246719160108"/>
          <c:h val="0.962881344622478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spPr>
            <a:solidFill>
              <a:srgbClr val="546578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8870-4018-B04E-2FD2580A294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8870-4018-B04E-2FD2580A294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Φύλλο1!$A$2:$A$5</c:f>
              <c:strCache>
                <c:ptCount val="4"/>
                <c:pt idx="0">
                  <c:v>ΔΞ / ΔΑ</c:v>
                </c:pt>
                <c:pt idx="1">
                  <c:v>Όχι και δεν θα το ήθελα</c:v>
                </c:pt>
                <c:pt idx="2">
                  <c:v>Όχι αν και θα το ήθελα</c:v>
                </c:pt>
                <c:pt idx="3">
                  <c:v>Ναι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3</c:v>
                </c:pt>
                <c:pt idx="1">
                  <c:v>15</c:v>
                </c:pt>
                <c:pt idx="2">
                  <c:v>30</c:v>
                </c:pt>
                <c:pt idx="3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70-4018-B04E-2FD2580A29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5977472"/>
        <c:axId val="75979008"/>
      </c:barChart>
      <c:catAx>
        <c:axId val="759774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5979008"/>
        <c:crosses val="autoZero"/>
        <c:auto val="1"/>
        <c:lblAlgn val="ctr"/>
        <c:lblOffset val="100"/>
        <c:noMultiLvlLbl val="0"/>
      </c:catAx>
      <c:valAx>
        <c:axId val="75979008"/>
        <c:scaling>
          <c:orientation val="minMax"/>
          <c:max val="100"/>
        </c:scaling>
        <c:delete val="1"/>
        <c:axPos val="b"/>
        <c:numFmt formatCode="General" sourceLinked="1"/>
        <c:majorTickMark val="out"/>
        <c:minorTickMark val="none"/>
        <c:tickLblPos val="none"/>
        <c:crossAx val="75977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8369078083989501"/>
          <c:y val="3.5211341754369185E-2"/>
          <c:w val="0.3680958005249344"/>
          <c:h val="0.962881344622478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spPr>
            <a:solidFill>
              <a:srgbClr val="546578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8870-4018-B04E-2FD2580A294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8870-4018-B04E-2FD2580A2941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779F-4A08-AED8-59F288BBA68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Φύλλο1!$A$2:$A$12</c:f>
              <c:strCache>
                <c:ptCount val="11"/>
                <c:pt idx="0">
                  <c:v>ΔΞ / ΔΑ</c:v>
                </c:pt>
                <c:pt idx="1">
                  <c:v>Άλλο</c:v>
                </c:pt>
                <c:pt idx="2">
                  <c:v>Ενοχή που δεν βοηθάω όσο θα ήθελα άτομα που το έχουν ανάγκη</c:v>
                </c:pt>
                <c:pt idx="3">
                  <c:v>Έμπνευση να βοηθήσω και εγώ άτομα που το χρειάζονται</c:v>
                </c:pt>
                <c:pt idx="4">
                  <c:v>Χαρά για τον άνθρωπο που προσέφερε χρήματα</c:v>
                </c:pt>
                <c:pt idx="5">
                  <c:v>Ικανοποίηση που βοηθήθηκε το άτομο που επαιτεί</c:v>
                </c:pt>
                <c:pt idx="6">
                  <c:v>Ανησυχία για το φαινόμενο της φτώχειας και του κοινωνικού αποκλεισμού</c:v>
                </c:pt>
                <c:pt idx="7">
                  <c:v>Λύπη γιατί υπάρχουν άνθρωποι που επαιτούν</c:v>
                </c:pt>
                <c:pt idx="8">
                  <c:v>Ελπίδα που υπάρχουν άνθρωποι που προσφέρουν</c:v>
                </c:pt>
                <c:pt idx="9">
                  <c:v>Αμφιβολία για το αν μια τέτοια πράξη πραγματικά βοηθάει</c:v>
                </c:pt>
                <c:pt idx="10">
                  <c:v>Θυμό για την πολιτεία που έχει οδηγήσει συνανθρώπους μου σε αυτή την κατάσταση</c:v>
                </c:pt>
              </c:strCache>
            </c:strRef>
          </c:cat>
          <c:val>
            <c:numRef>
              <c:f>Φύλλο1!$B$2:$B$12</c:f>
              <c:numCache>
                <c:formatCode>General</c:formatCode>
                <c:ptCount val="11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8</c:v>
                </c:pt>
                <c:pt idx="5">
                  <c:v>14</c:v>
                </c:pt>
                <c:pt idx="6">
                  <c:v>22</c:v>
                </c:pt>
                <c:pt idx="7">
                  <c:v>24</c:v>
                </c:pt>
                <c:pt idx="8">
                  <c:v>28</c:v>
                </c:pt>
                <c:pt idx="9">
                  <c:v>29</c:v>
                </c:pt>
                <c:pt idx="10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70-4018-B04E-2FD2580A29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5977472"/>
        <c:axId val="75979008"/>
      </c:barChart>
      <c:catAx>
        <c:axId val="759774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5979008"/>
        <c:crosses val="autoZero"/>
        <c:auto val="1"/>
        <c:lblAlgn val="ctr"/>
        <c:lblOffset val="100"/>
        <c:noMultiLvlLbl val="0"/>
      </c:catAx>
      <c:valAx>
        <c:axId val="75979008"/>
        <c:scaling>
          <c:orientation val="minMax"/>
          <c:max val="100"/>
        </c:scaling>
        <c:delete val="1"/>
        <c:axPos val="b"/>
        <c:numFmt formatCode="General" sourceLinked="1"/>
        <c:majorTickMark val="out"/>
        <c:minorTickMark val="none"/>
        <c:tickLblPos val="none"/>
        <c:crossAx val="75977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4098244750656166"/>
          <c:y val="2.2790903824028878E-2"/>
          <c:w val="0.40038746719160107"/>
          <c:h val="0.962881344622478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spPr>
            <a:solidFill>
              <a:srgbClr val="546578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8870-4018-B04E-2FD2580A294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8870-4018-B04E-2FD2580A2941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779F-4A08-AED8-59F288BBA68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Φύλλο1!$A$2:$A$6</c:f>
              <c:strCache>
                <c:ptCount val="5"/>
                <c:pt idx="0">
                  <c:v>ΔΑ</c:v>
                </c:pt>
                <c:pt idx="1">
                  <c:v>Δεν φτάνουν ούτε για να καλύπτω τα αναγκαία</c:v>
                </c:pt>
                <c:pt idx="2">
                  <c:v>Φτάνουν για να καλύπτω τα αναγκαία αλλά όχι να ζω καλά</c:v>
                </c:pt>
                <c:pt idx="3">
                  <c:v>Φτάνουν για να ζω καλά αλλά όχι και να αποταμιεύω χρήματα</c:v>
                </c:pt>
                <c:pt idx="4">
                  <c:v>Φτάνουν για να ζω καλά και να αποταμιεύω χρήματα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1</c:v>
                </c:pt>
                <c:pt idx="1">
                  <c:v>11</c:v>
                </c:pt>
                <c:pt idx="2">
                  <c:v>32</c:v>
                </c:pt>
                <c:pt idx="3">
                  <c:v>33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70-4018-B04E-2FD2580A29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5977472"/>
        <c:axId val="75979008"/>
      </c:barChart>
      <c:catAx>
        <c:axId val="759774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5979008"/>
        <c:crosses val="autoZero"/>
        <c:auto val="1"/>
        <c:lblAlgn val="ctr"/>
        <c:lblOffset val="100"/>
        <c:noMultiLvlLbl val="0"/>
      </c:catAx>
      <c:valAx>
        <c:axId val="75979008"/>
        <c:scaling>
          <c:orientation val="minMax"/>
          <c:max val="100"/>
        </c:scaling>
        <c:delete val="1"/>
        <c:axPos val="b"/>
        <c:numFmt formatCode="General" sourceLinked="1"/>
        <c:majorTickMark val="out"/>
        <c:minorTickMark val="none"/>
        <c:tickLblPos val="none"/>
        <c:crossAx val="75977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21/10/2024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3661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21/10/2024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782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21/10/2024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047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21/10/2024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627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21/10/2024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0947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21/10/2024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3027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21/10/2024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155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21/10/2024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885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21/10/2024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347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21/10/2024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221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21/10/2024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4741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5A645-2585-4842-9B32-7E1CA207D65A}" type="datetimeFigureOut">
              <a:rPr lang="el-GR" smtClean="0"/>
              <a:pPr/>
              <a:t>21/10/2024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3903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jpe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9A8693E1-B29F-CF3B-E2C8-2854EDC50455}"/>
              </a:ext>
            </a:extLst>
          </p:cNvPr>
          <p:cNvSpPr/>
          <p:nvPr/>
        </p:nvSpPr>
        <p:spPr>
          <a:xfrm>
            <a:off x="0" y="1268761"/>
            <a:ext cx="12192000" cy="1595050"/>
          </a:xfrm>
          <a:prstGeom prst="rect">
            <a:avLst/>
          </a:prstGeom>
          <a:solidFill>
            <a:srgbClr val="5465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6"/>
          <p:cNvSpPr txBox="1">
            <a:spLocks noChangeArrowheads="1"/>
          </p:cNvSpPr>
          <p:nvPr/>
        </p:nvSpPr>
        <p:spPr bwMode="auto">
          <a:xfrm>
            <a:off x="407367" y="1663540"/>
            <a:ext cx="1132999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dirty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Έρευνα Επικαιρότητας: </a:t>
            </a:r>
          </a:p>
          <a:p>
            <a:pPr eaLnBrk="1" hangingPunct="1"/>
            <a:r>
              <a:rPr lang="el-GR" sz="2000" b="1" dirty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Η φτώχεια στην Ελλάδα</a:t>
            </a:r>
          </a:p>
        </p:txBody>
      </p:sp>
      <p:grpSp>
        <p:nvGrpSpPr>
          <p:cNvPr id="19" name="Ομάδα 18">
            <a:extLst>
              <a:ext uri="{FF2B5EF4-FFF2-40B4-BE49-F238E27FC236}">
                <a16:creationId xmlns:a16="http://schemas.microsoft.com/office/drawing/2014/main" id="{135D6C84-BD88-4E66-85C0-C0A971BBDF82}"/>
              </a:ext>
            </a:extLst>
          </p:cNvPr>
          <p:cNvGrpSpPr/>
          <p:nvPr/>
        </p:nvGrpSpPr>
        <p:grpSpPr>
          <a:xfrm>
            <a:off x="6789733" y="3212976"/>
            <a:ext cx="4949238" cy="1040579"/>
            <a:chOff x="1008482" y="1942622"/>
            <a:chExt cx="4949238" cy="1040579"/>
          </a:xfrm>
        </p:grpSpPr>
        <p:pic>
          <p:nvPicPr>
            <p:cNvPr id="25" name="Εικόνα 24" descr="Εικόνα που περιέχει ρολόι, δωμάτιο, υπογραφή&#10;&#10;Περιγραφή που δημιουργήθηκε αυτόματα">
              <a:extLst>
                <a:ext uri="{FF2B5EF4-FFF2-40B4-BE49-F238E27FC236}">
                  <a16:creationId xmlns:a16="http://schemas.microsoft.com/office/drawing/2014/main" id="{749ECAF8-E6B7-4C13-908C-AB79215670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15879" y="1942624"/>
              <a:ext cx="1022309" cy="1022309"/>
            </a:xfrm>
            <a:prstGeom prst="rect">
              <a:avLst/>
            </a:prstGeom>
          </p:spPr>
        </p:pic>
        <p:pic>
          <p:nvPicPr>
            <p:cNvPr id="26" name="Εικόνα 25" descr="Εικόνα που περιέχει παιχνίδι&#10;&#10;Περιγραφή που δημιουργήθηκε αυτόματα">
              <a:extLst>
                <a:ext uri="{FF2B5EF4-FFF2-40B4-BE49-F238E27FC236}">
                  <a16:creationId xmlns:a16="http://schemas.microsoft.com/office/drawing/2014/main" id="{AE41081F-2B9F-4AC6-B159-EC499314502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7223" y="1960892"/>
              <a:ext cx="1022309" cy="1022309"/>
            </a:xfrm>
            <a:prstGeom prst="rect">
              <a:avLst/>
            </a:prstGeom>
          </p:spPr>
        </p:pic>
        <p:pic>
          <p:nvPicPr>
            <p:cNvPr id="27" name="Εικόνα 26" descr="Εικόνα που περιέχει κτίριο, σχεδίαση&#10;&#10;Περιγραφή που δημιουργήθηκε αυτόματα">
              <a:extLst>
                <a:ext uri="{FF2B5EF4-FFF2-40B4-BE49-F238E27FC236}">
                  <a16:creationId xmlns:a16="http://schemas.microsoft.com/office/drawing/2014/main" id="{FC27E1B7-826A-4DDA-810A-DBC51523E07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8482" y="1942622"/>
              <a:ext cx="1022309" cy="1022309"/>
            </a:xfrm>
            <a:prstGeom prst="rect">
              <a:avLst/>
            </a:prstGeom>
          </p:spPr>
        </p:pic>
        <p:pic>
          <p:nvPicPr>
            <p:cNvPr id="28" name="Εικόνα 27" descr="Εικόνα που περιέχει υπογραφή, ρολόι, δωμάτιο&#10;&#10;Περιγραφή που δημιουργήθηκε αυτόματα">
              <a:extLst>
                <a:ext uri="{FF2B5EF4-FFF2-40B4-BE49-F238E27FC236}">
                  <a16:creationId xmlns:a16="http://schemas.microsoft.com/office/drawing/2014/main" id="{EB832C71-F467-415A-ACEC-7B22B3CBE97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35411" y="1942623"/>
              <a:ext cx="1022309" cy="1022309"/>
            </a:xfrm>
            <a:prstGeom prst="rect">
              <a:avLst/>
            </a:prstGeom>
          </p:spPr>
        </p:pic>
      </p:grpSp>
      <p:pic>
        <p:nvPicPr>
          <p:cNvPr id="3" name="Εικόνα 2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A0089E22-FA9D-414E-865A-724BC844077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5159654"/>
            <a:ext cx="4248472" cy="1066383"/>
          </a:xfrm>
          <a:prstGeom prst="rect">
            <a:avLst/>
          </a:prstGeom>
        </p:spPr>
      </p:pic>
      <p:sp>
        <p:nvSpPr>
          <p:cNvPr id="16" name="TextBox 16">
            <a:extLst>
              <a:ext uri="{FF2B5EF4-FFF2-40B4-BE49-F238E27FC236}">
                <a16:creationId xmlns:a16="http://schemas.microsoft.com/office/drawing/2014/main" id="{305E0ADC-73CF-E2A9-1914-D9147698EA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84637" y="4485764"/>
            <a:ext cx="28527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l-GR" b="1" dirty="0">
                <a:solidFill>
                  <a:srgbClr val="C993B6"/>
                </a:solidFill>
                <a:latin typeface="Century Gothic" panose="020B0502020202020204" pitchFamily="34" charset="0"/>
                <a:cs typeface="Arial" charset="0"/>
              </a:rPr>
              <a:t>Οκτώβριος 2024</a:t>
            </a:r>
          </a:p>
        </p:txBody>
      </p:sp>
    </p:spTree>
    <p:extLst>
      <p:ext uri="{BB962C8B-B14F-4D97-AF65-F5344CB8AC3E}">
        <p14:creationId xmlns:p14="http://schemas.microsoft.com/office/powerpoint/2010/main" val="3835627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Εικόνα 6">
            <a:extLst>
              <a:ext uri="{FF2B5EF4-FFF2-40B4-BE49-F238E27FC236}">
                <a16:creationId xmlns:a16="http://schemas.microsoft.com/office/drawing/2014/main" id="{89C08092-6A96-43FB-A99B-6771FB30B1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5772" y="6507928"/>
            <a:ext cx="274327" cy="274320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E841D96D-0B86-41BF-A21F-7634D1C5D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cxnSp>
        <p:nvCxnSpPr>
          <p:cNvPr id="2" name="Straight Connector 49">
            <a:extLst>
              <a:ext uri="{FF2B5EF4-FFF2-40B4-BE49-F238E27FC236}">
                <a16:creationId xmlns:a16="http://schemas.microsoft.com/office/drawing/2014/main" id="{27322D0E-ECFB-6388-6B05-0FEBAFFC761F}"/>
              </a:ext>
            </a:extLst>
          </p:cNvPr>
          <p:cNvCxnSpPr>
            <a:cxnSpLocks/>
          </p:cNvCxnSpPr>
          <p:nvPr/>
        </p:nvCxnSpPr>
        <p:spPr>
          <a:xfrm>
            <a:off x="0" y="6440218"/>
            <a:ext cx="1216152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4" name="Γράφημα 3">
            <a:extLst>
              <a:ext uri="{FF2B5EF4-FFF2-40B4-BE49-F238E27FC236}">
                <a16:creationId xmlns:a16="http://schemas.microsoft.com/office/drawing/2014/main" id="{E31692C3-B37E-3ABA-15CB-B6DC26F57E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89605748"/>
              </p:ext>
            </p:extLst>
          </p:nvPr>
        </p:nvGraphicFramePr>
        <p:xfrm>
          <a:off x="0" y="836711"/>
          <a:ext cx="12192000" cy="5603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Τίτλος 7">
            <a:extLst>
              <a:ext uri="{FF2B5EF4-FFF2-40B4-BE49-F238E27FC236}">
                <a16:creationId xmlns:a16="http://schemas.microsoft.com/office/drawing/2014/main" id="{DF59BDCE-3ACE-3439-C23D-C61A40426A9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83671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1800" b="1" dirty="0">
                <a:latin typeface="Century Gothic" pitchFamily="34" charset="0"/>
              </a:rPr>
              <a:t>Ποια δύο από τα παρακάτω αισθάνεστε συνήθως όταν βλέπετε κάποιο άτομο να προσφέρει χρηματική βοήθεια σε ένα άτομο που επαιτεί; </a:t>
            </a:r>
            <a:endParaRPr lang="el-GR" sz="1400" b="1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997B80-0675-AFF7-E0B3-1031AA8BB001}"/>
              </a:ext>
            </a:extLst>
          </p:cNvPr>
          <p:cNvSpPr txBox="1"/>
          <p:nvPr/>
        </p:nvSpPr>
        <p:spPr>
          <a:xfrm>
            <a:off x="18896" y="6532520"/>
            <a:ext cx="609716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l-GR" sz="1100" b="1" dirty="0">
                <a:latin typeface="Century Gothic" panose="020B0502020202020204" pitchFamily="34" charset="0"/>
                <a:cs typeface="Arial" charset="0"/>
              </a:rPr>
              <a:t>Έρευνα για την φτώχεια στην Ελλάδα</a:t>
            </a:r>
          </a:p>
        </p:txBody>
      </p:sp>
    </p:spTree>
    <p:extLst>
      <p:ext uri="{BB962C8B-B14F-4D97-AF65-F5344CB8AC3E}">
        <p14:creationId xmlns:p14="http://schemas.microsoft.com/office/powerpoint/2010/main" val="1560628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Εικόνα 6">
            <a:extLst>
              <a:ext uri="{FF2B5EF4-FFF2-40B4-BE49-F238E27FC236}">
                <a16:creationId xmlns:a16="http://schemas.microsoft.com/office/drawing/2014/main" id="{89C08092-6A96-43FB-A99B-6771FB30B1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5772" y="6507928"/>
            <a:ext cx="274327" cy="274320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E841D96D-0B86-41BF-A21F-7634D1C5D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cxnSp>
        <p:nvCxnSpPr>
          <p:cNvPr id="2" name="Straight Connector 49">
            <a:extLst>
              <a:ext uri="{FF2B5EF4-FFF2-40B4-BE49-F238E27FC236}">
                <a16:creationId xmlns:a16="http://schemas.microsoft.com/office/drawing/2014/main" id="{27322D0E-ECFB-6388-6B05-0FEBAFFC761F}"/>
              </a:ext>
            </a:extLst>
          </p:cNvPr>
          <p:cNvCxnSpPr>
            <a:cxnSpLocks/>
          </p:cNvCxnSpPr>
          <p:nvPr/>
        </p:nvCxnSpPr>
        <p:spPr>
          <a:xfrm>
            <a:off x="0" y="6440218"/>
            <a:ext cx="1216152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4" name="Γράφημα 3">
            <a:extLst>
              <a:ext uri="{FF2B5EF4-FFF2-40B4-BE49-F238E27FC236}">
                <a16:creationId xmlns:a16="http://schemas.microsoft.com/office/drawing/2014/main" id="{E31692C3-B37E-3ABA-15CB-B6DC26F57E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01074093"/>
              </p:ext>
            </p:extLst>
          </p:nvPr>
        </p:nvGraphicFramePr>
        <p:xfrm>
          <a:off x="0" y="1052738"/>
          <a:ext cx="12192000" cy="5112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Τίτλος 7">
            <a:extLst>
              <a:ext uri="{FF2B5EF4-FFF2-40B4-BE49-F238E27FC236}">
                <a16:creationId xmlns:a16="http://schemas.microsoft.com/office/drawing/2014/main" id="{DF59BDCE-3ACE-3439-C23D-C61A40426A9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83671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1800" b="1" dirty="0">
                <a:latin typeface="Century Gothic" pitchFamily="34" charset="0"/>
              </a:rPr>
              <a:t>Τι από τα παρακάτω περιγράφει καλύτερα την οικονομική σας κατάσταση; «Τα χρήματα που βγάζω...</a:t>
            </a:r>
            <a:endParaRPr lang="el-GR" sz="1400" b="1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997B80-0675-AFF7-E0B3-1031AA8BB001}"/>
              </a:ext>
            </a:extLst>
          </p:cNvPr>
          <p:cNvSpPr txBox="1"/>
          <p:nvPr/>
        </p:nvSpPr>
        <p:spPr>
          <a:xfrm>
            <a:off x="18896" y="6532520"/>
            <a:ext cx="609716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l-GR" sz="1100" b="1" dirty="0">
                <a:latin typeface="Century Gothic" panose="020B0502020202020204" pitchFamily="34" charset="0"/>
                <a:cs typeface="Arial" charset="0"/>
              </a:rPr>
              <a:t>Έρευνα για την φτώχεια στην Ελλάδα</a:t>
            </a:r>
          </a:p>
        </p:txBody>
      </p:sp>
    </p:spTree>
    <p:extLst>
      <p:ext uri="{BB962C8B-B14F-4D97-AF65-F5344CB8AC3E}">
        <p14:creationId xmlns:p14="http://schemas.microsoft.com/office/powerpoint/2010/main" val="1603085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Ομάδα 13"/>
          <p:cNvGrpSpPr/>
          <p:nvPr/>
        </p:nvGrpSpPr>
        <p:grpSpPr>
          <a:xfrm>
            <a:off x="5364831" y="6280058"/>
            <a:ext cx="1462339" cy="261610"/>
            <a:chOff x="2684658" y="6171883"/>
            <a:chExt cx="1462339" cy="261610"/>
          </a:xfrm>
        </p:grpSpPr>
        <p:sp>
          <p:nvSpPr>
            <p:cNvPr id="15" name="TextBox 14"/>
            <p:cNvSpPr txBox="1"/>
            <p:nvPr/>
          </p:nvSpPr>
          <p:spPr>
            <a:xfrm>
              <a:off x="2878864" y="6171883"/>
              <a:ext cx="126813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100" b="1" dirty="0">
                  <a:latin typeface="Century Gothic" panose="020B0502020202020204" pitchFamily="34" charset="0"/>
                </a:rPr>
                <a:t>Prorata </a:t>
              </a:r>
              <a:r>
                <a:rPr lang="el-GR" sz="1100" b="1" dirty="0">
                  <a:latin typeface="Century Gothic" panose="020B0502020202020204" pitchFamily="34" charset="0"/>
                </a:rPr>
                <a:t>2024</a:t>
              </a:r>
            </a:p>
          </p:txBody>
        </p:sp>
        <p:pic>
          <p:nvPicPr>
            <p:cNvPr id="16" name="Εικόνα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4658" y="6182422"/>
              <a:ext cx="245722" cy="245722"/>
            </a:xfrm>
            <a:prstGeom prst="rect">
              <a:avLst/>
            </a:prstGeom>
          </p:spPr>
        </p:pic>
      </p:grpSp>
      <p:pic>
        <p:nvPicPr>
          <p:cNvPr id="3" name="Εικόνα 2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5B34ED6F-B68A-40D4-9378-7F92BBB017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186" y="2666998"/>
            <a:ext cx="6071628" cy="152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100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35360" y="325192"/>
            <a:ext cx="4824536" cy="498683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l-GR" sz="2800" dirty="0">
                <a:solidFill>
                  <a:schemeClr val="tx1"/>
                </a:solidFill>
                <a:latin typeface="Century Gothic" panose="020B0502020202020204" pitchFamily="34" charset="0"/>
              </a:rPr>
              <a:t> η ταυτότητα της έρευνας</a:t>
            </a:r>
            <a:endParaRPr lang="en-US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8"/>
          <p:cNvSpPr txBox="1">
            <a:spLocks noChangeArrowheads="1"/>
          </p:cNvSpPr>
          <p:nvPr/>
        </p:nvSpPr>
        <p:spPr bwMode="auto">
          <a:xfrm>
            <a:off x="2444750" y="2408238"/>
            <a:ext cx="1847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l-GR" sz="1600"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13" name="TextBox 23"/>
          <p:cNvSpPr txBox="1">
            <a:spLocks noChangeArrowheads="1"/>
          </p:cNvSpPr>
          <p:nvPr/>
        </p:nvSpPr>
        <p:spPr bwMode="auto">
          <a:xfrm>
            <a:off x="1311276" y="2569067"/>
            <a:ext cx="4873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Ποσοτική Έρευνα με OnLine συμπλήρωση δομημένου ερωτηματολογίου (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CAWI)</a:t>
            </a:r>
            <a:endParaRPr lang="el-GR" sz="1200" b="1" dirty="0">
              <a:latin typeface="Century Gothic" panose="020B0502020202020204" pitchFamily="34" charset="0"/>
              <a:cs typeface="Arial" charset="0"/>
            </a:endParaRPr>
          </a:p>
        </p:txBody>
      </p:sp>
      <p:pic>
        <p:nvPicPr>
          <p:cNvPr id="14" name="Picture 24" descr="people.png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3578150"/>
            <a:ext cx="64293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25"/>
          <p:cNvSpPr txBox="1">
            <a:spLocks noChangeArrowheads="1"/>
          </p:cNvSpPr>
          <p:nvPr/>
        </p:nvSpPr>
        <p:spPr bwMode="auto">
          <a:xfrm>
            <a:off x="1303917" y="1644189"/>
            <a:ext cx="57208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PRORATA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 A.E. Εταιρεία Ερευνών Κοινής Γνώμης και Εφαρμογών Επικοινωνίας (Αριθμός Μητρώου ΕΣΡ: 56)</a:t>
            </a:r>
          </a:p>
        </p:txBody>
      </p:sp>
      <p:pic>
        <p:nvPicPr>
          <p:cNvPr id="16" name="Picture 26" descr="letter.png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63" y="1628800"/>
            <a:ext cx="550862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7"/>
          <p:cNvSpPr>
            <a:spLocks noChangeArrowheads="1"/>
          </p:cNvSpPr>
          <p:nvPr/>
        </p:nvSpPr>
        <p:spPr bwMode="auto">
          <a:xfrm>
            <a:off x="1273181" y="3629076"/>
            <a:ext cx="57208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Πληθυσμός Στόχος: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 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Άτομα άνω των 17 ετών που έχουν πρόσβαση στο διαδίκτυο</a:t>
            </a:r>
          </a:p>
        </p:txBody>
      </p:sp>
      <p:pic>
        <p:nvPicPr>
          <p:cNvPr id="18" name="Picture 30" descr="location.png"/>
          <p:cNvPicPr>
            <a:picLocks noChangeAspect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4676750"/>
            <a:ext cx="5524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32"/>
          <p:cNvSpPr txBox="1">
            <a:spLocks noChangeArrowheads="1"/>
          </p:cNvSpPr>
          <p:nvPr/>
        </p:nvSpPr>
        <p:spPr bwMode="auto">
          <a:xfrm>
            <a:off x="1120775" y="1509713"/>
            <a:ext cx="1847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l-GR" sz="1600"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21" name="TextBox 33"/>
          <p:cNvSpPr txBox="1">
            <a:spLocks noChangeArrowheads="1"/>
          </p:cNvSpPr>
          <p:nvPr/>
        </p:nvSpPr>
        <p:spPr bwMode="auto">
          <a:xfrm>
            <a:off x="1311276" y="4808185"/>
            <a:ext cx="48736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Γεωγραφική κάλυψη: Σύνολο της επικράτειας</a:t>
            </a:r>
          </a:p>
        </p:txBody>
      </p:sp>
      <p:pic>
        <p:nvPicPr>
          <p:cNvPr id="22" name="Picture 39" descr="calendar.png"/>
          <p:cNvPicPr>
            <a:picLocks noChangeAspect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1973" y="3645024"/>
            <a:ext cx="557212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40"/>
          <p:cNvSpPr txBox="1">
            <a:spLocks noChangeArrowheads="1"/>
          </p:cNvSpPr>
          <p:nvPr/>
        </p:nvSpPr>
        <p:spPr bwMode="auto">
          <a:xfrm>
            <a:off x="8116828" y="3795994"/>
            <a:ext cx="28944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09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 - 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11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 Οκτωβρίου 2024</a:t>
            </a:r>
          </a:p>
        </p:txBody>
      </p:sp>
      <p:pic>
        <p:nvPicPr>
          <p:cNvPr id="24" name="Picture 44" descr="commerce.png"/>
          <p:cNvPicPr>
            <a:picLocks noChangeAspect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136" y="1552137"/>
            <a:ext cx="7239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45" descr="paint.png"/>
          <p:cNvPicPr>
            <a:picLocks noChangeAspect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5613047"/>
            <a:ext cx="581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46"/>
          <p:cNvSpPr txBox="1">
            <a:spLocks noChangeArrowheads="1"/>
          </p:cNvSpPr>
          <p:nvPr/>
        </p:nvSpPr>
        <p:spPr bwMode="auto">
          <a:xfrm>
            <a:off x="1311276" y="5613047"/>
            <a:ext cx="53723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Μέγεθος δείγματος: </a:t>
            </a:r>
            <a:r>
              <a:rPr lang="el-GR" sz="1200" b="1" dirty="0">
                <a:solidFill>
                  <a:srgbClr val="C00000"/>
                </a:solidFill>
                <a:latin typeface="Century Gothic" panose="020B0502020202020204" pitchFamily="34" charset="0"/>
                <a:cs typeface="Arial" charset="0"/>
              </a:rPr>
              <a:t> 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800 Άτομα</a:t>
            </a:r>
          </a:p>
          <a:p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Στρωματοποιημένη δειγματοληψία βάσει φύλου και ηλικίας</a:t>
            </a:r>
          </a:p>
        </p:txBody>
      </p:sp>
      <p:sp>
        <p:nvSpPr>
          <p:cNvPr id="29" name="TextBox 47"/>
          <p:cNvSpPr txBox="1">
            <a:spLocks noChangeArrowheads="1"/>
          </p:cNvSpPr>
          <p:nvPr/>
        </p:nvSpPr>
        <p:spPr bwMode="auto">
          <a:xfrm>
            <a:off x="8112783" y="1571293"/>
            <a:ext cx="404706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Σταθμισμένα αποτελέσματα σύμφωνα με την απογραφή της ΕΛΣΤΑΤ του 2021</a:t>
            </a:r>
          </a:p>
          <a:p>
            <a:pPr eaLnBrk="1" hangingPunct="1"/>
            <a:endParaRPr lang="el-GR" sz="1200" b="1" dirty="0">
              <a:latin typeface="Century Gothic" panose="020B0502020202020204" pitchFamily="34" charset="0"/>
              <a:cs typeface="Arial" charset="0"/>
            </a:endParaRPr>
          </a:p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Μέγιστο τυπικό σφάλμα:</a:t>
            </a:r>
            <a:r>
              <a:rPr lang="el-GR" sz="1200" b="1" dirty="0">
                <a:solidFill>
                  <a:srgbClr val="C00000"/>
                </a:solidFill>
                <a:latin typeface="Century Gothic" panose="020B0502020202020204" pitchFamily="34" charset="0"/>
                <a:cs typeface="Arial" charset="0"/>
              </a:rPr>
              <a:t> 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+/- 3.4% σε διάστημα εμπιστοσύνης 95%</a:t>
            </a:r>
          </a:p>
        </p:txBody>
      </p:sp>
      <p:cxnSp>
        <p:nvCxnSpPr>
          <p:cNvPr id="30" name="Straight Connector 49"/>
          <p:cNvCxnSpPr>
            <a:cxnSpLocks/>
          </p:cNvCxnSpPr>
          <p:nvPr/>
        </p:nvCxnSpPr>
        <p:spPr>
          <a:xfrm>
            <a:off x="7248128" y="404664"/>
            <a:ext cx="0" cy="6336704"/>
          </a:xfrm>
          <a:prstGeom prst="line">
            <a:avLst/>
          </a:prstGeom>
          <a:ln w="101600">
            <a:solidFill>
              <a:srgbClr val="4D9A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25" descr="icon.png"/>
          <p:cNvPicPr>
            <a:picLocks noChangeAspect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173897" y="192353"/>
            <a:ext cx="1013691" cy="1013691"/>
          </a:xfrm>
          <a:prstGeom prst="rect">
            <a:avLst/>
          </a:prstGeom>
        </p:spPr>
      </p:pic>
      <p:pic>
        <p:nvPicPr>
          <p:cNvPr id="35" name="Picture 50" descr="telephone.png"/>
          <p:cNvPicPr>
            <a:picLocks noChangeAspect="1"/>
          </p:cNvPicPr>
          <p:nvPr/>
        </p:nvPicPr>
        <p:blipFill>
          <a:blip r:embed="rId9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52093" y="2584413"/>
            <a:ext cx="5476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6" name="Ομάδα 35">
            <a:extLst>
              <a:ext uri="{FF2B5EF4-FFF2-40B4-BE49-F238E27FC236}">
                <a16:creationId xmlns:a16="http://schemas.microsoft.com/office/drawing/2014/main" id="{04A9E1B2-6E22-4C80-874E-FEFD86BD6506}"/>
              </a:ext>
            </a:extLst>
          </p:cNvPr>
          <p:cNvGrpSpPr/>
          <p:nvPr/>
        </p:nvGrpSpPr>
        <p:grpSpPr>
          <a:xfrm>
            <a:off x="7636959" y="5840453"/>
            <a:ext cx="3018375" cy="668704"/>
            <a:chOff x="1822221" y="6024970"/>
            <a:chExt cx="3018375" cy="668704"/>
          </a:xfrm>
        </p:grpSpPr>
        <p:pic>
          <p:nvPicPr>
            <p:cNvPr id="37" name="Picture 10" descr="esomar icon.png">
              <a:extLst>
                <a:ext uri="{FF2B5EF4-FFF2-40B4-BE49-F238E27FC236}">
                  <a16:creationId xmlns:a16="http://schemas.microsoft.com/office/drawing/2014/main" id="{9E543100-8119-448D-A247-848E3AD0F25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2221" y="6024970"/>
              <a:ext cx="664453" cy="668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8" name="Ομάδα 37">
              <a:extLst>
                <a:ext uri="{FF2B5EF4-FFF2-40B4-BE49-F238E27FC236}">
                  <a16:creationId xmlns:a16="http://schemas.microsoft.com/office/drawing/2014/main" id="{4AB572FD-314A-4B1C-9893-EF2B8468F2B3}"/>
                </a:ext>
              </a:extLst>
            </p:cNvPr>
            <p:cNvGrpSpPr/>
            <p:nvPr/>
          </p:nvGrpSpPr>
          <p:grpSpPr>
            <a:xfrm>
              <a:off x="2674049" y="6171721"/>
              <a:ext cx="2166547" cy="521953"/>
              <a:chOff x="1067748" y="6229761"/>
              <a:chExt cx="2166547" cy="521953"/>
            </a:xfrm>
          </p:grpSpPr>
          <p:pic>
            <p:nvPicPr>
              <p:cNvPr id="39" name="Εικόνα 38">
                <a:extLst>
                  <a:ext uri="{FF2B5EF4-FFF2-40B4-BE49-F238E27FC236}">
                    <a16:creationId xmlns:a16="http://schemas.microsoft.com/office/drawing/2014/main" id="{8BBB63E6-E38B-446A-8DDB-C7DC444009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67748" y="6229761"/>
                <a:ext cx="822206" cy="478814"/>
              </a:xfrm>
              <a:prstGeom prst="rect">
                <a:avLst/>
              </a:prstGeom>
            </p:spPr>
          </p:pic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99A2C798-A627-4283-999B-1CE31B854FD6}"/>
                  </a:ext>
                </a:extLst>
              </p:cNvPr>
              <p:cNvSpPr txBox="1"/>
              <p:nvPr/>
            </p:nvSpPr>
            <p:spPr>
              <a:xfrm>
                <a:off x="1895355" y="6382382"/>
                <a:ext cx="13389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900" b="1" dirty="0">
                    <a:latin typeface="Century Gothic" panose="020B0502020202020204" pitchFamily="34" charset="0"/>
                  </a:rPr>
                  <a:t>ΕΝ </a:t>
                </a:r>
                <a:r>
                  <a:rPr lang="en-US" sz="900" b="1" dirty="0">
                    <a:latin typeface="Century Gothic" panose="020B0502020202020204" pitchFamily="34" charset="0"/>
                  </a:rPr>
                  <a:t>ISO 27001:2013</a:t>
                </a:r>
              </a:p>
              <a:p>
                <a:r>
                  <a:rPr lang="en-US" sz="900" b="1" dirty="0">
                    <a:latin typeface="Century Gothic" panose="020B0502020202020204" pitchFamily="34" charset="0"/>
                  </a:rPr>
                  <a:t>No.  20201210004539</a:t>
                </a:r>
                <a:endParaRPr lang="el-GR" sz="900" b="1" dirty="0">
                  <a:latin typeface="Century Gothic" panose="020B0502020202020204" pitchFamily="34" charset="0"/>
                </a:endParaRPr>
              </a:p>
            </p:txBody>
          </p:sp>
        </p:grpSp>
      </p:grp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D45824D0-5F86-4F45-BF57-F463C67B5F65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1430" y="4973131"/>
            <a:ext cx="2771114" cy="639916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6CF8DE3C-ACE8-4A28-9633-975FDB052F2D}"/>
              </a:ext>
            </a:extLst>
          </p:cNvPr>
          <p:cNvSpPr txBox="1"/>
          <p:nvPr/>
        </p:nvSpPr>
        <p:spPr>
          <a:xfrm>
            <a:off x="49043" y="6568025"/>
            <a:ext cx="7587916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00" i="1" dirty="0">
                <a:latin typeface="Century Gothic" panose="020B0502020202020204" pitchFamily="34" charset="0"/>
              </a:rPr>
              <a:t>Σημείωση</a:t>
            </a:r>
            <a:r>
              <a:rPr lang="en-US" sz="800" i="1" dirty="0">
                <a:latin typeface="Century Gothic" panose="020B0502020202020204" pitchFamily="34" charset="0"/>
              </a:rPr>
              <a:t>: </a:t>
            </a:r>
            <a:r>
              <a:rPr lang="el-GR" sz="800" i="1" dirty="0">
                <a:latin typeface="Century Gothic" panose="020B0502020202020204" pitchFamily="34" charset="0"/>
              </a:rPr>
              <a:t>Τα ποσοστά των κατανομών σε ορισμένες ερωτήσεις ενδέχεται να μην αθροίζουν στο 100% λόγω στρογγυλοποιήσεων</a:t>
            </a:r>
            <a:endParaRPr lang="en-US" sz="800" b="1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876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Εικόνα 6">
            <a:extLst>
              <a:ext uri="{FF2B5EF4-FFF2-40B4-BE49-F238E27FC236}">
                <a16:creationId xmlns:a16="http://schemas.microsoft.com/office/drawing/2014/main" id="{89C08092-6A96-43FB-A99B-6771FB30B1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5772" y="6507928"/>
            <a:ext cx="274327" cy="274320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E841D96D-0B86-41BF-A21F-7634D1C5D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cxnSp>
        <p:nvCxnSpPr>
          <p:cNvPr id="2" name="Straight Connector 49">
            <a:extLst>
              <a:ext uri="{FF2B5EF4-FFF2-40B4-BE49-F238E27FC236}">
                <a16:creationId xmlns:a16="http://schemas.microsoft.com/office/drawing/2014/main" id="{27322D0E-ECFB-6388-6B05-0FEBAFFC761F}"/>
              </a:ext>
            </a:extLst>
          </p:cNvPr>
          <p:cNvCxnSpPr>
            <a:cxnSpLocks/>
          </p:cNvCxnSpPr>
          <p:nvPr/>
        </p:nvCxnSpPr>
        <p:spPr>
          <a:xfrm>
            <a:off x="0" y="6440218"/>
            <a:ext cx="1216152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4" name="Γράφημα 3">
            <a:extLst>
              <a:ext uri="{FF2B5EF4-FFF2-40B4-BE49-F238E27FC236}">
                <a16:creationId xmlns:a16="http://schemas.microsoft.com/office/drawing/2014/main" id="{E31692C3-B37E-3ABA-15CB-B6DC26F57E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2315322"/>
              </p:ext>
            </p:extLst>
          </p:nvPr>
        </p:nvGraphicFramePr>
        <p:xfrm>
          <a:off x="0" y="1052738"/>
          <a:ext cx="12192000" cy="5112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Τίτλος 7">
            <a:extLst>
              <a:ext uri="{FF2B5EF4-FFF2-40B4-BE49-F238E27FC236}">
                <a16:creationId xmlns:a16="http://schemas.microsoft.com/office/drawing/2014/main" id="{DF59BDCE-3ACE-3439-C23D-C61A40426A9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83671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1800" b="1" dirty="0">
                <a:latin typeface="Century Gothic" pitchFamily="34" charset="0"/>
              </a:rPr>
              <a:t>Ποια από τις παρακάτω κυβερνήσεις πιστεύετε ότι θα μείωνε περισσότερο το ποσοστό που βρίσκεται σε κίνδυνο φτώχειας;</a:t>
            </a:r>
            <a:endParaRPr lang="el-GR" sz="1400" b="1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997B80-0675-AFF7-E0B3-1031AA8BB001}"/>
              </a:ext>
            </a:extLst>
          </p:cNvPr>
          <p:cNvSpPr txBox="1"/>
          <p:nvPr/>
        </p:nvSpPr>
        <p:spPr>
          <a:xfrm>
            <a:off x="18896" y="6532520"/>
            <a:ext cx="609716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l-GR" sz="1100" b="1" dirty="0">
                <a:latin typeface="Century Gothic" panose="020B0502020202020204" pitchFamily="34" charset="0"/>
                <a:cs typeface="Arial" charset="0"/>
              </a:rPr>
              <a:t>Έρευνα για την φτώχεια στην Ελλάδα</a:t>
            </a:r>
          </a:p>
        </p:txBody>
      </p:sp>
    </p:spTree>
    <p:extLst>
      <p:ext uri="{BB962C8B-B14F-4D97-AF65-F5344CB8AC3E}">
        <p14:creationId xmlns:p14="http://schemas.microsoft.com/office/powerpoint/2010/main" val="3974299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Εικόνα 6">
            <a:extLst>
              <a:ext uri="{FF2B5EF4-FFF2-40B4-BE49-F238E27FC236}">
                <a16:creationId xmlns:a16="http://schemas.microsoft.com/office/drawing/2014/main" id="{89C08092-6A96-43FB-A99B-6771FB30B1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5772" y="6507928"/>
            <a:ext cx="274327" cy="274320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E841D96D-0B86-41BF-A21F-7634D1C5D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cxnSp>
        <p:nvCxnSpPr>
          <p:cNvPr id="2" name="Straight Connector 49">
            <a:extLst>
              <a:ext uri="{FF2B5EF4-FFF2-40B4-BE49-F238E27FC236}">
                <a16:creationId xmlns:a16="http://schemas.microsoft.com/office/drawing/2014/main" id="{27322D0E-ECFB-6388-6B05-0FEBAFFC761F}"/>
              </a:ext>
            </a:extLst>
          </p:cNvPr>
          <p:cNvCxnSpPr>
            <a:cxnSpLocks/>
          </p:cNvCxnSpPr>
          <p:nvPr/>
        </p:nvCxnSpPr>
        <p:spPr>
          <a:xfrm>
            <a:off x="0" y="6440218"/>
            <a:ext cx="1216152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4" name="Γράφημα 3">
            <a:extLst>
              <a:ext uri="{FF2B5EF4-FFF2-40B4-BE49-F238E27FC236}">
                <a16:creationId xmlns:a16="http://schemas.microsoft.com/office/drawing/2014/main" id="{E31692C3-B37E-3ABA-15CB-B6DC26F57E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94664382"/>
              </p:ext>
            </p:extLst>
          </p:nvPr>
        </p:nvGraphicFramePr>
        <p:xfrm>
          <a:off x="0" y="1052738"/>
          <a:ext cx="12192000" cy="5112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Τίτλος 7">
            <a:extLst>
              <a:ext uri="{FF2B5EF4-FFF2-40B4-BE49-F238E27FC236}">
                <a16:creationId xmlns:a16="http://schemas.microsoft.com/office/drawing/2014/main" id="{DF59BDCE-3ACE-3439-C23D-C61A40426A9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83671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1800" b="1" dirty="0">
                <a:latin typeface="Century Gothic" pitchFamily="34" charset="0"/>
              </a:rPr>
              <a:t>Ποια είναι μεγαλύτερη αιτία της φτώχειας στην Ελλάδα σήμερα;</a:t>
            </a:r>
            <a:endParaRPr lang="el-GR" sz="1400" b="1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997B80-0675-AFF7-E0B3-1031AA8BB001}"/>
              </a:ext>
            </a:extLst>
          </p:cNvPr>
          <p:cNvSpPr txBox="1"/>
          <p:nvPr/>
        </p:nvSpPr>
        <p:spPr>
          <a:xfrm>
            <a:off x="18896" y="6532520"/>
            <a:ext cx="609716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l-GR" sz="1100" b="1" dirty="0">
                <a:latin typeface="Century Gothic" panose="020B0502020202020204" pitchFamily="34" charset="0"/>
                <a:cs typeface="Arial" charset="0"/>
              </a:rPr>
              <a:t>Έρευνα για την φτώχεια στην Ελλάδα</a:t>
            </a:r>
          </a:p>
        </p:txBody>
      </p:sp>
    </p:spTree>
    <p:extLst>
      <p:ext uri="{BB962C8B-B14F-4D97-AF65-F5344CB8AC3E}">
        <p14:creationId xmlns:p14="http://schemas.microsoft.com/office/powerpoint/2010/main" val="2276744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Εικόνα 6">
            <a:extLst>
              <a:ext uri="{FF2B5EF4-FFF2-40B4-BE49-F238E27FC236}">
                <a16:creationId xmlns:a16="http://schemas.microsoft.com/office/drawing/2014/main" id="{89C08092-6A96-43FB-A99B-6771FB30B1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5772" y="6507928"/>
            <a:ext cx="274327" cy="274320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E841D96D-0B86-41BF-A21F-7634D1C5D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cxnSp>
        <p:nvCxnSpPr>
          <p:cNvPr id="2" name="Straight Connector 49">
            <a:extLst>
              <a:ext uri="{FF2B5EF4-FFF2-40B4-BE49-F238E27FC236}">
                <a16:creationId xmlns:a16="http://schemas.microsoft.com/office/drawing/2014/main" id="{27322D0E-ECFB-6388-6B05-0FEBAFFC761F}"/>
              </a:ext>
            </a:extLst>
          </p:cNvPr>
          <p:cNvCxnSpPr>
            <a:cxnSpLocks/>
          </p:cNvCxnSpPr>
          <p:nvPr/>
        </p:nvCxnSpPr>
        <p:spPr>
          <a:xfrm>
            <a:off x="0" y="6440218"/>
            <a:ext cx="1216152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4" name="Γράφημα 3">
            <a:extLst>
              <a:ext uri="{FF2B5EF4-FFF2-40B4-BE49-F238E27FC236}">
                <a16:creationId xmlns:a16="http://schemas.microsoft.com/office/drawing/2014/main" id="{E31692C3-B37E-3ABA-15CB-B6DC26F57E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6039261"/>
              </p:ext>
            </p:extLst>
          </p:nvPr>
        </p:nvGraphicFramePr>
        <p:xfrm>
          <a:off x="0" y="1052738"/>
          <a:ext cx="12192000" cy="5112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Τίτλος 7">
            <a:extLst>
              <a:ext uri="{FF2B5EF4-FFF2-40B4-BE49-F238E27FC236}">
                <a16:creationId xmlns:a16="http://schemas.microsoft.com/office/drawing/2014/main" id="{DF59BDCE-3ACE-3439-C23D-C61A40426A9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83671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1800" b="1" dirty="0">
                <a:latin typeface="Century Gothic" pitchFamily="34" charset="0"/>
              </a:rPr>
              <a:t>Θεωρείτε ότι αν η Ελλάδα δεν επέλεγε να εισέλθει στη ζώνη του ευρώ, το ποσοστό του πληθυσμού της χώρας που βρίσκεται σε κίνδυνο φτώχειας ή κοινωνικό αποκλεισμό θα ήταν…</a:t>
            </a:r>
            <a:endParaRPr lang="el-GR" sz="1400" b="1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997B80-0675-AFF7-E0B3-1031AA8BB001}"/>
              </a:ext>
            </a:extLst>
          </p:cNvPr>
          <p:cNvSpPr txBox="1"/>
          <p:nvPr/>
        </p:nvSpPr>
        <p:spPr>
          <a:xfrm>
            <a:off x="18896" y="6532520"/>
            <a:ext cx="609716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l-GR" sz="1100" b="1" dirty="0">
                <a:latin typeface="Century Gothic" panose="020B0502020202020204" pitchFamily="34" charset="0"/>
                <a:cs typeface="Arial" charset="0"/>
              </a:rPr>
              <a:t>Έρευνα για την φτώχεια στην Ελλάδα</a:t>
            </a:r>
          </a:p>
        </p:txBody>
      </p:sp>
    </p:spTree>
    <p:extLst>
      <p:ext uri="{BB962C8B-B14F-4D97-AF65-F5344CB8AC3E}">
        <p14:creationId xmlns:p14="http://schemas.microsoft.com/office/powerpoint/2010/main" val="2868773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Εικόνα 6">
            <a:extLst>
              <a:ext uri="{FF2B5EF4-FFF2-40B4-BE49-F238E27FC236}">
                <a16:creationId xmlns:a16="http://schemas.microsoft.com/office/drawing/2014/main" id="{89C08092-6A96-43FB-A99B-6771FB30B1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5772" y="6507928"/>
            <a:ext cx="274327" cy="274320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E841D96D-0B86-41BF-A21F-7634D1C5D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cxnSp>
        <p:nvCxnSpPr>
          <p:cNvPr id="2" name="Straight Connector 49">
            <a:extLst>
              <a:ext uri="{FF2B5EF4-FFF2-40B4-BE49-F238E27FC236}">
                <a16:creationId xmlns:a16="http://schemas.microsoft.com/office/drawing/2014/main" id="{27322D0E-ECFB-6388-6B05-0FEBAFFC761F}"/>
              </a:ext>
            </a:extLst>
          </p:cNvPr>
          <p:cNvCxnSpPr>
            <a:cxnSpLocks/>
          </p:cNvCxnSpPr>
          <p:nvPr/>
        </p:nvCxnSpPr>
        <p:spPr>
          <a:xfrm>
            <a:off x="0" y="6440218"/>
            <a:ext cx="1216152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4" name="Γράφημα 3">
            <a:extLst>
              <a:ext uri="{FF2B5EF4-FFF2-40B4-BE49-F238E27FC236}">
                <a16:creationId xmlns:a16="http://schemas.microsoft.com/office/drawing/2014/main" id="{E31692C3-B37E-3ABA-15CB-B6DC26F57E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4252664"/>
              </p:ext>
            </p:extLst>
          </p:nvPr>
        </p:nvGraphicFramePr>
        <p:xfrm>
          <a:off x="0" y="904419"/>
          <a:ext cx="12192000" cy="5443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Τίτλος 7">
            <a:extLst>
              <a:ext uri="{FF2B5EF4-FFF2-40B4-BE49-F238E27FC236}">
                <a16:creationId xmlns:a16="http://schemas.microsoft.com/office/drawing/2014/main" id="{DF59BDCE-3ACE-3439-C23D-C61A40426A9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83671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1800" b="1" dirty="0">
                <a:latin typeface="Century Gothic" pitchFamily="34" charset="0"/>
              </a:rPr>
              <a:t>Ποιοι δύο από τους παρακάτω παράγοντες θεωρείτε ότι συμβάλλουν περισσότερο στο φαινόμενο του κοινωνικού αποκλεισμού;</a:t>
            </a:r>
            <a:endParaRPr lang="el-GR" sz="1400" b="1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997B80-0675-AFF7-E0B3-1031AA8BB001}"/>
              </a:ext>
            </a:extLst>
          </p:cNvPr>
          <p:cNvSpPr txBox="1"/>
          <p:nvPr/>
        </p:nvSpPr>
        <p:spPr>
          <a:xfrm>
            <a:off x="18896" y="6532520"/>
            <a:ext cx="609716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l-GR" sz="1100" b="1" dirty="0">
                <a:latin typeface="Century Gothic" panose="020B0502020202020204" pitchFamily="34" charset="0"/>
                <a:cs typeface="Arial" charset="0"/>
              </a:rPr>
              <a:t>Έρευνα για την φτώχεια στην Ελλάδα</a:t>
            </a:r>
          </a:p>
        </p:txBody>
      </p:sp>
    </p:spTree>
    <p:extLst>
      <p:ext uri="{BB962C8B-B14F-4D97-AF65-F5344CB8AC3E}">
        <p14:creationId xmlns:p14="http://schemas.microsoft.com/office/powerpoint/2010/main" val="3493231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Εικόνα 6">
            <a:extLst>
              <a:ext uri="{FF2B5EF4-FFF2-40B4-BE49-F238E27FC236}">
                <a16:creationId xmlns:a16="http://schemas.microsoft.com/office/drawing/2014/main" id="{89C08092-6A96-43FB-A99B-6771FB30B1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5772" y="6507928"/>
            <a:ext cx="274327" cy="274320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E841D96D-0B86-41BF-A21F-7634D1C5D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cxnSp>
        <p:nvCxnSpPr>
          <p:cNvPr id="2" name="Straight Connector 49">
            <a:extLst>
              <a:ext uri="{FF2B5EF4-FFF2-40B4-BE49-F238E27FC236}">
                <a16:creationId xmlns:a16="http://schemas.microsoft.com/office/drawing/2014/main" id="{27322D0E-ECFB-6388-6B05-0FEBAFFC761F}"/>
              </a:ext>
            </a:extLst>
          </p:cNvPr>
          <p:cNvCxnSpPr>
            <a:cxnSpLocks/>
          </p:cNvCxnSpPr>
          <p:nvPr/>
        </p:nvCxnSpPr>
        <p:spPr>
          <a:xfrm>
            <a:off x="0" y="6440218"/>
            <a:ext cx="1216152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4" name="Γράφημα 3">
            <a:extLst>
              <a:ext uri="{FF2B5EF4-FFF2-40B4-BE49-F238E27FC236}">
                <a16:creationId xmlns:a16="http://schemas.microsoft.com/office/drawing/2014/main" id="{E31692C3-B37E-3ABA-15CB-B6DC26F57E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9248337"/>
              </p:ext>
            </p:extLst>
          </p:nvPr>
        </p:nvGraphicFramePr>
        <p:xfrm>
          <a:off x="0" y="1052738"/>
          <a:ext cx="12192000" cy="5112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Τίτλος 7">
            <a:extLst>
              <a:ext uri="{FF2B5EF4-FFF2-40B4-BE49-F238E27FC236}">
                <a16:creationId xmlns:a16="http://schemas.microsoft.com/office/drawing/2014/main" id="{DF59BDCE-3ACE-3439-C23D-C61A40426A9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83671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1800" b="1" dirty="0">
                <a:latin typeface="Century Gothic" pitchFamily="34" charset="0"/>
              </a:rPr>
              <a:t>Έχετε προσφέρει δια ζώσης χρηματική βοήθεια, φαγητό ή ρουχισμό σε κάποιο άτομο που επαιτεί;</a:t>
            </a:r>
            <a:endParaRPr lang="el-GR" sz="1400" b="1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997B80-0675-AFF7-E0B3-1031AA8BB001}"/>
              </a:ext>
            </a:extLst>
          </p:cNvPr>
          <p:cNvSpPr txBox="1"/>
          <p:nvPr/>
        </p:nvSpPr>
        <p:spPr>
          <a:xfrm>
            <a:off x="18896" y="6532520"/>
            <a:ext cx="609716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l-GR" sz="1100" b="1" dirty="0">
                <a:latin typeface="Century Gothic" panose="020B0502020202020204" pitchFamily="34" charset="0"/>
                <a:cs typeface="Arial" charset="0"/>
              </a:rPr>
              <a:t>Έρευνα για την φτώχεια στην Ελλάδα</a:t>
            </a:r>
          </a:p>
        </p:txBody>
      </p:sp>
    </p:spTree>
    <p:extLst>
      <p:ext uri="{BB962C8B-B14F-4D97-AF65-F5344CB8AC3E}">
        <p14:creationId xmlns:p14="http://schemas.microsoft.com/office/powerpoint/2010/main" val="2841930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Εικόνα 6">
            <a:extLst>
              <a:ext uri="{FF2B5EF4-FFF2-40B4-BE49-F238E27FC236}">
                <a16:creationId xmlns:a16="http://schemas.microsoft.com/office/drawing/2014/main" id="{89C08092-6A96-43FB-A99B-6771FB30B1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5772" y="6507928"/>
            <a:ext cx="274327" cy="274320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E841D96D-0B86-41BF-A21F-7634D1C5D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cxnSp>
        <p:nvCxnSpPr>
          <p:cNvPr id="2" name="Straight Connector 49">
            <a:extLst>
              <a:ext uri="{FF2B5EF4-FFF2-40B4-BE49-F238E27FC236}">
                <a16:creationId xmlns:a16="http://schemas.microsoft.com/office/drawing/2014/main" id="{27322D0E-ECFB-6388-6B05-0FEBAFFC761F}"/>
              </a:ext>
            </a:extLst>
          </p:cNvPr>
          <p:cNvCxnSpPr>
            <a:cxnSpLocks/>
          </p:cNvCxnSpPr>
          <p:nvPr/>
        </p:nvCxnSpPr>
        <p:spPr>
          <a:xfrm>
            <a:off x="0" y="6440218"/>
            <a:ext cx="1216152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4" name="Γράφημα 3">
            <a:extLst>
              <a:ext uri="{FF2B5EF4-FFF2-40B4-BE49-F238E27FC236}">
                <a16:creationId xmlns:a16="http://schemas.microsoft.com/office/drawing/2014/main" id="{E31692C3-B37E-3ABA-15CB-B6DC26F57E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9267350"/>
              </p:ext>
            </p:extLst>
          </p:nvPr>
        </p:nvGraphicFramePr>
        <p:xfrm>
          <a:off x="0" y="1052738"/>
          <a:ext cx="12192000" cy="5112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Δεξί άγκιστρο 4">
            <a:extLst>
              <a:ext uri="{FF2B5EF4-FFF2-40B4-BE49-F238E27FC236}">
                <a16:creationId xmlns:a16="http://schemas.microsoft.com/office/drawing/2014/main" id="{0ED30513-03AC-DA7A-4FB8-64D6ADAFD2CC}"/>
              </a:ext>
            </a:extLst>
          </p:cNvPr>
          <p:cNvSpPr/>
          <p:nvPr/>
        </p:nvSpPr>
        <p:spPr>
          <a:xfrm>
            <a:off x="8150675" y="1556792"/>
            <a:ext cx="216024" cy="1224136"/>
          </a:xfrm>
          <a:prstGeom prst="rightBrace">
            <a:avLst>
              <a:gd name="adj1" fmla="val 0"/>
              <a:gd name="adj2" fmla="val 48289"/>
            </a:avLst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Δεξί άγκιστρο 8">
            <a:extLst>
              <a:ext uri="{FF2B5EF4-FFF2-40B4-BE49-F238E27FC236}">
                <a16:creationId xmlns:a16="http://schemas.microsoft.com/office/drawing/2014/main" id="{FFE23EB6-5CAA-39F3-5C6A-E035B5FBDC38}"/>
              </a:ext>
            </a:extLst>
          </p:cNvPr>
          <p:cNvSpPr/>
          <p:nvPr/>
        </p:nvSpPr>
        <p:spPr>
          <a:xfrm>
            <a:off x="6960096" y="3609021"/>
            <a:ext cx="216024" cy="1224136"/>
          </a:xfrm>
          <a:prstGeom prst="rightBrace">
            <a:avLst>
              <a:gd name="adj1" fmla="val 0"/>
              <a:gd name="adj2" fmla="val 48289"/>
            </a:avLst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C52DDE-1C5B-404A-0F16-9A852DF0EF19}"/>
              </a:ext>
            </a:extLst>
          </p:cNvPr>
          <p:cNvSpPr txBox="1"/>
          <p:nvPr/>
        </p:nvSpPr>
        <p:spPr>
          <a:xfrm>
            <a:off x="8256240" y="1961548"/>
            <a:ext cx="10801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l-GR" b="1" dirty="0">
                <a:latin typeface="Century Gothic" panose="020B0502020202020204" pitchFamily="34" charset="0"/>
                <a:cs typeface="Arial" charset="0"/>
              </a:rPr>
              <a:t>73%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A8715D6-35B2-AE21-20EF-D1A93CC2C892}"/>
              </a:ext>
            </a:extLst>
          </p:cNvPr>
          <p:cNvSpPr txBox="1"/>
          <p:nvPr/>
        </p:nvSpPr>
        <p:spPr>
          <a:xfrm>
            <a:off x="7087407" y="4005064"/>
            <a:ext cx="10801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l-GR" b="1" dirty="0">
                <a:latin typeface="Century Gothic" panose="020B0502020202020204" pitchFamily="34" charset="0"/>
                <a:cs typeface="Arial" charset="0"/>
              </a:rPr>
              <a:t>23%</a:t>
            </a:r>
          </a:p>
        </p:txBody>
      </p:sp>
      <p:sp>
        <p:nvSpPr>
          <p:cNvPr id="12" name="Τίτλος 7">
            <a:extLst>
              <a:ext uri="{FF2B5EF4-FFF2-40B4-BE49-F238E27FC236}">
                <a16:creationId xmlns:a16="http://schemas.microsoft.com/office/drawing/2014/main" id="{5D918DA1-0ED6-3EB1-5BB8-A6545E44007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83671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1800" b="1" dirty="0">
                <a:latin typeface="Century Gothic" pitchFamily="34" charset="0"/>
              </a:rPr>
              <a:t>Πιστεύετε ότι οι κοινωνικές προκαταλήψεις επηρεάζουν ή όχι την αντιμετώπιση των ατόμων που επαιτούν;</a:t>
            </a:r>
            <a:endParaRPr lang="el-GR" sz="1400" b="1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21FEBC0-E3F8-AD93-DFDC-1434A184C3A7}"/>
              </a:ext>
            </a:extLst>
          </p:cNvPr>
          <p:cNvSpPr txBox="1"/>
          <p:nvPr/>
        </p:nvSpPr>
        <p:spPr>
          <a:xfrm>
            <a:off x="18896" y="6532520"/>
            <a:ext cx="609716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l-GR" sz="1100" b="1" dirty="0">
                <a:latin typeface="Century Gothic" panose="020B0502020202020204" pitchFamily="34" charset="0"/>
                <a:cs typeface="Arial" charset="0"/>
              </a:rPr>
              <a:t>Έρευνα για την φτώχεια στην Ελλάδα</a:t>
            </a:r>
          </a:p>
        </p:txBody>
      </p:sp>
    </p:spTree>
    <p:extLst>
      <p:ext uri="{BB962C8B-B14F-4D97-AF65-F5344CB8AC3E}">
        <p14:creationId xmlns:p14="http://schemas.microsoft.com/office/powerpoint/2010/main" val="3930003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Εικόνα 6">
            <a:extLst>
              <a:ext uri="{FF2B5EF4-FFF2-40B4-BE49-F238E27FC236}">
                <a16:creationId xmlns:a16="http://schemas.microsoft.com/office/drawing/2014/main" id="{89C08092-6A96-43FB-A99B-6771FB30B1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5772" y="6507928"/>
            <a:ext cx="274327" cy="274320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E841D96D-0B86-41BF-A21F-7634D1C5D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cxnSp>
        <p:nvCxnSpPr>
          <p:cNvPr id="2" name="Straight Connector 49">
            <a:extLst>
              <a:ext uri="{FF2B5EF4-FFF2-40B4-BE49-F238E27FC236}">
                <a16:creationId xmlns:a16="http://schemas.microsoft.com/office/drawing/2014/main" id="{27322D0E-ECFB-6388-6B05-0FEBAFFC761F}"/>
              </a:ext>
            </a:extLst>
          </p:cNvPr>
          <p:cNvCxnSpPr>
            <a:cxnSpLocks/>
          </p:cNvCxnSpPr>
          <p:nvPr/>
        </p:nvCxnSpPr>
        <p:spPr>
          <a:xfrm>
            <a:off x="0" y="6440218"/>
            <a:ext cx="1216152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4" name="Γράφημα 3">
            <a:extLst>
              <a:ext uri="{FF2B5EF4-FFF2-40B4-BE49-F238E27FC236}">
                <a16:creationId xmlns:a16="http://schemas.microsoft.com/office/drawing/2014/main" id="{E31692C3-B37E-3ABA-15CB-B6DC26F57E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9437577"/>
              </p:ext>
            </p:extLst>
          </p:nvPr>
        </p:nvGraphicFramePr>
        <p:xfrm>
          <a:off x="0" y="1052738"/>
          <a:ext cx="12192000" cy="5112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Τίτλος 7">
            <a:extLst>
              <a:ext uri="{FF2B5EF4-FFF2-40B4-BE49-F238E27FC236}">
                <a16:creationId xmlns:a16="http://schemas.microsoft.com/office/drawing/2014/main" id="{DF59BDCE-3ACE-3439-C23D-C61A40426A9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83671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1800" b="1" dirty="0">
                <a:latin typeface="Century Gothic" pitchFamily="34" charset="0"/>
              </a:rPr>
              <a:t>Έχετε συμμετάσχει ή συμβάλλει οικονομικά ποτέ σε κάποιο πρόγραμμα ή εκστρατεία για τη στήριξη ατόμων που για διάφορους λόγους έχουν περιέλθει σε κατάσταση έλλειψης βασικών αγαθών ή πόρων, όπως τροφή, στέγη και χρήματα (ένδεια);</a:t>
            </a:r>
            <a:endParaRPr lang="el-GR" sz="1400" b="1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997B80-0675-AFF7-E0B3-1031AA8BB001}"/>
              </a:ext>
            </a:extLst>
          </p:cNvPr>
          <p:cNvSpPr txBox="1"/>
          <p:nvPr/>
        </p:nvSpPr>
        <p:spPr>
          <a:xfrm>
            <a:off x="18896" y="6532520"/>
            <a:ext cx="609716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l-GR" sz="1100" b="1" dirty="0">
                <a:latin typeface="Century Gothic" panose="020B0502020202020204" pitchFamily="34" charset="0"/>
                <a:cs typeface="Arial" charset="0"/>
              </a:rPr>
              <a:t>Έρευνα για την φτώχεια στην Ελλάδα</a:t>
            </a:r>
          </a:p>
        </p:txBody>
      </p:sp>
    </p:spTree>
    <p:extLst>
      <p:ext uri="{BB962C8B-B14F-4D97-AF65-F5344CB8AC3E}">
        <p14:creationId xmlns:p14="http://schemas.microsoft.com/office/powerpoint/2010/main" val="188940283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17007</TotalTime>
  <Words>366</Words>
  <Application>Microsoft Office PowerPoint</Application>
  <PresentationFormat>Widescreen</PresentationFormat>
  <Paragraphs>38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Θέμα του Office</vt:lpstr>
      <vt:lpstr>PowerPoint Presentation</vt:lpstr>
      <vt:lpstr> η ταυτότητα της έρευνας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Office02</dc:creator>
  <cp:lastModifiedBy>Kostats Sarris</cp:lastModifiedBy>
  <cp:revision>528</cp:revision>
  <dcterms:created xsi:type="dcterms:W3CDTF">2018-09-18T11:13:14Z</dcterms:created>
  <dcterms:modified xsi:type="dcterms:W3CDTF">2024-10-21T12:58:10Z</dcterms:modified>
</cp:coreProperties>
</file>