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568" r:id="rId2"/>
    <p:sldId id="569" r:id="rId3"/>
    <p:sldId id="570" r:id="rId4"/>
    <p:sldId id="572" r:id="rId5"/>
    <p:sldId id="674" r:id="rId6"/>
    <p:sldId id="675" r:id="rId7"/>
    <p:sldId id="676" r:id="rId8"/>
    <p:sldId id="573" r:id="rId9"/>
    <p:sldId id="626" r:id="rId10"/>
    <p:sldId id="574" r:id="rId11"/>
    <p:sldId id="630" r:id="rId12"/>
    <p:sldId id="631" r:id="rId13"/>
    <p:sldId id="632" r:id="rId14"/>
  </p:sldIdLst>
  <p:sldSz cx="12192000" cy="6858000"/>
  <p:notesSz cx="9872663" cy="67976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AE70DD-1031-8636-6F5A-6CD370BAF0F9}" name="Έλια Αποστολοπούλου" initials="ΈΑ" userId="S::apostolopoulou_n@mintour.gr::55324f8b-f5ef-49c9-8ce3-afc1f275c5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F1D1CB"/>
    <a:srgbClr val="E9ECD0"/>
    <a:srgbClr val="BDDADF"/>
    <a:srgbClr val="FBFCC0"/>
    <a:srgbClr val="E0E894"/>
    <a:srgbClr val="E4A598"/>
    <a:srgbClr val="CEAEB3"/>
    <a:srgbClr val="FCC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5DC8D-2206-4E62-A767-94188528A703}" v="434" dt="2024-08-26T17:52:2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6" autoAdjust="0"/>
    <p:restoredTop sz="89462" autoAdjust="0"/>
  </p:normalViewPr>
  <p:slideViewPr>
    <p:cSldViewPr snapToGrid="0" showGuides="1">
      <p:cViewPr varScale="1">
        <p:scale>
          <a:sx n="99" d="100"/>
          <a:sy n="99" d="100"/>
        </p:scale>
        <p:origin x="3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6BEC-56E1-4368-AA11-633F2DA1B9B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5591128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CF810-EC03-4057-975B-A76CBB1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A7146-199A-4577-90BF-92DCF336C4DF}" type="datetimeFigureOut">
              <a:rPr lang="el-GR" smtClean="0"/>
              <a:t>27/8/2024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34EC-EC5B-401B-B0B6-26725002B1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9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0"/>
          <p:cNvSpPr txBox="1">
            <a:spLocks noGrp="1"/>
          </p:cNvSpPr>
          <p:nvPr>
            <p:ph type="ctrTitle"/>
          </p:nvPr>
        </p:nvSpPr>
        <p:spPr>
          <a:xfrm>
            <a:off x="3886200" y="476125"/>
            <a:ext cx="8096400" cy="15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4000"/>
              <a:buFont typeface="Calibri"/>
              <a:buNone/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0"/>
          <p:cNvSpPr txBox="1"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3356"/>
              </a:buClr>
              <a:buSzPts val="2400"/>
              <a:buNone/>
              <a:defRPr sz="2400" b="1">
                <a:solidFill>
                  <a:srgbClr val="2533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50"/>
          <p:cNvSpPr/>
          <p:nvPr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50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8746" y="4256881"/>
            <a:ext cx="1832104" cy="179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5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344311" y="263525"/>
            <a:ext cx="11503378" cy="60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141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57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7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4" name="Google Shape;54;p57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5" name="Google Shape;55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2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58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 dirty="0"/>
          </a:p>
        </p:txBody>
      </p:sp>
      <p:sp>
        <p:nvSpPr>
          <p:cNvPr id="61" name="Google Shape;61;p58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62" name="Google Shape;62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4"/>
          <p:cNvSpPr/>
          <p:nvPr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64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3946" y="1268753"/>
            <a:ext cx="1832104" cy="1795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64"/>
          <p:cNvSpPr/>
          <p:nvPr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Google Shape;102;p64"/>
          <p:cNvSpPr txBox="1"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6000"/>
              <a:buFont typeface="Helvetica Neue"/>
              <a:buNone/>
              <a:defRPr sz="60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64"/>
          <p:cNvSpPr txBox="1"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551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>
  <p:cSld name="Custom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6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00ACD9-48D2-08B9-B74B-779C486642BA}"/>
              </a:ext>
            </a:extLst>
          </p:cNvPr>
          <p:cNvSpPr/>
          <p:nvPr userDrawn="1"/>
        </p:nvSpPr>
        <p:spPr>
          <a:xfrm>
            <a:off x="1171223" y="4906349"/>
            <a:ext cx="4021666" cy="1267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>
                <a:solidFill>
                  <a:srgbClr val="FFFFFF"/>
                </a:solidFill>
                <a:sym typeface="Arial"/>
              </a:rPr>
              <a:t>ΕΛΛΗΝΙΚΗ ΔΗΜΟΚΡΑΤΙΑ</a:t>
            </a: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 err="1">
                <a:solidFill>
                  <a:srgbClr val="FFFFFF"/>
                </a:solidFill>
                <a:sym typeface="Arial"/>
              </a:rPr>
              <a:t>Κυβ</a:t>
            </a:r>
            <a:r>
              <a:rPr lang="x-none" b="1" kern="0" dirty="0">
                <a:solidFill>
                  <a:srgbClr val="FFFFFF"/>
                </a:solidFill>
                <a:sym typeface="Arial"/>
              </a:rPr>
              <a:t>έ</a:t>
            </a:r>
            <a:r>
              <a:rPr lang="el-GR" b="1" kern="0" dirty="0" err="1">
                <a:solidFill>
                  <a:srgbClr val="FFFFFF"/>
                </a:solidFill>
                <a:sym typeface="Arial"/>
              </a:rPr>
              <a:t>ρνηση</a:t>
            </a:r>
            <a:endParaRPr lang="x-none" b="1" kern="0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6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7415" y="33480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07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102578"/>
            <a:ext cx="10514011" cy="112673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3077" y="1454480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386831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3077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86831" y="1454479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7565294" y="6356750"/>
            <a:ext cx="3788507" cy="374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r">
              <a:buClr>
                <a:srgbClr val="000000"/>
              </a:buClr>
              <a:buFont typeface="Arial"/>
              <a:buNone/>
            </a:pPr>
            <a:fld id="{08C41CA0-F5C0-45EB-B068-8C50D29B1E8B}" type="slidenum">
              <a:rPr lang="en-US" sz="1200" smtClean="0">
                <a:solidFill>
                  <a:srgbClr val="000000">
                    <a:lumMod val="50000"/>
                    <a:lumOff val="50000"/>
                  </a:srgbClr>
                </a:solidFill>
                <a:sym typeface="Arial"/>
              </a:rPr>
              <a:pPr algn="r"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  <a:sym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8201" y="1046000"/>
            <a:ext cx="4063531" cy="0"/>
          </a:xfrm>
          <a:prstGeom prst="line">
            <a:avLst/>
          </a:prstGeom>
          <a:ln>
            <a:solidFill>
              <a:srgbClr val="134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9895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30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3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/>
          <p:nvPr/>
        </p:nvSpPr>
        <p:spPr>
          <a:xfrm>
            <a:off x="3176" y="2608637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65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185" t="6084" r="87330" b="75016"/>
          <a:stretch/>
        </p:blipFill>
        <p:spPr>
          <a:xfrm>
            <a:off x="869970" y="5228949"/>
            <a:ext cx="1157601" cy="117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64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/>
          <p:nvPr/>
        </p:nvSpPr>
        <p:spPr>
          <a:xfrm>
            <a:off x="0" y="5903650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11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sz="3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9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98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9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4" name="Google Shape;14;p49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5" name="Google Shape;15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kern="0" smtClean="0"/>
              <a:pPr/>
              <a:t>‹#›</a:t>
            </a:fld>
            <a:endParaRPr lang="en-US" kern="0"/>
          </a:p>
        </p:txBody>
      </p:sp>
      <p:pic>
        <p:nvPicPr>
          <p:cNvPr id="16" name="Google Shape;16;p49" descr="Image result for ÎµÎ»Î»Î·Î½Î¹ÎºÎ· Î´Î·Î¼Î¿ÎºÏÎ±ÏÎ¹Î± log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8110" y="6374106"/>
            <a:ext cx="375722" cy="368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9010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7" r:id="rId3"/>
    <p:sldLayoutId id="2147483668" r:id="rId4"/>
    <p:sldLayoutId id="2147483669" r:id="rId5"/>
    <p:sldLayoutId id="2147483671" r:id="rId6"/>
    <p:sldLayoutId id="2147483672" r:id="rId7"/>
    <p:sldLayoutId id="2147483673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>
            <a:extLst>
              <a:ext uri="{FF2B5EF4-FFF2-40B4-BE49-F238E27FC236}">
                <a16:creationId xmlns:a16="http://schemas.microsoft.com/office/drawing/2014/main" id="{2B53CB94-619D-EEAA-9B1D-A485A6A19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1568450"/>
            <a:ext cx="8461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l-GR" altLang="el-GR" sz="3600" b="1">
                <a:solidFill>
                  <a:srgbClr val="374C81"/>
                </a:solidFill>
                <a:cs typeface="Calibri" panose="020F0502020204030204" pitchFamily="34" charset="0"/>
              </a:rPr>
              <a:t>Μετρό | Οδικά, Σιδηροδρομικά, Αντιπλημμυρικά έργα | Μεταφορές</a:t>
            </a:r>
          </a:p>
          <a:p>
            <a:pPr eaLnBrk="1" hangingPunct="1"/>
            <a:endParaRPr lang="el-GR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  <a:p>
            <a:pPr eaLnBrk="1" hangingPunct="1"/>
            <a:endParaRPr lang="el-GR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  <a:p>
            <a:pPr algn="r" eaLnBrk="1" hangingPunct="1"/>
            <a:r>
              <a:rPr lang="el-GR" altLang="el-GR" sz="3600" b="1">
                <a:solidFill>
                  <a:srgbClr val="374C81"/>
                </a:solidFill>
                <a:cs typeface="Calibri" panose="020F0502020204030204" pitchFamily="34" charset="0"/>
              </a:rPr>
              <a:t>Υπουργείο Υποδομών &amp; Μεταφορών</a:t>
            </a:r>
            <a:endParaRPr lang="en-US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002C-5A45-34F1-8D78-573838D7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Αστικές συγκοινωνίες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2A6C869-8B51-F9D9-AE24-FAB2655EE6A6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270000"/>
          <a:ext cx="11233150" cy="17049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8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Ηλεκτρικά λεωφορεία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92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Προϋπολογισμός: 137,4 εκατ.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</a:t>
                      </a:r>
                      <a:r>
                        <a:rPr lang="el-GR" sz="1400" dirty="0"/>
                        <a:t>Από τη συνολική προμήθεια των 250 λεωφορείων, τα 110 παραδόθηκαν στη Θεσσαλονίκη</a:t>
                      </a:r>
                      <a:r>
                        <a:rPr lang="en-US" sz="1400" dirty="0"/>
                        <a:t> (</a:t>
                      </a:r>
                      <a:r>
                        <a:rPr lang="el-GR" sz="1400" dirty="0"/>
                        <a:t>Μάιος</a:t>
                      </a:r>
                      <a:r>
                        <a:rPr lang="el-GR" sz="1400" baseline="0" dirty="0"/>
                        <a:t> 2024)</a:t>
                      </a:r>
                      <a:r>
                        <a:rPr lang="el-GR" sz="14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Υλοποίηση</a:t>
                      </a:r>
                      <a:r>
                        <a:rPr lang="el-GR" sz="1400" baseline="0" dirty="0"/>
                        <a:t> Σταθμού Φόρτισης Η/Ο, συνολικής επένδυσης 10 εκατ. 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€, εγκατάσταση σε χώρο περιοχής αμαξοστασίου Σταυρούπολης Θεσσαλονίκης (ΟΑΣΘ).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Πρόσληψη 190 οδηγών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λεωφορείου με συμβάσεις ορισμένου χρόνου εντός του 2024.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4CCC79B-E612-7595-4E70-D7031CFA1300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4802188"/>
          <a:ext cx="11233150" cy="12604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027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Ανάθεση παροχής επιβατικών μεταφορών Θεσσαλονίκης (ΟΑΣΘ)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7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</a:t>
                      </a:r>
                      <a:r>
                        <a:rPr lang="el-GR" sz="1400"/>
                        <a:t>: 17,75 </a:t>
                      </a:r>
                      <a:r>
                        <a:rPr lang="el-GR" sz="1400" dirty="0"/>
                        <a:t>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2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διεθνής διαγωνισμός (ήδη υπάρχει προσωρινός ανάδοχος) για την απόκτηση 164 νεότερου τύπου λεωφορείων για 36 μήνες με τη μέθοδο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leasing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999D154-C6D3-3739-9160-6B7D0A5D97FB}"/>
              </a:ext>
            </a:extLst>
          </p:cNvPr>
          <p:cNvGraphicFramePr>
            <a:graphicFrameLocks noGrp="1"/>
          </p:cNvGraphicFramePr>
          <p:nvPr/>
        </p:nvGraphicFramePr>
        <p:xfrm>
          <a:off x="330200" y="3219450"/>
          <a:ext cx="11233150" cy="12604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027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Ανάθεση παροχής επιβατικών μεταφορών Θεσσαλονίκης (ΟΣΕΘ)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7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647 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2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Δημοσίευση διεθνούς διαγωνισμού του ΟΣΕΘ ανάθεσης συγκοινωνιακού έργου 220 νέων οχημάτων (έναρξη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διαδικασίας λήψης προσφορών στις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21.08.2024). Μέχρι την ολοκλήρωση της ανάθεσης είναι σε εξέλιξη συμβάσεις διάρκειας 8 μηνών.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0314-24E2-2C4B-ACF7-0BC09F2E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Αντιπλημμυρικά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F6CFC4-EF21-D1E2-9E4D-07DC8F0A1615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2911475"/>
          <a:ext cx="11233150" cy="1112838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Έργα Διευθέτησης Ρεμάτων Περιοχής Ωραιοκάστρου και κατασκευή απαραίτητων δικτύων όμβριων </a:t>
                      </a:r>
                      <a:endParaRPr lang="x-none" sz="1400" b="1" i="1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15,5 εκατ. €</a:t>
                      </a:r>
                      <a:endParaRPr lang="x-none" sz="1400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μεταφέρθηκε στο ΕΣΠΑ 2021-27. Σε διαδικασία διαχείρισης της αρχικής σύμβασης.</a:t>
                      </a:r>
                      <a:endParaRPr lang="x-none" sz="1400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BD67B260-AE4E-8D19-B684-C0F6A750C868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12271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Αποχέτευση Όμβριων Υδάτων Νότιου Τμήματος Δήμου Καλαμαριάς - Φάση Β’ 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</a:t>
                      </a:r>
                      <a:r>
                        <a:rPr lang="en-GB" sz="1400" dirty="0"/>
                        <a:t>0,52</a:t>
                      </a:r>
                      <a:r>
                        <a:rPr lang="el-GR" sz="1400" dirty="0"/>
                        <a:t>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05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2025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57%.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900D-4E62-7173-6E3D-938FE299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Άλλες υποδομές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1276E07-125D-4F49-83CF-6F4E38006B3A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43000"/>
          <a:ext cx="11233150" cy="2009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Ανέγερση Δικαστικών Μεγάρων Έδεσσας, Σερρών, Κιλκίς, ανακατασκευή Δικαστικού Μεγάρου Θεσσαλονίκης και συντήρηση και διαχείριση μέσω ΣΔΙΤ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5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120 ε</a:t>
                      </a:r>
                      <a:r>
                        <a:rPr lang="el-GR" sz="1400" dirty="0"/>
                        <a:t>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0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49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διαγωνιστική διαδικασία. Έχει ολοκληρωθεί το στάδιο Β.Ι και επίκειται η έναρξη του Ανταγωνιστικού Διαλόγου με 5 προεπιλεγέντες οικονομικούς φορείς. Σε διαδικασία μίσθωσης κτηρίου για τη μετεγκατάσταση του Δικαστηρίου Θεσσαλονίκης καθώς και ολοκλήρωσης των μελετών της εσωτερικής μετεγκατάστασης με μέριμνα του Υπουργείου Δικαιοσύνης. 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41772D-AE93-2E49-7075-B2A79AB791AD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3225800"/>
          <a:ext cx="11233150" cy="164941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3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Σχεδιασμός, κατασκευή, χρηματοδότηση, συντήρηση και λειτουργία 17 σχολικών μονάδων στην </a:t>
                      </a:r>
                      <a:r>
                        <a:rPr lang="el-GR" sz="1400" b="1" i="1" dirty="0" err="1"/>
                        <a:t>Περ</a:t>
                      </a:r>
                      <a:r>
                        <a:rPr lang="el-GR" sz="1400" b="1" i="1" dirty="0"/>
                        <a:t>. </a:t>
                      </a:r>
                      <a:r>
                        <a:rPr lang="el-GR" sz="1400" b="1" i="1" dirty="0" err="1"/>
                        <a:t>Κεν</a:t>
                      </a:r>
                      <a:r>
                        <a:rPr lang="el-GR" sz="1400" b="1" i="1" dirty="0"/>
                        <a:t>. Μακεδονίας μέσω ΣΔΙΤ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144,2 εκατ. €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8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2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5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Έχει ανακηρυχθεί προσωρινός ανάδοχος. Σε φάση ολοκλήρωσης της οριστικοποίησης των συμβατικών. Ο φάκελος του έργου έχει αποσταλεί για προσυμβατικό έλεγχο στο Ελεγκτικό Συνέδριο. 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5718899-F16B-D000-C72A-4E852A4B9C4A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4946650"/>
          <a:ext cx="11233150" cy="1501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Ενεργειακή αναβάθμιση του κτιρίου της Εθνικής Σχολής Δικαστικών Λειτουργών στην Καλαμαριά</a:t>
                      </a: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2,34 εκατ.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27.10.2025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Εκτελεσμένες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εργασίες αποξηλώσεων, μονώσεων και </a:t>
                      </a:r>
                      <a:r>
                        <a:rPr lang="el-GR" sz="1400" b="0" i="0" u="none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θερμοπρόσοψης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B03B-9754-D818-E6E7-1C449A92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Άλλες υποδομές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236A7-A288-FF46-9996-0A235BD7745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214438"/>
          <a:ext cx="11233150" cy="1501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Ανέγερση</a:t>
                      </a:r>
                      <a:r>
                        <a:rPr lang="el-GR" sz="1400" b="1" i="1" baseline="0" dirty="0"/>
                        <a:t> 25</a:t>
                      </a:r>
                      <a:r>
                        <a:rPr lang="el-GR" sz="1400" b="1" i="1" baseline="30000" dirty="0"/>
                        <a:t>ου</a:t>
                      </a:r>
                      <a:r>
                        <a:rPr lang="el-GR" sz="1400" b="1" i="1" baseline="0" dirty="0"/>
                        <a:t> Ολοήμερου Δημοτικού Σχολείου </a:t>
                      </a:r>
                      <a:r>
                        <a:rPr lang="el-GR" sz="1400" b="1" i="1" baseline="0" dirty="0" err="1"/>
                        <a:t>Ευόσμου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4,2 ε</a:t>
                      </a:r>
                      <a:r>
                        <a:rPr lang="el-GR" sz="1400" dirty="0"/>
                        <a:t>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16.05.2025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Εκτελεσμένες εργασίες σκυροδεμάτων υπογείου και ισογείου. Εκτελούνται εργασίες των τοίχων πλήρωσης.  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9510E2-8B8D-B047-F404-6E4EA215A827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2787650"/>
          <a:ext cx="11233150" cy="164941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3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Αποκατάσταση του εξωτερικού </a:t>
                      </a:r>
                      <a:r>
                        <a:rPr lang="el-GR" sz="1400" b="1" i="1" dirty="0" err="1"/>
                        <a:t>περιτυπώματος</a:t>
                      </a:r>
                      <a:r>
                        <a:rPr lang="el-GR" sz="1400" b="1" i="1" baseline="0" dirty="0"/>
                        <a:t> του Κτιρίου Διοίκησης του Γ.Ν.Θ. «Γ. Παπανικολάου»</a:t>
                      </a:r>
                      <a:endParaRPr lang="el-GR" sz="1400" b="1" i="1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124.000 €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8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16.11.2024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5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Έχει γίνει εγκατάσταση εργολάβου και έναρξη εργασιών. Πρόκειται για εργασίες αποκατάστασης των επιχρισμάτων,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καθώς και των χρωμάτων των όψεων του κτιρίου του Νοσοκομείου.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918624E-8585-76CC-F3EC-FCE0C078FD15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4518025"/>
          <a:ext cx="11233150" cy="1862219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93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Επεμβάσεις ενεργειακής</a:t>
                      </a:r>
                      <a:r>
                        <a:rPr lang="el-GR" sz="1400" b="1" i="1" baseline="0" dirty="0"/>
                        <a:t> αναβάθμισης και εξοικονόμησης ενέργειας Γενικού Νοσοκομείου Θεσσαλονίκης «Άγιος Παύλος»</a:t>
                      </a:r>
                      <a:endParaRPr lang="el-GR" sz="1400" b="1" i="1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3,24 εκατ. €</a:t>
                      </a:r>
                      <a:endParaRPr lang="x-none" sz="1400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2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17.09.2025</a:t>
                      </a:r>
                      <a:endParaRPr lang="x-none" sz="1400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Πρόκειται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για επεμβάσεις ενεργειακής αναβάθμισης του κελύφους του Νοσοκομείου και αφορούν αντικατάσταση κουφωμάτων, εξωτερική θερμομόνωση τοίχων, </a:t>
                      </a:r>
                      <a:r>
                        <a:rPr lang="el-GR" sz="1400" b="0" i="0" u="none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θερμοϋγρομόνωση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δώματος.</a:t>
                      </a:r>
                    </a:p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Επίσης θα πραγματοποιηθούν αναβαθμίσεις,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αποκαταστάσεις και εκσυγχρονισμός στις Η/Μ εγκαταστάσεις.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5E26-97A7-9D44-73F2-719B1288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Μετρό Θεσσαλονίκης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20757BA-9B83-A7A8-B9F4-F25BE1C62669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1160463"/>
          <a:ext cx="11233150" cy="1630446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68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Βασική γραμμή έργου Μετρό Θεσσαλονίκης</a:t>
                      </a:r>
                      <a:endParaRPr lang="x-none" sz="1400" b="1" i="1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8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1,46 δισ. €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30.11.2024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Πρόοδος υλοποίησης: Φάση περαίωσης κατασκευαστικών εργασιών / Πραγματοποίηση δοκιμών συστημάτων και τροχαίου υλικού / Διαδικασίες πιστοποίησης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4530866D-6E18-FAF6-C980-208559F1FEF2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2925763"/>
          <a:ext cx="11233150" cy="18542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i="1" dirty="0"/>
                        <a:t>Επέκταση προς Καλαμαριά  | Προμήθεια τροχαίου υλικού για την επέκταση</a:t>
                      </a:r>
                      <a:endParaRPr lang="x-none" b="1" i="1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Προϋπολογισμός: 577 εκατ. € | 174,84 εκατ. €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/>
                        <a:t>Εκτιμώμενη</a:t>
                      </a:r>
                      <a:r>
                        <a:rPr lang="el-GR" baseline="0" dirty="0"/>
                        <a:t> </a:t>
                      </a:r>
                      <a:r>
                        <a:rPr lang="el-GR" dirty="0"/>
                        <a:t>ολοκλήρωση: Μέχρι</a:t>
                      </a:r>
                      <a:r>
                        <a:rPr lang="el-GR" baseline="0" dirty="0"/>
                        <a:t> το τέλος του 2025</a:t>
                      </a:r>
                      <a:endParaRPr lang="el-GR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/>
                        <a:t>Πρόοδος υλοποίησης: 89,4%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F1D83E77-3344-A4BB-5294-E672DD25E9DA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4687888"/>
          <a:ext cx="11233150" cy="1482724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Μελέτη Ανάπτυξης Μετρό</a:t>
                      </a:r>
                      <a:r>
                        <a:rPr lang="el-GR" sz="1400" b="1" i="1" baseline="0" dirty="0"/>
                        <a:t> Θεσσαλονίκης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Προϋπολογισμός: 3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Έχει ολοκληρωθεί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Πρόοδος υλοποίησης: Έχει ανακοινωθεί η κατά προτεραιότητα επέκταση του Μετρό στη</a:t>
                      </a:r>
                      <a:r>
                        <a:rPr lang="el-GR" sz="1400" baseline="0" dirty="0"/>
                        <a:t> Βορειοδυτική Θεσσαλονίκη.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n-US" sz="3200" dirty="0"/>
              <a:t>Flyover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349375"/>
          <a:ext cx="11233150" cy="44958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i="1" dirty="0"/>
                        <a:t>Υπερσύγχρονος Εναέριος Αυτοκινητόδρομος</a:t>
                      </a:r>
                      <a:endParaRPr lang="x-none" b="1" i="1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Προϋπολογισμός: 462,77 εκατ. €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Εκτιμώμενη</a:t>
                      </a:r>
                      <a:r>
                        <a:rPr lang="el-GR" baseline="0" dirty="0"/>
                        <a:t> </a:t>
                      </a:r>
                      <a:r>
                        <a:rPr lang="el-GR" dirty="0"/>
                        <a:t>ολοκλήρωση: 05.2027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Κατασκευή Υπερυψωμένης Ταχείας Λεωφόρου μήκους 13 χλμ. η οποία αναμένεται να βελτιώσει σημαντικά τις κυκλοφοριακές συνθήκες της πόλης. Περιλαμβάνονται 9 ανισόπεδοι κόμβοι, 8 νέες γέφυρες και 3 νέες σήραγγες.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Οι εργασίες στα εργοτάξια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είναι σε πλήρη ανάπτυξη στους Χώρους Κατασκευής που έχουν παραδοθεί, με πλέον κρίσιμες τις Εργασίες που συνδέονται με την κατασκευή της γέφυρας του 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Flyover.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Σήμερα στα εργοτάξια απασχολούνται συνολικά περίπου 250 άτομα και 80 βαρέα μηχανήματα, εκ των οποίων 25 εκσκαφείς (και διαφόρων τύπων οχήματα τα υπόλοιπα).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Από πλευράς Υπουργείου Υποδομών και Μεταφορών εξασφαλίστηκε η χρηματοδότηση και υπεγράφη Συμπληρωματική Σύμβαση Εργασιών (προϋπολογισμού 22,85 εκατ. €) όπου, πέραν των λοιπών εργασιών συντήρησης, προβλέπονται και τα εξής: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Ομάδες άμεσης επέμβασης οχημάτων για συνεχείς περιπολίες.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Γερανοφόρα οχήματα και βαν στα εργοτάξια για την άμεση αντιμετώπιση έκτακτων περιστατικών.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Κέντρο 24ωρου ελέγχου κυκλοφορίας και εξοπλισμοί εποπτείας της κυκλοφορίας επί της οδού.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Λειτουργία τηλεφωνικού αριθμού 1077 για άμεση αναφορά από τους διερχόμενους οδηγούς.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Επόμενη συνεδρίαση συντονιστικού οργάνου</a:t>
                      </a:r>
                      <a:r>
                        <a:rPr lang="el-GR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27.08.2024.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7BE6-354A-E862-8016-F85C7CF5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F8A646-A420-A99C-BA0A-DB215E1595E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4535488"/>
          <a:ext cx="11233150" cy="1620837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26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Αναβάθμιση υποδομής της υφιστάμενης σιδηροδρομικής γραμμής Μουριές - Προμαχώνας και οριστική μελέτη για την εγκατάσταση ηλεκτροκίνησης στον άξονα Θεσσαλονίκη - Στρυμόνας - Προμαχώνας</a:t>
                      </a:r>
                      <a:endParaRPr lang="x-none" sz="1400" b="1" i="1" dirty="0"/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202 εκατ. €</a:t>
                      </a:r>
                      <a:endParaRPr lang="x-none" sz="1400" dirty="0"/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εντάχθηκε για συγχρηματοδότηση στο Ταμείο Συνοχής του Μηχανισμού για τη Σύνδεση της Ευρώπης (CEF II).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Υπογραφή 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Grand Agreement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Σεπτέμβριος 2024</a:t>
                      </a:r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5B7A15CA-CE07-B639-C1E8-768949C8E8A0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1084263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Αναβάθμιση Σηματοδότησης / </a:t>
                      </a:r>
                      <a:r>
                        <a:rPr lang="el-GR" sz="1400" b="1" i="1" dirty="0" err="1"/>
                        <a:t>Τηλεδιοίκησης</a:t>
                      </a:r>
                      <a:r>
                        <a:rPr lang="el-GR" sz="1400" b="1" i="1" dirty="0"/>
                        <a:t> στο τμήμα ΤΧ1 Θεσσαλονίκη - Ειδομένη 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50,67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12.2026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25% του οικονομικού αντικειμένου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11E8C2B9-45E1-ABB7-3742-7E56CAB3E815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285908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>
                          <a:solidFill>
                            <a:schemeClr val="tx1"/>
                          </a:solidFill>
                        </a:rPr>
                        <a:t>Σύνδεση 6ου Προβλήτα Θεσσαλονίκης &amp; Προαστιακού Δυτικής Θεσσαλονίκης </a:t>
                      </a:r>
                      <a:endParaRPr lang="x-none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66,34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2025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διαγωνιστική διαδικασία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Β’ φάση ανταγωνιστικού διαλόγου.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B5B5-9DAB-6B6B-9FDB-13E2DE5F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BE54AC-595D-1F14-EB84-45A0A3C657E8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943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διπλής σιδηροδρομικής γραμμής Αθηνών - Θεσσαλονίκης από ΧΘ 426 έως ΧΘ 433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9,85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AAD570E-DB79-A476-ACF2-925F87E611FD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της υφιστάμενης σιδηροδρομικής γραμμής Πλατύ - Έδεσσα - Φλώρινα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3,27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δημοπρατήθηκε στις 26.06.2024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E54AC2-E284-B1FA-5852-185617823237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4275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</a:t>
                      </a:r>
                      <a:r>
                        <a:rPr lang="el-GR" sz="1400" b="1" i="1" dirty="0" err="1"/>
                        <a:t>Καστανούσας</a:t>
                      </a:r>
                      <a:r>
                        <a:rPr lang="el-GR" sz="1400" b="1" i="1" dirty="0"/>
                        <a:t> - ΣΣ Ροδόπολης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9,03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</a:t>
                      </a:r>
                      <a:r>
                        <a:rPr lang="el-GR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συμβασιοποίηση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D5CB-5A7A-9F53-F1C1-B16D9A1E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C55137-3683-33AE-F61F-70237A22EC62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943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διπλής σιδηροδρομικής γραμμής Αθηνών - Θεσσαλονίκης από ΧΘ  418 έως ΧΘ 426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10,5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</a:t>
                      </a:r>
                      <a:r>
                        <a:rPr lang="el-GR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συμβασιοποίηση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0F5BFC9-BE79-035B-F5FE-9DDF1B80939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Πολυκάστρου - ΣΣ Ειδομένης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7,25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326F8B-9568-2803-2FE2-DE21F94A6D22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4275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σιδηροδρομικής γραμμής τμήματος Θεσσαλονίκης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F791-178C-1D94-ACF7-8C0E3A16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0C77C4-82E2-41D0-A385-FC978B06DF91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6876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Κατασκευή πεζογέφυρας στους Αμπελόκηπους - Μενεμένης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1,2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41B9DBE2-B375-F97B-6C2E-E8150D8954D0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Στρυμόνα - ΣΣ Προμαχώνα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5,5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057DA3-9535-62BF-564B-27506237C33F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341813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Σηματοδότησης - </a:t>
                      </a:r>
                      <a:r>
                        <a:rPr lang="el-GR" sz="1400" b="1" i="1" dirty="0" err="1"/>
                        <a:t>Τηλεδιοίκησης</a:t>
                      </a:r>
                      <a:r>
                        <a:rPr lang="el-GR" sz="1400" b="1" i="1" dirty="0"/>
                        <a:t> </a:t>
                      </a:r>
                      <a:r>
                        <a:rPr lang="en-US" sz="1400" b="1" i="1" dirty="0"/>
                        <a:t>&amp; ETCS </a:t>
                      </a:r>
                      <a:r>
                        <a:rPr lang="el-GR" sz="1400" b="1" i="1" dirty="0"/>
                        <a:t>στο τμήμα ΣΣ Πλατύ – ΣΣ Προμαχώνα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6,15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8168-7371-E049-A67E-C2EB7DF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Οδικά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B532B4-E9ED-BA10-77FE-6164594B9EFF}"/>
              </a:ext>
            </a:extLst>
          </p:cNvPr>
          <p:cNvGraphicFramePr>
            <a:graphicFrameLocks noGrp="1"/>
          </p:cNvGraphicFramePr>
          <p:nvPr/>
        </p:nvGraphicFramePr>
        <p:xfrm>
          <a:off x="403225" y="1330325"/>
          <a:ext cx="11233150" cy="985838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553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Κατασκευή ανισόπεδου κόμβου Κ16 στη συμβολή ΠΑΘΕ και εσωτερικής περιφερειακής οδού Θεσσαλονίκης - Β' Φάση</a:t>
                      </a:r>
                      <a:endParaRPr lang="x-none" sz="1400" b="1" i="1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71,2 εκατ. €</a:t>
                      </a:r>
                      <a:endParaRPr lang="x-none" sz="1400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53">
                <a:tc>
                  <a:txBody>
                    <a:bodyPr/>
                    <a:lstStyle/>
                    <a:p>
                      <a:r>
                        <a:rPr lang="el-GR" sz="1400" dirty="0"/>
                        <a:t>Ολοκλήρωση: Σεπτέμβριος 2023</a:t>
                      </a:r>
                      <a:endParaRPr lang="x-none" sz="1400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B49E679-AB2A-9E6B-56C5-46372FE8693A}"/>
              </a:ext>
            </a:extLst>
          </p:cNvPr>
          <p:cNvGraphicFramePr>
            <a:graphicFrameLocks noGrp="1"/>
          </p:cNvGraphicFramePr>
          <p:nvPr/>
        </p:nvGraphicFramePr>
        <p:xfrm>
          <a:off x="403225" y="2943225"/>
          <a:ext cx="11233150" cy="150495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42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Ολοκλήρωση σύνδεσης αυτοκινητοδρόμου Π.Α.Θ.Ε. και Εγνατίας Οδού με τον 6ο προβλήτα Λιμένα Θεσσαλονίκης και το οδικό δίκτυο της περιοχής </a:t>
                      </a:r>
                      <a:r>
                        <a:rPr lang="el-GR" sz="1400" b="1" i="1" dirty="0" err="1"/>
                        <a:t>Καλοχωρίου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80,6 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τέλος 2024 ~ αρχές 2025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Εκτέλεση εργασιών. Θα ολοκληρωθεί το νότιο τμήμα στη σύνδεση με τον ΟΛΘ. </a:t>
                      </a:r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0219-6387-3B34-718C-3B2A9B7B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Οδικά έργα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A2D952-A35C-B758-82E6-F9FF2C040D83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33475"/>
          <a:ext cx="11233150" cy="221456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01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Οδικός Άξονας Θεσσαλονίκη – Έδεσσα (Ε02)</a:t>
                      </a:r>
                      <a:endParaRPr lang="x-none" sz="1400" b="1" i="1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1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411 εκατ. €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11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53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η διαγωνιστική διαδικασία. Τον Ιούλιο του 2024 ολοκληρώθηκε 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 (ΒΙ Φάση) και μετά την υποβολή σχολίων από τους προεπιλεγέντες θα ακολουθήσει και 2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Διαλόγου.</a:t>
                      </a:r>
                    </a:p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Με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την ολοκλήρωση του Ανταγωνιστικού Διαλόγου θα συνταχθεί το Τεύχος Υποβολής Δεσμευτικών Προσφορών (ΒΙΙ Φάση), με προβλεπόμενη ημερομηνία το Νοέμβριο του 2024.</a:t>
                      </a:r>
                    </a:p>
                    <a:p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Προσωρινός ανάδοχος αναμένεται να αναδειχθεί στο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τρίμηνο του 2025. 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87B718C-062D-7741-8DEB-4653384D94B3}"/>
              </a:ext>
            </a:extLst>
          </p:cNvPr>
          <p:cNvGraphicFramePr>
            <a:graphicFrameLocks noGrp="1"/>
          </p:cNvGraphicFramePr>
          <p:nvPr/>
        </p:nvGraphicFramePr>
        <p:xfrm>
          <a:off x="298450" y="3816350"/>
          <a:ext cx="11233150" cy="217805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88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Οδικός Άξονας Δράμα – Αμφίπολη </a:t>
                      </a:r>
                      <a:endParaRPr lang="x-none" sz="1400" b="1" i="1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8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199,8 εκατ. €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80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410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η διαγωνιστική διαδικασία. Τον Ιούλιο του 2024 ολοκληρώθηκε 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 (ΒΙ Φάση) και μετά την υποβολή σχολίων από τους προεπιλεγέντες θα ακολουθήσει και 2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Διαλόγου.</a:t>
                      </a:r>
                    </a:p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Με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την ολοκλήρωση του Ανταγωνιστικού Διαλόγου θα συνταχθεί το Τεύχος Υποβολής Δεσμευτικών Προσφορών (ΒΙΙ Φάση), με προβλεπόμενη ημερομηνία το Νοέμβριο του 2024.</a:t>
                      </a:r>
                    </a:p>
                    <a:p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Προσωρινός ανάδοχος αναμένεται να αναδειχθεί στο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τρίμηνο του 2025.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1459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1_Office Theme</vt:lpstr>
      <vt:lpstr>PowerPoint Presentation</vt:lpstr>
      <vt:lpstr>Μετρό Θεσσαλονίκης</vt:lpstr>
      <vt:lpstr>Flyover</vt:lpstr>
      <vt:lpstr>Σιδηροδρομικά έργα</vt:lpstr>
      <vt:lpstr>Σιδηροδρομικά έργα</vt:lpstr>
      <vt:lpstr>Σιδηροδρομικά έργα</vt:lpstr>
      <vt:lpstr>Σιδηροδρομικά έργα</vt:lpstr>
      <vt:lpstr>Οδικά έργα</vt:lpstr>
      <vt:lpstr>Οδικά έργα</vt:lpstr>
      <vt:lpstr>Αστικές συγκοινωνίες</vt:lpstr>
      <vt:lpstr>Αντιπλημμυρικά έργα</vt:lpstr>
      <vt:lpstr>Άλλες υποδομές</vt:lpstr>
      <vt:lpstr>Άλλες υποδομές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Θανάσης Κοντογεώργης</dc:creator>
  <cp:lastModifiedBy>Kostats Sarris</cp:lastModifiedBy>
  <cp:revision>1018</cp:revision>
  <cp:lastPrinted>2024-08-23T11:24:45Z</cp:lastPrinted>
  <dcterms:created xsi:type="dcterms:W3CDTF">2024-01-03T14:35:00Z</dcterms:created>
  <dcterms:modified xsi:type="dcterms:W3CDTF">2024-08-27T14:04:16Z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BBDC1500AC134E7CA285FFE62A884D06_13</vt:lpwstr>
  </property>
  <property fmtid="{D5CDD505-2E9C-101B-9397-08002B2CF9AE}" pid="3" name="KSOProductBuildVer">
    <vt:lpwstr>1033-12.2.0.17545</vt:lpwstr>
  </property>
</Properties>
</file>