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2"/>
  </p:notesMasterIdLst>
  <p:sldIdLst>
    <p:sldId id="256" r:id="rId2"/>
    <p:sldId id="257" r:id="rId3"/>
    <p:sldId id="258" r:id="rId4"/>
    <p:sldId id="284" r:id="rId5"/>
    <p:sldId id="297" r:id="rId6"/>
    <p:sldId id="302" r:id="rId7"/>
    <p:sldId id="300" r:id="rId8"/>
    <p:sldId id="303" r:id="rId9"/>
    <p:sldId id="299" r:id="rId10"/>
    <p:sldId id="293" r:id="rId11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266D4B"/>
    <a:srgbClr val="0F3200"/>
    <a:srgbClr val="F0F0F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0ABFA-3E69-42C8-9D17-76413CFA5F09}" type="datetimeFigureOut">
              <a:rPr lang="el-GR" smtClean="0"/>
              <a:pPr/>
              <a:t>3/6/2024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0F67-EF1C-4B85-BA92-80C6A7180C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30F67-EF1C-4B85-BA92-80C6A7180C6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77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30F67-EF1C-4B85-BA92-80C6A7180C6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18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30F67-EF1C-4B85-BA92-80C6A7180C6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8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3DF2E6-77B3-4E4A-A3C5-FF1818B13B2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1E45141-5921-4F74-8809-D6BA1FD92B7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64FC17-97FB-4908-8180-7FAD993852AE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EA45149-1274-4ED6-85E2-F2DCECCC686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8C5D272-C92B-43BA-B489-04A2C076F0F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80A0D8D-CDA4-4C0E-AD6D-EE225C891B6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B9B5E7F-0870-4492-A3FA-4D2D74D8EDF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97B23D-4F19-407A-89F9-A128EEE699E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CCEC9DA-999D-4582-A3D0-4AA9A6C91DA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9274A08-D618-49C1-8275-E616C24C1BA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81F0159-81DB-4141-AA25-C038B743A1A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C891E1A-73C5-4AFD-9DF0-566B046F320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8756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en-US"/>
              <a:t>Footer</a:t>
            </a:r>
            <a:endParaRPr lang="el-GR"/>
          </a:p>
        </p:txBody>
      </p:sp>
      <p:sp>
        <p:nvSpPr>
          <p:cNvPr id="101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fld id="{F6484D71-74FB-4129-BA31-31E260A5232D}" type="slidenum">
              <a:rPr lang="el-GR" smtClean="0"/>
              <a:pPr/>
              <a:t>‹#›</a:t>
            </a:fld>
            <a:endParaRPr lang="el-G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endParaRPr lang="el-GR"/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indent="0"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377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0D7C837-D2C5-2B4E-1F18-83BAC828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 bright="-25000"/>
          </a:blip>
          <a:stretch>
            <a:fillRect/>
          </a:stretch>
        </p:blipFill>
        <p:spPr>
          <a:xfrm>
            <a:off x="0" y="7"/>
            <a:ext cx="9252720" cy="7028119"/>
          </a:xfrm>
          <a:prstGeom prst="rect">
            <a:avLst/>
          </a:prstGeom>
        </p:spPr>
      </p:pic>
      <p:sp>
        <p:nvSpPr>
          <p:cNvPr id="343" name="PlaceHolder 1"/>
          <p:cNvSpPr>
            <a:spLocks noGrp="1"/>
          </p:cNvSpPr>
          <p:nvPr>
            <p:ph type="title" idx="4294967295"/>
          </p:nvPr>
        </p:nvSpPr>
        <p:spPr>
          <a:xfrm>
            <a:off x="1502197" y="779015"/>
            <a:ext cx="6379533" cy="1697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l-GR" sz="4200" spc="-1" dirty="0">
                <a:solidFill>
                  <a:srgbClr val="FFFFFF"/>
                </a:solidFill>
                <a:latin typeface="Calibri"/>
                <a:ea typeface="Calibri"/>
              </a:rPr>
              <a:t>Τα δάση της Ελλάδας </a:t>
            </a:r>
            <a:br>
              <a:rPr lang="el-GR" sz="4200" spc="-1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el-GR" sz="4200" spc="-1" dirty="0">
                <a:solidFill>
                  <a:srgbClr val="FFFFFF"/>
                </a:solidFill>
                <a:latin typeface="Calibri"/>
                <a:ea typeface="Calibri"/>
              </a:rPr>
              <a:t>και η διαχείρισή τους</a:t>
            </a:r>
            <a:endParaRPr lang="el-GR" sz="4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idx="4294967295"/>
          </p:nvPr>
        </p:nvSpPr>
        <p:spPr>
          <a:xfrm>
            <a:off x="2394272" y="2184616"/>
            <a:ext cx="4464175" cy="29863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lnSpc>
                <a:spcPct val="120000"/>
              </a:lnSpc>
              <a:spcAft>
                <a:spcPts val="451"/>
              </a:spcAft>
              <a:buNone/>
              <a:tabLst>
                <a:tab pos="0" algn="l"/>
              </a:tabLst>
            </a:pPr>
            <a:endParaRPr lang="el-GR" sz="165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651" spc="-1" dirty="0">
                <a:solidFill>
                  <a:srgbClr val="FFFFFF"/>
                </a:solidFill>
                <a:latin typeface="Calibri"/>
                <a:ea typeface="Calibri"/>
              </a:rPr>
              <a:t>Ευάγγελος </a:t>
            </a:r>
            <a:r>
              <a:rPr lang="el-GR" sz="1651" spc="-1" dirty="0" err="1">
                <a:solidFill>
                  <a:srgbClr val="FFFFFF"/>
                </a:solidFill>
                <a:latin typeface="Calibri"/>
                <a:ea typeface="Calibri"/>
              </a:rPr>
              <a:t>Γκουντούφας</a:t>
            </a:r>
            <a:endParaRPr lang="en-GB" sz="1651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Αν. Προϊστάμενος Γενικής Διεύθυνσης Δασών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&amp; Δασικού Περιβάλλοντος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651" spc="-1" dirty="0">
                <a:solidFill>
                  <a:srgbClr val="FFFFFF"/>
                </a:solidFill>
                <a:latin typeface="Calibri"/>
                <a:ea typeface="Calibri"/>
              </a:rPr>
              <a:t>Παναγιώτης </a:t>
            </a:r>
            <a:r>
              <a:rPr lang="el-GR" sz="1651" spc="-1" dirty="0" err="1">
                <a:solidFill>
                  <a:srgbClr val="FFFFFF"/>
                </a:solidFill>
                <a:latin typeface="Calibri"/>
                <a:ea typeface="Calibri"/>
              </a:rPr>
              <a:t>Δρούγας</a:t>
            </a:r>
            <a:endParaRPr lang="el-GR" sz="165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Προϊστάμενος Διεύθυνσης Διαχείρισης Δασών</a:t>
            </a:r>
            <a:endParaRPr lang="el-GR" sz="165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651" spc="-1" dirty="0">
                <a:solidFill>
                  <a:srgbClr val="FFFFFF"/>
                </a:solidFill>
                <a:latin typeface="Calibri"/>
                <a:ea typeface="Calibri"/>
              </a:rPr>
              <a:t>Σουζάνα </a:t>
            </a:r>
            <a:r>
              <a:rPr lang="el-GR" sz="1651" spc="-1" dirty="0" err="1">
                <a:solidFill>
                  <a:srgbClr val="FFFFFF"/>
                </a:solidFill>
                <a:latin typeface="Calibri"/>
                <a:ea typeface="Calibri"/>
              </a:rPr>
              <a:t>Ανδρίτσου</a:t>
            </a:r>
            <a:endParaRPr lang="en-GB" sz="1651" spc="-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Αν. Προϊσταμένη Τμήματος Διαχείρισης Δημοσίων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Δασικών και </a:t>
            </a:r>
            <a:r>
              <a:rPr lang="el-GR" sz="1200" spc="-1" dirty="0" err="1">
                <a:solidFill>
                  <a:srgbClr val="FFFFFF"/>
                </a:solidFill>
                <a:latin typeface="Calibri"/>
                <a:ea typeface="Calibri"/>
              </a:rPr>
              <a:t>Λιβαδικών</a:t>
            </a: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 Οικοσυστημάτων</a:t>
            </a:r>
          </a:p>
          <a:p>
            <a:pPr indent="0" algn="r">
              <a:lnSpc>
                <a:spcPct val="120000"/>
              </a:lnSpc>
              <a:spcAft>
                <a:spcPts val="451"/>
              </a:spcAft>
              <a:buNone/>
              <a:tabLst>
                <a:tab pos="0" algn="l"/>
              </a:tabLst>
            </a:pPr>
            <a:endParaRPr lang="en-GB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Google Shape;364;p1"/>
          <p:cNvSpPr/>
          <p:nvPr/>
        </p:nvSpPr>
        <p:spPr>
          <a:xfrm>
            <a:off x="3526755" y="5969891"/>
            <a:ext cx="503774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l-GR" sz="1200" i="1" spc="-1" dirty="0">
                <a:solidFill>
                  <a:srgbClr val="FFFFFF"/>
                </a:solidFill>
                <a:latin typeface="Calibri"/>
                <a:ea typeface="Calibri"/>
              </a:rPr>
              <a:t>Παρουσίαση </a:t>
            </a:r>
            <a:r>
              <a:rPr lang="el-GR" sz="12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επικαιροποιημένων</a:t>
            </a:r>
            <a:r>
              <a:rPr lang="el-GR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Προδιαγραφών εκπόνησης δασοπονικών μελετών διαχείρισης Δασών &amp; Δασικών Οικοσυστημάτων</a:t>
            </a:r>
            <a:endParaRPr lang="el-GR" sz="1200" i="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algn="r">
              <a:tabLst>
                <a:tab pos="0" algn="l"/>
              </a:tabLst>
            </a:pPr>
            <a:r>
              <a:rPr lang="el-GR" sz="1200" i="1" spc="-1" dirty="0">
                <a:solidFill>
                  <a:srgbClr val="FFFFFF"/>
                </a:solidFill>
                <a:latin typeface="Calibri"/>
                <a:ea typeface="Calibri"/>
              </a:rPr>
              <a:t>Ιούνιος 2024</a:t>
            </a:r>
            <a:endParaRPr lang="en-GB" sz="1200" i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Google Shape;365;p1" descr="Εικόνα που περιέχει λογότυπο, σύμβολο, Εμπορικό σήμα, έμβλημα&#10;&#10;Περιγραφή που δημιουργήθηκε αυτόματα"/>
          <p:cNvPicPr/>
          <p:nvPr/>
        </p:nvPicPr>
        <p:blipFill>
          <a:blip r:embed="rId3" cstate="print"/>
          <a:srcRect l="19198" t="4193" r="19707" b="6488"/>
          <a:stretch/>
        </p:blipFill>
        <p:spPr>
          <a:xfrm>
            <a:off x="2212820" y="5959008"/>
            <a:ext cx="721440" cy="71568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66;p1" descr="ΥΠΕΝ Αρχική -"/>
          <p:cNvPicPr/>
          <p:nvPr/>
        </p:nvPicPr>
        <p:blipFill>
          <a:blip r:embed="rId4" cstate="print"/>
          <a:stretch/>
        </p:blipFill>
        <p:spPr>
          <a:xfrm>
            <a:off x="579500" y="5959008"/>
            <a:ext cx="1574280" cy="715680"/>
          </a:xfrm>
          <a:prstGeom prst="rect">
            <a:avLst/>
          </a:prstGeom>
          <a:ln w="0">
            <a:noFill/>
          </a:ln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67FC735-B015-D6B2-60AA-CC7B788D0088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C3BFC2E-F3BF-4392-77E7-5924418CD87C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931180" y="6496128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5 - Εικόνα" descr="P1010032.JPG"/>
          <p:cNvPicPr/>
          <p:nvPr/>
        </p:nvPicPr>
        <p:blipFill>
          <a:blip r:embed="rId2" cstate="print">
            <a:lum bright="-30000" contrast="10000"/>
          </a:blip>
          <a:stretch/>
        </p:blipFill>
        <p:spPr>
          <a:xfrm>
            <a:off x="-32040" y="4320"/>
            <a:ext cx="9176040" cy="6853680"/>
          </a:xfrm>
          <a:prstGeom prst="rect">
            <a:avLst/>
          </a:prstGeom>
          <a:ln w="0">
            <a:noFill/>
          </a:ln>
        </p:spPr>
      </p:pic>
      <p:sp>
        <p:nvSpPr>
          <p:cNvPr id="901" name="PlaceHolder 4"/>
          <p:cNvSpPr/>
          <p:nvPr/>
        </p:nvSpPr>
        <p:spPr>
          <a:xfrm>
            <a:off x="506437" y="4081207"/>
            <a:ext cx="3165232" cy="71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71" algn="ctr">
              <a:spcBef>
                <a:spcPts val="641"/>
              </a:spcBef>
              <a:tabLst>
                <a:tab pos="0" algn="l"/>
              </a:tabLst>
            </a:pPr>
            <a:r>
              <a:rPr lang="el-GR" sz="3200" b="1" spc="-1" dirty="0">
                <a:solidFill>
                  <a:srgbClr val="FFFFFF"/>
                </a:solidFill>
                <a:latin typeface="Calibri"/>
                <a:ea typeface="DejaVu Sans"/>
              </a:rPr>
              <a:t>Ευχαριστούμε!</a:t>
            </a:r>
            <a:endParaRPr lang="en-GB" sz="3200" spc="-1" dirty="0">
              <a:solidFill>
                <a:srgbClr val="000000"/>
              </a:solidFill>
              <a:latin typeface="Arial"/>
            </a:endParaRPr>
          </a:p>
          <a:p>
            <a:pPr marL="343071">
              <a:spcBef>
                <a:spcPts val="641"/>
              </a:spcBef>
              <a:tabLst>
                <a:tab pos="0" algn="l"/>
              </a:tabLst>
            </a:pPr>
            <a:endParaRPr lang="en-GB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963FA25-26D8-054D-8437-4458C491DC5E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61B8D8-1D67-E61E-E8FF-3583715000E0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761802" y="6356520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45588" y="2272659"/>
            <a:ext cx="7807570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34" charset="0"/>
                <a:cs typeface="Calibri" pitchFamily="34" charset="0"/>
              </a:rPr>
              <a:t>Στόχος μας είναι η ολοκληρωμένη διαχείριση του συνόλου των δασικών οικοσυστημάτων της χώρας μας, λαμβάνοντας πάντα υπόψη την αρχή της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34" charset="0"/>
                <a:cs typeface="Calibri" pitchFamily="34" charset="0"/>
              </a:rPr>
              <a:t>αειφορίας</a:t>
            </a:r>
            <a:r>
              <a:rPr lang="el-G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34" charset="0"/>
                <a:cs typeface="Calibri" pitchFamily="34" charset="0"/>
              </a:rPr>
              <a:t> και των πολλαπλών λειτουργιών, χρήσεων και υπηρεσιών που αυτά εξυπηρετούν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Ορθογώνιο 8"/>
          <p:cNvSpPr/>
          <p:nvPr/>
        </p:nvSpPr>
        <p:spPr>
          <a:xfrm>
            <a:off x="0" y="5"/>
            <a:ext cx="9139680" cy="6945539"/>
          </a:xfrm>
          <a:prstGeom prst="rect">
            <a:avLst/>
          </a:prstGeom>
          <a:solidFill>
            <a:srgbClr val="000000">
              <a:alpha val="15000"/>
            </a:srgbClr>
          </a:solidFill>
          <a:ln w="12600">
            <a:solidFill>
              <a:srgbClr val="465D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8E7483-AC6A-A167-D205-779780934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 bright="-25000"/>
          </a:blip>
          <a:stretch>
            <a:fillRect/>
          </a:stretch>
        </p:blipFill>
        <p:spPr>
          <a:xfrm>
            <a:off x="0" y="4"/>
            <a:ext cx="9144000" cy="6945539"/>
          </a:xfrm>
          <a:prstGeom prst="rect">
            <a:avLst/>
          </a:prstGeom>
        </p:spPr>
      </p:pic>
      <p:sp>
        <p:nvSpPr>
          <p:cNvPr id="349" name="PlaceHolder 1"/>
          <p:cNvSpPr>
            <a:spLocks noGrp="1"/>
          </p:cNvSpPr>
          <p:nvPr>
            <p:ph type="title" idx="4294967295"/>
          </p:nvPr>
        </p:nvSpPr>
        <p:spPr>
          <a:xfrm>
            <a:off x="4684542" y="806457"/>
            <a:ext cx="3739619" cy="8032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Calibri"/>
              </a:rPr>
              <a:t>Βιοκλιματικές</a:t>
            </a:r>
            <a:r>
              <a:rPr lang="el-GR" sz="2800" b="1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Calibri"/>
              </a:rPr>
              <a:t>συνθήκες</a:t>
            </a:r>
            <a:endParaRPr lang="el-GR" sz="2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idx="4294967295"/>
          </p:nvPr>
        </p:nvSpPr>
        <p:spPr>
          <a:xfrm>
            <a:off x="4826000" y="1455746"/>
            <a:ext cx="4094264" cy="29940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58474" indent="-258474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el-GR" sz="1800" spc="-1" dirty="0">
                <a:solidFill>
                  <a:srgbClr val="FFFFFF"/>
                </a:solidFill>
                <a:latin typeface="Calibri"/>
                <a:ea typeface="Calibri"/>
              </a:rPr>
              <a:t>Ορεινό ανάγλυφο με απότομη μεταβολή του υψομέτρου</a:t>
            </a:r>
            <a:endParaRPr lang="el-GR" sz="1800" spc="-1" dirty="0">
              <a:solidFill>
                <a:srgbClr val="000000"/>
              </a:solidFill>
              <a:latin typeface="Arial"/>
            </a:endParaRPr>
          </a:p>
          <a:p>
            <a:pPr marL="258474" indent="-258474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el-GR" sz="1800" spc="-1" dirty="0">
                <a:solidFill>
                  <a:srgbClr val="FFFFFF"/>
                </a:solidFill>
                <a:latin typeface="Calibri"/>
                <a:ea typeface="Calibri"/>
              </a:rPr>
              <a:t>οι οροσειρές που διασχίζουν τη χώρα ασκούν επίδραση στο κλίμα:</a:t>
            </a:r>
            <a:endParaRPr lang="el-GR" sz="1800" spc="-1" dirty="0">
              <a:solidFill>
                <a:srgbClr val="000000"/>
              </a:solidFill>
              <a:latin typeface="Arial"/>
            </a:endParaRPr>
          </a:p>
          <a:p>
            <a:pPr marL="596505" lvl="1" indent="-253434">
              <a:lnSpc>
                <a:spcPct val="120000"/>
              </a:lnSpc>
              <a:spcBef>
                <a:spcPts val="375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charset="2"/>
              <a:buChar char=""/>
            </a:pPr>
            <a:r>
              <a:rPr lang="el-GR" sz="1600" spc="-1" dirty="0">
                <a:solidFill>
                  <a:srgbClr val="FFFFFF"/>
                </a:solidFill>
                <a:latin typeface="Arial"/>
                <a:ea typeface="Calibri"/>
              </a:rPr>
              <a:t>Πίνδος μέχρι Ταΰγετος</a:t>
            </a:r>
            <a:endParaRPr lang="el-GR" sz="1600" spc="-1" dirty="0">
              <a:solidFill>
                <a:srgbClr val="000000"/>
              </a:solidFill>
              <a:latin typeface="Arial"/>
            </a:endParaRPr>
          </a:p>
          <a:p>
            <a:pPr marL="596505" lvl="1" indent="-253434">
              <a:lnSpc>
                <a:spcPct val="120000"/>
              </a:lnSpc>
              <a:spcBef>
                <a:spcPts val="375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charset="2"/>
              <a:buChar char=""/>
            </a:pPr>
            <a:r>
              <a:rPr lang="el-GR" sz="1600" spc="-1" dirty="0">
                <a:solidFill>
                  <a:srgbClr val="FFFFFF"/>
                </a:solidFill>
                <a:latin typeface="Arial"/>
                <a:ea typeface="Calibri"/>
              </a:rPr>
              <a:t>Βέρμιο μέχρι Πήλιο</a:t>
            </a:r>
            <a:endParaRPr lang="el-GR" sz="1600" spc="-1" dirty="0">
              <a:solidFill>
                <a:srgbClr val="000000"/>
              </a:solidFill>
              <a:latin typeface="Arial"/>
            </a:endParaRPr>
          </a:p>
          <a:p>
            <a:pPr marL="596505" lvl="1" indent="-253434">
              <a:lnSpc>
                <a:spcPct val="120000"/>
              </a:lnSpc>
              <a:spcBef>
                <a:spcPts val="375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charset="2"/>
              <a:buChar char=""/>
            </a:pPr>
            <a:r>
              <a:rPr lang="el-GR" sz="1600" spc="-1" dirty="0">
                <a:solidFill>
                  <a:srgbClr val="FFFFFF"/>
                </a:solidFill>
                <a:latin typeface="Arial"/>
                <a:ea typeface="Calibri"/>
              </a:rPr>
              <a:t>Βόρας μέχρι Ροδόπη</a:t>
            </a:r>
            <a:endParaRPr lang="el-GR" sz="16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1" name="Εικόνα 12"/>
          <p:cNvPicPr/>
          <p:nvPr/>
        </p:nvPicPr>
        <p:blipFill>
          <a:blip r:embed="rId3" cstate="print"/>
          <a:srcRect l="15644" t="4618" r="11905" b="3804"/>
          <a:stretch/>
        </p:blipFill>
        <p:spPr>
          <a:xfrm>
            <a:off x="52920" y="820080"/>
            <a:ext cx="6478920" cy="5788080"/>
          </a:xfrm>
          <a:prstGeom prst="rect">
            <a:avLst/>
          </a:prstGeom>
          <a:ln w="0">
            <a:noFill/>
          </a:ln>
          <a:effectLst>
            <a:outerShdw blurRad="291960" dist="138479" dir="27000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/>
          <p:cNvSpPr/>
          <p:nvPr/>
        </p:nvSpPr>
        <p:spPr>
          <a:xfrm>
            <a:off x="5433712" y="6059730"/>
            <a:ext cx="326805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Χαρτογραφική επιμέλεια: Κυριακή </a:t>
            </a:r>
            <a:r>
              <a:rPr lang="el-GR" sz="1000" i="1" spc="-1" dirty="0" err="1">
                <a:solidFill>
                  <a:srgbClr val="FFFFFF"/>
                </a:solidFill>
                <a:latin typeface="Arial"/>
                <a:ea typeface="DejaVu Sans"/>
              </a:rPr>
              <a:t>Τεστέμπαση</a:t>
            </a:r>
            <a:endParaRPr lang="el-GR" sz="1000" i="1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Διεύθυνση Δασικών Έργων και Υποδομών της ΓΔΔΔΠ</a:t>
            </a:r>
            <a:endParaRPr lang="en-GB" sz="1000" i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C90823C-D1A6-0215-E81C-1AD2AAF91733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B1DAE7-E918-E3FD-3D63-CE94E7B0F6CD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873132" y="6484750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00"/>
    </mc:Choice>
    <mc:Fallback xmlns="">
      <p:transition spd="slow" advTm="26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44CC26-6556-2F77-4906-877A72C38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352" name="PlaceHolder 1"/>
          <p:cNvSpPr>
            <a:spLocks noGrp="1"/>
          </p:cNvSpPr>
          <p:nvPr>
            <p:ph type="title" idx="4294967295"/>
          </p:nvPr>
        </p:nvSpPr>
        <p:spPr>
          <a:xfrm>
            <a:off x="1104105" y="415184"/>
            <a:ext cx="7097359" cy="55721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sz="2400" b="1" spc="-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Δι</a:t>
            </a:r>
            <a:r>
              <a:rPr lang="en-US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απλάσεις</a:t>
            </a:r>
            <a:r>
              <a:rPr lang="el-GR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/Ζώνες</a:t>
            </a:r>
            <a:r>
              <a:rPr lang="en-US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Βλάστησης</a:t>
            </a:r>
            <a:r>
              <a:rPr lang="el-GR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ΠΔ 575/1980</a:t>
            </a:r>
            <a:endParaRPr lang="el-GR" sz="2400" b="1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" name="Εικόνα 4" descr="Εικόνα που περιέχει κείμενο, στιγμιότυπο οθόνης, σχεδίαση&#10;&#10;Περιγραφή που δημιουργήθηκε αυτόματα"/>
          <p:cNvPicPr/>
          <p:nvPr/>
        </p:nvPicPr>
        <p:blipFill>
          <a:blip r:embed="rId3" cstate="print"/>
          <a:stretch/>
        </p:blipFill>
        <p:spPr>
          <a:xfrm>
            <a:off x="373320" y="4833720"/>
            <a:ext cx="3385800" cy="1716120"/>
          </a:xfrm>
          <a:prstGeom prst="rect">
            <a:avLst/>
          </a:prstGeom>
          <a:ln w="0">
            <a:solidFill>
              <a:srgbClr val="509091"/>
            </a:solidFill>
          </a:ln>
        </p:spPr>
      </p:pic>
      <p:pic>
        <p:nvPicPr>
          <p:cNvPr id="354" name="Εικόνα 5"/>
          <p:cNvPicPr/>
          <p:nvPr/>
        </p:nvPicPr>
        <p:blipFill>
          <a:blip r:embed="rId4" cstate="print"/>
          <a:srcRect l="14054" t="6649" r="13534" b="5923"/>
          <a:stretch/>
        </p:blipFill>
        <p:spPr>
          <a:xfrm>
            <a:off x="371160" y="1171440"/>
            <a:ext cx="4210200" cy="3595680"/>
          </a:xfrm>
          <a:prstGeom prst="rect">
            <a:avLst/>
          </a:prstGeom>
          <a:ln w="0">
            <a:solidFill>
              <a:srgbClr val="509091"/>
            </a:solidFill>
          </a:ln>
        </p:spPr>
      </p:pic>
      <p:pic>
        <p:nvPicPr>
          <p:cNvPr id="355" name="Εικόνα 6"/>
          <p:cNvPicPr/>
          <p:nvPr/>
        </p:nvPicPr>
        <p:blipFill>
          <a:blip r:embed="rId5" cstate="print"/>
          <a:srcRect l="18368" t="3804" r="17636" b="5538"/>
          <a:stretch/>
        </p:blipFill>
        <p:spPr>
          <a:xfrm>
            <a:off x="4732920" y="1152000"/>
            <a:ext cx="4123440" cy="3595680"/>
          </a:xfrm>
          <a:prstGeom prst="rect">
            <a:avLst/>
          </a:prstGeom>
          <a:ln w="0">
            <a:solidFill>
              <a:srgbClr val="509091"/>
            </a:solidFill>
          </a:ln>
        </p:spPr>
      </p:pic>
      <p:grpSp>
        <p:nvGrpSpPr>
          <p:cNvPr id="356" name="Ομάδα 7"/>
          <p:cNvGrpSpPr/>
          <p:nvPr/>
        </p:nvGrpSpPr>
        <p:grpSpPr>
          <a:xfrm>
            <a:off x="4830120" y="4950732"/>
            <a:ext cx="3597258" cy="398655"/>
            <a:chOff x="4830120" y="4950720"/>
            <a:chExt cx="3597258" cy="398655"/>
          </a:xfrm>
        </p:grpSpPr>
        <p:sp>
          <p:nvSpPr>
            <p:cNvPr id="357" name="Ορθογώνιο 1"/>
            <p:cNvSpPr/>
            <p:nvPr/>
          </p:nvSpPr>
          <p:spPr>
            <a:xfrm>
              <a:off x="4830120" y="5067360"/>
              <a:ext cx="546120" cy="177840"/>
            </a:xfrm>
            <a:prstGeom prst="rect">
              <a:avLst/>
            </a:prstGeom>
            <a:solidFill>
              <a:srgbClr val="FF8181"/>
            </a:solidFill>
            <a:ln w="126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l-GR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8" name="TextBox 2"/>
            <p:cNvSpPr/>
            <p:nvPr/>
          </p:nvSpPr>
          <p:spPr>
            <a:xfrm>
              <a:off x="5407920" y="4950720"/>
              <a:ext cx="3019458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sz="1000" spc="-1" dirty="0">
                  <a:solidFill>
                    <a:srgbClr val="FFFFFF"/>
                  </a:solidFill>
                  <a:latin typeface="Arial"/>
                  <a:ea typeface="DejaVu Sans"/>
                </a:rPr>
                <a:t>Περιοχές δασών και δασικών εκτάσεων</a:t>
              </a:r>
              <a:endParaRPr lang="en-GB" sz="10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l-GR" sz="1000" spc="-1" dirty="0">
                  <a:solidFill>
                    <a:srgbClr val="FFFFFF"/>
                  </a:solidFill>
                  <a:latin typeface="Arial"/>
                  <a:ea typeface="DejaVu Sans"/>
                </a:rPr>
                <a:t>ιδιαίτερα ευαίσθητων σε πυρκαγιές (ΠΔ 575/1980)</a:t>
              </a:r>
              <a:endParaRPr lang="en-GB" sz="1000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" name="TextBox 2"/>
          <p:cNvSpPr/>
          <p:nvPr/>
        </p:nvSpPr>
        <p:spPr>
          <a:xfrm>
            <a:off x="5349305" y="6087866"/>
            <a:ext cx="326805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Χαρτογραφική επιμέλεια: Κυριακή </a:t>
            </a:r>
            <a:r>
              <a:rPr lang="el-GR" sz="1000" i="1" spc="-1" dirty="0" err="1">
                <a:solidFill>
                  <a:srgbClr val="FFFFFF"/>
                </a:solidFill>
                <a:latin typeface="Arial"/>
                <a:ea typeface="DejaVu Sans"/>
              </a:rPr>
              <a:t>Τεστέμπαση</a:t>
            </a:r>
            <a:endParaRPr lang="el-GR" sz="1000" i="1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Διεύθυνση Δασικών Έργων και Υποδομών της ΓΔΔΔΠ</a:t>
            </a:r>
            <a:endParaRPr lang="en-GB" sz="1000" i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888DB8D-7043-22D5-F35B-5B799C7BC5AD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5C96CA-2914-660A-00FD-5A06DA233551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758817" y="6481307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00"/>
    </mc:Choice>
    <mc:Fallback xmlns="">
      <p:transition spd="slow" advTm="13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CBD103-A67B-5D5A-D283-2E23C940E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538" name="Freeform 37"/>
          <p:cNvSpPr/>
          <p:nvPr/>
        </p:nvSpPr>
        <p:spPr>
          <a:xfrm>
            <a:off x="5330520" y="1282680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5008680" y="1240200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4539240" y="1122480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4106520" y="1240200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3774240" y="1282680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3906000" y="1523520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3552840" y="1750320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3700440" y="1868400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3051720" y="1712520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3521160" y="2127960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chemeClr val="tx2">
                <a:lumMod val="50000"/>
                <a:lumOff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3014640" y="1561320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2893320" y="1703160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2624400" y="1981440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2434320" y="2363760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2608560" y="2689560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3014640" y="2085480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3072600" y="2321280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chemeClr val="tx2">
                <a:lumMod val="50000"/>
                <a:lumOff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3193920" y="2585880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2872080" y="2623680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3225600" y="2783880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3494520" y="2793600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3853440" y="3298680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3700440" y="3652560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3779640" y="3869640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3173040" y="3501720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3014640" y="3657240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3420720" y="3846240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3489480" y="3152160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4781880" y="5687280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3690000" y="4266360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4090680" y="4875480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3278520" y="4152960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3373200" y="4677120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3341880" y="4644000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4196160" y="3501720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4249080" y="4030200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4386240" y="3765960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4354560" y="4237920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4386240" y="3931200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4396680" y="4096440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4333320" y="397836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4307040" y="4247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4148640" y="53380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4196160" y="429948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4064400" y="4965120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6031800" y="3893400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5979240" y="4025520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5936760" y="40633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5782320" y="3987720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6351840" y="4894200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6550200" y="4757400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6513480" y="50263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6408000" y="5054760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6270840" y="4884840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6108840" y="4554360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6315120" y="5319000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6251760" y="5375880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6170400" y="477612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6149520" y="4525920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6195240" y="5677920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6098040" y="4445640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6108840" y="414360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6024240" y="4351320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5976720" y="4261680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5971680" y="4200120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5971680" y="497916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6010920" y="4228560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5963400" y="4492800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5982840" y="4776120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5977800" y="451656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5893200" y="3359880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5634720" y="3317400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5518800" y="3317400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5692680" y="2727360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5223240" y="2250720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5267520" y="2609280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5661000" y="4563720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5661000" y="4960440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5671800" y="441252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5576760" y="4582800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5560920" y="4554360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5413320" y="4360680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5539680" y="4577760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5513400" y="4601520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5423760" y="4898880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5465880" y="462024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5392080" y="4143600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5445000" y="495540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5365800" y="4672440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5407920" y="493200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5276160" y="4398480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5328720" y="4195440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5191560" y="4011480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5244480" y="4724280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520" rIns="90000" bIns="11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5223240" y="4483440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5191560" y="4539960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5130000" y="3770640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5209560" y="4129560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5209560" y="4757400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5103360" y="4483440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5130000" y="4049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5082480" y="467712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5034960" y="4629960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4908240" y="4691160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4977000" y="4365360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4934880" y="4157640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4887360" y="4006800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4855680" y="465804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4792320" y="3959640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2819520" y="2859480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3072600" y="3506400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3014640" y="350172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3009240" y="34117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2735280" y="3770640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5430960" y="5753520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5868720" y="6041160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5040360" y="5696640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5288760" y="5658840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4301640" y="5493600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4623480" y="611208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3858480" y="2571480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4903200" y="27511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4813560" y="2713320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4781880" y="295416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4755240" y="27604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4708080" y="2845440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4639320" y="2812320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4502160" y="2859480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4386240" y="2864160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2856600" y="3350520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2582280" y="3364560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2798280" y="330804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2719440" y="3105000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2481840" y="2793600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2228760" y="2345040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5652000" y="980640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5450040" y="1910880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4660560" y="1400760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5029560" y="1688760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4185720" y="1783080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4676400" y="20239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4349160" y="2123280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4871520" y="376128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4813560" y="3643200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4059000" y="2986920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5008680" y="3024720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4797720" y="35017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379080" y="332640"/>
            <a:ext cx="8362800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ΔΑΣΕ και Δασεργάτες ανά ΕΕΔΠ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3447360" y="1405440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7" name="201 - Επεξήγηση με στρογγυλεμένο παραλληλόγραμμο"/>
          <p:cNvSpPr/>
          <p:nvPr/>
        </p:nvSpPr>
        <p:spPr>
          <a:xfrm>
            <a:off x="323640" y="2061000"/>
            <a:ext cx="1648440" cy="640080"/>
          </a:xfrm>
          <a:prstGeom prst="wedgeRoundRectCallout">
            <a:avLst>
              <a:gd name="adj1" fmla="val 110986"/>
              <a:gd name="adj2" fmla="val -17586"/>
              <a:gd name="adj3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Ήπειρος-</a:t>
            </a:r>
            <a:r>
              <a:rPr lang="el-GR" sz="1200" b="1" u="sng" spc="-1" dirty="0" err="1">
                <a:solidFill>
                  <a:srgbClr val="FFFFFF"/>
                </a:solidFill>
                <a:latin typeface="Calibri"/>
                <a:ea typeface="DejaVu Sans"/>
              </a:rPr>
              <a:t>Δυτ</a:t>
            </a:r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. Μακ.</a:t>
            </a:r>
            <a:endParaRPr lang="en-GB" sz="1200" b="1" u="sng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73 ΔΑΣΕ -</a:t>
            </a:r>
            <a:endParaRPr lang="en-GB" sz="1200" b="1" u="sng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r>
              <a:rPr lang="en-US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792 Δασεργάτες</a:t>
            </a:r>
            <a:endParaRPr lang="en-GB" sz="1200" b="1" u="sng" spc="-1" dirty="0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323640" y="2925000"/>
            <a:ext cx="1648440" cy="640080"/>
          </a:xfrm>
          <a:prstGeom prst="wedgeRoundRectCallout">
            <a:avLst>
              <a:gd name="adj1" fmla="val 150677"/>
              <a:gd name="adj2" fmla="val -66269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Θεσσαλία-Στ. Ελλ.</a:t>
            </a:r>
            <a:endParaRPr lang="en-GB" sz="1200" b="1" u="sng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67 ΔΑΣΕ 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en-US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893 Δασεργάτες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323640" y="3861000"/>
            <a:ext cx="1720440" cy="640080"/>
          </a:xfrm>
          <a:prstGeom prst="wedgeRoundRectCallout">
            <a:avLst>
              <a:gd name="adj1" fmla="val 132817"/>
              <a:gd name="adj2" fmla="val -58793"/>
              <a:gd name="adj3" fmla="val 16667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l-GR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Πελ</a:t>
            </a:r>
            <a:r>
              <a:rPr lang="en-US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/</a:t>
            </a:r>
            <a:r>
              <a:rPr lang="en-US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σος</a:t>
            </a:r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-Δυτ.</a:t>
            </a:r>
            <a:r>
              <a:rPr lang="el-GR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Ελλ</a:t>
            </a:r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.-</a:t>
            </a:r>
            <a:r>
              <a:rPr lang="el-GR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Ιον</a:t>
            </a:r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en-GB" sz="1200" b="1" u="sng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 ΔΑΣΕ 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Amiri" panose="00000500000000000000" pitchFamily="2" charset="-78"/>
                <a:cs typeface="Calibri" panose="020F0502020204030204" pitchFamily="34" charset="0"/>
              </a:rPr>
              <a:t>115 Δασεργάτες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Amiri" panose="00000500000000000000" pitchFamily="2" charset="-78"/>
              <a:cs typeface="Calibri" panose="020F0502020204030204" pitchFamily="34" charset="0"/>
            </a:endParaRPr>
          </a:p>
        </p:txBody>
      </p:sp>
      <p:sp>
        <p:nvSpPr>
          <p:cNvPr id="690" name="205 - Επεξήγηση με στρογγυλεμένο παραλληλόγραμμο"/>
          <p:cNvSpPr/>
          <p:nvPr/>
        </p:nvSpPr>
        <p:spPr>
          <a:xfrm>
            <a:off x="323640" y="4725000"/>
            <a:ext cx="1720440" cy="640080"/>
          </a:xfrm>
          <a:prstGeom prst="wedgeRoundRectCallout">
            <a:avLst>
              <a:gd name="adj1" fmla="val 199123"/>
              <a:gd name="adj2" fmla="val -195880"/>
              <a:gd name="adj3" fmla="val 16667"/>
            </a:avLst>
          </a:prstGeom>
          <a:noFill/>
          <a:ln w="1905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Αττική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 ΔΑΣΕ 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137 Δασεργάτες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1" name="206 - Επεξήγηση με στρογγυλεμένο παραλληλόγραμμο"/>
          <p:cNvSpPr/>
          <p:nvPr/>
        </p:nvSpPr>
        <p:spPr>
          <a:xfrm>
            <a:off x="323640" y="1196640"/>
            <a:ext cx="1648440" cy="640080"/>
          </a:xfrm>
          <a:prstGeom prst="wedgeRoundRectCallout">
            <a:avLst>
              <a:gd name="adj1" fmla="val 192236"/>
              <a:gd name="adj2" fmla="val -25624"/>
              <a:gd name="adj3" fmla="val 16667"/>
            </a:avLst>
          </a:prstGeom>
          <a:noFill/>
          <a:ln w="19050">
            <a:solidFill>
              <a:schemeClr val="accent2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Μακεδονία-Θράκη</a:t>
            </a:r>
            <a:endParaRPr lang="en-GB" sz="1200" b="1" u="sng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</a:t>
            </a:r>
            <a:r>
              <a:rPr lang="en-US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</a:t>
            </a:r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ΔΑΣΕ 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</a:t>
            </a:r>
            <a:r>
              <a:rPr lang="en-US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866 Δασεργάτες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92" name="Rectangle 6"/>
          <p:cNvSpPr/>
          <p:nvPr/>
        </p:nvSpPr>
        <p:spPr>
          <a:xfrm>
            <a:off x="5220000" y="6381366"/>
            <a:ext cx="352044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000" i="1" spc="-1" dirty="0">
                <a:solidFill>
                  <a:schemeClr val="bg1"/>
                </a:solidFill>
                <a:latin typeface="Calibri"/>
                <a:ea typeface="DejaVu Sans"/>
              </a:rPr>
              <a:t>Πηγή: ΓΔΔΔΠ – ΜΗΔΑΣΟ Διεύθυνση Διαχείρισης Δασών</a:t>
            </a:r>
            <a:endParaRPr lang="en-GB" sz="1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3" name="161 - TextBox"/>
          <p:cNvSpPr/>
          <p:nvPr/>
        </p:nvSpPr>
        <p:spPr>
          <a:xfrm>
            <a:off x="6588989" y="1411506"/>
            <a:ext cx="2377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15995" indent="-215995">
              <a:tabLst>
                <a:tab pos="0" algn="l"/>
              </a:tabLst>
            </a:pPr>
            <a:r>
              <a:rPr lang="el-GR" sz="1600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Αιγαίο</a:t>
            </a:r>
            <a:r>
              <a:rPr lang="en-US" sz="1600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el-GR" sz="1600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Ιόνιο και Κρήτη</a:t>
            </a:r>
            <a:r>
              <a:rPr lang="el-GR" sz="1600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95" indent="-215995">
              <a:tabLst>
                <a:tab pos="0" algn="l"/>
              </a:tabLst>
            </a:pPr>
            <a:r>
              <a:rPr lang="el-GR" sz="1600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δεν υπάρχουν ΔΑΣΕ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4" name="159 - Ορθογώνιο"/>
          <p:cNvSpPr/>
          <p:nvPr/>
        </p:nvSpPr>
        <p:spPr>
          <a:xfrm>
            <a:off x="6690107" y="2625346"/>
            <a:ext cx="233747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ΣΥΝΟΛΟ  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5/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2024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30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ΔΑΣΕ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9.749 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Δασεργάτες</a:t>
            </a:r>
          </a:p>
          <a:p>
            <a:pPr>
              <a:lnSpc>
                <a:spcPct val="100000"/>
              </a:lnSpc>
            </a:pP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803 μέλη ΔΑΣΕ</a:t>
            </a:r>
          </a:p>
          <a:p>
            <a:pPr>
              <a:lnSpc>
                <a:spcPct val="100000"/>
              </a:lnSpc>
            </a:pP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946 ελεύθεροι)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816420" y="6500876"/>
            <a:ext cx="2125800" cy="357120"/>
          </a:xfrm>
        </p:spPr>
        <p:txBody>
          <a:bodyPr/>
          <a:lstStyle/>
          <a:p>
            <a:fld id="{630C06A9-FECF-48B6-BC63-E5DAED68F932}" type="slidenum">
              <a:rPr smtClean="0"/>
              <a:pPr/>
              <a:t>4</a:t>
            </a:fld>
            <a:endParaRPr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2AE00DF-6020-7EC6-EF2B-3CB70E04EEC1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868B4F-A420-1171-4754-1C51313A2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696" name="387 - TextBox"/>
          <p:cNvSpPr/>
          <p:nvPr/>
        </p:nvSpPr>
        <p:spPr>
          <a:xfrm>
            <a:off x="5997600" y="573120"/>
            <a:ext cx="2786040" cy="289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7" name="388 - TextBox"/>
          <p:cNvSpPr/>
          <p:nvPr/>
        </p:nvSpPr>
        <p:spPr>
          <a:xfrm>
            <a:off x="481707" y="236308"/>
            <a:ext cx="8244894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2400" b="1" spc="-1" dirty="0" err="1">
                <a:solidFill>
                  <a:srgbClr val="FFFFFF"/>
                </a:solidFill>
                <a:latin typeface="Calibri"/>
              </a:rPr>
              <a:t>Επικαιροποίηση</a:t>
            </a:r>
            <a:r>
              <a:rPr lang="el-GR" sz="2400" b="1" spc="-1" dirty="0">
                <a:solidFill>
                  <a:srgbClr val="FFFFFF"/>
                </a:solidFill>
                <a:latin typeface="Calibri"/>
              </a:rPr>
              <a:t> προδιαγραφών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389 - TextBox"/>
          <p:cNvSpPr/>
          <p:nvPr/>
        </p:nvSpPr>
        <p:spPr>
          <a:xfrm>
            <a:off x="523911" y="1406769"/>
            <a:ext cx="8274240" cy="5162844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Συγκροτήθηκε </a:t>
            </a:r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Ομάδας εργασίας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την επεξεργασία προτάσεων και απόψεων στο πλαίσιο της </a:t>
            </a:r>
            <a:r>
              <a:rPr lang="el-GR" sz="16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επικαιροποίησης των Προδιαγραφών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εκπονήσεως δασοπονικών μελετών διαχείρισης Δασών &amp; Δασικών Οικοσυστημάτων και επικαιροποίησης της ανάλυσης τιμών και τιμολόγιο εργασιών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πόνησης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δασοπονικών μελετών διαχείρισης </a:t>
            </a:r>
            <a:r>
              <a:rPr lang="el-GR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δασώ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ν,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με μέλη Δασολόγους των περιφερειακών Δασικών Υπηρεσιών και της ΓΔΔΔΠ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84150" y="778522"/>
            <a:ext cx="8271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την ΥΠΕΝ/ΔΔΔ/95281/3105/18.09.2023 (ΑΔΑ: 9Θ9Α4653Π8-ΡΥΩ) Απόφαση του Γενικού Γραμματέα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Δα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σών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στην Γενική Γραμματεία Δασών και Δ.Π.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74" y="2754828"/>
            <a:ext cx="8131127" cy="362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8F1B656-FBA9-6246-FD9F-C670174A9957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61BD58-9E46-E66B-1303-C7875A6EFAB3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672351" y="6492994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3000"/>
    </mc:Choice>
    <mc:Fallback xmlns="">
      <p:transition spd="slow" advTm="8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FE2B96-E6B5-5106-9519-8807BE1B0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723BA-8299-DBB8-A06E-4D77EDC8097F}"/>
              </a:ext>
            </a:extLst>
          </p:cNvPr>
          <p:cNvSpPr txBox="1"/>
          <p:nvPr/>
        </p:nvSpPr>
        <p:spPr>
          <a:xfrm>
            <a:off x="454021" y="1761927"/>
            <a:ext cx="8274241" cy="138499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Εθνικό  Σχέδιο  Ανάκαμψης και Ανθεκτικότητας «Ελλάδα 2.0» με τη χρηματοδότηση της Ευρωπαϊκής Ένωσης –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NextGenerationEU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συγκεκριμένα στη δράση 16849, όπου εντάσσεται η το έργο «Πρόγραμμα Προστασίας Δασών - 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Antinero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III» (κωδικός ΟΠΣ ΤΑ 5222791) το οποίο έχει ενταχθεί στο Ταμείο Ανάκαμψης και Ανθεκτικότητας της Δράσης με ID «16849 – Εθνικό Σχέδιο Αναδάσωσης» δυνάμει της με 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α.π.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179653 ΕΞ 2023 ΥΠΟΙΚ 06.12.2023 απόφασης του Αναπληρωτή Υπουργού Εθνικής Οικονομίας και Οικονομικών (ΑΔΑ: 6Β0ΦΗ-ΤΟ1).</a:t>
            </a:r>
          </a:p>
        </p:txBody>
      </p:sp>
      <p:sp>
        <p:nvSpPr>
          <p:cNvPr id="697" name="388 - TextBox"/>
          <p:cNvSpPr/>
          <p:nvPr/>
        </p:nvSpPr>
        <p:spPr>
          <a:xfrm>
            <a:off x="481707" y="353355"/>
            <a:ext cx="8246553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</a:rPr>
              <a:t>Χρημ</a:t>
            </a:r>
            <a:r>
              <a:rPr lang="en-US" sz="2400" b="1" spc="-1" dirty="0">
                <a:solidFill>
                  <a:srgbClr val="FFFFFF"/>
                </a:solidFill>
                <a:latin typeface="Calibri"/>
              </a:rPr>
              <a:t>ατοδότηση – Υλοποίηση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301EF-48BC-E4DE-CC22-229059DEB089}"/>
              </a:ext>
            </a:extLst>
          </p:cNvPr>
          <p:cNvSpPr txBox="1"/>
          <p:nvPr/>
        </p:nvSpPr>
        <p:spPr>
          <a:xfrm>
            <a:off x="481707" y="4945202"/>
            <a:ext cx="8274240" cy="184665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22.03.2024: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Διακήρυξη της διαγωνιστικής 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διαδικασιάς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«Εκπόνηση διαχειριστικών μελετών, σε περιοχές ευθύνης των Δασαρχείων Καπανδριτίου, Πεντέλης, Αιγάλεω, Πάρνηθας, Μεγάρων, Λιβαδειάς, </a:t>
            </a: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Βυτίνας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Τρίπολης, Πύργου και Ολυμπίας», με διενεργούσα αρχή του διαγωνισμού το ΤΑΙΠΕΔ (κατόπιν σχετικής σύμβασης μεταξύ ΥΠΕΝ – ΤΑΙΠΕΔ.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Υπεγράφησαν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συμβάσεις με τους αναδόχους και τον Γενικό Γραμματέα Δασών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ιάρκεια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μήνες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13.05.2024: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όθηκε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η εντολή έναρξης εκπόνησης διαχειριστικών μελετών» από την Γενική Διεύθυνση Δασών και Δασικού Περιβάλλοντος,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Αναθέτουσα Αρχή.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l-GR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70FA5-8D9C-74F1-C0EA-9556808545F3}"/>
              </a:ext>
            </a:extLst>
          </p:cNvPr>
          <p:cNvSpPr txBox="1"/>
          <p:nvPr/>
        </p:nvSpPr>
        <p:spPr>
          <a:xfrm>
            <a:off x="1095430" y="1325337"/>
            <a:ext cx="457200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ΕΝΤΑΞΗ – ΧΡΗΜΑΤΟΔΟΤΗΣΗ νέων μελετών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09C5A-DE9B-F119-1E0D-254DDE3DEEB3}"/>
              </a:ext>
            </a:extLst>
          </p:cNvPr>
          <p:cNvSpPr txBox="1"/>
          <p:nvPr/>
        </p:nvSpPr>
        <p:spPr>
          <a:xfrm>
            <a:off x="1179246" y="4494980"/>
            <a:ext cx="457200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ΥΛΟΠΟΙΗΣΗ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76C11-2626-4605-C9E4-ADD619B8DDF0}"/>
              </a:ext>
            </a:extLst>
          </p:cNvPr>
          <p:cNvSpPr txBox="1"/>
          <p:nvPr/>
        </p:nvSpPr>
        <p:spPr>
          <a:xfrm>
            <a:off x="705644" y="928079"/>
            <a:ext cx="802261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2023 υπήρχαν σε </a:t>
            </a: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ισχύ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358 συνολικά μελέτες, με την πλειοψηφία αυτών σε Μακεδονία και Θεσσαλία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9DB5F5-E7B9-3C6F-E1E8-74025A076A24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6F15A85D-E50C-9C79-224F-E95485174BE6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824174" y="6475685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92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3000"/>
    </mc:Choice>
    <mc:Fallback xmlns="">
      <p:transition spd="slow" advTm="8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FC9575-2B83-BD60-BB17-204B93236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38" name="Freeform 37"/>
          <p:cNvSpPr/>
          <p:nvPr/>
        </p:nvSpPr>
        <p:spPr>
          <a:xfrm>
            <a:off x="7159320" y="1244305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6837480" y="1201825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6368040" y="1084105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5935320" y="1201825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5603040" y="1244305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5734800" y="1485145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5381640" y="1711945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5529240" y="1830025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4880520" y="1674145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5349960" y="2089585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4843440" y="1522945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4722120" y="1664785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4453200" y="1943065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4263120" y="2325385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4437360" y="2651185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4843440" y="2047105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4901400" y="2272966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5022720" y="2547505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4700880" y="2585305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5054400" y="2745505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5329801" y="2754646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5682240" y="3260305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5529240" y="3614185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5608440" y="3831265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5001840" y="3463345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4843440" y="3618865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5249520" y="3807865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rgbClr val="266D4B"/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5318280" y="3113785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6610680" y="5648905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5518800" y="4227985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5919480" y="4837105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5107320" y="4114585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5202000" y="4638745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5170680" y="4605625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6024960" y="3463345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6077880" y="3991825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6215040" y="3727585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6183360" y="4199545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6215040" y="3892825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6225480" y="4058065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6162120" y="393998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6135840" y="4208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5977440" y="52997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6024960" y="426110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5893200" y="4926745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7860600" y="3855025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7808040" y="3987145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7765560" y="40249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7611120" y="3949345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8180640" y="4855825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8379000" y="4719025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8342280" y="49879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8236800" y="5016385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8099640" y="4846465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7937640" y="4515985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8143920" y="5280625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8080560" y="5337505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7999200" y="473774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7978320" y="4487545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8024040" y="5639545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7926840" y="4407265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7937640" y="410522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7853040" y="4312945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7805520" y="4223305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7800480" y="4161745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7800480" y="494078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7839720" y="4190185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7792200" y="4454425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7811640" y="4737745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7806600" y="447818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7722000" y="3321505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7463520" y="3279025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7347600" y="3279025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7521480" y="2688985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7052040" y="2212345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7096320" y="2570905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7489800" y="4525345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7489800" y="4922065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7500600" y="437414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7405560" y="4544425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7389720" y="4515985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7242120" y="4322305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7368480" y="4539385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7342200" y="4563145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7252560" y="4860505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7294680" y="458186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7220880" y="4105225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7273800" y="491702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7194600" y="4634065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7236720" y="489362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7104960" y="4360105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7157520" y="4157065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7020360" y="3973105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7073280" y="4685905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7052040" y="4445065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7020360" y="4501585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6958800" y="3732265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7038360" y="4091185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7038360" y="4719025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6932160" y="4445065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6958800" y="4010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6911280" y="463874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6863760" y="4591585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6737040" y="4652785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6805800" y="4326985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6763680" y="4119265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6716160" y="3968425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6684480" y="461966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6621120" y="3921265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4648320" y="2821105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4901400" y="3468025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4843440" y="346334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4838040" y="33733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4564080" y="3732265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7259760" y="5715145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7697520" y="6002785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6869160" y="5658265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7117560" y="5620465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6130440" y="5455225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6452280" y="607370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5587888" y="2552983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6732000" y="27127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6642360" y="2674945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6610680" y="291578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6584040" y="27221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6536880" y="2807065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6468120" y="2773945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6330960" y="2821105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6215040" y="2825785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4685400" y="3312145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4411080" y="3326185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4627080" y="326966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4548240" y="3066625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4310640" y="2755225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4057560" y="2306665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7480800" y="942265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7278840" y="1872505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6489360" y="1362385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6858360" y="1650385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6014520" y="1744705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6505200" y="19855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6177960" y="2084905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6700320" y="372290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6642360" y="3604825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5887800" y="2948545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6837480" y="2986345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6626520" y="34633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749973" y="184095"/>
            <a:ext cx="7744588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Μελέτες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π</a:t>
            </a: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ου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έχουν ανατεθεί ανά ΕΕΔΠ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5276160" y="1367065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749978" y="832922"/>
            <a:ext cx="2273819" cy="1075764"/>
          </a:xfrm>
          <a:prstGeom prst="wedgeRoundRectCallout">
            <a:avLst>
              <a:gd name="adj1" fmla="val 154999"/>
              <a:gd name="adj2" fmla="val 119221"/>
              <a:gd name="adj3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Θεσσαλία-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Στ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ερεά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Ελλάδ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220.000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Λι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βαδειά</a:t>
            </a: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753427" y="2001925"/>
            <a:ext cx="2288520" cy="1196280"/>
          </a:xfrm>
          <a:prstGeom prst="wedgeRoundRectCallout">
            <a:avLst>
              <a:gd name="adj1" fmla="val 133219"/>
              <a:gd name="adj2" fmla="val 51922"/>
              <a:gd name="adj3" fmla="val 16667"/>
            </a:avLst>
          </a:prstGeom>
          <a:noFill/>
          <a:ln w="19050">
            <a:solidFill>
              <a:schemeClr val="accent2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Πελ</a:t>
            </a:r>
            <a:r>
              <a:rPr lang="en-US" sz="1200" b="1" u="sng" spc="-1">
                <a:solidFill>
                  <a:schemeClr val="bg1"/>
                </a:solidFill>
                <a:latin typeface="Calibri"/>
                <a:ea typeface="DejaVu Sans"/>
              </a:rPr>
              <a:t>/σος</a:t>
            </a:r>
            <a:r>
              <a:rPr lang="el-GR" sz="1200" b="1" u="sng" spc="-1">
                <a:solidFill>
                  <a:schemeClr val="bg1"/>
                </a:solidFill>
                <a:latin typeface="Calibri"/>
                <a:ea typeface="DejaVu Sans"/>
              </a:rPr>
              <a:t>-Δυτ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.Ελλ</a:t>
            </a:r>
            <a:r>
              <a:rPr lang="en-US" sz="1200" b="1" u="sng" spc="-1">
                <a:solidFill>
                  <a:schemeClr val="bg1"/>
                </a:solidFill>
                <a:latin typeface="Calibri"/>
                <a:ea typeface="DejaVu Sans"/>
              </a:rPr>
              <a:t>άδα</a:t>
            </a:r>
            <a:r>
              <a:rPr lang="el-GR" sz="1200" b="1" u="sng" spc="-1">
                <a:solidFill>
                  <a:schemeClr val="bg1"/>
                </a:solidFill>
                <a:latin typeface="Calibri"/>
                <a:ea typeface="DejaVu Sans"/>
              </a:rPr>
              <a:t>-Ιον</a:t>
            </a:r>
            <a:r>
              <a:rPr lang="en-US" sz="1200" b="1" u="sng" spc="-1">
                <a:solidFill>
                  <a:schemeClr val="bg1"/>
                </a:solidFill>
                <a:latin typeface="Calibri"/>
                <a:ea typeface="DejaVu Sans"/>
              </a:rPr>
              <a:t>ιο</a:t>
            </a:r>
            <a:endParaRPr lang="en-GB" sz="1200" b="1" u="sng" spc="-1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8 μελέτες</a:t>
            </a: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4 Δασ. Υπηρεσίες</a:t>
            </a: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827.769,12 στρ.</a:t>
            </a:r>
          </a:p>
          <a:p>
            <a:pPr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Βυτίνα, Τρίπολη, Πύργος, Ολυμπία</a:t>
            </a:r>
            <a:endParaRPr lang="en-GB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94" name="159 - Ορθογώνιο"/>
          <p:cNvSpPr/>
          <p:nvPr/>
        </p:nvSpPr>
        <p:spPr>
          <a:xfrm>
            <a:off x="851760" y="4987945"/>
            <a:ext cx="27262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ΙΚΑ</a:t>
            </a:r>
            <a:endParaRPr lang="en-GB" sz="1600" u="sng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μελέτες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Δασ. Υπ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ηρεσίες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1.395.259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740499" y="6455665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l-GR"/>
            </a:defPPr>
            <a:lvl1pPr marL="0" indent="0" algn="r" defTabSz="914377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kern="1200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19899-CDED-4140-87BD-7835AD8EB638}" type="slidenum">
              <a:rPr lang="el-GR" smtClean="0"/>
              <a:pPr/>
              <a:t>7</a:t>
            </a:fld>
            <a:endParaRPr dirty="0"/>
          </a:p>
        </p:txBody>
      </p:sp>
      <p:sp>
        <p:nvSpPr>
          <p:cNvPr id="3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2D4D7C4-8EA3-238D-7946-55171995A375}"/>
              </a:ext>
            </a:extLst>
          </p:cNvPr>
          <p:cNvSpPr/>
          <p:nvPr/>
        </p:nvSpPr>
        <p:spPr>
          <a:xfrm>
            <a:off x="786960" y="3304385"/>
            <a:ext cx="2288520" cy="1308381"/>
          </a:xfrm>
          <a:prstGeom prst="wedgeRoundRectCallout">
            <a:avLst>
              <a:gd name="adj1" fmla="val 193469"/>
              <a:gd name="adj2" fmla="val -23787"/>
              <a:gd name="adj3" fmla="val 16667"/>
            </a:avLst>
          </a:prstGeom>
          <a:noFill/>
          <a:ln w="1905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Αττική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9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5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347.496,8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Καπα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νδρίτι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,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Πεντέλη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,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Αιγάλεω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,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Πάρνηθ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Μέγαρα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D0E61F-C622-380E-DA85-59596CB8C5ED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278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FC9575-2B83-BD60-BB17-204B9323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2"/>
            <a:ext cx="9144000" cy="6945539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538" name="Freeform 37"/>
          <p:cNvSpPr/>
          <p:nvPr/>
        </p:nvSpPr>
        <p:spPr>
          <a:xfrm>
            <a:off x="5549476" y="1244305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5227636" y="1201825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4758196" y="1084105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4325476" y="1201825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3993196" y="1244305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4124956" y="1485145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3771796" y="1711945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3919396" y="1830025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3270676" y="1674145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3740116" y="2089585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3233596" y="1522945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3112276" y="1664785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2843356" y="1943065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2653276" y="2325385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2827516" y="2651185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3233596" y="2047105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3291556" y="2272966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3412876" y="2547505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3091036" y="2585305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3444556" y="2745505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3719958" y="2754645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4072396" y="3260305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3919396" y="3614185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3998596" y="3831265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3391996" y="3463345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3233596" y="3618865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3639676" y="3807865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3708436" y="3113785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5000836" y="5648905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3908956" y="4227985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4309636" y="4837105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3497476" y="4114585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3592156" y="4638745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3560836" y="4605625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4415116" y="3463345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4468036" y="3991825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4605196" y="3727585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4573516" y="4199545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4605196" y="3892825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4615636" y="4058065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4552276" y="393998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4525996" y="4208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4367596" y="52997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4415116" y="426110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4283356" y="4926745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6250756" y="3855025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6198196" y="3987145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6155716" y="40249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6001276" y="3949345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6570796" y="4855825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6769156" y="4719025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6732436" y="49879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6626956" y="5016385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6489796" y="4846465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6327796" y="4515985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6534076" y="5280625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6470716" y="5337505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6389356" y="473774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6368476" y="4487545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6414196" y="5639545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6316996" y="4407265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6327796" y="410522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6243196" y="4312945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6195676" y="4223305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6190636" y="4161745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6190636" y="494078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6229876" y="4190185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6182356" y="4454425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6201796" y="4737745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6196756" y="447818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6112156" y="3321505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5853676" y="3279025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5737756" y="3279025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5911636" y="2688985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5442196" y="2212345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5486476" y="2570905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5879956" y="4525345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5879956" y="4922065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5890756" y="437414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5795716" y="4544425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5779876" y="4515985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5632276" y="4322305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5758636" y="4539385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5732356" y="4563145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5642716" y="4860505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5684836" y="458186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5611036" y="4105225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5663956" y="491702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5584756" y="4634065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5626876" y="489362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5495116" y="4360105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5547676" y="4157065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5410516" y="3973105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5463436" y="4685905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5442196" y="4445065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5410516" y="4501585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5348956" y="3732265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5428516" y="4091185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5428516" y="4719025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5322316" y="4445065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5348956" y="4010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5301436" y="463874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5253916" y="4591585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5127196" y="4652785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5195956" y="4326985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5153836" y="4119265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5106316" y="3968425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5074636" y="461966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5011276" y="3921265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3038476" y="2821105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3291556" y="3468025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3233596" y="346334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3228196" y="33733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2954236" y="3732265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5649916" y="5715145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6087676" y="6002785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5259316" y="5658265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5507716" y="5620465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4520596" y="5455225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4842436" y="607370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4077436" y="2533105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5122156" y="27127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5032516" y="2674945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5000836" y="291578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4974196" y="27221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4927036" y="2807065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4858276" y="2773945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4721116" y="2821105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4605196" y="2825785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3075556" y="3312145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2801236" y="3326185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3017236" y="326966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2938396" y="3066625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2700796" y="2755225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2447716" y="2306665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5870956" y="942265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5668996" y="1872505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4879516" y="1362385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5248516" y="1650385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4404676" y="1744705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4895356" y="19855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4568116" y="2084905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5090476" y="372290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5032516" y="3604825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4277956" y="2948545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5227636" y="2986345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5016676" y="34633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556591" y="135690"/>
            <a:ext cx="8020879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Μελέτες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π</a:t>
            </a: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ου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έχουν ανατεθεί ανά Δασαρχείο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3666316" y="1367065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6693274" y="700660"/>
            <a:ext cx="1232544" cy="712319"/>
          </a:xfrm>
          <a:prstGeom prst="wedgeRoundRectCallout">
            <a:avLst>
              <a:gd name="adj1" fmla="val -236788"/>
              <a:gd name="adj2" fmla="val 329469"/>
              <a:gd name="adj3" fmla="val 16667"/>
            </a:avLst>
          </a:prstGeom>
          <a:noFill/>
          <a:ln w="12700">
            <a:solidFill>
              <a:srgbClr val="92D05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Λειβαδιάς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220.000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2210193" y="4845027"/>
            <a:ext cx="1427940" cy="656775"/>
          </a:xfrm>
          <a:prstGeom prst="wedgeRoundRectCallout">
            <a:avLst>
              <a:gd name="adj1" fmla="val 66391"/>
              <a:gd name="adj2" fmla="val -180815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Βυτίνας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3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294.058,56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694" name="159 - Ορθογώνιο"/>
          <p:cNvSpPr/>
          <p:nvPr/>
        </p:nvSpPr>
        <p:spPr>
          <a:xfrm>
            <a:off x="330205" y="754261"/>
            <a:ext cx="2100638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ΙΚΑ</a:t>
            </a:r>
            <a:endParaRPr lang="en-GB" sz="1600" u="sng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μελέτες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Δασ. Υπ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ηρεσίες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1.395.259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437956" y="6365190"/>
            <a:ext cx="2396894" cy="31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l-GR"/>
            </a:defPPr>
            <a:lvl1pPr marL="0" indent="0" algn="r" defTabSz="914377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kern="1200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19899-CDED-4140-87BD-7835AD8EB638}" type="slidenum">
              <a:rPr lang="el-GR" smtClean="0"/>
              <a:pPr/>
              <a:t>8</a:t>
            </a:fld>
            <a:endParaRPr dirty="0"/>
          </a:p>
        </p:txBody>
      </p:sp>
      <p:sp>
        <p:nvSpPr>
          <p:cNvPr id="3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2D4D7C4-8EA3-238D-7946-55171995A375}"/>
              </a:ext>
            </a:extLst>
          </p:cNvPr>
          <p:cNvSpPr/>
          <p:nvPr/>
        </p:nvSpPr>
        <p:spPr>
          <a:xfrm>
            <a:off x="6534076" y="1935312"/>
            <a:ext cx="1394590" cy="664041"/>
          </a:xfrm>
          <a:prstGeom prst="wedgeRoundRectCallout">
            <a:avLst>
              <a:gd name="adj1" fmla="val -166073"/>
              <a:gd name="adj2" fmla="val 192603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Καπανδριτίου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21.000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5" name="20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625F0DF-97FC-075D-24A9-331A91C3D2A7}"/>
              </a:ext>
            </a:extLst>
          </p:cNvPr>
          <p:cNvSpPr/>
          <p:nvPr/>
        </p:nvSpPr>
        <p:spPr>
          <a:xfrm>
            <a:off x="2911287" y="5752735"/>
            <a:ext cx="1349571" cy="711060"/>
          </a:xfrm>
          <a:prstGeom prst="wedgeRoundRectCallout">
            <a:avLst>
              <a:gd name="adj1" fmla="val 25987"/>
              <a:gd name="adj2" fmla="val -287095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Τρίπολης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 μελέτη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177.500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6" name="20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B58BDA48-DDE8-A39A-0539-A6BBC27C4E30}"/>
              </a:ext>
            </a:extLst>
          </p:cNvPr>
          <p:cNvSpPr/>
          <p:nvPr/>
        </p:nvSpPr>
        <p:spPr>
          <a:xfrm>
            <a:off x="463472" y="4642345"/>
            <a:ext cx="1355953" cy="691200"/>
          </a:xfrm>
          <a:prstGeom prst="wedgeRoundRectCallout">
            <a:avLst>
              <a:gd name="adj1" fmla="val 177699"/>
              <a:gd name="adj2" fmla="val -137003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Ολυμπίας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53842,5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7" name="20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2C26958-77CE-608E-0E1D-40550C4787B6}"/>
              </a:ext>
            </a:extLst>
          </p:cNvPr>
          <p:cNvSpPr/>
          <p:nvPr/>
        </p:nvSpPr>
        <p:spPr>
          <a:xfrm>
            <a:off x="1241162" y="3682946"/>
            <a:ext cx="1454465" cy="691201"/>
          </a:xfrm>
          <a:prstGeom prst="wedgeRoundRectCallout">
            <a:avLst>
              <a:gd name="adj1" fmla="val 108149"/>
              <a:gd name="adj2" fmla="val -12011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Πύργου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302361,13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8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75229B5A-BCBB-42C1-B480-07981C54C482}"/>
              </a:ext>
            </a:extLst>
          </p:cNvPr>
          <p:cNvSpPr/>
          <p:nvPr/>
        </p:nvSpPr>
        <p:spPr>
          <a:xfrm>
            <a:off x="7544431" y="4611207"/>
            <a:ext cx="1290421" cy="648201"/>
          </a:xfrm>
          <a:prstGeom prst="wedgeRoundRectCallout">
            <a:avLst>
              <a:gd name="adj1" fmla="val -258948"/>
              <a:gd name="adj2" fmla="val -188106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Πεντέλης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</a:t>
            </a: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η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83.048,8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9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D99347E6-71FE-ED31-6C0C-6A5629B4C9E8}"/>
              </a:ext>
            </a:extLst>
          </p:cNvPr>
          <p:cNvSpPr/>
          <p:nvPr/>
        </p:nvSpPr>
        <p:spPr>
          <a:xfrm>
            <a:off x="6899116" y="3611305"/>
            <a:ext cx="1172160" cy="755642"/>
          </a:xfrm>
          <a:prstGeom prst="wedgeRoundRectCallout">
            <a:avLst>
              <a:gd name="adj1" fmla="val -248014"/>
              <a:gd name="adj2" fmla="val -45063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Μεγάρων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7.490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0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414D7221-4563-33A2-154D-7BC10D3CF71C}"/>
              </a:ext>
            </a:extLst>
          </p:cNvPr>
          <p:cNvSpPr/>
          <p:nvPr/>
        </p:nvSpPr>
        <p:spPr>
          <a:xfrm>
            <a:off x="6823846" y="5338478"/>
            <a:ext cx="1175387" cy="693287"/>
          </a:xfrm>
          <a:prstGeom prst="wedgeRoundRectCallout">
            <a:avLst>
              <a:gd name="adj1" fmla="val -225430"/>
              <a:gd name="adj2" fmla="val -281776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Αιγάλεω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3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70.958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1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E3E63830-E179-E85B-F8F0-3033B1B36032}"/>
              </a:ext>
            </a:extLst>
          </p:cNvPr>
          <p:cNvSpPr/>
          <p:nvPr/>
        </p:nvSpPr>
        <p:spPr>
          <a:xfrm>
            <a:off x="7544430" y="2640031"/>
            <a:ext cx="1290420" cy="687954"/>
          </a:xfrm>
          <a:prstGeom prst="wedgeRoundRectCallout">
            <a:avLst>
              <a:gd name="adj1" fmla="val -262064"/>
              <a:gd name="adj2" fmla="val 93062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Πάρνηθας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μελέτη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165.000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FFCCEF74-7007-9649-556C-3FD28F3352AA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923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B3DE3F-0FFA-7068-4BA4-BF9B82690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537" name="Rectangle 1048"/>
          <p:cNvSpPr/>
          <p:nvPr/>
        </p:nvSpPr>
        <p:spPr>
          <a:xfrm>
            <a:off x="2102760" y="894600"/>
            <a:ext cx="4563000" cy="5319720"/>
          </a:xfrm>
          <a:prstGeom prst="rect">
            <a:avLst/>
          </a:prstGeom>
          <a:noFill/>
          <a:ln w="9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numCol="1" spcCol="0" anchor="ctr">
            <a:noAutofit/>
          </a:bodyPr>
          <a:lstStyle/>
          <a:p>
            <a:pPr>
              <a:lnSpc>
                <a:spcPct val="100000"/>
              </a:lnSpc>
            </a:pPr>
            <a:endParaRPr lang="el-GR" sz="12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8" name="Freeform 37"/>
          <p:cNvSpPr/>
          <p:nvPr/>
        </p:nvSpPr>
        <p:spPr>
          <a:xfrm>
            <a:off x="5330520" y="1282680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5008680" y="1240200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4539240" y="1122480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4106520" y="1240200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3774240" y="1282680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3906000" y="1523520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3552840" y="1750320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3700440" y="1868400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3051720" y="1712520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3521160" y="2127960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3014640" y="1561320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2893320" y="1703160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2624400" y="1981440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2434320" y="2363760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2608560" y="2689560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3014640" y="2085480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3072600" y="2321280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3193920" y="2585880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2872080" y="2623680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3225600" y="2783880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3481200" y="2794250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3853440" y="3298680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3700440" y="3652560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3779640" y="3869640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3173040" y="3501720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3014640" y="3657240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3420720" y="3846240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3489480" y="3152160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4781880" y="5687280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3690000" y="4266360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4090680" y="4875480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3278520" y="4152960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3373200" y="4677120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3341880" y="4644000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4196160" y="3501720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4249080" y="4030200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4386240" y="3765960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4354560" y="4237920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4386240" y="3931200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4396680" y="4096440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4333320" y="397836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4307040" y="4247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4148640" y="53380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4196160" y="429948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4064400" y="4965120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6031800" y="3893400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5979240" y="4025520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5936760" y="40633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5782320" y="3987720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6351840" y="4894200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6550200" y="4757400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6513480" y="50263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6408000" y="5054760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6270840" y="4884840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6108840" y="4554360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6315120" y="5319000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6251760" y="5375880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6170400" y="477612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6149520" y="4525920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6195240" y="5677920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6098040" y="4445640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6108840" y="414360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6024240" y="4351320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5976720" y="4261680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5971680" y="4200120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5971680" y="497916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6010920" y="4228560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5963400" y="4492800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5982840" y="4776120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5977800" y="451656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5893200" y="3359880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5634720" y="3317400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5518800" y="3317400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5692680" y="2727360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5223240" y="2250720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5267520" y="2609280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5661000" y="4563720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5661000" y="4960440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5671800" y="441252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5576760" y="4582800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5560920" y="4554360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5413320" y="4360680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5539680" y="4577760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5513400" y="4601520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5423760" y="4898880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5465880" y="462024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5392080" y="4143600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5445000" y="495540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5365800" y="4672440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5407920" y="493200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5276160" y="4398480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5328720" y="4195440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5191560" y="4011480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5244480" y="4724280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520" rIns="90000" bIns="11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5223240" y="4483440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5191560" y="4539960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5130000" y="3770640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5209560" y="4129560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5209560" y="4757400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5103360" y="4483440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5130000" y="4049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5082480" y="467712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5034960" y="4629960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4908240" y="4691160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4977000" y="4365360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4934880" y="4157640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4887360" y="4006800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4855680" y="465804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4792320" y="3959640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2819520" y="2859480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3072600" y="3506400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3014640" y="350172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3009240" y="34117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2735280" y="3770640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5430960" y="5753520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5868720" y="6041160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5040360" y="5696640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5288760" y="5658840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4301640" y="5493600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4623480" y="611208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3858480" y="2571480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4903200" y="27511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4813560" y="2713320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4781880" y="295416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4755240" y="27604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4708080" y="2845440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4639320" y="2812320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4502160" y="2859480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4386240" y="2864160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2856600" y="3350520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2582280" y="3364560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2798280" y="330804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2719440" y="3105000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2481840" y="2793600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2228760" y="2345040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5652000" y="980640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5450040" y="1910880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4660560" y="1400760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5029560" y="1688760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4185720" y="1783080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4676400" y="20239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4349160" y="2123280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4871520" y="376128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4813560" y="3643200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4059000" y="2986920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5008680" y="3024720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4797720" y="35017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964096" y="265373"/>
            <a:ext cx="7041768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Προτάσεις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γι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α νέες μελέτες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ανά ΕΕΔΠ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3447360" y="1405440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7" name="201 - Επεξήγηση με στρογγυλεμένο παραλληλόγραμμο"/>
          <p:cNvSpPr/>
          <p:nvPr/>
        </p:nvSpPr>
        <p:spPr>
          <a:xfrm>
            <a:off x="145503" y="1077979"/>
            <a:ext cx="2030311" cy="1853284"/>
          </a:xfrm>
          <a:prstGeom prst="wedgeRoundRectCallout">
            <a:avLst>
              <a:gd name="adj1" fmla="val 97836"/>
              <a:gd name="adj2" fmla="val -3966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Ήπειρος-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Δυτ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. Μακ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εδονί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47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11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3.114.392,81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Κόνιτσ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Μέτσοβο, Ιωάννινα, Καστοριά, Τσοτύλι, Κοζάνη, Πρέβεζα, Θεσπρωτία, Άρτα, Γρεβενά, Φλώρινα</a:t>
            </a: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6660479" y="2580040"/>
            <a:ext cx="2288520" cy="1622680"/>
          </a:xfrm>
          <a:prstGeom prst="wedgeRoundRectCallout">
            <a:avLst>
              <a:gd name="adj1" fmla="val -174830"/>
              <a:gd name="adj2" fmla="val -37817"/>
              <a:gd name="adj3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Θεσσαλία-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Στ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ερεά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Ελλάδ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42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10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3.395.200,9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Άμφισσ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Λιδωρίκι, Χαλκίδα, Ιστιαία, Αλμυρός, Μουζάκι, Καλαμπάκα, Καρπενήσι, Λάρισα, Ελασσόνα</a:t>
            </a:r>
            <a:endParaRPr lang="en-GB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142979" y="3211740"/>
            <a:ext cx="2016999" cy="2071080"/>
          </a:xfrm>
          <a:prstGeom prst="wedgeRoundRectCallout">
            <a:avLst>
              <a:gd name="adj1" fmla="val 116230"/>
              <a:gd name="adj2" fmla="val 2902"/>
              <a:gd name="adj3" fmla="val 16667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Πελ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/σος-Δυτ.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Ελλ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.-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Ιον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27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13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2.892.379,8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Καλα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μάτ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Κυπαρισσία, Σπάρτη, Γύθειο, Μολάοι, Βυτίνα, Κυνουρία, Τρίπολη, Κόρινθος, Ξυλόκαστρο, Αίγιο, Καλάβρυτα, Πάτρα</a:t>
            </a:r>
            <a:endParaRPr lang="en-GB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91" name="206 - Επεξήγηση με στρογγυλεμένο παραλληλόγραμμο"/>
          <p:cNvSpPr/>
          <p:nvPr/>
        </p:nvSpPr>
        <p:spPr>
          <a:xfrm>
            <a:off x="6630300" y="905814"/>
            <a:ext cx="2288520" cy="1497780"/>
          </a:xfrm>
          <a:prstGeom prst="wedgeRoundRectCallout">
            <a:avLst>
              <a:gd name="adj1" fmla="val -87229"/>
              <a:gd name="adj2" fmla="val -15743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Μακεδονία-Θράκη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19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9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3.825.323,3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Έδεσσ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Αριδαία, Αλεξ/λη, Σουφλί, Διδ/χο, Πιερία, Σέρρες, Σιδηρ/τρο, Νιγρήτα</a:t>
            </a:r>
          </a:p>
          <a:p>
            <a:pPr algn="ctr">
              <a:tabLst>
                <a:tab pos="0" algn="l"/>
              </a:tabLst>
            </a:pPr>
            <a:endParaRPr lang="en-GB" sz="1200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694" name="159 - Ορθογώνιο"/>
          <p:cNvSpPr/>
          <p:nvPr/>
        </p:nvSpPr>
        <p:spPr>
          <a:xfrm>
            <a:off x="6781867" y="4819296"/>
            <a:ext cx="2337479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ΙΚΑ</a:t>
            </a:r>
            <a:endParaRPr lang="en-GB" sz="1600" u="sng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135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μελέτες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 Δασ. Υπ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ηρεσίες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13.227.297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741839" y="6414067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l-GR"/>
            </a:defPPr>
            <a:lvl1pPr marL="0" indent="0" algn="r" defTabSz="914377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kern="1200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19899-CDED-4140-87BD-7835AD8EB638}" type="slidenum">
              <a:rPr lang="el-GR" smtClean="0"/>
              <a:pPr/>
              <a:t>9</a:t>
            </a:fld>
            <a:endParaRPr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A002A04-281E-EB06-8E5C-20609B482165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4645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2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3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4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5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{141CD527-27D1-481F-B1A5-36D68D243607}tf16401375</Template>
  <TotalTime>3670</TotalTime>
  <Words>882</Words>
  <Application>Microsoft Office PowerPoint</Application>
  <PresentationFormat>On-screen Show (4:3)</PresentationFormat>
  <Paragraphs>172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Θέμα του Office</vt:lpstr>
      <vt:lpstr>Τα δάση της Ελλάδας  και η διαχείρισή τους</vt:lpstr>
      <vt:lpstr>Βιοκλιματικές συνθήκες</vt:lpstr>
      <vt:lpstr>Διαπλάσεις/Ζώνες Βλάστησης – ΠΔ 575/1980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Σύστημα Απογραφής Δασών</dc:title>
  <dc:creator>Κυριακή Τεστέμπαση</dc:creator>
  <cp:lastModifiedBy>Kostats Sarris</cp:lastModifiedBy>
  <cp:revision>526</cp:revision>
  <dcterms:created xsi:type="dcterms:W3CDTF">2023-07-05T07:06:22Z</dcterms:created>
  <dcterms:modified xsi:type="dcterms:W3CDTF">2024-06-03T14:14:44Z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r8>1</vt:r8>
  </property>
  <property fmtid="{D5CDD505-2E9C-101B-9397-08002B2CF9AE}" pid="4" name="PresentationFormat">
    <vt:lpwstr>Προβολή στην οθόνη (4:3)</vt:lpwstr>
  </property>
  <property fmtid="{D5CDD505-2E9C-101B-9397-08002B2CF9AE}" pid="5" name="Slides">
    <vt:i4>38</vt:i4>
  </property>
</Properties>
</file>