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  <p:sldMasterId id="2147483818" r:id="rId4"/>
  </p:sldMasterIdLst>
  <p:notesMasterIdLst>
    <p:notesMasterId r:id="rId48"/>
  </p:notesMasterIdLst>
  <p:sldIdLst>
    <p:sldId id="437" r:id="rId5"/>
    <p:sldId id="477" r:id="rId6"/>
    <p:sldId id="348" r:id="rId7"/>
    <p:sldId id="396" r:id="rId8"/>
    <p:sldId id="372" r:id="rId9"/>
    <p:sldId id="373" r:id="rId10"/>
    <p:sldId id="400" r:id="rId11"/>
    <p:sldId id="374" r:id="rId12"/>
    <p:sldId id="404" r:id="rId13"/>
    <p:sldId id="375" r:id="rId14"/>
    <p:sldId id="408" r:id="rId15"/>
    <p:sldId id="376" r:id="rId16"/>
    <p:sldId id="412" r:id="rId17"/>
    <p:sldId id="377" r:id="rId18"/>
    <p:sldId id="416" r:id="rId19"/>
    <p:sldId id="378" r:id="rId20"/>
    <p:sldId id="420" r:id="rId21"/>
    <p:sldId id="379" r:id="rId22"/>
    <p:sldId id="424" r:id="rId23"/>
    <p:sldId id="380" r:id="rId24"/>
    <p:sldId id="428" r:id="rId25"/>
    <p:sldId id="381" r:id="rId26"/>
    <p:sldId id="382" r:id="rId27"/>
    <p:sldId id="383" r:id="rId28"/>
    <p:sldId id="384" r:id="rId29"/>
    <p:sldId id="444" r:id="rId30"/>
    <p:sldId id="385" r:id="rId31"/>
    <p:sldId id="480" r:id="rId32"/>
    <p:sldId id="386" r:id="rId33"/>
    <p:sldId id="481" r:id="rId34"/>
    <p:sldId id="387" r:id="rId35"/>
    <p:sldId id="482" r:id="rId36"/>
    <p:sldId id="388" r:id="rId37"/>
    <p:sldId id="483" r:id="rId38"/>
    <p:sldId id="389" r:id="rId39"/>
    <p:sldId id="464" r:id="rId40"/>
    <p:sldId id="391" r:id="rId41"/>
    <p:sldId id="392" r:id="rId42"/>
    <p:sldId id="393" r:id="rId43"/>
    <p:sldId id="394" r:id="rId44"/>
    <p:sldId id="395" r:id="rId45"/>
    <p:sldId id="484" r:id="rId46"/>
    <p:sldId id="485" r:id="rId47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Μεσαίο στυλ 3 - Έμφαση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4615" autoAdjust="0"/>
  </p:normalViewPr>
  <p:slideViewPr>
    <p:cSldViewPr snapToGrid="0">
      <p:cViewPr varScale="1">
        <p:scale>
          <a:sx n="77" d="100"/>
          <a:sy n="77" d="100"/>
        </p:scale>
        <p:origin x="918" y="8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102-&#928;&#945;&#957;&#949;&#955;&#955;&#945;&#948;&#953;&#954;&#94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8.1</c:v>
                </c:pt>
                <c:pt idx="1">
                  <c:v>23.7</c:v>
                </c:pt>
                <c:pt idx="2">
                  <c:v>30.4</c:v>
                </c:pt>
                <c:pt idx="3">
                  <c:v>36.9</c:v>
                </c:pt>
                <c:pt idx="4">
                  <c:v>0.77441345904678316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8-45CB-BC66-A429EC0234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Sheet1!$B$60:$B$64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Sheet1!$E$60:$E$64</c:f>
              <c:numCache>
                <c:formatCode>0.0</c:formatCode>
                <c:ptCount val="5"/>
                <c:pt idx="0">
                  <c:v>10.7</c:v>
                </c:pt>
                <c:pt idx="1">
                  <c:v>21</c:v>
                </c:pt>
                <c:pt idx="2">
                  <c:v>20.5</c:v>
                </c:pt>
                <c:pt idx="3">
                  <c:v>39.9</c:v>
                </c:pt>
                <c:pt idx="4">
                  <c:v>7.8687184802758772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E-4C29-B080-32FAC04F4E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[OUTPUT.xls]Sheet!$B$466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[OUTPUT.xls]Sheet!$A$467:$A$474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[OUTPUT.xls]Sheet!$B$467:$B$474</c:f>
              <c:numCache>
                <c:formatCode>#,##0.0%</c:formatCode>
                <c:ptCount val="8"/>
                <c:pt idx="0">
                  <c:v>0.14836795252225518</c:v>
                </c:pt>
                <c:pt idx="1">
                  <c:v>2.6666666666666665E-2</c:v>
                </c:pt>
                <c:pt idx="2">
                  <c:v>4.0404040404040407E-2</c:v>
                </c:pt>
                <c:pt idx="3">
                  <c:v>4.6875E-2</c:v>
                </c:pt>
                <c:pt idx="6">
                  <c:v>9.6774193548387094E-2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6-44DE-BC17-A25B55E45918}"/>
            </c:ext>
          </c:extLst>
        </c:ser>
        <c:ser>
          <c:idx val="1"/>
          <c:order val="1"/>
          <c:tx>
            <c:strRef>
              <c:f>[OUTPUT.xls]Sheet!$C$466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[OUTPUT.xls]Sheet!$A$467:$A$474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[OUTPUT.xls]Sheet!$C$467:$C$474</c:f>
              <c:numCache>
                <c:formatCode>#,##0.0%</c:formatCode>
                <c:ptCount val="8"/>
                <c:pt idx="0">
                  <c:v>0.32640949554896148</c:v>
                </c:pt>
                <c:pt idx="1">
                  <c:v>0.1</c:v>
                </c:pt>
                <c:pt idx="2">
                  <c:v>0.19191919191919191</c:v>
                </c:pt>
                <c:pt idx="3">
                  <c:v>0.109375</c:v>
                </c:pt>
                <c:pt idx="4">
                  <c:v>0.13513513513513514</c:v>
                </c:pt>
                <c:pt idx="5">
                  <c:v>7.6923076923076927E-2</c:v>
                </c:pt>
                <c:pt idx="6">
                  <c:v>0.16129032258064516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6-44DE-BC17-A25B55E45918}"/>
            </c:ext>
          </c:extLst>
        </c:ser>
        <c:ser>
          <c:idx val="2"/>
          <c:order val="2"/>
          <c:tx>
            <c:strRef>
              <c:f>[OUTPUT.xls]Sheet!$D$466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[OUTPUT.xls]Sheet!$A$467:$A$474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[OUTPUT.xls]Sheet!$D$467:$D$474</c:f>
              <c:numCache>
                <c:formatCode>#,##0.0%</c:formatCode>
                <c:ptCount val="8"/>
                <c:pt idx="0">
                  <c:v>0.21068249258160235</c:v>
                </c:pt>
                <c:pt idx="1">
                  <c:v>0.23333333333333331</c:v>
                </c:pt>
                <c:pt idx="2">
                  <c:v>0.29292929292929293</c:v>
                </c:pt>
                <c:pt idx="3">
                  <c:v>0.1875</c:v>
                </c:pt>
                <c:pt idx="4">
                  <c:v>0.27027027027027029</c:v>
                </c:pt>
                <c:pt idx="5">
                  <c:v>0.19230769230769229</c:v>
                </c:pt>
                <c:pt idx="6">
                  <c:v>0.35483870967741937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6-44DE-BC17-A25B55E45918}"/>
            </c:ext>
          </c:extLst>
        </c:ser>
        <c:ser>
          <c:idx val="3"/>
          <c:order val="3"/>
          <c:tx>
            <c:strRef>
              <c:f>[OUTPUT.xls]Sheet!$E$466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[OUTPUT.xls]Sheet!$A$467:$A$474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[OUTPUT.xls]Sheet!$E$467:$E$474</c:f>
              <c:numCache>
                <c:formatCode>#,##0.0%</c:formatCode>
                <c:ptCount val="8"/>
                <c:pt idx="0">
                  <c:v>0.21661721068249257</c:v>
                </c:pt>
                <c:pt idx="1">
                  <c:v>0.58666666666666667</c:v>
                </c:pt>
                <c:pt idx="2">
                  <c:v>0.43434343434343431</c:v>
                </c:pt>
                <c:pt idx="3">
                  <c:v>0.609375</c:v>
                </c:pt>
                <c:pt idx="4">
                  <c:v>0.40540540540540543</c:v>
                </c:pt>
                <c:pt idx="5">
                  <c:v>0.69230769230769229</c:v>
                </c:pt>
                <c:pt idx="6">
                  <c:v>0.32258064516129031</c:v>
                </c:pt>
                <c:pt idx="7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86-44DE-BC17-A25B55E45918}"/>
            </c:ext>
          </c:extLst>
        </c:ser>
        <c:ser>
          <c:idx val="4"/>
          <c:order val="4"/>
          <c:tx>
            <c:strRef>
              <c:f>[OUTPUT.xls]Sheet!$F$466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[OUTPUT.xls]Sheet!$A$467:$A$474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[OUTPUT.xls]Sheet!$F$467:$F$474</c:f>
              <c:numCache>
                <c:formatCode>#,##0.0%</c:formatCode>
                <c:ptCount val="8"/>
                <c:pt idx="0">
                  <c:v>9.7922848664688422E-2</c:v>
                </c:pt>
                <c:pt idx="1">
                  <c:v>5.333333333333333E-2</c:v>
                </c:pt>
                <c:pt idx="2">
                  <c:v>4.0404040404040407E-2</c:v>
                </c:pt>
                <c:pt idx="3">
                  <c:v>4.6875E-2</c:v>
                </c:pt>
                <c:pt idx="4">
                  <c:v>0.1891891891891892</c:v>
                </c:pt>
                <c:pt idx="5">
                  <c:v>3.8461538461538464E-2</c:v>
                </c:pt>
                <c:pt idx="6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86-44DE-BC17-A25B55E459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3692416"/>
        <c:axId val="133702400"/>
        <c:axId val="0"/>
      </c:bar3DChart>
      <c:catAx>
        <c:axId val="1336924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3702400"/>
        <c:crosses val="autoZero"/>
        <c:auto val="1"/>
        <c:lblAlgn val="ctr"/>
        <c:lblOffset val="100"/>
        <c:noMultiLvlLbl val="0"/>
      </c:catAx>
      <c:valAx>
        <c:axId val="1337024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3692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Sheet1!$B$68:$B$72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Sheet1!$E$68:$E$72</c:f>
              <c:numCache>
                <c:formatCode>0.0</c:formatCode>
                <c:ptCount val="5"/>
                <c:pt idx="0">
                  <c:v>5.6</c:v>
                </c:pt>
                <c:pt idx="1">
                  <c:v>14.6</c:v>
                </c:pt>
                <c:pt idx="2">
                  <c:v>28.5</c:v>
                </c:pt>
                <c:pt idx="3">
                  <c:v>50.1</c:v>
                </c:pt>
                <c:pt idx="4">
                  <c:v>1.2458388980804089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3-46F8-90D2-D3E31F0153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[OUTPUT.xls]Sheet!$B$574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[OUTPUT.xls]Sheet!$A$575:$A$582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[OUTPUT.xls]Sheet!$B$575:$B$582</c:f>
              <c:numCache>
                <c:formatCode>#,##0.0%</c:formatCode>
                <c:ptCount val="8"/>
                <c:pt idx="0">
                  <c:v>6.2130177514792904E-2</c:v>
                </c:pt>
                <c:pt idx="1">
                  <c:v>6.6666666666666662E-3</c:v>
                </c:pt>
                <c:pt idx="3">
                  <c:v>1.5625E-2</c:v>
                </c:pt>
                <c:pt idx="6">
                  <c:v>3.3333333333333333E-2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6-4086-A753-870A296FD476}"/>
            </c:ext>
          </c:extLst>
        </c:ser>
        <c:ser>
          <c:idx val="1"/>
          <c:order val="1"/>
          <c:tx>
            <c:strRef>
              <c:f>[OUTPUT.xls]Sheet!$C$574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033561420658433E-3"/>
                  <c:y val="3.7925922386615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D6-41D9-8303-851EA4BF68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[OUTPUT.xls]Sheet!$A$575:$A$582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[OUTPUT.xls]Sheet!$C$575:$C$582</c:f>
              <c:numCache>
                <c:formatCode>#,##0.0%</c:formatCode>
                <c:ptCount val="8"/>
                <c:pt idx="0">
                  <c:v>0.27218934911242604</c:v>
                </c:pt>
                <c:pt idx="1">
                  <c:v>2.6666666666666665E-2</c:v>
                </c:pt>
                <c:pt idx="2">
                  <c:v>0.1111111111111111</c:v>
                </c:pt>
                <c:pt idx="3">
                  <c:v>7.8125E-2</c:v>
                </c:pt>
                <c:pt idx="7">
                  <c:v>0.10256410256410257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6-4086-A753-870A296FD476}"/>
            </c:ext>
          </c:extLst>
        </c:ser>
        <c:ser>
          <c:idx val="2"/>
          <c:order val="2"/>
          <c:tx>
            <c:strRef>
              <c:f>[OUTPUT.xls]Sheet!$D$574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[OUTPUT.xls]Sheet!$A$575:$A$582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[OUTPUT.xls]Sheet!$D$575:$D$582</c:f>
              <c:numCache>
                <c:formatCode>#,##0.0%</c:formatCode>
                <c:ptCount val="8"/>
                <c:pt idx="0">
                  <c:v>0.41124260355029585</c:v>
                </c:pt>
                <c:pt idx="1">
                  <c:v>0.22</c:v>
                </c:pt>
                <c:pt idx="2">
                  <c:v>0.4242424242424242</c:v>
                </c:pt>
                <c:pt idx="3">
                  <c:v>0.140625</c:v>
                </c:pt>
                <c:pt idx="4">
                  <c:v>0.29729729729729731</c:v>
                </c:pt>
                <c:pt idx="5">
                  <c:v>0.30769230769230771</c:v>
                </c:pt>
                <c:pt idx="6">
                  <c:v>0.23333333333333331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86-4086-A753-870A296FD476}"/>
            </c:ext>
          </c:extLst>
        </c:ser>
        <c:ser>
          <c:idx val="3"/>
          <c:order val="3"/>
          <c:tx>
            <c:strRef>
              <c:f>[OUTPUT.xls]Sheet!$E$574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[OUTPUT.xls]Sheet!$A$575:$A$582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[OUTPUT.xls]Sheet!$E$575:$E$582</c:f>
              <c:numCache>
                <c:formatCode>#,##0.0%</c:formatCode>
                <c:ptCount val="8"/>
                <c:pt idx="0">
                  <c:v>0.23964497041420116</c:v>
                </c:pt>
                <c:pt idx="1">
                  <c:v>0.7466666666666667</c:v>
                </c:pt>
                <c:pt idx="2">
                  <c:v>0.46464646464646464</c:v>
                </c:pt>
                <c:pt idx="3">
                  <c:v>0.765625</c:v>
                </c:pt>
                <c:pt idx="4">
                  <c:v>0.70270270270270274</c:v>
                </c:pt>
                <c:pt idx="5">
                  <c:v>0.61538461538461542</c:v>
                </c:pt>
                <c:pt idx="6">
                  <c:v>0.73333333333333328</c:v>
                </c:pt>
                <c:pt idx="7">
                  <c:v>0.84615384615384615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86-4086-A753-870A296FD476}"/>
            </c:ext>
          </c:extLst>
        </c:ser>
        <c:ser>
          <c:idx val="4"/>
          <c:order val="4"/>
          <c:tx>
            <c:strRef>
              <c:f>[OUTPUT.xls]Sheet!$F$574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[OUTPUT.xls]Sheet!$A$575:$A$582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[OUTPUT.xls]Sheet!$F$575:$F$582</c:f>
              <c:numCache>
                <c:formatCode>General</c:formatCode>
                <c:ptCount val="8"/>
                <c:pt idx="0" formatCode="#,##0.0%">
                  <c:v>1.4792899408284023E-2</c:v>
                </c:pt>
                <c:pt idx="5" formatCode="#,##0.0%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86-4086-A753-870A296FD4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2323584"/>
        <c:axId val="132349952"/>
        <c:axId val="0"/>
      </c:bar3DChart>
      <c:catAx>
        <c:axId val="132323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2349952"/>
        <c:crosses val="autoZero"/>
        <c:auto val="1"/>
        <c:lblAlgn val="ctr"/>
        <c:lblOffset val="100"/>
        <c:noMultiLvlLbl val="0"/>
      </c:catAx>
      <c:valAx>
        <c:axId val="13234995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23235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Sheet1!$B$76:$B$80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Sheet1!$E$76:$E$80</c:f>
              <c:numCache>
                <c:formatCode>0.0</c:formatCode>
                <c:ptCount val="5"/>
                <c:pt idx="0">
                  <c:v>35.905077042677547</c:v>
                </c:pt>
                <c:pt idx="1">
                  <c:v>18.083600773416745</c:v>
                </c:pt>
                <c:pt idx="2">
                  <c:v>11.868359678673221</c:v>
                </c:pt>
                <c:pt idx="3">
                  <c:v>21.684573524428387</c:v>
                </c:pt>
                <c:pt idx="4">
                  <c:v>12.458388980804099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1-40A6-BA6C-71E2C61D77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[OUTPUT.xls]Sheet!$B$682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[OUTPUT.xls]Sheet!$A$683:$A$690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[OUTPUT.xls]Sheet!$B$683:$B$690</c:f>
              <c:numCache>
                <c:formatCode>#,##0.0%</c:formatCode>
                <c:ptCount val="8"/>
                <c:pt idx="0">
                  <c:v>0.55192878338278928</c:v>
                </c:pt>
                <c:pt idx="1">
                  <c:v>0.2348993288590604</c:v>
                </c:pt>
                <c:pt idx="2">
                  <c:v>0.39</c:v>
                </c:pt>
                <c:pt idx="3">
                  <c:v>0.234375</c:v>
                </c:pt>
                <c:pt idx="4">
                  <c:v>0.22222222222222221</c:v>
                </c:pt>
                <c:pt idx="5">
                  <c:v>0.15384615384615385</c:v>
                </c:pt>
                <c:pt idx="6">
                  <c:v>0.23333333333333331</c:v>
                </c:pt>
                <c:pt idx="7">
                  <c:v>0.23076923076923075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B-4504-8E91-0B7C3617BC6F}"/>
            </c:ext>
          </c:extLst>
        </c:ser>
        <c:ser>
          <c:idx val="1"/>
          <c:order val="1"/>
          <c:tx>
            <c:strRef>
              <c:f>[OUTPUT.xls]Sheet!$C$682</c:f>
              <c:strCache>
                <c:ptCount val="1"/>
                <c:pt idx="0">
                  <c:v>ΜΑΛΛΟΝ 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[OUTPUT.xls]Sheet!$A$683:$A$690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[OUTPUT.xls]Sheet!$C$683:$C$690</c:f>
              <c:numCache>
                <c:formatCode>#,##0.0%</c:formatCode>
                <c:ptCount val="8"/>
                <c:pt idx="0">
                  <c:v>0.18397626112759644</c:v>
                </c:pt>
                <c:pt idx="1">
                  <c:v>0.2348993288590604</c:v>
                </c:pt>
                <c:pt idx="2">
                  <c:v>0.22</c:v>
                </c:pt>
                <c:pt idx="3">
                  <c:v>0.171875</c:v>
                </c:pt>
                <c:pt idx="4">
                  <c:v>0.1111111111111111</c:v>
                </c:pt>
                <c:pt idx="5">
                  <c:v>0.19230769230769229</c:v>
                </c:pt>
                <c:pt idx="6">
                  <c:v>0.2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B-4504-8E91-0B7C3617BC6F}"/>
            </c:ext>
          </c:extLst>
        </c:ser>
        <c:ser>
          <c:idx val="2"/>
          <c:order val="2"/>
          <c:tx>
            <c:strRef>
              <c:f>[OUTPUT.xls]Sheet!$D$682</c:f>
              <c:strCache>
                <c:ptCount val="1"/>
                <c:pt idx="0">
                  <c:v>ΜΑΛΛΟΝ 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[OUTPUT.xls]Sheet!$A$683:$A$690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[OUTPUT.xls]Sheet!$D$683:$D$690</c:f>
              <c:numCache>
                <c:formatCode>#,##0.0%</c:formatCode>
                <c:ptCount val="8"/>
                <c:pt idx="0">
                  <c:v>5.3412462908011868E-2</c:v>
                </c:pt>
                <c:pt idx="1">
                  <c:v>0.16778523489932887</c:v>
                </c:pt>
                <c:pt idx="2">
                  <c:v>0.18</c:v>
                </c:pt>
                <c:pt idx="3">
                  <c:v>9.375E-2</c:v>
                </c:pt>
                <c:pt idx="4">
                  <c:v>0.33333333333333337</c:v>
                </c:pt>
                <c:pt idx="5">
                  <c:v>0.30769230769230771</c:v>
                </c:pt>
                <c:pt idx="6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DB-4504-8E91-0B7C3617BC6F}"/>
            </c:ext>
          </c:extLst>
        </c:ser>
        <c:ser>
          <c:idx val="3"/>
          <c:order val="3"/>
          <c:tx>
            <c:strRef>
              <c:f>[OUTPUT.xls]Sheet!$E$682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[OUTPUT.xls]Sheet!$A$683:$A$690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[OUTPUT.xls]Sheet!$E$683:$E$690</c:f>
              <c:numCache>
                <c:formatCode>#,##0.0%</c:formatCode>
                <c:ptCount val="8"/>
                <c:pt idx="0">
                  <c:v>9.1988130563798218E-2</c:v>
                </c:pt>
                <c:pt idx="1">
                  <c:v>0.25503355704697989</c:v>
                </c:pt>
                <c:pt idx="2">
                  <c:v>0.15</c:v>
                </c:pt>
                <c:pt idx="3">
                  <c:v>0.421875</c:v>
                </c:pt>
                <c:pt idx="4">
                  <c:v>0.30555555555555558</c:v>
                </c:pt>
                <c:pt idx="5">
                  <c:v>0.26923076923076922</c:v>
                </c:pt>
                <c:pt idx="6">
                  <c:v>0.3</c:v>
                </c:pt>
                <c:pt idx="7">
                  <c:v>0.61538461538461542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DB-4504-8E91-0B7C3617BC6F}"/>
            </c:ext>
          </c:extLst>
        </c:ser>
        <c:ser>
          <c:idx val="4"/>
          <c:order val="4"/>
          <c:tx>
            <c:strRef>
              <c:f>[OUTPUT.xls]Sheet!$F$682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[OUTPUT.xls]Sheet!$A$683:$A$690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[OUTPUT.xls]Sheet!$F$683:$F$690</c:f>
              <c:numCache>
                <c:formatCode>#,##0.0%</c:formatCode>
                <c:ptCount val="8"/>
                <c:pt idx="0">
                  <c:v>0.11869436201780414</c:v>
                </c:pt>
                <c:pt idx="1">
                  <c:v>0.10738255033557048</c:v>
                </c:pt>
                <c:pt idx="2">
                  <c:v>0.06</c:v>
                </c:pt>
                <c:pt idx="3">
                  <c:v>7.8125E-2</c:v>
                </c:pt>
                <c:pt idx="4">
                  <c:v>2.7777777777777776E-2</c:v>
                </c:pt>
                <c:pt idx="5">
                  <c:v>7.6923076923076927E-2</c:v>
                </c:pt>
                <c:pt idx="6">
                  <c:v>0.13333333333333333</c:v>
                </c:pt>
                <c:pt idx="7">
                  <c:v>0.10256410256410257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B-4504-8E91-0B7C3617B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4678016"/>
        <c:axId val="134679552"/>
        <c:axId val="0"/>
      </c:bar3DChart>
      <c:catAx>
        <c:axId val="1346780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4679552"/>
        <c:crosses val="autoZero"/>
        <c:auto val="1"/>
        <c:lblAlgn val="ctr"/>
        <c:lblOffset val="100"/>
        <c:noMultiLvlLbl val="0"/>
      </c:catAx>
      <c:valAx>
        <c:axId val="13467955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46780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Sheet1!$B$84:$B$88</c:f>
              <c:strCache>
                <c:ptCount val="5"/>
                <c:pt idx="0">
                  <c:v>ΣΥΜΦΩΝΩ</c:v>
                </c:pt>
                <c:pt idx="1">
                  <c:v>ΜΑΛΛΟΝ ΣΥΜΦΩΝΩ</c:v>
                </c:pt>
                <c:pt idx="2">
                  <c:v>ΜΑΛΛΟΝ ΔΙΑΦΩΝΩ</c:v>
                </c:pt>
                <c:pt idx="3">
                  <c:v>ΔΙΑΦΩΝΩ</c:v>
                </c:pt>
                <c:pt idx="4">
                  <c:v>ΔΓ/ΔΑ</c:v>
                </c:pt>
              </c:strCache>
            </c:strRef>
          </c:cat>
          <c:val>
            <c:numRef>
              <c:f>Sheet1!$E$84:$E$88</c:f>
              <c:numCache>
                <c:formatCode>0.0</c:formatCode>
                <c:ptCount val="5"/>
                <c:pt idx="0">
                  <c:v>26.724739370502448</c:v>
                </c:pt>
                <c:pt idx="1">
                  <c:v>16.037434967209478</c:v>
                </c:pt>
                <c:pt idx="2">
                  <c:v>7.0584248609643669</c:v>
                </c:pt>
                <c:pt idx="3">
                  <c:v>46.193712998584864</c:v>
                </c:pt>
                <c:pt idx="4">
                  <c:v>3.9856878027388447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6-4885-99ED-F57AD06027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[OUTPUT.xls]Sheet!$B$790</c:f>
              <c:strCache>
                <c:ptCount val="1"/>
                <c:pt idx="0">
                  <c:v>ΣΥΜΦΩΝΩ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[OUTPUT.xls]Sheet!$A$791:$A$798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[OUTPUT.xls]Sheet!$B$791:$B$798</c:f>
              <c:numCache>
                <c:formatCode>#,##0.0%</c:formatCode>
                <c:ptCount val="8"/>
                <c:pt idx="0">
                  <c:v>0.19345238095238096</c:v>
                </c:pt>
                <c:pt idx="1">
                  <c:v>0.52</c:v>
                </c:pt>
                <c:pt idx="2">
                  <c:v>0.2121212121212121</c:v>
                </c:pt>
                <c:pt idx="3">
                  <c:v>0.40625</c:v>
                </c:pt>
                <c:pt idx="4">
                  <c:v>7.8947368421052627E-2</c:v>
                </c:pt>
                <c:pt idx="5">
                  <c:v>0.37037037037037041</c:v>
                </c:pt>
                <c:pt idx="6">
                  <c:v>3.2258064516129031E-2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7-4335-8FB2-FB20BD48BE70}"/>
            </c:ext>
          </c:extLst>
        </c:ser>
        <c:ser>
          <c:idx val="1"/>
          <c:order val="1"/>
          <c:tx>
            <c:strRef>
              <c:f>[OUTPUT.xls]Sheet!$C$790</c:f>
              <c:strCache>
                <c:ptCount val="1"/>
                <c:pt idx="0">
                  <c:v>ΜΑΛΛΟΝ ΣΥΜΦΩΝΩ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5.2134245682632537E-3"/>
                  <c:y val="4.029629253577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F9-40A7-A28E-7028EB6222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[OUTPUT.xls]Sheet!$A$791:$A$798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[OUTPUT.xls]Sheet!$C$791:$C$798</c:f>
              <c:numCache>
                <c:formatCode>#,##0.0%</c:formatCode>
                <c:ptCount val="8"/>
                <c:pt idx="0">
                  <c:v>0.1517857142857143</c:v>
                </c:pt>
                <c:pt idx="1">
                  <c:v>0.15333333333333335</c:v>
                </c:pt>
                <c:pt idx="2">
                  <c:v>0.18181818181818182</c:v>
                </c:pt>
                <c:pt idx="3">
                  <c:v>0.28125</c:v>
                </c:pt>
                <c:pt idx="4">
                  <c:v>0.18421052631578949</c:v>
                </c:pt>
                <c:pt idx="5">
                  <c:v>0.37037037037037041</c:v>
                </c:pt>
                <c:pt idx="6">
                  <c:v>3.2258064516129031E-2</c:v>
                </c:pt>
                <c:pt idx="7">
                  <c:v>0.10256410256410257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7-4335-8FB2-FB20BD48BE70}"/>
            </c:ext>
          </c:extLst>
        </c:ser>
        <c:ser>
          <c:idx val="2"/>
          <c:order val="2"/>
          <c:tx>
            <c:strRef>
              <c:f>[OUTPUT.xls]Sheet!$D$790</c:f>
              <c:strCache>
                <c:ptCount val="1"/>
                <c:pt idx="0">
                  <c:v>ΜΑΛΛΟΝ ΔΙΑΦΩΝΩ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[OUTPUT.xls]Sheet!$A$791:$A$798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[OUTPUT.xls]Sheet!$D$791:$D$798</c:f>
              <c:numCache>
                <c:formatCode>#,##0.0%</c:formatCode>
                <c:ptCount val="8"/>
                <c:pt idx="0">
                  <c:v>7.7380952380952384E-2</c:v>
                </c:pt>
                <c:pt idx="1">
                  <c:v>4.6666666666666669E-2</c:v>
                </c:pt>
                <c:pt idx="2">
                  <c:v>0.14141414141414141</c:v>
                </c:pt>
                <c:pt idx="3">
                  <c:v>4.6875E-2</c:v>
                </c:pt>
                <c:pt idx="5">
                  <c:v>3.7037037037037035E-2</c:v>
                </c:pt>
                <c:pt idx="6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67-4335-8FB2-FB20BD48BE70}"/>
            </c:ext>
          </c:extLst>
        </c:ser>
        <c:ser>
          <c:idx val="3"/>
          <c:order val="3"/>
          <c:tx>
            <c:strRef>
              <c:f>[OUTPUT.xls]Sheet!$E$790</c:f>
              <c:strCache>
                <c:ptCount val="1"/>
                <c:pt idx="0">
                  <c:v>ΔΙΑΦΩΝΩ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[OUTPUT.xls]Sheet!$A$791:$A$798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[OUTPUT.xls]Sheet!$E$791:$E$798</c:f>
              <c:numCache>
                <c:formatCode>#,##0.0%</c:formatCode>
                <c:ptCount val="8"/>
                <c:pt idx="0">
                  <c:v>0.54761904761904756</c:v>
                </c:pt>
                <c:pt idx="1">
                  <c:v>0.22666666666666668</c:v>
                </c:pt>
                <c:pt idx="2">
                  <c:v>0.44444444444444442</c:v>
                </c:pt>
                <c:pt idx="3">
                  <c:v>0.21875</c:v>
                </c:pt>
                <c:pt idx="4">
                  <c:v>0.6578947368421052</c:v>
                </c:pt>
                <c:pt idx="5">
                  <c:v>0.1851851851851852</c:v>
                </c:pt>
                <c:pt idx="6">
                  <c:v>0.80645161290322576</c:v>
                </c:pt>
                <c:pt idx="7">
                  <c:v>0.84615384615384615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67-4335-8FB2-FB20BD48BE70}"/>
            </c:ext>
          </c:extLst>
        </c:ser>
        <c:ser>
          <c:idx val="4"/>
          <c:order val="4"/>
          <c:tx>
            <c:strRef>
              <c:f>[OUTPUT.xls]Sheet!$F$790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[OUTPUT.xls]Sheet!$A$791:$A$798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[OUTPUT.xls]Sheet!$F$791:$F$798</c:f>
              <c:numCache>
                <c:formatCode>#,##0.0%</c:formatCode>
                <c:ptCount val="8"/>
                <c:pt idx="0">
                  <c:v>2.9761904761904764E-2</c:v>
                </c:pt>
                <c:pt idx="1">
                  <c:v>5.333333333333333E-2</c:v>
                </c:pt>
                <c:pt idx="2">
                  <c:v>2.0202020202020204E-2</c:v>
                </c:pt>
                <c:pt idx="3">
                  <c:v>4.6875E-2</c:v>
                </c:pt>
                <c:pt idx="4">
                  <c:v>7.8947368421052627E-2</c:v>
                </c:pt>
                <c:pt idx="5">
                  <c:v>3.7037037037037035E-2</c:v>
                </c:pt>
                <c:pt idx="6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67-4335-8FB2-FB20BD48B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5287552"/>
        <c:axId val="135289088"/>
        <c:axId val="0"/>
      </c:bar3DChart>
      <c:catAx>
        <c:axId val="135287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5289088"/>
        <c:crosses val="autoZero"/>
        <c:auto val="1"/>
        <c:lblAlgn val="ctr"/>
        <c:lblOffset val="100"/>
        <c:noMultiLvlLbl val="0"/>
      </c:catAx>
      <c:valAx>
        <c:axId val="1352890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52875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Sheet1!$B$92:$B$96</c:f>
              <c:strCache>
                <c:ptCount val="5"/>
                <c:pt idx="0">
                  <c:v>ΣΥΜΦΩΝΩ</c:v>
                </c:pt>
                <c:pt idx="1">
                  <c:v>ΜΑΛΛΟΝ ΣΥΜΦΩΝΩ</c:v>
                </c:pt>
                <c:pt idx="2">
                  <c:v>ΜΑΛΛΟΝ ΔΙΑΦΩΝΩ</c:v>
                </c:pt>
                <c:pt idx="3">
                  <c:v>ΔΙΑΦΩΝΩ</c:v>
                </c:pt>
                <c:pt idx="4">
                  <c:v>ΔΓ/ΔΑ</c:v>
                </c:pt>
              </c:strCache>
            </c:strRef>
          </c:cat>
          <c:val>
            <c:numRef>
              <c:f>Sheet1!$E$92:$E$96</c:f>
              <c:numCache>
                <c:formatCode>0.0</c:formatCode>
                <c:ptCount val="5"/>
                <c:pt idx="0">
                  <c:v>14.524488209380573</c:v>
                </c:pt>
                <c:pt idx="1">
                  <c:v>10.067374967608131</c:v>
                </c:pt>
                <c:pt idx="2">
                  <c:v>9.2401379392827465</c:v>
                </c:pt>
                <c:pt idx="3">
                  <c:v>62.598919608507806</c:v>
                </c:pt>
                <c:pt idx="4">
                  <c:v>3.5690792752207452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F-4000-AE20-A0412C0222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[OUTPUT.xls]Sheet!$B$898</c:f>
              <c:strCache>
                <c:ptCount val="1"/>
                <c:pt idx="0">
                  <c:v>ΣΥΜΦΩΝΩ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[OUTPUT.xls]Sheet!$A$899:$A$906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[OUTPUT.xls]Sheet!$B$899:$B$906</c:f>
              <c:numCache>
                <c:formatCode>#,##0.0%</c:formatCode>
                <c:ptCount val="8"/>
                <c:pt idx="0">
                  <c:v>8.3333333333333343E-2</c:v>
                </c:pt>
                <c:pt idx="1">
                  <c:v>0.33557046979865773</c:v>
                </c:pt>
                <c:pt idx="2">
                  <c:v>8.1632653061224497E-2</c:v>
                </c:pt>
                <c:pt idx="3">
                  <c:v>0.15625</c:v>
                </c:pt>
                <c:pt idx="4">
                  <c:v>8.1081081081081086E-2</c:v>
                </c:pt>
                <c:pt idx="5">
                  <c:v>0.14814814814814814</c:v>
                </c:pt>
                <c:pt idx="6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E-4A08-805B-90FA687E2216}"/>
            </c:ext>
          </c:extLst>
        </c:ser>
        <c:ser>
          <c:idx val="1"/>
          <c:order val="1"/>
          <c:tx>
            <c:strRef>
              <c:f>[OUTPUT.xls]Sheet!$C$898</c:f>
              <c:strCache>
                <c:ptCount val="1"/>
                <c:pt idx="0">
                  <c:v>ΜΑΛΛΟΝ ΣΥΜΦΩΝΩ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[OUTPUT.xls]Sheet!$A$899:$A$906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[OUTPUT.xls]Sheet!$C$899:$C$906</c:f>
              <c:numCache>
                <c:formatCode>#,##0.0%</c:formatCode>
                <c:ptCount val="8"/>
                <c:pt idx="0">
                  <c:v>7.7380952380952384E-2</c:v>
                </c:pt>
                <c:pt idx="1">
                  <c:v>0.13422818791946309</c:v>
                </c:pt>
                <c:pt idx="2">
                  <c:v>0.1326530612244898</c:v>
                </c:pt>
                <c:pt idx="3">
                  <c:v>0.203125</c:v>
                </c:pt>
                <c:pt idx="4">
                  <c:v>8.1081081081081086E-2</c:v>
                </c:pt>
                <c:pt idx="5">
                  <c:v>0.14814814814814814</c:v>
                </c:pt>
                <c:pt idx="6">
                  <c:v>3.2258064516129031E-2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E-4A08-805B-90FA687E2216}"/>
            </c:ext>
          </c:extLst>
        </c:ser>
        <c:ser>
          <c:idx val="2"/>
          <c:order val="2"/>
          <c:tx>
            <c:strRef>
              <c:f>[OUTPUT.xls]Sheet!$D$898</c:f>
              <c:strCache>
                <c:ptCount val="1"/>
                <c:pt idx="0">
                  <c:v>ΜΑΛΛΟΝ ΔΙΑΦΩΝΩ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3.4170654887327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9-4C10-807B-53898FD5A1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[OUTPUT.xls]Sheet!$A$899:$A$906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[OUTPUT.xls]Sheet!$D$899:$D$906</c:f>
              <c:numCache>
                <c:formatCode>#,##0.0%</c:formatCode>
                <c:ptCount val="8"/>
                <c:pt idx="0">
                  <c:v>8.0357142857142863E-2</c:v>
                </c:pt>
                <c:pt idx="1">
                  <c:v>8.0536912751677861E-2</c:v>
                </c:pt>
                <c:pt idx="2">
                  <c:v>0.14285714285714288</c:v>
                </c:pt>
                <c:pt idx="3">
                  <c:v>0.125</c:v>
                </c:pt>
                <c:pt idx="4">
                  <c:v>8.1081081081081086E-2</c:v>
                </c:pt>
                <c:pt idx="5">
                  <c:v>0.2592592592592593</c:v>
                </c:pt>
                <c:pt idx="6">
                  <c:v>3.2258064516129031E-2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7E-4A08-805B-90FA687E2216}"/>
            </c:ext>
          </c:extLst>
        </c:ser>
        <c:ser>
          <c:idx val="3"/>
          <c:order val="3"/>
          <c:tx>
            <c:strRef>
              <c:f>[OUTPUT.xls]Sheet!$E$898</c:f>
              <c:strCache>
                <c:ptCount val="1"/>
                <c:pt idx="0">
                  <c:v>ΔΙΑΦΩΝΩ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[OUTPUT.xls]Sheet!$A$899:$A$906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[OUTPUT.xls]Sheet!$E$899:$E$906</c:f>
              <c:numCache>
                <c:formatCode>#,##0.0%</c:formatCode>
                <c:ptCount val="8"/>
                <c:pt idx="0">
                  <c:v>0.7321428571428571</c:v>
                </c:pt>
                <c:pt idx="1">
                  <c:v>0.42953020134228193</c:v>
                </c:pt>
                <c:pt idx="2">
                  <c:v>0.60204081632653061</c:v>
                </c:pt>
                <c:pt idx="3">
                  <c:v>0.46875</c:v>
                </c:pt>
                <c:pt idx="4">
                  <c:v>0.72972972972972971</c:v>
                </c:pt>
                <c:pt idx="5">
                  <c:v>0.40740740740740738</c:v>
                </c:pt>
                <c:pt idx="6">
                  <c:v>0.87096774193548387</c:v>
                </c:pt>
                <c:pt idx="7">
                  <c:v>0.89743589743589736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7E-4A08-805B-90FA687E2216}"/>
            </c:ext>
          </c:extLst>
        </c:ser>
        <c:ser>
          <c:idx val="4"/>
          <c:order val="4"/>
          <c:tx>
            <c:strRef>
              <c:f>[OUTPUT.xls]Sheet!$F$898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[OUTPUT.xls]Sheet!$A$899:$A$906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[OUTPUT.xls]Sheet!$F$899:$F$906</c:f>
              <c:numCache>
                <c:formatCode>#,##0.0%</c:formatCode>
                <c:ptCount val="8"/>
                <c:pt idx="0">
                  <c:v>2.6785714285714284E-2</c:v>
                </c:pt>
                <c:pt idx="1">
                  <c:v>2.0134228187919465E-2</c:v>
                </c:pt>
                <c:pt idx="2">
                  <c:v>4.0816326530612249E-2</c:v>
                </c:pt>
                <c:pt idx="3">
                  <c:v>4.6875E-2</c:v>
                </c:pt>
                <c:pt idx="4">
                  <c:v>2.7027027027027025E-2</c:v>
                </c:pt>
                <c:pt idx="5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E-4A08-805B-90FA687E2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4995968"/>
        <c:axId val="134997504"/>
        <c:axId val="0"/>
      </c:bar3DChart>
      <c:catAx>
        <c:axId val="134995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4997504"/>
        <c:crosses val="autoZero"/>
        <c:auto val="1"/>
        <c:lblAlgn val="ctr"/>
        <c:lblOffset val="100"/>
        <c:noMultiLvlLbl val="0"/>
      </c:catAx>
      <c:valAx>
        <c:axId val="1349975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49959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[OUTPUT.xls]Sheet!$B$34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[OUTPUT.xls]Sheet!$A$35:$A$42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[OUTPUT.xls]Sheet!$B$35:$B$42</c:f>
              <c:numCache>
                <c:formatCode>General</c:formatCode>
                <c:ptCount val="8"/>
                <c:pt idx="0" formatCode="#,##0.0%">
                  <c:v>0.11572700296735905</c:v>
                </c:pt>
                <c:pt idx="2" formatCode="#,##0.0%">
                  <c:v>2.0202020202020204E-2</c:v>
                </c:pt>
                <c:pt idx="3" formatCode="#,##0.0%">
                  <c:v>3.125E-2</c:v>
                </c:pt>
                <c:pt idx="6" formatCode="#,##0.0%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7-4474-8178-E3AF9C4E81B8}"/>
            </c:ext>
          </c:extLst>
        </c:ser>
        <c:ser>
          <c:idx val="1"/>
          <c:order val="1"/>
          <c:tx>
            <c:strRef>
              <c:f>[OUTPUT.xls]Sheet!$C$34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[OUTPUT.xls]Sheet!$A$35:$A$42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[OUTPUT.xls]Sheet!$C$35:$C$42</c:f>
              <c:numCache>
                <c:formatCode>#,##0.0%</c:formatCode>
                <c:ptCount val="8"/>
                <c:pt idx="0">
                  <c:v>0.44510385756676557</c:v>
                </c:pt>
                <c:pt idx="1">
                  <c:v>5.333333333333333E-2</c:v>
                </c:pt>
                <c:pt idx="2">
                  <c:v>0.20202020202020202</c:v>
                </c:pt>
                <c:pt idx="3">
                  <c:v>7.8125E-2</c:v>
                </c:pt>
                <c:pt idx="4">
                  <c:v>0.1388888888888889</c:v>
                </c:pt>
                <c:pt idx="5">
                  <c:v>7.6923076923076927E-2</c:v>
                </c:pt>
                <c:pt idx="6">
                  <c:v>0.19354838709677419</c:v>
                </c:pt>
                <c:pt idx="7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E7-4474-8178-E3AF9C4E81B8}"/>
            </c:ext>
          </c:extLst>
        </c:ser>
        <c:ser>
          <c:idx val="2"/>
          <c:order val="2"/>
          <c:tx>
            <c:strRef>
              <c:f>[OUTPUT.xls]Sheet!$D$34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[OUTPUT.xls]Sheet!$A$35:$A$42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[OUTPUT.xls]Sheet!$D$35:$D$42</c:f>
              <c:numCache>
                <c:formatCode>#,##0.0%</c:formatCode>
                <c:ptCount val="8"/>
                <c:pt idx="0">
                  <c:v>0.26112759643916911</c:v>
                </c:pt>
                <c:pt idx="1">
                  <c:v>0.3</c:v>
                </c:pt>
                <c:pt idx="2">
                  <c:v>0.45454545454545453</c:v>
                </c:pt>
                <c:pt idx="3">
                  <c:v>0.296875</c:v>
                </c:pt>
                <c:pt idx="4">
                  <c:v>0.41666666666666663</c:v>
                </c:pt>
                <c:pt idx="5">
                  <c:v>0.30769230769230771</c:v>
                </c:pt>
                <c:pt idx="6">
                  <c:v>0.41935483870967744</c:v>
                </c:pt>
                <c:pt idx="7">
                  <c:v>0.28205128205128205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E7-4474-8178-E3AF9C4E81B8}"/>
            </c:ext>
          </c:extLst>
        </c:ser>
        <c:ser>
          <c:idx val="3"/>
          <c:order val="3"/>
          <c:tx>
            <c:strRef>
              <c:f>[OUTPUT.xls]Sheet!$E$34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[OUTPUT.xls]Sheet!$A$35:$A$42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[OUTPUT.xls]Sheet!$E$35:$E$42</c:f>
              <c:numCache>
                <c:formatCode>#,##0.0%</c:formatCode>
                <c:ptCount val="8"/>
                <c:pt idx="0">
                  <c:v>0.1691394658753709</c:v>
                </c:pt>
                <c:pt idx="1">
                  <c:v>0.64666666666666672</c:v>
                </c:pt>
                <c:pt idx="2">
                  <c:v>0.32323232323232326</c:v>
                </c:pt>
                <c:pt idx="3">
                  <c:v>0.59375</c:v>
                </c:pt>
                <c:pt idx="4">
                  <c:v>0.41666666666666663</c:v>
                </c:pt>
                <c:pt idx="5">
                  <c:v>0.61538461538461542</c:v>
                </c:pt>
                <c:pt idx="6">
                  <c:v>0.35483870967741937</c:v>
                </c:pt>
                <c:pt idx="7">
                  <c:v>0.5641025641025641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E7-4474-8178-E3AF9C4E81B8}"/>
            </c:ext>
          </c:extLst>
        </c:ser>
        <c:ser>
          <c:idx val="4"/>
          <c:order val="4"/>
          <c:tx>
            <c:strRef>
              <c:f>[OUTPUT.xls]Sheet!$F$34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[OUTPUT.xls]Sheet!$A$35:$A$42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[OUTPUT.xls]Sheet!$F$35:$F$42</c:f>
              <c:numCache>
                <c:formatCode>General</c:formatCode>
                <c:ptCount val="8"/>
                <c:pt idx="0" formatCode="#,##0.0%">
                  <c:v>8.9020771513353119E-3</c:v>
                </c:pt>
                <c:pt idx="4" formatCode="#,##0.0%">
                  <c:v>2.7777777777777776E-2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E7-4474-8178-E3AF9C4E81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2746624"/>
        <c:axId val="132768896"/>
        <c:axId val="0"/>
      </c:bar3DChart>
      <c:catAx>
        <c:axId val="1327466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2768896"/>
        <c:crosses val="autoZero"/>
        <c:auto val="1"/>
        <c:lblAlgn val="ctr"/>
        <c:lblOffset val="100"/>
        <c:noMultiLvlLbl val="0"/>
      </c:catAx>
      <c:valAx>
        <c:axId val="1327688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27466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Sheet1!$B$100:$B$104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Sheet1!$E$100:$E$104</c:f>
              <c:numCache>
                <c:formatCode>0.0</c:formatCode>
                <c:ptCount val="5"/>
                <c:pt idx="0">
                  <c:v>64.663025494847417</c:v>
                </c:pt>
                <c:pt idx="1">
                  <c:v>13.544760499930145</c:v>
                </c:pt>
                <c:pt idx="2">
                  <c:v>8.0022724101500575</c:v>
                </c:pt>
                <c:pt idx="3">
                  <c:v>10.637470847369725</c:v>
                </c:pt>
                <c:pt idx="4">
                  <c:v>3.152470747702659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3-4A68-9E30-7FEB415BD1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Sheet1!$B$108:$B$110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ΔΓ/ΔΑ</c:v>
                </c:pt>
              </c:strCache>
            </c:strRef>
          </c:cat>
          <c:val>
            <c:numRef>
              <c:f>Sheet1!$E$108:$E$110</c:f>
              <c:numCache>
                <c:formatCode>0.0</c:formatCode>
                <c:ptCount val="3"/>
                <c:pt idx="0">
                  <c:v>16.147068790240446</c:v>
                </c:pt>
                <c:pt idx="1">
                  <c:v>81.047302011282483</c:v>
                </c:pt>
                <c:pt idx="2">
                  <c:v>2.8056291984770652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5-4084-B3FB-34634ED742C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Sheet1!$B$114:$B$119</c:f>
              <c:strCache>
                <c:ptCount val="6"/>
                <c:pt idx="0">
                  <c:v>Γαλοπούλα</c:v>
                </c:pt>
                <c:pt idx="1">
                  <c:v>Χοιρινό</c:v>
                </c:pt>
                <c:pt idx="2">
                  <c:v>Μοσχάρι</c:v>
                </c:pt>
                <c:pt idx="3">
                  <c:v>Αρνί/ κατσίκι</c:v>
                </c:pt>
                <c:pt idx="4">
                  <c:v>Τίποτα από αυτά</c:v>
                </c:pt>
                <c:pt idx="5">
                  <c:v>ΔΓ/ΔΑ</c:v>
                </c:pt>
              </c:strCache>
            </c:strRef>
          </c:cat>
          <c:val>
            <c:numRef>
              <c:f>Sheet1!$E$114:$E$119</c:f>
              <c:numCache>
                <c:formatCode>0.0</c:formatCode>
                <c:ptCount val="6"/>
                <c:pt idx="0">
                  <c:v>16.058547098087292</c:v>
                </c:pt>
                <c:pt idx="1">
                  <c:v>42.305965458409545</c:v>
                </c:pt>
                <c:pt idx="2">
                  <c:v>7.0629670647629803</c:v>
                </c:pt>
                <c:pt idx="3">
                  <c:v>13.146158220838661</c:v>
                </c:pt>
                <c:pt idx="4">
                  <c:v>13.120217107166706</c:v>
                </c:pt>
                <c:pt idx="5">
                  <c:v>8.3061450507348198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7-4D9B-A546-F1959C3C95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Sheet1!$B$125:$B$129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Sheet1!$E$125:$E$129</c:f>
              <c:numCache>
                <c:formatCode>0.0</c:formatCode>
                <c:ptCount val="5"/>
                <c:pt idx="0">
                  <c:v>8</c:v>
                </c:pt>
                <c:pt idx="1">
                  <c:v>22</c:v>
                </c:pt>
                <c:pt idx="2">
                  <c:v>29.1</c:v>
                </c:pt>
                <c:pt idx="3">
                  <c:v>39.9</c:v>
                </c:pt>
                <c:pt idx="4">
                  <c:v>1.020591225307472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0-4479-AB32-131BB0B902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[OUTPUT.xls]Sheet!$B$1330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[OUTPUT.xls]Sheet!$A$1331:$A$1338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[OUTPUT.xls]Sheet!$B$1331:$B$1338</c:f>
              <c:numCache>
                <c:formatCode>#,##0.0%</c:formatCode>
                <c:ptCount val="8"/>
                <c:pt idx="0">
                  <c:v>0.11834319526627218</c:v>
                </c:pt>
                <c:pt idx="1">
                  <c:v>6.6666666666666662E-3</c:v>
                </c:pt>
                <c:pt idx="2">
                  <c:v>3.0303030303030304E-2</c:v>
                </c:pt>
                <c:pt idx="3">
                  <c:v>1.5625E-2</c:v>
                </c:pt>
                <c:pt idx="6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26-4CDA-A4A4-E21A5AA37351}"/>
            </c:ext>
          </c:extLst>
        </c:ser>
        <c:ser>
          <c:idx val="1"/>
          <c:order val="1"/>
          <c:tx>
            <c:strRef>
              <c:f>[OUTPUT.xls]Sheet!$C$1330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2134245682632537E-3"/>
                  <c:y val="4.266666268494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E1-4C2C-839A-5FD30C3613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[OUTPUT.xls]Sheet!$A$1331:$A$1338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[OUTPUT.xls]Sheet!$C$1331:$C$1338</c:f>
              <c:numCache>
                <c:formatCode>#,##0.0%</c:formatCode>
                <c:ptCount val="8"/>
                <c:pt idx="0">
                  <c:v>0.4349112426035503</c:v>
                </c:pt>
                <c:pt idx="1">
                  <c:v>1.3333333333333332E-2</c:v>
                </c:pt>
                <c:pt idx="2">
                  <c:v>0.17171717171717174</c:v>
                </c:pt>
                <c:pt idx="3">
                  <c:v>0.109375</c:v>
                </c:pt>
                <c:pt idx="4">
                  <c:v>0.1111111111111111</c:v>
                </c:pt>
                <c:pt idx="5">
                  <c:v>3.8461538461538464E-2</c:v>
                </c:pt>
                <c:pt idx="6">
                  <c:v>0.22580645161290325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26-4CDA-A4A4-E21A5AA37351}"/>
            </c:ext>
          </c:extLst>
        </c:ser>
        <c:ser>
          <c:idx val="2"/>
          <c:order val="2"/>
          <c:tx>
            <c:strRef>
              <c:f>[OUTPUT.xls]Sheet!$D$1330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[OUTPUT.xls]Sheet!$A$1331:$A$1338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[OUTPUT.xls]Sheet!$D$1331:$D$1338</c:f>
              <c:numCache>
                <c:formatCode>#,##0.0%</c:formatCode>
                <c:ptCount val="8"/>
                <c:pt idx="0">
                  <c:v>0.31360946745562129</c:v>
                </c:pt>
                <c:pt idx="1">
                  <c:v>0.28666666666666668</c:v>
                </c:pt>
                <c:pt idx="2">
                  <c:v>0.4242424242424242</c:v>
                </c:pt>
                <c:pt idx="3">
                  <c:v>0.15625</c:v>
                </c:pt>
                <c:pt idx="4">
                  <c:v>0.44444444444444442</c:v>
                </c:pt>
                <c:pt idx="5">
                  <c:v>0.26923076923076922</c:v>
                </c:pt>
                <c:pt idx="6">
                  <c:v>0.29032258064516125</c:v>
                </c:pt>
                <c:pt idx="7">
                  <c:v>0.23076923076923075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26-4CDA-A4A4-E21A5AA37351}"/>
            </c:ext>
          </c:extLst>
        </c:ser>
        <c:ser>
          <c:idx val="3"/>
          <c:order val="3"/>
          <c:tx>
            <c:strRef>
              <c:f>[OUTPUT.xls]Sheet!$E$1330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[OUTPUT.xls]Sheet!$A$1331:$A$1338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[OUTPUT.xls]Sheet!$E$1331:$E$1338</c:f>
              <c:numCache>
                <c:formatCode>#,##0.0%</c:formatCode>
                <c:ptCount val="8"/>
                <c:pt idx="0">
                  <c:v>0.12721893491124261</c:v>
                </c:pt>
                <c:pt idx="1">
                  <c:v>0.68666666666666676</c:v>
                </c:pt>
                <c:pt idx="2">
                  <c:v>0.37373737373737376</c:v>
                </c:pt>
                <c:pt idx="3">
                  <c:v>0.71875</c:v>
                </c:pt>
                <c:pt idx="4">
                  <c:v>0.41666666666666663</c:v>
                </c:pt>
                <c:pt idx="5">
                  <c:v>0.65384615384615385</c:v>
                </c:pt>
                <c:pt idx="6">
                  <c:v>0.45161290322580649</c:v>
                </c:pt>
                <c:pt idx="7">
                  <c:v>0.71794871794871795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26-4CDA-A4A4-E21A5AA37351}"/>
            </c:ext>
          </c:extLst>
        </c:ser>
        <c:ser>
          <c:idx val="4"/>
          <c:order val="4"/>
          <c:tx>
            <c:strRef>
              <c:f>[OUTPUT.xls]Sheet!$F$1330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[OUTPUT.xls]Sheet!$A$1331:$A$1338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[OUTPUT.xls]Sheet!$F$1331:$F$1338</c:f>
              <c:numCache>
                <c:formatCode>#,##0.0%</c:formatCode>
                <c:ptCount val="8"/>
                <c:pt idx="0">
                  <c:v>5.9171597633136093E-3</c:v>
                </c:pt>
                <c:pt idx="1">
                  <c:v>6.6666666666666662E-3</c:v>
                </c:pt>
                <c:pt idx="4">
                  <c:v>2.7777777777777776E-2</c:v>
                </c:pt>
                <c:pt idx="5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26-4CDA-A4A4-E21A5AA373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5508736"/>
        <c:axId val="135510272"/>
        <c:axId val="0"/>
      </c:bar3DChart>
      <c:catAx>
        <c:axId val="1355087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5510272"/>
        <c:crosses val="autoZero"/>
        <c:auto val="1"/>
        <c:lblAlgn val="ctr"/>
        <c:lblOffset val="100"/>
        <c:noMultiLvlLbl val="0"/>
      </c:catAx>
      <c:valAx>
        <c:axId val="1355102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55087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Sheet1!$B$133:$B$137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Sheet1!$E$133:$E$137</c:f>
              <c:numCache>
                <c:formatCode>0.0</c:formatCode>
                <c:ptCount val="5"/>
                <c:pt idx="0">
                  <c:v>2.0591225307472931</c:v>
                </c:pt>
                <c:pt idx="1">
                  <c:v>8.0989495086410894</c:v>
                </c:pt>
                <c:pt idx="2">
                  <c:v>16.416169992225853</c:v>
                </c:pt>
                <c:pt idx="3">
                  <c:v>69.714154723224624</c:v>
                </c:pt>
                <c:pt idx="4">
                  <c:v>3.7116032451611418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0-4B3D-93CD-010EC05ACD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Sheet!$A$1440</c:f>
              <c:strCache>
                <c:ptCount val="1"/>
                <c:pt idx="0">
                  <c:v>ΣΥΡΙΖΑ</c:v>
                </c:pt>
              </c:strCache>
            </c:strRef>
          </c:tx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Sheet!$B$1438:$F$1438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Sheet!$B$1440:$F$1440</c:f>
              <c:numCache>
                <c:formatCode>#,##0.0%</c:formatCode>
                <c:ptCount val="5"/>
                <c:pt idx="0">
                  <c:v>7.3333333333333334E-2</c:v>
                </c:pt>
                <c:pt idx="1">
                  <c:v>0.22</c:v>
                </c:pt>
                <c:pt idx="2">
                  <c:v>0.24666666666666667</c:v>
                </c:pt>
                <c:pt idx="3">
                  <c:v>0.43333333333333335</c:v>
                </c:pt>
                <c:pt idx="4">
                  <c:v>2.6666666666666665E-2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3-4355-A7A9-0E57BF61C69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Sheet1!$B$141:$B$145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Sheet1!$E$141:$E$145</c:f>
              <c:numCache>
                <c:formatCode>0.0</c:formatCode>
                <c:ptCount val="5"/>
                <c:pt idx="0">
                  <c:v>2.0072956325871538</c:v>
                </c:pt>
                <c:pt idx="1">
                  <c:v>10.290629298144159</c:v>
                </c:pt>
                <c:pt idx="2">
                  <c:v>29.904120238403664</c:v>
                </c:pt>
                <c:pt idx="3">
                  <c:v>54.677377558953218</c:v>
                </c:pt>
                <c:pt idx="4">
                  <c:v>3.1205772719118068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4-4309-AEFC-99233FEE5B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Sheet!$A$1549</c:f>
              <c:strCache>
                <c:ptCount val="1"/>
                <c:pt idx="0">
                  <c:v>ΠΑΣΟΚ-ΚΙΝΑΛ</c:v>
                </c:pt>
              </c:strCache>
            </c:strRef>
          </c:tx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Sheet!$B$1546:$F$1546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Sheet!$B$1549:$F$1549</c:f>
              <c:numCache>
                <c:formatCode>#,##0.0%</c:formatCode>
                <c:ptCount val="5"/>
                <c:pt idx="0">
                  <c:v>0.08</c:v>
                </c:pt>
                <c:pt idx="1">
                  <c:v>0.39</c:v>
                </c:pt>
                <c:pt idx="2">
                  <c:v>0.34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3-46E6-88C5-8C26700509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Sheet1!$B$149:$B$151</c:f>
              <c:strCache>
                <c:ptCount val="3"/>
                <c:pt idx="0">
                  <c:v>Μπορεί να μπει σε ανοδική τροχιά</c:v>
                </c:pt>
                <c:pt idx="1">
                  <c:v>Θα συνεχίσει να χάνει δυνάμεις</c:v>
                </c:pt>
                <c:pt idx="2">
                  <c:v>ΔΓ/ΔΑ</c:v>
                </c:pt>
              </c:strCache>
            </c:strRef>
          </c:cat>
          <c:val>
            <c:numRef>
              <c:f>Sheet1!$E$149:$E$151</c:f>
              <c:numCache>
                <c:formatCode>0.0</c:formatCode>
                <c:ptCount val="3"/>
                <c:pt idx="0">
                  <c:v>20.918133434329189</c:v>
                </c:pt>
                <c:pt idx="1">
                  <c:v>69.065321825104363</c:v>
                </c:pt>
                <c:pt idx="2">
                  <c:v>10.016544740566449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3-4DA3-AC23-308AE5F782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Sheet1!$A$14:$A$27</c:f>
              <c:strCache>
                <c:ptCount val="14"/>
                <c:pt idx="0">
                  <c:v>ΔΓ/ΔΑ</c:v>
                </c:pt>
                <c:pt idx="1">
                  <c:v>Έλλειψη φαρμάκων</c:v>
                </c:pt>
                <c:pt idx="2">
                  <c:v>Φυσικές καταστροφές/ Πολιτική Προστασία</c:v>
                </c:pt>
                <c:pt idx="3">
                  <c:v>Μεταναστευτικό/ Προσφυγικό</c:v>
                </c:pt>
                <c:pt idx="4">
                  <c:v>Οι παθογένειες του Κράτους</c:v>
                </c:pt>
                <c:pt idx="5">
                  <c:v>Η λειτουργία του Πολιτικού Συστήματος/ Οι Πολιτικοί</c:v>
                </c:pt>
                <c:pt idx="6">
                  <c:v>Η διαφθορά</c:v>
                </c:pt>
                <c:pt idx="7">
                  <c:v>H κατάσταση στην Παιδεία</c:v>
                </c:pt>
                <c:pt idx="8">
                  <c:v>Εθνικά θέματα/ Ελληνοτουρκικά</c:v>
                </c:pt>
                <c:pt idx="9">
                  <c:v>Ανεργία</c:v>
                </c:pt>
                <c:pt idx="10">
                  <c:v>Η κατάσταση στο ΕΣΥ</c:v>
                </c:pt>
                <c:pt idx="11">
                  <c:v>Εγκληματικότητα/ Φαινόμενα βίας</c:v>
                </c:pt>
                <c:pt idx="12">
                  <c:v>Οικονομία/ Ανάπτυξη</c:v>
                </c:pt>
                <c:pt idx="13">
                  <c:v>Ακρίβεια</c:v>
                </c:pt>
              </c:strCache>
            </c:strRef>
          </c:cat>
          <c:val>
            <c:numRef>
              <c:f>Sheet1!$C$14:$C$27</c:f>
              <c:numCache>
                <c:formatCode>0.0</c:formatCode>
                <c:ptCount val="14"/>
                <c:pt idx="0">
                  <c:v>0.61893276456634205</c:v>
                </c:pt>
                <c:pt idx="1">
                  <c:v>0.80830027707456253</c:v>
                </c:pt>
                <c:pt idx="2">
                  <c:v>5.7996292383438783</c:v>
                </c:pt>
                <c:pt idx="3">
                  <c:v>5.7996292383438792</c:v>
                </c:pt>
                <c:pt idx="4">
                  <c:v>5.8853429545318114</c:v>
                </c:pt>
                <c:pt idx="5">
                  <c:v>6.4683955588334339</c:v>
                </c:pt>
                <c:pt idx="6">
                  <c:v>8.4627344668805353</c:v>
                </c:pt>
                <c:pt idx="7">
                  <c:v>9.1305041162516325</c:v>
                </c:pt>
                <c:pt idx="8">
                  <c:v>9.699603324894758</c:v>
                </c:pt>
                <c:pt idx="9">
                  <c:v>14.237446927262814</c:v>
                </c:pt>
                <c:pt idx="10">
                  <c:v>14.750732553271938</c:v>
                </c:pt>
                <c:pt idx="11">
                  <c:v>22.350349831562397</c:v>
                </c:pt>
                <c:pt idx="12">
                  <c:v>36.997428588514289</c:v>
                </c:pt>
                <c:pt idx="13">
                  <c:v>60.58265393585436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8-4729-B820-C34B42200A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597824"/>
        <c:axId val="133607808"/>
        <c:axId val="0"/>
      </c:bar3DChart>
      <c:catAx>
        <c:axId val="133597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3607808"/>
        <c:crosses val="autoZero"/>
        <c:auto val="1"/>
        <c:lblAlgn val="ctr"/>
        <c:lblOffset val="100"/>
        <c:noMultiLvlLbl val="0"/>
      </c:catAx>
      <c:valAx>
        <c:axId val="13360780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3359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Sheet!$A$1656</c:f>
              <c:strCache>
                <c:ptCount val="1"/>
                <c:pt idx="0">
                  <c:v>ΣΥΡΙΖΑ</c:v>
                </c:pt>
              </c:strCache>
            </c:strRef>
          </c:tx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Sheet!$B$1654:$D$1654</c:f>
              <c:strCache>
                <c:ptCount val="3"/>
                <c:pt idx="0">
                  <c:v>Μπορεί να μπει σε ανοδική τροχιά</c:v>
                </c:pt>
                <c:pt idx="1">
                  <c:v>Θα συνεχίσει να χάνει δυνάμεις</c:v>
                </c:pt>
                <c:pt idx="2">
                  <c:v>ΔΓ/ΔΑ</c:v>
                </c:pt>
              </c:strCache>
            </c:strRef>
          </c:cat>
          <c:val>
            <c:numRef>
              <c:f>Sheet!$B$1656:$D$1656</c:f>
              <c:numCache>
                <c:formatCode>#,##0.0%</c:formatCode>
                <c:ptCount val="3"/>
                <c:pt idx="0">
                  <c:v>0.44295302013422821</c:v>
                </c:pt>
                <c:pt idx="1">
                  <c:v>0.44295302013422821</c:v>
                </c:pt>
                <c:pt idx="2">
                  <c:v>0.11409395973154363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4-4F51-BDDD-7C5BB75869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Sheet1!$B$155:$B$158</c:f>
              <c:strCache>
                <c:ptCount val="4"/>
                <c:pt idx="0">
                  <c:v>Σίγουρα θα το ψηφίσω</c:v>
                </c:pt>
                <c:pt idx="1">
                  <c:v>Θα μπορούσα να το ψηφίσω</c:v>
                </c:pt>
                <c:pt idx="2">
                  <c:v>Δεν θα μπορούσα να το ψηφίσω με τίποτα</c:v>
                </c:pt>
                <c:pt idx="3">
                  <c:v>ΔΓ/ΔΑ</c:v>
                </c:pt>
              </c:strCache>
            </c:strRef>
          </c:cat>
          <c:val>
            <c:numRef>
              <c:f>Sheet1!$E$155:$E$158</c:f>
              <c:numCache>
                <c:formatCode>0.0</c:formatCode>
                <c:ptCount val="4"/>
                <c:pt idx="0">
                  <c:v>2.7846991049893202</c:v>
                </c:pt>
                <c:pt idx="1">
                  <c:v>21.929754619570474</c:v>
                </c:pt>
                <c:pt idx="2">
                  <c:v>68.964658042139462</c:v>
                </c:pt>
                <c:pt idx="3">
                  <c:v>6.3208882333007415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2-45FB-BBE9-051A98BF68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36847007027351E-2"/>
          <c:y val="0.14747080571867663"/>
          <c:w val="0.84632630598594527"/>
          <c:h val="0.76788159646482623"/>
        </c:manualLayout>
      </c:layout>
      <c:pie3DChart>
        <c:varyColors val="1"/>
        <c:ser>
          <c:idx val="0"/>
          <c:order val="0"/>
          <c:tx>
            <c:strRef>
              <c:f>Sheet!$A$1764</c:f>
              <c:strCache>
                <c:ptCount val="1"/>
                <c:pt idx="0">
                  <c:v>ΣΥΡΙΖΑ</c:v>
                </c:pt>
              </c:strCache>
            </c:strRef>
          </c:tx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Sheet!$B$1762:$E$1762</c:f>
              <c:strCache>
                <c:ptCount val="4"/>
                <c:pt idx="0">
                  <c:v>Σίγουρα θα το ψηφίσω</c:v>
                </c:pt>
                <c:pt idx="1">
                  <c:v>Θα μπορούσα να το ψηφίσω</c:v>
                </c:pt>
                <c:pt idx="2">
                  <c:v>Δεν θα μπορούσα να το ψηφίσω με τίποτα</c:v>
                </c:pt>
                <c:pt idx="3">
                  <c:v>ΔΓ/ΔΑ</c:v>
                </c:pt>
              </c:strCache>
            </c:strRef>
          </c:cat>
          <c:val>
            <c:numRef>
              <c:f>Sheet!$B$1764:$E$1764</c:f>
              <c:numCache>
                <c:formatCode>#,##0.0%</c:formatCode>
                <c:ptCount val="4"/>
                <c:pt idx="0">
                  <c:v>6.6666666666666666E-2</c:v>
                </c:pt>
                <c:pt idx="1">
                  <c:v>0.3066666666666667</c:v>
                </c:pt>
                <c:pt idx="2">
                  <c:v>0.56666666666666665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F-4E55-A3C4-FFA37278DA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Sheet1!$B$162:$B$166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Sheet1!$E$162:$E$166</c:f>
              <c:numCache>
                <c:formatCode>0.0</c:formatCode>
                <c:ptCount val="5"/>
                <c:pt idx="0">
                  <c:v>31.130025714114907</c:v>
                </c:pt>
                <c:pt idx="1">
                  <c:v>26.427731377200136</c:v>
                </c:pt>
                <c:pt idx="2">
                  <c:v>12.397592042577779</c:v>
                </c:pt>
                <c:pt idx="3">
                  <c:v>21.586899754818877</c:v>
                </c:pt>
                <c:pt idx="4">
                  <c:v>8.4577511112883013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8-4476-ADDF-F0BC118BAA3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[OUTPUT.xls]Sheet!$B$1870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[OUTPUT.xls]Sheet!$A$1871:$A$1878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[OUTPUT.xls]Sheet!$B$1871:$B$1878</c:f>
              <c:numCache>
                <c:formatCode>#,##0.0%</c:formatCode>
                <c:ptCount val="8"/>
                <c:pt idx="0">
                  <c:v>0.23964497041420116</c:v>
                </c:pt>
                <c:pt idx="1">
                  <c:v>0.52317880794701987</c:v>
                </c:pt>
                <c:pt idx="2">
                  <c:v>0.33333333333333337</c:v>
                </c:pt>
                <c:pt idx="3">
                  <c:v>0.31746031746031744</c:v>
                </c:pt>
                <c:pt idx="4">
                  <c:v>0.34285714285714286</c:v>
                </c:pt>
                <c:pt idx="5">
                  <c:v>0.30769230769230771</c:v>
                </c:pt>
                <c:pt idx="6">
                  <c:v>0.32258064516129031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6-4DDB-9A88-11B412AD74FC}"/>
            </c:ext>
          </c:extLst>
        </c:ser>
        <c:ser>
          <c:idx val="1"/>
          <c:order val="1"/>
          <c:tx>
            <c:strRef>
              <c:f>[OUTPUT.xls]Sheet!$C$1870</c:f>
              <c:strCache>
                <c:ptCount val="1"/>
                <c:pt idx="0">
                  <c:v>ΜΑΛΛΟΝ 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[OUTPUT.xls]Sheet!$A$1871:$A$1878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[OUTPUT.xls]Sheet!$C$1871:$C$1878</c:f>
              <c:numCache>
                <c:formatCode>#,##0.0%</c:formatCode>
                <c:ptCount val="8"/>
                <c:pt idx="0">
                  <c:v>0.21597633136094674</c:v>
                </c:pt>
                <c:pt idx="1">
                  <c:v>0.29801324503311255</c:v>
                </c:pt>
                <c:pt idx="2">
                  <c:v>0.32323232323232326</c:v>
                </c:pt>
                <c:pt idx="3">
                  <c:v>0.31746031746031744</c:v>
                </c:pt>
                <c:pt idx="4">
                  <c:v>0.34285714285714286</c:v>
                </c:pt>
                <c:pt idx="5">
                  <c:v>0.38461538461538458</c:v>
                </c:pt>
                <c:pt idx="6">
                  <c:v>0.35483870967741937</c:v>
                </c:pt>
                <c:pt idx="7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86-4DDB-9A88-11B412AD74FC}"/>
            </c:ext>
          </c:extLst>
        </c:ser>
        <c:ser>
          <c:idx val="2"/>
          <c:order val="2"/>
          <c:tx>
            <c:strRef>
              <c:f>[OUTPUT.xls]Sheet!$D$1870</c:f>
              <c:strCache>
                <c:ptCount val="1"/>
                <c:pt idx="0">
                  <c:v>ΜΑΛΛΟΝ 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[OUTPUT.xls]Sheet!$A$1871:$A$1878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[OUTPUT.xls]Sheet!$D$1871:$D$1878</c:f>
              <c:numCache>
                <c:formatCode>#,##0.0%</c:formatCode>
                <c:ptCount val="8"/>
                <c:pt idx="0">
                  <c:v>0.15088757396449703</c:v>
                </c:pt>
                <c:pt idx="1">
                  <c:v>5.9602649006622516E-2</c:v>
                </c:pt>
                <c:pt idx="2">
                  <c:v>0.15151515151515152</c:v>
                </c:pt>
                <c:pt idx="3">
                  <c:v>9.5238095238095233E-2</c:v>
                </c:pt>
                <c:pt idx="4">
                  <c:v>0.14285714285714288</c:v>
                </c:pt>
                <c:pt idx="5">
                  <c:v>0.19230769230769229</c:v>
                </c:pt>
                <c:pt idx="6">
                  <c:v>9.6774193548387094E-2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86-4DDB-9A88-11B412AD74FC}"/>
            </c:ext>
          </c:extLst>
        </c:ser>
        <c:ser>
          <c:idx val="3"/>
          <c:order val="3"/>
          <c:tx>
            <c:strRef>
              <c:f>[OUTPUT.xls]Sheet!$E$1870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[OUTPUT.xls]Sheet!$A$1871:$A$1878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[OUTPUT.xls]Sheet!$E$1871:$E$1878</c:f>
              <c:numCache>
                <c:formatCode>#,##0.0%</c:formatCode>
                <c:ptCount val="8"/>
                <c:pt idx="0">
                  <c:v>0.28994082840236685</c:v>
                </c:pt>
                <c:pt idx="1">
                  <c:v>6.6225165562913912E-2</c:v>
                </c:pt>
                <c:pt idx="2">
                  <c:v>0.18181818181818182</c:v>
                </c:pt>
                <c:pt idx="3">
                  <c:v>0.20634920634920637</c:v>
                </c:pt>
                <c:pt idx="4">
                  <c:v>0.14285714285714288</c:v>
                </c:pt>
                <c:pt idx="5">
                  <c:v>7.6923076923076927E-2</c:v>
                </c:pt>
                <c:pt idx="6">
                  <c:v>0.12903225806451613</c:v>
                </c:pt>
                <c:pt idx="7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86-4DDB-9A88-11B412AD74FC}"/>
            </c:ext>
          </c:extLst>
        </c:ser>
        <c:ser>
          <c:idx val="4"/>
          <c:order val="4"/>
          <c:tx>
            <c:strRef>
              <c:f>[OUTPUT.xls]Sheet!$F$1870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[OUTPUT.xls]Sheet!$A$1871:$A$1878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[OUTPUT.xls]Sheet!$F$1871:$F$1878</c:f>
              <c:numCache>
                <c:formatCode>#,##0.0%</c:formatCode>
                <c:ptCount val="8"/>
                <c:pt idx="0">
                  <c:v>0.10355029585798815</c:v>
                </c:pt>
                <c:pt idx="1">
                  <c:v>5.2980132450331133E-2</c:v>
                </c:pt>
                <c:pt idx="2">
                  <c:v>1.0101010101010102E-2</c:v>
                </c:pt>
                <c:pt idx="3">
                  <c:v>6.3492063492063489E-2</c:v>
                </c:pt>
                <c:pt idx="4">
                  <c:v>2.8571428571428571E-2</c:v>
                </c:pt>
                <c:pt idx="5">
                  <c:v>3.8461538461538464E-2</c:v>
                </c:pt>
                <c:pt idx="6">
                  <c:v>9.6774193548387094E-2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86-4DDB-9A88-11B412AD74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7417856"/>
        <c:axId val="137419392"/>
        <c:axId val="0"/>
      </c:bar3DChart>
      <c:catAx>
        <c:axId val="137417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7419392"/>
        <c:crosses val="autoZero"/>
        <c:auto val="1"/>
        <c:lblAlgn val="ctr"/>
        <c:lblOffset val="100"/>
        <c:noMultiLvlLbl val="0"/>
      </c:catAx>
      <c:valAx>
        <c:axId val="13741939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74178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Sheet1!$B$186</c:f>
              <c:strCache>
                <c:ptCount val="1"/>
                <c:pt idx="0">
                  <c:v>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Sheet1!$A$187:$A$195</c:f>
              <c:strCache>
                <c:ptCount val="9"/>
                <c:pt idx="0">
                  <c:v>Βασ. Στίγκας</c:v>
                </c:pt>
                <c:pt idx="1">
                  <c:v>Δ. Νατσιός</c:v>
                </c:pt>
                <c:pt idx="2">
                  <c:v>Aλέξης Χαρίτσης</c:v>
                </c:pt>
                <c:pt idx="3">
                  <c:v>Κ. Βελόπουλος</c:v>
                </c:pt>
                <c:pt idx="4">
                  <c:v>Στ. Κασσελάκης</c:v>
                </c:pt>
                <c:pt idx="5">
                  <c:v>Ζωή Κωνσταντοπούλου</c:v>
                </c:pt>
                <c:pt idx="6">
                  <c:v>Ν. Ανδρουλάκης</c:v>
                </c:pt>
                <c:pt idx="7">
                  <c:v>Δ. Κουτσούμπας</c:v>
                </c:pt>
                <c:pt idx="8">
                  <c:v>Κ. Μητσοτάκης</c:v>
                </c:pt>
              </c:strCache>
            </c:strRef>
          </c:cat>
          <c:val>
            <c:numRef>
              <c:f>Sheet1!$B$187:$B$195</c:f>
              <c:numCache>
                <c:formatCode>0.0</c:formatCode>
                <c:ptCount val="9"/>
                <c:pt idx="0">
                  <c:v>2.8594494388741505</c:v>
                </c:pt>
                <c:pt idx="1">
                  <c:v>5.1019594554188945</c:v>
                </c:pt>
                <c:pt idx="2">
                  <c:v>6.5860027508122876</c:v>
                </c:pt>
                <c:pt idx="3">
                  <c:v>9.0637271513145858</c:v>
                </c:pt>
                <c:pt idx="4">
                  <c:v>8.5982817389917425</c:v>
                </c:pt>
                <c:pt idx="5">
                  <c:v>10.166045408336135</c:v>
                </c:pt>
                <c:pt idx="6">
                  <c:v>11.821516136105391</c:v>
                </c:pt>
                <c:pt idx="7">
                  <c:v>18.333765224151325</c:v>
                </c:pt>
                <c:pt idx="8">
                  <c:v>23.644028943329207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9-42BC-A3AF-352055A5DF5E}"/>
            </c:ext>
          </c:extLst>
        </c:ser>
        <c:ser>
          <c:idx val="1"/>
          <c:order val="1"/>
          <c:tx>
            <c:strRef>
              <c:f>Sheet1!$C$186</c:f>
              <c:strCache>
                <c:ptCount val="1"/>
                <c:pt idx="0">
                  <c:v>ΜΑΛΛΟΝ 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Sheet1!$A$187:$A$195</c:f>
              <c:strCache>
                <c:ptCount val="9"/>
                <c:pt idx="0">
                  <c:v>Βασ. Στίγκας</c:v>
                </c:pt>
                <c:pt idx="1">
                  <c:v>Δ. Νατσιός</c:v>
                </c:pt>
                <c:pt idx="2">
                  <c:v>Aλέξης Χαρίτσης</c:v>
                </c:pt>
                <c:pt idx="3">
                  <c:v>Κ. Βελόπουλος</c:v>
                </c:pt>
                <c:pt idx="4">
                  <c:v>Στ. Κασσελάκης</c:v>
                </c:pt>
                <c:pt idx="5">
                  <c:v>Ζωή Κωνσταντοπούλου</c:v>
                </c:pt>
                <c:pt idx="6">
                  <c:v>Ν. Ανδρουλάκης</c:v>
                </c:pt>
                <c:pt idx="7">
                  <c:v>Δ. Κουτσούμπας</c:v>
                </c:pt>
                <c:pt idx="8">
                  <c:v>Κ. Μητσοτάκης</c:v>
                </c:pt>
              </c:strCache>
            </c:strRef>
          </c:cat>
          <c:val>
            <c:numRef>
              <c:f>Sheet1!$C$187:$C$195</c:f>
              <c:numCache>
                <c:formatCode>0.0</c:formatCode>
                <c:ptCount val="9"/>
                <c:pt idx="0">
                  <c:v>6.6737098092371276</c:v>
                </c:pt>
                <c:pt idx="1">
                  <c:v>7.6195507006597838</c:v>
                </c:pt>
                <c:pt idx="2">
                  <c:v>15.656706599956111</c:v>
                </c:pt>
                <c:pt idx="3">
                  <c:v>17.139753224231004</c:v>
                </c:pt>
                <c:pt idx="4">
                  <c:v>18.279944983754188</c:v>
                </c:pt>
                <c:pt idx="5">
                  <c:v>19.4809336815037</c:v>
                </c:pt>
                <c:pt idx="6">
                  <c:v>23.458648115294874</c:v>
                </c:pt>
                <c:pt idx="7">
                  <c:v>24.260968365658652</c:v>
                </c:pt>
                <c:pt idx="8">
                  <c:v>20.65102557458086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9-42BC-A3AF-352055A5DF5E}"/>
            </c:ext>
          </c:extLst>
        </c:ser>
        <c:ser>
          <c:idx val="2"/>
          <c:order val="2"/>
          <c:tx>
            <c:strRef>
              <c:f>Sheet1!$D$186</c:f>
              <c:strCache>
                <c:ptCount val="1"/>
                <c:pt idx="0">
                  <c:v>ΜΑΛΛΟΝ 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Sheet1!$A$187:$A$195</c:f>
              <c:strCache>
                <c:ptCount val="9"/>
                <c:pt idx="0">
                  <c:v>Βασ. Στίγκας</c:v>
                </c:pt>
                <c:pt idx="1">
                  <c:v>Δ. Νατσιός</c:v>
                </c:pt>
                <c:pt idx="2">
                  <c:v>Aλέξης Χαρίτσης</c:v>
                </c:pt>
                <c:pt idx="3">
                  <c:v>Κ. Βελόπουλος</c:v>
                </c:pt>
                <c:pt idx="4">
                  <c:v>Στ. Κασσελάκης</c:v>
                </c:pt>
                <c:pt idx="5">
                  <c:v>Ζωή Κωνσταντοπούλου</c:v>
                </c:pt>
                <c:pt idx="6">
                  <c:v>Ν. Ανδρουλάκης</c:v>
                </c:pt>
                <c:pt idx="7">
                  <c:v>Δ. Κουτσούμπας</c:v>
                </c:pt>
                <c:pt idx="8">
                  <c:v>Κ. Μητσοτάκης</c:v>
                </c:pt>
              </c:strCache>
            </c:strRef>
          </c:cat>
          <c:val>
            <c:numRef>
              <c:f>Sheet1!$D$187:$D$195</c:f>
              <c:numCache>
                <c:formatCode>0.0</c:formatCode>
                <c:ptCount val="9"/>
                <c:pt idx="0">
                  <c:v>11.157733171208113</c:v>
                </c:pt>
                <c:pt idx="1">
                  <c:v>13.558713895588694</c:v>
                </c:pt>
                <c:pt idx="2">
                  <c:v>16.63942432276194</c:v>
                </c:pt>
                <c:pt idx="3">
                  <c:v>16.436103414595188</c:v>
                </c:pt>
                <c:pt idx="4">
                  <c:v>15.353718579942928</c:v>
                </c:pt>
                <c:pt idx="5">
                  <c:v>17.511511551418202</c:v>
                </c:pt>
                <c:pt idx="6">
                  <c:v>22.999182729682829</c:v>
                </c:pt>
                <c:pt idx="7">
                  <c:v>16.629457611577301</c:v>
                </c:pt>
                <c:pt idx="8">
                  <c:v>12.267028126058955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9-42BC-A3AF-352055A5DF5E}"/>
            </c:ext>
          </c:extLst>
        </c:ser>
        <c:ser>
          <c:idx val="3"/>
          <c:order val="3"/>
          <c:tx>
            <c:strRef>
              <c:f>Sheet1!$E$186</c:f>
              <c:strCache>
                <c:ptCount val="1"/>
                <c:pt idx="0">
                  <c:v>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Sheet1!$A$187:$A$195</c:f>
              <c:strCache>
                <c:ptCount val="9"/>
                <c:pt idx="0">
                  <c:v>Βασ. Στίγκας</c:v>
                </c:pt>
                <c:pt idx="1">
                  <c:v>Δ. Νατσιός</c:v>
                </c:pt>
                <c:pt idx="2">
                  <c:v>Aλέξης Χαρίτσης</c:v>
                </c:pt>
                <c:pt idx="3">
                  <c:v>Κ. Βελόπουλος</c:v>
                </c:pt>
                <c:pt idx="4">
                  <c:v>Στ. Κασσελάκης</c:v>
                </c:pt>
                <c:pt idx="5">
                  <c:v>Ζωή Κωνσταντοπούλου</c:v>
                </c:pt>
                <c:pt idx="6">
                  <c:v>Ν. Ανδρουλάκης</c:v>
                </c:pt>
                <c:pt idx="7">
                  <c:v>Δ. Κουτσούμπας</c:v>
                </c:pt>
                <c:pt idx="8">
                  <c:v>Κ. Μητσοτάκης</c:v>
                </c:pt>
              </c:strCache>
            </c:strRef>
          </c:cat>
          <c:val>
            <c:numRef>
              <c:f>Sheet1!$E$187:$E$195</c:f>
              <c:numCache>
                <c:formatCode>0.0</c:formatCode>
                <c:ptCount val="9"/>
                <c:pt idx="0">
                  <c:v>59.012896924273122</c:v>
                </c:pt>
                <c:pt idx="1">
                  <c:v>49.730898798014778</c:v>
                </c:pt>
                <c:pt idx="2">
                  <c:v>40.902386030657709</c:v>
                </c:pt>
                <c:pt idx="3">
                  <c:v>53.324894851197158</c:v>
                </c:pt>
                <c:pt idx="4">
                  <c:v>53.266091255207776</c:v>
                </c:pt>
                <c:pt idx="5">
                  <c:v>49.094025953316091</c:v>
                </c:pt>
                <c:pt idx="6">
                  <c:v>37.512707556760496</c:v>
                </c:pt>
                <c:pt idx="7">
                  <c:v>35.550262124504243</c:v>
                </c:pt>
                <c:pt idx="8">
                  <c:v>41.019993222636508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A9-42BC-A3AF-352055A5DF5E}"/>
            </c:ext>
          </c:extLst>
        </c:ser>
        <c:ser>
          <c:idx val="4"/>
          <c:order val="4"/>
          <c:tx>
            <c:strRef>
              <c:f>Sheet1!$F$186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Sheet1!$A$187:$A$195</c:f>
              <c:strCache>
                <c:ptCount val="9"/>
                <c:pt idx="0">
                  <c:v>Βασ. Στίγκας</c:v>
                </c:pt>
                <c:pt idx="1">
                  <c:v>Δ. Νατσιός</c:v>
                </c:pt>
                <c:pt idx="2">
                  <c:v>Aλέξης Χαρίτσης</c:v>
                </c:pt>
                <c:pt idx="3">
                  <c:v>Κ. Βελόπουλος</c:v>
                </c:pt>
                <c:pt idx="4">
                  <c:v>Στ. Κασσελάκης</c:v>
                </c:pt>
                <c:pt idx="5">
                  <c:v>Ζωή Κωνσταντοπούλου</c:v>
                </c:pt>
                <c:pt idx="6">
                  <c:v>Ν. Ανδρουλάκης</c:v>
                </c:pt>
                <c:pt idx="7">
                  <c:v>Δ. Κουτσούμπας</c:v>
                </c:pt>
                <c:pt idx="8">
                  <c:v>Κ. Μητσοτάκης</c:v>
                </c:pt>
              </c:strCache>
            </c:strRef>
          </c:cat>
          <c:val>
            <c:numRef>
              <c:f>Sheet1!$F$187:$F$195</c:f>
              <c:numCache>
                <c:formatCode>0.0</c:formatCode>
                <c:ptCount val="9"/>
                <c:pt idx="0">
                  <c:v>20.296210656407489</c:v>
                </c:pt>
                <c:pt idx="1">
                  <c:v>23.988877150317848</c:v>
                </c:pt>
                <c:pt idx="2">
                  <c:v>20.215480295811947</c:v>
                </c:pt>
                <c:pt idx="3">
                  <c:v>4.0355213586620611</c:v>
                </c:pt>
                <c:pt idx="4">
                  <c:v>4.5019634421033663</c:v>
                </c:pt>
                <c:pt idx="5">
                  <c:v>3.7474834054258706</c:v>
                </c:pt>
                <c:pt idx="6">
                  <c:v>4.2079454621563999</c:v>
                </c:pt>
                <c:pt idx="7">
                  <c:v>5.2255466741084815</c:v>
                </c:pt>
                <c:pt idx="8">
                  <c:v>2.4179241333944645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9-42BC-A3AF-352055A5DF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7348224"/>
        <c:axId val="137349760"/>
        <c:axId val="0"/>
      </c:bar3DChart>
      <c:catAx>
        <c:axId val="137348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7349760"/>
        <c:crosses val="autoZero"/>
        <c:auto val="1"/>
        <c:lblAlgn val="ctr"/>
        <c:lblOffset val="100"/>
        <c:noMultiLvlLbl val="0"/>
      </c:catAx>
      <c:valAx>
        <c:axId val="137349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73482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Sheet1!$B$203:$B$213</c:f>
              <c:strCache>
                <c:ptCount val="11"/>
                <c:pt idx="0">
                  <c:v>Κ. Μητσοτάκης</c:v>
                </c:pt>
                <c:pt idx="1">
                  <c:v>Στ. Κασσελάκης</c:v>
                </c:pt>
                <c:pt idx="2">
                  <c:v>Ν. Ανδρουλάκης</c:v>
                </c:pt>
                <c:pt idx="3">
                  <c:v>Δ. Κουτσούμπας</c:v>
                </c:pt>
                <c:pt idx="4">
                  <c:v>Κ. Βελόπουλος</c:v>
                </c:pt>
                <c:pt idx="5">
                  <c:v>Ζωή Κωνσταντοπούλου</c:v>
                </c:pt>
                <c:pt idx="6">
                  <c:v>Βασ. Στίγκας</c:v>
                </c:pt>
                <c:pt idx="7">
                  <c:v>Δ. Νατσιός</c:v>
                </c:pt>
                <c:pt idx="8">
                  <c:v>Aλέξης Χαρίτσης</c:v>
                </c:pt>
                <c:pt idx="9">
                  <c:v>ΚΑΝΕΝΑΝ</c:v>
                </c:pt>
                <c:pt idx="10">
                  <c:v>ΔΓ/ΔΑ</c:v>
                </c:pt>
              </c:strCache>
            </c:strRef>
          </c:cat>
          <c:val>
            <c:numRef>
              <c:f>Sheet1!$E$203:$E$213</c:f>
              <c:numCache>
                <c:formatCode>0.0</c:formatCode>
                <c:ptCount val="11"/>
                <c:pt idx="0">
                  <c:v>37.299999999999997</c:v>
                </c:pt>
                <c:pt idx="1">
                  <c:v>7.7969581597464268</c:v>
                </c:pt>
                <c:pt idx="2">
                  <c:v>5.6</c:v>
                </c:pt>
                <c:pt idx="3">
                  <c:v>4.3723961967030052</c:v>
                </c:pt>
                <c:pt idx="4">
                  <c:v>4.5797037893435846</c:v>
                </c:pt>
                <c:pt idx="5">
                  <c:v>2.2724101500986658</c:v>
                </c:pt>
                <c:pt idx="6">
                  <c:v>0.45547870113819761</c:v>
                </c:pt>
                <c:pt idx="7">
                  <c:v>0.83919708174696361</c:v>
                </c:pt>
                <c:pt idx="8">
                  <c:v>0.71560986305738694</c:v>
                </c:pt>
                <c:pt idx="9">
                  <c:v>33.1</c:v>
                </c:pt>
                <c:pt idx="10">
                  <c:v>2.9371897861143736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A-4B1B-B140-0704181352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253248"/>
        <c:axId val="137254784"/>
        <c:axId val="0"/>
      </c:bar3DChart>
      <c:catAx>
        <c:axId val="13725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254784"/>
        <c:crosses val="autoZero"/>
        <c:auto val="1"/>
        <c:lblAlgn val="ctr"/>
        <c:lblOffset val="100"/>
        <c:noMultiLvlLbl val="0"/>
      </c:catAx>
      <c:valAx>
        <c:axId val="1372547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725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Sheet1!$B$220:$B$234</c:f>
              <c:strCache>
                <c:ptCount val="1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ΣΠΑΡΤΙΑΤΕΣ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ΜΕΡΑ25</c:v>
                </c:pt>
                <c:pt idx="9">
                  <c:v>ΝΕΑ ΑΡΙΣΤΕΡΑ</c:v>
                </c:pt>
                <c:pt idx="10">
                  <c:v>ΑΛΛΟ</c:v>
                </c:pt>
                <c:pt idx="11">
                  <c:v>ΛΕΥΚΟ/ΑΚΥΡΟ</c:v>
                </c:pt>
                <c:pt idx="12">
                  <c:v>ΑΠΟΧΗ</c:v>
                </c:pt>
                <c:pt idx="13">
                  <c:v>ΑΝΑΠΟΦΑΣΙΣΤΟΙ</c:v>
                </c:pt>
                <c:pt idx="14">
                  <c:v>ΔΓ/ΔΑ</c:v>
                </c:pt>
              </c:strCache>
            </c:strRef>
          </c:cat>
          <c:val>
            <c:numRef>
              <c:f>Sheet1!$D$220:$D$234</c:f>
              <c:numCache>
                <c:formatCode>0.0</c:formatCode>
                <c:ptCount val="15"/>
                <c:pt idx="0">
                  <c:v>31.4</c:v>
                </c:pt>
                <c:pt idx="1">
                  <c:v>10.9</c:v>
                </c:pt>
                <c:pt idx="2">
                  <c:v>12.6</c:v>
                </c:pt>
                <c:pt idx="3">
                  <c:v>7.5139035621024926</c:v>
                </c:pt>
                <c:pt idx="4">
                  <c:v>5.4388342934597782</c:v>
                </c:pt>
                <c:pt idx="5">
                  <c:v>2.2000000000000002</c:v>
                </c:pt>
                <c:pt idx="6">
                  <c:v>2.1</c:v>
                </c:pt>
                <c:pt idx="7">
                  <c:v>2.8494827276894839</c:v>
                </c:pt>
                <c:pt idx="8">
                  <c:v>1.9</c:v>
                </c:pt>
                <c:pt idx="9">
                  <c:v>2.1</c:v>
                </c:pt>
                <c:pt idx="10">
                  <c:v>2.4318775290529349</c:v>
                </c:pt>
                <c:pt idx="11">
                  <c:v>2.4767277293838288</c:v>
                </c:pt>
                <c:pt idx="12">
                  <c:v>5.1159128510773417</c:v>
                </c:pt>
                <c:pt idx="13">
                  <c:v>8.3830007774033746</c:v>
                </c:pt>
                <c:pt idx="1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8-427B-918F-FAE0184993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287168"/>
        <c:axId val="137494912"/>
        <c:axId val="0"/>
      </c:bar3DChart>
      <c:catAx>
        <c:axId val="13728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494912"/>
        <c:crosses val="autoZero"/>
        <c:auto val="1"/>
        <c:lblAlgn val="ctr"/>
        <c:lblOffset val="100"/>
        <c:noMultiLvlLbl val="0"/>
      </c:catAx>
      <c:valAx>
        <c:axId val="1374949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728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Sheet1!$B$238:$B$250</c:f>
              <c:strCache>
                <c:ptCount val="13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ΣΠΑΡΤΙΑΤΕΣ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ΜΕΡΑ25</c:v>
                </c:pt>
                <c:pt idx="9">
                  <c:v>ΝΕΑ ΑΡΙΣΤΕΡΑ</c:v>
                </c:pt>
                <c:pt idx="10">
                  <c:v>ΑΛΛΟ</c:v>
                </c:pt>
                <c:pt idx="11">
                  <c:v>ΑΝΑΠΟΦΑΣΙΣΤΟΙ</c:v>
                </c:pt>
                <c:pt idx="12">
                  <c:v>ΔΓ/ΔΑ</c:v>
                </c:pt>
              </c:strCache>
            </c:strRef>
          </c:cat>
          <c:val>
            <c:numRef>
              <c:f>Sheet1!$D$238:$D$250</c:f>
              <c:numCache>
                <c:formatCode>0.0</c:formatCode>
                <c:ptCount val="13"/>
                <c:pt idx="0">
                  <c:v>33.98268398268398</c:v>
                </c:pt>
                <c:pt idx="1">
                  <c:v>11.796536796536795</c:v>
                </c:pt>
                <c:pt idx="2">
                  <c:v>13.636363636363635</c:v>
                </c:pt>
                <c:pt idx="3">
                  <c:v>8.1319302620156844</c:v>
                </c:pt>
                <c:pt idx="4">
                  <c:v>5.8861843002811449</c:v>
                </c:pt>
                <c:pt idx="5">
                  <c:v>2.3809523809523809</c:v>
                </c:pt>
                <c:pt idx="6">
                  <c:v>2.2727272727272725</c:v>
                </c:pt>
                <c:pt idx="7">
                  <c:v>3.0838557658977099</c:v>
                </c:pt>
                <c:pt idx="8">
                  <c:v>2.056277056277056</c:v>
                </c:pt>
                <c:pt idx="9">
                  <c:v>2.2727272727272725</c:v>
                </c:pt>
                <c:pt idx="10">
                  <c:v>2.6319020877196264</c:v>
                </c:pt>
                <c:pt idx="11">
                  <c:v>9.0725116638564653</c:v>
                </c:pt>
                <c:pt idx="12">
                  <c:v>2.8138528138528138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1-4279-A0E0-E57D498E8C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536640"/>
        <c:axId val="137539584"/>
        <c:axId val="0"/>
      </c:bar3DChart>
      <c:catAx>
        <c:axId val="137536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539584"/>
        <c:crosses val="autoZero"/>
        <c:auto val="1"/>
        <c:lblAlgn val="ctr"/>
        <c:lblOffset val="100"/>
        <c:noMultiLvlLbl val="0"/>
      </c:catAx>
      <c:valAx>
        <c:axId val="1375395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7536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Sheet1!$B$253:$B$263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ΣΠΑΡΤΙΑΤΕΣ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ΜΕΡΑ25</c:v>
                </c:pt>
                <c:pt idx="9">
                  <c:v>ΝΕΑ ΑΡΙΣΤΕΡΑ</c:v>
                </c:pt>
                <c:pt idx="10">
                  <c:v>ΑΛΛΟ</c:v>
                </c:pt>
              </c:strCache>
            </c:strRef>
          </c:cat>
          <c:val>
            <c:numRef>
              <c:f>Sheet1!$D$253:$D$263</c:f>
              <c:numCache>
                <c:formatCode>0.0</c:formatCode>
                <c:ptCount val="11"/>
                <c:pt idx="0">
                  <c:v>38.574938574938571</c:v>
                </c:pt>
                <c:pt idx="1">
                  <c:v>13.39066339066339</c:v>
                </c:pt>
                <c:pt idx="2">
                  <c:v>15.479115479115478</c:v>
                </c:pt>
                <c:pt idx="3">
                  <c:v>9.2308397568826681</c:v>
                </c:pt>
                <c:pt idx="4">
                  <c:v>6.6816146111299481</c:v>
                </c:pt>
                <c:pt idx="5">
                  <c:v>2.7027027027027031</c:v>
                </c:pt>
                <c:pt idx="6">
                  <c:v>2.5798525798525795</c:v>
                </c:pt>
                <c:pt idx="7">
                  <c:v>3.5005930315595624</c:v>
                </c:pt>
                <c:pt idx="8">
                  <c:v>2.3341523341523338</c:v>
                </c:pt>
                <c:pt idx="9">
                  <c:v>2.5798525798525795</c:v>
                </c:pt>
                <c:pt idx="10">
                  <c:v>2.9875645320060622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F-4EF9-991A-346595394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547136"/>
        <c:axId val="137570560"/>
        <c:axId val="0"/>
      </c:bar3DChart>
      <c:catAx>
        <c:axId val="13754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570560"/>
        <c:crosses val="autoZero"/>
        <c:auto val="1"/>
        <c:lblAlgn val="ctr"/>
        <c:lblOffset val="100"/>
        <c:noMultiLvlLbl val="0"/>
      </c:catAx>
      <c:valAx>
        <c:axId val="1375705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754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Sheet1!$B$34:$B$38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Sheet1!$E$34:$E$38</c:f>
              <c:numCache>
                <c:formatCode>0.0</c:formatCode>
                <c:ptCount val="5"/>
                <c:pt idx="0">
                  <c:v>10.199999999999999</c:v>
                </c:pt>
                <c:pt idx="1">
                  <c:v>23.2</c:v>
                </c:pt>
                <c:pt idx="2">
                  <c:v>25.2</c:v>
                </c:pt>
                <c:pt idx="3">
                  <c:v>31.4</c:v>
                </c:pt>
                <c:pt idx="4">
                  <c:v>10.03747483405426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1-4FFE-9242-5157DD53E0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[OUTPUT.xls]Sheet!$B$142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[OUTPUT.xls]Sheet!$A$143:$A$150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[OUTPUT.xls]Sheet!$B$143:$B$150</c:f>
              <c:numCache>
                <c:formatCode>#,##0.0%</c:formatCode>
                <c:ptCount val="8"/>
                <c:pt idx="0">
                  <c:v>0.1691394658753709</c:v>
                </c:pt>
                <c:pt idx="1">
                  <c:v>1.3333333333333332E-2</c:v>
                </c:pt>
                <c:pt idx="2">
                  <c:v>6.0606060606060608E-2</c:v>
                </c:pt>
                <c:pt idx="3">
                  <c:v>1.5625E-2</c:v>
                </c:pt>
                <c:pt idx="6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3-439D-AE69-8E1D9D43B2E3}"/>
            </c:ext>
          </c:extLst>
        </c:ser>
        <c:ser>
          <c:idx val="1"/>
          <c:order val="1"/>
          <c:tx>
            <c:strRef>
              <c:f>[OUTPUT.xls]Sheet!$C$142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[OUTPUT.xls]Sheet!$A$143:$A$150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[OUTPUT.xls]Sheet!$C$143:$C$150</c:f>
              <c:numCache>
                <c:formatCode>#,##0.0%</c:formatCode>
                <c:ptCount val="8"/>
                <c:pt idx="0">
                  <c:v>0.35608308605341243</c:v>
                </c:pt>
                <c:pt idx="1">
                  <c:v>0.14000000000000001</c:v>
                </c:pt>
                <c:pt idx="2">
                  <c:v>0.26262626262626265</c:v>
                </c:pt>
                <c:pt idx="3">
                  <c:v>0.125</c:v>
                </c:pt>
                <c:pt idx="4">
                  <c:v>8.1081081081081086E-2</c:v>
                </c:pt>
                <c:pt idx="5">
                  <c:v>3.8461538461538464E-2</c:v>
                </c:pt>
                <c:pt idx="6">
                  <c:v>0.13333333333333333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63-439D-AE69-8E1D9D43B2E3}"/>
            </c:ext>
          </c:extLst>
        </c:ser>
        <c:ser>
          <c:idx val="2"/>
          <c:order val="2"/>
          <c:tx>
            <c:strRef>
              <c:f>[OUTPUT.xls]Sheet!$D$142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[OUTPUT.xls]Sheet!$A$143:$A$150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[OUTPUT.xls]Sheet!$D$143:$D$150</c:f>
              <c:numCache>
                <c:formatCode>#,##0.0%</c:formatCode>
                <c:ptCount val="8"/>
                <c:pt idx="0">
                  <c:v>0.24925816023738873</c:v>
                </c:pt>
                <c:pt idx="1">
                  <c:v>0.3066666666666667</c:v>
                </c:pt>
                <c:pt idx="2">
                  <c:v>0.39393939393939392</c:v>
                </c:pt>
                <c:pt idx="3">
                  <c:v>0.1875</c:v>
                </c:pt>
                <c:pt idx="4">
                  <c:v>0.40540540540540543</c:v>
                </c:pt>
                <c:pt idx="5">
                  <c:v>0.42307692307692307</c:v>
                </c:pt>
                <c:pt idx="6">
                  <c:v>0.23333333333333331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63-439D-AE69-8E1D9D43B2E3}"/>
            </c:ext>
          </c:extLst>
        </c:ser>
        <c:ser>
          <c:idx val="3"/>
          <c:order val="3"/>
          <c:tx>
            <c:strRef>
              <c:f>[OUTPUT.xls]Sheet!$E$142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[OUTPUT.xls]Sheet!$A$143:$A$150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[OUTPUT.xls]Sheet!$E$143:$E$150</c:f>
              <c:numCache>
                <c:formatCode>#,##0.0%</c:formatCode>
                <c:ptCount val="8"/>
                <c:pt idx="0">
                  <c:v>0.13353115727002968</c:v>
                </c:pt>
                <c:pt idx="1">
                  <c:v>0.46</c:v>
                </c:pt>
                <c:pt idx="2">
                  <c:v>0.24242424242424243</c:v>
                </c:pt>
                <c:pt idx="3">
                  <c:v>0.59375</c:v>
                </c:pt>
                <c:pt idx="4">
                  <c:v>0.40540540540540543</c:v>
                </c:pt>
                <c:pt idx="5">
                  <c:v>0.46153846153846151</c:v>
                </c:pt>
                <c:pt idx="6">
                  <c:v>0.46666666666666662</c:v>
                </c:pt>
                <c:pt idx="7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63-439D-AE69-8E1D9D43B2E3}"/>
            </c:ext>
          </c:extLst>
        </c:ser>
        <c:ser>
          <c:idx val="4"/>
          <c:order val="4"/>
          <c:tx>
            <c:strRef>
              <c:f>[OUTPUT.xls]Sheet!$F$142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[OUTPUT.xls]Sheet!$A$143:$A$150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[OUTPUT.xls]Sheet!$F$143:$F$150</c:f>
              <c:numCache>
                <c:formatCode>#,##0.0%</c:formatCode>
                <c:ptCount val="8"/>
                <c:pt idx="0">
                  <c:v>9.1988130563798218E-2</c:v>
                </c:pt>
                <c:pt idx="1">
                  <c:v>0.08</c:v>
                </c:pt>
                <c:pt idx="2">
                  <c:v>4.0404040404040407E-2</c:v>
                </c:pt>
                <c:pt idx="3">
                  <c:v>7.8125E-2</c:v>
                </c:pt>
                <c:pt idx="4">
                  <c:v>0.1081081081081081</c:v>
                </c:pt>
                <c:pt idx="5">
                  <c:v>7.6923076923076927E-2</c:v>
                </c:pt>
                <c:pt idx="6">
                  <c:v>0.1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63-439D-AE69-8E1D9D43B2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3269760"/>
        <c:axId val="133304320"/>
        <c:axId val="0"/>
      </c:bar3DChart>
      <c:catAx>
        <c:axId val="1332697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3304320"/>
        <c:crosses val="autoZero"/>
        <c:auto val="1"/>
        <c:lblAlgn val="ctr"/>
        <c:lblOffset val="100"/>
        <c:noMultiLvlLbl val="0"/>
      </c:catAx>
      <c:valAx>
        <c:axId val="1333043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32697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Sheet1!$B$42:$B$46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Sheet1!$E$42:$E$46</c:f>
              <c:numCache>
                <c:formatCode>0.0</c:formatCode>
                <c:ptCount val="5"/>
                <c:pt idx="0">
                  <c:v>9.8000000000000007</c:v>
                </c:pt>
                <c:pt idx="1">
                  <c:v>19.399999999999999</c:v>
                </c:pt>
                <c:pt idx="2">
                  <c:v>26.8</c:v>
                </c:pt>
                <c:pt idx="3">
                  <c:v>39.6</c:v>
                </c:pt>
                <c:pt idx="4">
                  <c:v>4.3867727082461299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5-4136-B35E-F9164C461D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[OUTPUT.xls]Sheet!$B$250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[OUTPUT.xls]Sheet!$A$251:$A$258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[OUTPUT.xls]Sheet!$B$251:$B$258</c:f>
              <c:numCache>
                <c:formatCode>#,##0.0%</c:formatCode>
                <c:ptCount val="8"/>
                <c:pt idx="0">
                  <c:v>0.1519434628975265</c:v>
                </c:pt>
                <c:pt idx="1">
                  <c:v>3.2000000000000001E-2</c:v>
                </c:pt>
                <c:pt idx="2">
                  <c:v>2.4096385542168676E-2</c:v>
                </c:pt>
                <c:pt idx="3">
                  <c:v>1.8518518518518517E-2</c:v>
                </c:pt>
                <c:pt idx="6">
                  <c:v>4.5454545454545456E-2</c:v>
                </c:pt>
                <c:pt idx="7">
                  <c:v>7.1428571428571438E-2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E-459E-A000-8F4C66087338}"/>
            </c:ext>
          </c:extLst>
        </c:ser>
        <c:ser>
          <c:idx val="1"/>
          <c:order val="1"/>
          <c:tx>
            <c:strRef>
              <c:f>[OUTPUT.xls]Sheet!$C$250</c:f>
              <c:strCache>
                <c:ptCount val="1"/>
                <c:pt idx="0">
                  <c:v>ΜΑΛΛΟΝ 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[OUTPUT.xls]Sheet!$A$251:$A$258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[OUTPUT.xls]Sheet!$C$251:$C$258</c:f>
              <c:numCache>
                <c:formatCode>#,##0.0%</c:formatCode>
                <c:ptCount val="8"/>
                <c:pt idx="0">
                  <c:v>0.26148409893992935</c:v>
                </c:pt>
                <c:pt idx="1">
                  <c:v>0.128</c:v>
                </c:pt>
                <c:pt idx="2">
                  <c:v>0.22891566265060243</c:v>
                </c:pt>
                <c:pt idx="3">
                  <c:v>9.2592592592592601E-2</c:v>
                </c:pt>
                <c:pt idx="4">
                  <c:v>0.13793103448275862</c:v>
                </c:pt>
                <c:pt idx="5">
                  <c:v>0.25</c:v>
                </c:pt>
                <c:pt idx="6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BE-459E-A000-8F4C66087338}"/>
            </c:ext>
          </c:extLst>
        </c:ser>
        <c:ser>
          <c:idx val="2"/>
          <c:order val="2"/>
          <c:tx>
            <c:strRef>
              <c:f>[OUTPUT.xls]Sheet!$D$250</c:f>
              <c:strCache>
                <c:ptCount val="1"/>
                <c:pt idx="0">
                  <c:v>ΜΑΛΛΟΝ 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[OUTPUT.xls]Sheet!$A$251:$A$258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[OUTPUT.xls]Sheet!$D$251:$D$258</c:f>
              <c:numCache>
                <c:formatCode>#,##0.0%</c:formatCode>
                <c:ptCount val="8"/>
                <c:pt idx="0">
                  <c:v>0.29681978798586572</c:v>
                </c:pt>
                <c:pt idx="1">
                  <c:v>0.28800000000000003</c:v>
                </c:pt>
                <c:pt idx="2">
                  <c:v>0.36144578313253012</c:v>
                </c:pt>
                <c:pt idx="3">
                  <c:v>0.27777777777777779</c:v>
                </c:pt>
                <c:pt idx="4">
                  <c:v>0.27586206896551724</c:v>
                </c:pt>
                <c:pt idx="5">
                  <c:v>0.05</c:v>
                </c:pt>
                <c:pt idx="6">
                  <c:v>0.27272727272727271</c:v>
                </c:pt>
                <c:pt idx="7">
                  <c:v>0.14285714285714288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BE-459E-A000-8F4C66087338}"/>
            </c:ext>
          </c:extLst>
        </c:ser>
        <c:ser>
          <c:idx val="3"/>
          <c:order val="3"/>
          <c:tx>
            <c:strRef>
              <c:f>[OUTPUT.xls]Sheet!$E$250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[OUTPUT.xls]Sheet!$A$251:$A$258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[OUTPUT.xls]Sheet!$E$251:$E$258</c:f>
              <c:numCache>
                <c:formatCode>#,##0.0%</c:formatCode>
                <c:ptCount val="8"/>
                <c:pt idx="0">
                  <c:v>0.25088339222614842</c:v>
                </c:pt>
                <c:pt idx="1">
                  <c:v>0.52800000000000002</c:v>
                </c:pt>
                <c:pt idx="2">
                  <c:v>0.36144578313253012</c:v>
                </c:pt>
                <c:pt idx="3">
                  <c:v>0.59259259259259256</c:v>
                </c:pt>
                <c:pt idx="4">
                  <c:v>0.55172413793103448</c:v>
                </c:pt>
                <c:pt idx="5">
                  <c:v>0.65</c:v>
                </c:pt>
                <c:pt idx="6">
                  <c:v>0.54545454545454541</c:v>
                </c:pt>
                <c:pt idx="7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BE-459E-A000-8F4C66087338}"/>
            </c:ext>
          </c:extLst>
        </c:ser>
        <c:ser>
          <c:idx val="4"/>
          <c:order val="4"/>
          <c:tx>
            <c:strRef>
              <c:f>[OUTPUT.xls]Sheet!$F$250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[OUTPUT.xls]Sheet!$A$251:$A$258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[OUTPUT.xls]Sheet!$F$251:$F$258</c:f>
              <c:numCache>
                <c:formatCode>#,##0.0%</c:formatCode>
                <c:ptCount val="8"/>
                <c:pt idx="0">
                  <c:v>3.8869257950530034E-2</c:v>
                </c:pt>
                <c:pt idx="1">
                  <c:v>2.4E-2</c:v>
                </c:pt>
                <c:pt idx="2">
                  <c:v>2.4096385542168676E-2</c:v>
                </c:pt>
                <c:pt idx="3">
                  <c:v>1.8518518518518517E-2</c:v>
                </c:pt>
                <c:pt idx="4">
                  <c:v>3.4482758620689655E-2</c:v>
                </c:pt>
                <c:pt idx="5">
                  <c:v>0.05</c:v>
                </c:pt>
                <c:pt idx="6">
                  <c:v>4.5454545454545456E-2</c:v>
                </c:pt>
                <c:pt idx="7">
                  <c:v>7.1428571428571438E-2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BE-459E-A000-8F4C660873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3965312"/>
        <c:axId val="133966848"/>
        <c:axId val="0"/>
      </c:bar3DChart>
      <c:catAx>
        <c:axId val="133965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3966848"/>
        <c:crosses val="autoZero"/>
        <c:auto val="1"/>
        <c:lblAlgn val="ctr"/>
        <c:lblOffset val="100"/>
        <c:noMultiLvlLbl val="0"/>
      </c:catAx>
      <c:valAx>
        <c:axId val="13396684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39653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Sheet1!$B$52:$B$56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Sheet1!$E$52:$E$56</c:f>
              <c:numCache>
                <c:formatCode>0.0</c:formatCode>
                <c:ptCount val="5"/>
                <c:pt idx="0">
                  <c:v>52.12191281121077</c:v>
                </c:pt>
                <c:pt idx="1">
                  <c:v>21.491219327446217</c:v>
                </c:pt>
                <c:pt idx="2">
                  <c:v>9.5919628441006726</c:v>
                </c:pt>
                <c:pt idx="3">
                  <c:v>12.790280463252685</c:v>
                </c:pt>
                <c:pt idx="4">
                  <c:v>4.0046245539896619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16-474E-B9EE-211CD3F808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[OUTPUT.xls]Sheet!$B$358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[OUTPUT.xls]Sheet!$A$359:$A$366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[OUTPUT.xls]Sheet!$B$359:$B$366</c:f>
              <c:numCache>
                <c:formatCode>#,##0.0%</c:formatCode>
                <c:ptCount val="8"/>
                <c:pt idx="0">
                  <c:v>0.68249258160237392</c:v>
                </c:pt>
                <c:pt idx="1">
                  <c:v>0.35570469798657717</c:v>
                </c:pt>
                <c:pt idx="2">
                  <c:v>0.51515151515151514</c:v>
                </c:pt>
                <c:pt idx="3">
                  <c:v>0.30158730158730157</c:v>
                </c:pt>
                <c:pt idx="4">
                  <c:v>0.67567567567567566</c:v>
                </c:pt>
                <c:pt idx="5">
                  <c:v>0.46153846153846151</c:v>
                </c:pt>
                <c:pt idx="6">
                  <c:v>0.5161290322580645</c:v>
                </c:pt>
                <c:pt idx="7">
                  <c:v>0.5641025641025641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2-495E-BBB3-53842DA5F98F}"/>
            </c:ext>
          </c:extLst>
        </c:ser>
        <c:ser>
          <c:idx val="1"/>
          <c:order val="1"/>
          <c:tx>
            <c:strRef>
              <c:f>[OUTPUT.xls]Sheet!$C$358</c:f>
              <c:strCache>
                <c:ptCount val="1"/>
                <c:pt idx="0">
                  <c:v>ΜΑΛΛΟΝ 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[OUTPUT.xls]Sheet!$A$359:$A$366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[OUTPUT.xls]Sheet!$C$359:$C$366</c:f>
              <c:numCache>
                <c:formatCode>#,##0.0%</c:formatCode>
                <c:ptCount val="8"/>
                <c:pt idx="0">
                  <c:v>0.20771513353115725</c:v>
                </c:pt>
                <c:pt idx="1">
                  <c:v>0.2348993288590604</c:v>
                </c:pt>
                <c:pt idx="2">
                  <c:v>0.24242424242424243</c:v>
                </c:pt>
                <c:pt idx="3">
                  <c:v>0.22222222222222221</c:v>
                </c:pt>
                <c:pt idx="4">
                  <c:v>0.29729729729729731</c:v>
                </c:pt>
                <c:pt idx="5">
                  <c:v>0.19230769230769229</c:v>
                </c:pt>
                <c:pt idx="6">
                  <c:v>0.32258064516129031</c:v>
                </c:pt>
                <c:pt idx="7">
                  <c:v>0.23076923076923075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82-495E-BBB3-53842DA5F98F}"/>
            </c:ext>
          </c:extLst>
        </c:ser>
        <c:ser>
          <c:idx val="2"/>
          <c:order val="2"/>
          <c:tx>
            <c:strRef>
              <c:f>[OUTPUT.xls]Sheet!$D$358</c:f>
              <c:strCache>
                <c:ptCount val="1"/>
                <c:pt idx="0">
                  <c:v>ΜΑΛΛΟΝ 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[OUTPUT.xls]Sheet!$A$359:$A$366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[OUTPUT.xls]Sheet!$D$359:$D$366</c:f>
              <c:numCache>
                <c:formatCode>#,##0.0%</c:formatCode>
                <c:ptCount val="8"/>
                <c:pt idx="0">
                  <c:v>4.1543026706231459E-2</c:v>
                </c:pt>
                <c:pt idx="1">
                  <c:v>0.12751677852348994</c:v>
                </c:pt>
                <c:pt idx="2">
                  <c:v>8.0808080808080815E-2</c:v>
                </c:pt>
                <c:pt idx="3">
                  <c:v>0.15873015873015872</c:v>
                </c:pt>
                <c:pt idx="5">
                  <c:v>0.26923076923076922</c:v>
                </c:pt>
                <c:pt idx="6">
                  <c:v>6.4516129032258063E-2</c:v>
                </c:pt>
                <c:pt idx="7">
                  <c:v>0.10256410256410257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82-495E-BBB3-53842DA5F98F}"/>
            </c:ext>
          </c:extLst>
        </c:ser>
        <c:ser>
          <c:idx val="3"/>
          <c:order val="3"/>
          <c:tx>
            <c:strRef>
              <c:f>[OUTPUT.xls]Sheet!$E$358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4.029629253577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8-4380-8CF6-5CCAF5ED95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[OUTPUT.xls]Sheet!$A$359:$A$366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[OUTPUT.xls]Sheet!$E$359:$E$366</c:f>
              <c:numCache>
                <c:formatCode>#,##0.0%</c:formatCode>
                <c:ptCount val="8"/>
                <c:pt idx="0">
                  <c:v>4.1543026706231459E-2</c:v>
                </c:pt>
                <c:pt idx="1">
                  <c:v>0.21476510067114096</c:v>
                </c:pt>
                <c:pt idx="2">
                  <c:v>0.15151515151515152</c:v>
                </c:pt>
                <c:pt idx="3">
                  <c:v>0.30158730158730157</c:v>
                </c:pt>
                <c:pt idx="4">
                  <c:v>2.7027027027027025E-2</c:v>
                </c:pt>
                <c:pt idx="5">
                  <c:v>7.6923076923076927E-2</c:v>
                </c:pt>
                <c:pt idx="6">
                  <c:v>9.6774193548387094E-2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82-495E-BBB3-53842DA5F98F}"/>
            </c:ext>
          </c:extLst>
        </c:ser>
        <c:ser>
          <c:idx val="4"/>
          <c:order val="4"/>
          <c:tx>
            <c:strRef>
              <c:f>[OUTPUT.xls]Sheet!$F$358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[OUTPUT.xls]Sheet!$A$359:$A$366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[OUTPUT.xls]Sheet!$F$359:$F$366</c:f>
              <c:numCache>
                <c:formatCode>#,##0.0%</c:formatCode>
                <c:ptCount val="8"/>
                <c:pt idx="0">
                  <c:v>2.6706231454005934E-2</c:v>
                </c:pt>
                <c:pt idx="1">
                  <c:v>6.7114093959731544E-2</c:v>
                </c:pt>
                <c:pt idx="2">
                  <c:v>1.0101010101010102E-2</c:v>
                </c:pt>
                <c:pt idx="3">
                  <c:v>1.5873015873015872E-2</c:v>
                </c:pt>
                <c:pt idx="7">
                  <c:v>5.1282051282051287E-2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82-495E-BBB3-53842DA5F9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34258688"/>
        <c:axId val="134260224"/>
        <c:axId val="0"/>
      </c:bar3DChart>
      <c:catAx>
        <c:axId val="134258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4260224"/>
        <c:crosses val="autoZero"/>
        <c:auto val="1"/>
        <c:lblAlgn val="ctr"/>
        <c:lblOffset val="100"/>
        <c:noMultiLvlLbl val="0"/>
      </c:catAx>
      <c:valAx>
        <c:axId val="1342602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42586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62FD9B-6FF8-497C-8F36-FA5359E0BCC0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33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84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5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8" indent="0" algn="ctr">
              <a:buNone/>
              <a:defRPr sz="2368"/>
            </a:lvl2pPr>
            <a:lvl3pPr marL="1082657" indent="0" algn="ctr">
              <a:buNone/>
              <a:defRPr sz="2131"/>
            </a:lvl3pPr>
            <a:lvl4pPr marL="1623984" indent="0" algn="ctr">
              <a:buNone/>
              <a:defRPr sz="1894"/>
            </a:lvl4pPr>
            <a:lvl5pPr marL="2165313" indent="0" algn="ctr">
              <a:buNone/>
              <a:defRPr sz="1894"/>
            </a:lvl5pPr>
            <a:lvl6pPr marL="2706642" indent="0" algn="ctr">
              <a:buNone/>
              <a:defRPr sz="1894"/>
            </a:lvl6pPr>
            <a:lvl7pPr marL="3247970" indent="0" algn="ctr">
              <a:buNone/>
              <a:defRPr sz="1894"/>
            </a:lvl7pPr>
            <a:lvl8pPr marL="3789298" indent="0" algn="ctr">
              <a:buNone/>
              <a:defRPr sz="1894"/>
            </a:lvl8pPr>
            <a:lvl9pPr marL="4330626" indent="0" algn="ctr">
              <a:buNone/>
              <a:defRPr sz="189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24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305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5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8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8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313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42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7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626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2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49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1"/>
            <a:ext cx="9338072" cy="156950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5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8" indent="0">
              <a:buNone/>
              <a:defRPr sz="2368" b="1"/>
            </a:lvl2pPr>
            <a:lvl3pPr marL="1082657" indent="0">
              <a:buNone/>
              <a:defRPr sz="2131" b="1"/>
            </a:lvl3pPr>
            <a:lvl4pPr marL="1623984" indent="0">
              <a:buNone/>
              <a:defRPr sz="1894" b="1"/>
            </a:lvl4pPr>
            <a:lvl5pPr marL="2165313" indent="0">
              <a:buNone/>
              <a:defRPr sz="1894" b="1"/>
            </a:lvl5pPr>
            <a:lvl6pPr marL="2706642" indent="0">
              <a:buNone/>
              <a:defRPr sz="1894" b="1"/>
            </a:lvl6pPr>
            <a:lvl7pPr marL="3247970" indent="0">
              <a:buNone/>
              <a:defRPr sz="1894" b="1"/>
            </a:lvl7pPr>
            <a:lvl8pPr marL="3789298" indent="0">
              <a:buNone/>
              <a:defRPr sz="1894" b="1"/>
            </a:lvl8pPr>
            <a:lvl9pPr marL="4330626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5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8" indent="0">
              <a:buNone/>
              <a:defRPr sz="2368" b="1"/>
            </a:lvl2pPr>
            <a:lvl3pPr marL="1082657" indent="0">
              <a:buNone/>
              <a:defRPr sz="2131" b="1"/>
            </a:lvl3pPr>
            <a:lvl4pPr marL="1623984" indent="0">
              <a:buNone/>
              <a:defRPr sz="1894" b="1"/>
            </a:lvl4pPr>
            <a:lvl5pPr marL="2165313" indent="0">
              <a:buNone/>
              <a:defRPr sz="1894" b="1"/>
            </a:lvl5pPr>
            <a:lvl6pPr marL="2706642" indent="0">
              <a:buNone/>
              <a:defRPr sz="1894" b="1"/>
            </a:lvl6pPr>
            <a:lvl7pPr marL="3247970" indent="0">
              <a:buNone/>
              <a:defRPr sz="1894" b="1"/>
            </a:lvl7pPr>
            <a:lvl8pPr marL="3789298" indent="0">
              <a:buNone/>
              <a:defRPr sz="1894" b="1"/>
            </a:lvl8pPr>
            <a:lvl9pPr marL="4330626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78"/>
            <a:ext cx="4602779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76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260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546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9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8" indent="0">
              <a:buNone/>
              <a:defRPr sz="1658"/>
            </a:lvl2pPr>
            <a:lvl3pPr marL="1082657" indent="0">
              <a:buNone/>
              <a:defRPr sz="1421"/>
            </a:lvl3pPr>
            <a:lvl4pPr marL="1623984" indent="0">
              <a:buNone/>
              <a:defRPr sz="1184"/>
            </a:lvl4pPr>
            <a:lvl5pPr marL="2165313" indent="0">
              <a:buNone/>
              <a:defRPr sz="1184"/>
            </a:lvl5pPr>
            <a:lvl6pPr marL="2706642" indent="0">
              <a:buNone/>
              <a:defRPr sz="1184"/>
            </a:lvl6pPr>
            <a:lvl7pPr marL="3247970" indent="0">
              <a:buNone/>
              <a:defRPr sz="1184"/>
            </a:lvl7pPr>
            <a:lvl8pPr marL="3789298" indent="0">
              <a:buNone/>
              <a:defRPr sz="1184"/>
            </a:lvl8pPr>
            <a:lvl9pPr marL="4330626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9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8" indent="0">
              <a:buNone/>
              <a:defRPr sz="3315"/>
            </a:lvl2pPr>
            <a:lvl3pPr marL="1082657" indent="0">
              <a:buNone/>
              <a:defRPr sz="2842"/>
            </a:lvl3pPr>
            <a:lvl4pPr marL="1623984" indent="0">
              <a:buNone/>
              <a:defRPr sz="2368"/>
            </a:lvl4pPr>
            <a:lvl5pPr marL="2165313" indent="0">
              <a:buNone/>
              <a:defRPr sz="2368"/>
            </a:lvl5pPr>
            <a:lvl6pPr marL="2706642" indent="0">
              <a:buNone/>
              <a:defRPr sz="2368"/>
            </a:lvl6pPr>
            <a:lvl7pPr marL="3247970" indent="0">
              <a:buNone/>
              <a:defRPr sz="2368"/>
            </a:lvl7pPr>
            <a:lvl8pPr marL="3789298" indent="0">
              <a:buNone/>
              <a:defRPr sz="2368"/>
            </a:lvl8pPr>
            <a:lvl9pPr marL="4330626" indent="0">
              <a:buNone/>
              <a:defRPr sz="2368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8" indent="0">
              <a:buNone/>
              <a:defRPr sz="1658"/>
            </a:lvl2pPr>
            <a:lvl3pPr marL="1082657" indent="0">
              <a:buNone/>
              <a:defRPr sz="1421"/>
            </a:lvl3pPr>
            <a:lvl4pPr marL="1623984" indent="0">
              <a:buNone/>
              <a:defRPr sz="1184"/>
            </a:lvl4pPr>
            <a:lvl5pPr marL="2165313" indent="0">
              <a:buNone/>
              <a:defRPr sz="1184"/>
            </a:lvl5pPr>
            <a:lvl6pPr marL="2706642" indent="0">
              <a:buNone/>
              <a:defRPr sz="1184"/>
            </a:lvl6pPr>
            <a:lvl7pPr marL="3247970" indent="0">
              <a:buNone/>
              <a:defRPr sz="1184"/>
            </a:lvl7pPr>
            <a:lvl8pPr marL="3789298" indent="0">
              <a:buNone/>
              <a:defRPr sz="1184"/>
            </a:lvl8pPr>
            <a:lvl9pPr marL="4330626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519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612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5" y="432318"/>
            <a:ext cx="2334518" cy="688137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384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12/18/2023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977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5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4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16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71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5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2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9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9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9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600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86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9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8" indent="0">
              <a:buNone/>
              <a:defRPr sz="1776" b="1"/>
            </a:lvl2pPr>
            <a:lvl3pPr marL="811998" indent="0">
              <a:buNone/>
              <a:defRPr sz="1598" b="1"/>
            </a:lvl3pPr>
            <a:lvl4pPr marL="1217996" indent="0">
              <a:buNone/>
              <a:defRPr sz="1421" b="1"/>
            </a:lvl4pPr>
            <a:lvl5pPr marL="1623996" indent="0">
              <a:buNone/>
              <a:defRPr sz="1421" b="1"/>
            </a:lvl5pPr>
            <a:lvl6pPr marL="2029994" indent="0">
              <a:buNone/>
              <a:defRPr sz="1421" b="1"/>
            </a:lvl6pPr>
            <a:lvl7pPr marL="2435994" indent="0">
              <a:buNone/>
              <a:defRPr sz="1421" b="1"/>
            </a:lvl7pPr>
            <a:lvl8pPr marL="2841992" indent="0">
              <a:buNone/>
              <a:defRPr sz="1421" b="1"/>
            </a:lvl8pPr>
            <a:lvl9pPr marL="3247990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9" y="2575115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8" indent="0">
              <a:buNone/>
              <a:defRPr sz="1776" b="1"/>
            </a:lvl2pPr>
            <a:lvl3pPr marL="811998" indent="0">
              <a:buNone/>
              <a:defRPr sz="1598" b="1"/>
            </a:lvl3pPr>
            <a:lvl4pPr marL="1217996" indent="0">
              <a:buNone/>
              <a:defRPr sz="1421" b="1"/>
            </a:lvl4pPr>
            <a:lvl5pPr marL="1623996" indent="0">
              <a:buNone/>
              <a:defRPr sz="1421" b="1"/>
            </a:lvl5pPr>
            <a:lvl6pPr marL="2029994" indent="0">
              <a:buNone/>
              <a:defRPr sz="1421" b="1"/>
            </a:lvl6pPr>
            <a:lvl7pPr marL="2435994" indent="0">
              <a:buNone/>
              <a:defRPr sz="1421" b="1"/>
            </a:lvl7pPr>
            <a:lvl8pPr marL="2841992" indent="0">
              <a:buNone/>
              <a:defRPr sz="1421" b="1"/>
            </a:lvl8pPr>
            <a:lvl9pPr marL="3247990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62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4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2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1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8" indent="0">
              <a:buNone/>
              <a:defRPr sz="1066"/>
            </a:lvl2pPr>
            <a:lvl3pPr marL="811998" indent="0">
              <a:buNone/>
              <a:defRPr sz="888"/>
            </a:lvl3pPr>
            <a:lvl4pPr marL="1217996" indent="0">
              <a:buNone/>
              <a:defRPr sz="799"/>
            </a:lvl4pPr>
            <a:lvl5pPr marL="1623996" indent="0">
              <a:buNone/>
              <a:defRPr sz="799"/>
            </a:lvl5pPr>
            <a:lvl6pPr marL="2029994" indent="0">
              <a:buNone/>
              <a:defRPr sz="799"/>
            </a:lvl6pPr>
            <a:lvl7pPr marL="2435994" indent="0">
              <a:buNone/>
              <a:defRPr sz="799"/>
            </a:lvl7pPr>
            <a:lvl8pPr marL="2841992" indent="0">
              <a:buNone/>
              <a:defRPr sz="799"/>
            </a:lvl8pPr>
            <a:lvl9pPr marL="3247990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20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8" indent="0">
              <a:buNone/>
              <a:defRPr sz="2486"/>
            </a:lvl2pPr>
            <a:lvl3pPr marL="811998" indent="0">
              <a:buNone/>
              <a:defRPr sz="2131"/>
            </a:lvl3pPr>
            <a:lvl4pPr marL="1217996" indent="0">
              <a:buNone/>
              <a:defRPr sz="1776"/>
            </a:lvl4pPr>
            <a:lvl5pPr marL="1623996" indent="0">
              <a:buNone/>
              <a:defRPr sz="1776"/>
            </a:lvl5pPr>
            <a:lvl6pPr marL="2029994" indent="0">
              <a:buNone/>
              <a:defRPr sz="1776"/>
            </a:lvl6pPr>
            <a:lvl7pPr marL="2435994" indent="0">
              <a:buNone/>
              <a:defRPr sz="1776"/>
            </a:lvl7pPr>
            <a:lvl8pPr marL="2841992" indent="0">
              <a:buNone/>
              <a:defRPr sz="1776"/>
            </a:lvl8pPr>
            <a:lvl9pPr marL="3247990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8" indent="0">
              <a:buNone/>
              <a:defRPr sz="1066"/>
            </a:lvl2pPr>
            <a:lvl3pPr marL="811998" indent="0">
              <a:buNone/>
              <a:defRPr sz="888"/>
            </a:lvl3pPr>
            <a:lvl4pPr marL="1217996" indent="0">
              <a:buNone/>
              <a:defRPr sz="799"/>
            </a:lvl4pPr>
            <a:lvl5pPr marL="1623996" indent="0">
              <a:buNone/>
              <a:defRPr sz="799"/>
            </a:lvl5pPr>
            <a:lvl6pPr marL="2029994" indent="0">
              <a:buNone/>
              <a:defRPr sz="799"/>
            </a:lvl6pPr>
            <a:lvl7pPr marL="2435994" indent="0">
              <a:buNone/>
              <a:defRPr sz="799"/>
            </a:lvl7pPr>
            <a:lvl8pPr marL="2841992" indent="0">
              <a:buNone/>
              <a:defRPr sz="799"/>
            </a:lvl8pPr>
            <a:lvl9pPr marL="3247990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4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9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6" y="325182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2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8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00813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2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97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922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2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9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2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97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3" indent="0">
              <a:buNone/>
              <a:defRPr sz="2400" b="1"/>
            </a:lvl2pPr>
            <a:lvl3pPr marL="1081805" indent="0">
              <a:buNone/>
              <a:defRPr sz="2100" b="1"/>
            </a:lvl3pPr>
            <a:lvl4pPr marL="1622712" indent="0">
              <a:buNone/>
              <a:defRPr sz="1900" b="1"/>
            </a:lvl4pPr>
            <a:lvl5pPr marL="2163614" indent="0">
              <a:buNone/>
              <a:defRPr sz="1900" b="1"/>
            </a:lvl5pPr>
            <a:lvl6pPr marL="2704519" indent="0">
              <a:buNone/>
              <a:defRPr sz="1900" b="1"/>
            </a:lvl6pPr>
            <a:lvl7pPr marL="3245425" indent="0">
              <a:buNone/>
              <a:defRPr sz="1900" b="1"/>
            </a:lvl7pPr>
            <a:lvl8pPr marL="3786329" indent="0">
              <a:buNone/>
              <a:defRPr sz="1900" b="1"/>
            </a:lvl8pPr>
            <a:lvl9pPr marL="432723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3" indent="0">
              <a:buNone/>
              <a:defRPr sz="2400" b="1"/>
            </a:lvl2pPr>
            <a:lvl3pPr marL="1081805" indent="0">
              <a:buNone/>
              <a:defRPr sz="2100" b="1"/>
            </a:lvl3pPr>
            <a:lvl4pPr marL="1622712" indent="0">
              <a:buNone/>
              <a:defRPr sz="1900" b="1"/>
            </a:lvl4pPr>
            <a:lvl5pPr marL="2163614" indent="0">
              <a:buNone/>
              <a:defRPr sz="1900" b="1"/>
            </a:lvl5pPr>
            <a:lvl6pPr marL="2704519" indent="0">
              <a:buNone/>
              <a:defRPr sz="1900" b="1"/>
            </a:lvl6pPr>
            <a:lvl7pPr marL="3245425" indent="0">
              <a:buNone/>
              <a:defRPr sz="1900" b="1"/>
            </a:lvl7pPr>
            <a:lvl8pPr marL="3786329" indent="0">
              <a:buNone/>
              <a:defRPr sz="1900" b="1"/>
            </a:lvl8pPr>
            <a:lvl9pPr marL="432723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22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3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15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9"/>
            <a:ext cx="6052454" cy="6930249"/>
          </a:xfrm>
        </p:spPr>
        <p:txBody>
          <a:bodyPr/>
          <a:lstStyle>
            <a:lvl1pPr>
              <a:defRPr sz="3799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9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3" indent="0">
              <a:buNone/>
              <a:defRPr sz="1399"/>
            </a:lvl2pPr>
            <a:lvl3pPr marL="1081805" indent="0">
              <a:buNone/>
              <a:defRPr sz="1201"/>
            </a:lvl3pPr>
            <a:lvl4pPr marL="1622712" indent="0">
              <a:buNone/>
              <a:defRPr sz="1100"/>
            </a:lvl4pPr>
            <a:lvl5pPr marL="2163614" indent="0">
              <a:buNone/>
              <a:defRPr sz="1100"/>
            </a:lvl5pPr>
            <a:lvl6pPr marL="2704519" indent="0">
              <a:buNone/>
              <a:defRPr sz="1100"/>
            </a:lvl6pPr>
            <a:lvl7pPr marL="3245425" indent="0">
              <a:buNone/>
              <a:defRPr sz="1100"/>
            </a:lvl7pPr>
            <a:lvl8pPr marL="3786329" indent="0">
              <a:buNone/>
              <a:defRPr sz="1100"/>
            </a:lvl8pPr>
            <a:lvl9pPr marL="432723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76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99"/>
            </a:lvl1pPr>
            <a:lvl2pPr marL="540903" indent="0">
              <a:buNone/>
              <a:defRPr sz="3300"/>
            </a:lvl2pPr>
            <a:lvl3pPr marL="1081805" indent="0">
              <a:buNone/>
              <a:defRPr sz="2800"/>
            </a:lvl3pPr>
            <a:lvl4pPr marL="1622712" indent="0">
              <a:buNone/>
              <a:defRPr sz="2400"/>
            </a:lvl4pPr>
            <a:lvl5pPr marL="2163614" indent="0">
              <a:buNone/>
              <a:defRPr sz="2400"/>
            </a:lvl5pPr>
            <a:lvl6pPr marL="2704519" indent="0">
              <a:buNone/>
              <a:defRPr sz="2400"/>
            </a:lvl6pPr>
            <a:lvl7pPr marL="3245425" indent="0">
              <a:buNone/>
              <a:defRPr sz="2400"/>
            </a:lvl7pPr>
            <a:lvl8pPr marL="3786329" indent="0">
              <a:buNone/>
              <a:defRPr sz="2400"/>
            </a:lvl8pPr>
            <a:lvl9pPr marL="4327231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3" indent="0">
              <a:buNone/>
              <a:defRPr sz="1399"/>
            </a:lvl2pPr>
            <a:lvl3pPr marL="1081805" indent="0">
              <a:buNone/>
              <a:defRPr sz="1201"/>
            </a:lvl3pPr>
            <a:lvl4pPr marL="1622712" indent="0">
              <a:buNone/>
              <a:defRPr sz="1100"/>
            </a:lvl4pPr>
            <a:lvl5pPr marL="2163614" indent="0">
              <a:buNone/>
              <a:defRPr sz="1100"/>
            </a:lvl5pPr>
            <a:lvl6pPr marL="2704519" indent="0">
              <a:buNone/>
              <a:defRPr sz="1100"/>
            </a:lvl6pPr>
            <a:lvl7pPr marL="3245425" indent="0">
              <a:buNone/>
              <a:defRPr sz="1100"/>
            </a:lvl7pPr>
            <a:lvl8pPr marL="3786329" indent="0">
              <a:buNone/>
              <a:defRPr sz="1100"/>
            </a:lvl8pPr>
            <a:lvl9pPr marL="432723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762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58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1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A7B-2213-4F66-9C86-3D7BFA39177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2945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1082657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4" indent="-270664" algn="l" defTabSz="1082657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92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20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49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78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305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34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62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90" indent="-270664" algn="l" defTabSz="1082657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8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7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84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313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42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70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98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626" algn="l" defTabSz="1082657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9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9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1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4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defTabSz="811998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500" indent="-304500" algn="l" defTabSz="811998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8" indent="-253750" algn="l" defTabSz="811998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7" indent="-202999" algn="l" defTabSz="811998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95" indent="-202999" algn="l" defTabSz="811998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96" indent="-202999" algn="l" defTabSz="811998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93" indent="-202999" algn="l" defTabSz="811998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92" indent="-202999" algn="l" defTabSz="811998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91" indent="-202999" algn="l" defTabSz="811998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91" indent="-202999" algn="l" defTabSz="811998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8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8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96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96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94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94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92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90" algn="l" defTabSz="811998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108180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81" indent="-405681" algn="l" defTabSz="1081805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78970" indent="-338065" algn="l" defTabSz="1081805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9" indent="-270450" algn="l" defTabSz="108180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65" indent="-270450" algn="l" defTabSz="108180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67" indent="-270450" algn="l" defTabSz="108180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70" indent="-270450" algn="l" defTabSz="10818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76" indent="-270450" algn="l" defTabSz="10818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79" indent="-270450" algn="l" defTabSz="10818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85" indent="-270450" algn="l" defTabSz="10818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3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805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12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14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19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25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29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31" algn="l" defTabSz="108180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3" name="Rectangle 2082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826750" cy="8120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311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0" name="Title 1">
            <a:extLst>
              <a:ext uri="{FF2B5EF4-FFF2-40B4-BE49-F238E27FC236}">
                <a16:creationId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404" y="378937"/>
            <a:ext cx="5943370" cy="4609028"/>
          </a:xfrm>
        </p:spPr>
        <p:txBody>
          <a:bodyPr>
            <a:normAutofit/>
          </a:bodyPr>
          <a:lstStyle/>
          <a:p>
            <a:pPr algn="l" defTabSz="914406">
              <a:spcBef>
                <a:spcPct val="20000"/>
              </a:spcBef>
              <a:defRPr/>
            </a:pPr>
            <a:br>
              <a:rPr lang="el-GR" altLang="el-GR" sz="6800" b="1" dirty="0">
                <a:latin typeface="Calibri" panose="020F0502020204030204" pitchFamily="34" charset="0"/>
              </a:rPr>
            </a:br>
            <a:r>
              <a:rPr lang="el-GR" altLang="el-GR" sz="2400" b="1" u="sng" dirty="0">
                <a:latin typeface="Calibri" panose="020F0502020204030204" pitchFamily="34" charset="0"/>
              </a:rPr>
              <a:t>Δεκέμβριος   2023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404" y="5483423"/>
            <a:ext cx="5943370" cy="1858315"/>
          </a:xfrm>
        </p:spPr>
        <p:txBody>
          <a:bodyPr>
            <a:normAutofit/>
          </a:bodyPr>
          <a:lstStyle/>
          <a:p>
            <a:pPr algn="l" eaLnBrk="1" hangingPunct="1"/>
            <a:r>
              <a:rPr lang="el-GR" altLang="en-US" sz="2400" b="1" dirty="0">
                <a:ea typeface="+mj-ea"/>
                <a:cs typeface="+mj-cs"/>
              </a:rPr>
              <a:t>ΠΑΝΕΛΛΑΔΙΚΗ ΠΟΛΙΤΙΚΗ   ΕΡΕΥΝΑ</a:t>
            </a:r>
          </a:p>
          <a:p>
            <a:pPr algn="l" eaLnBrk="1" hangingPunct="1"/>
            <a:br>
              <a:rPr lang="el-GR" altLang="en-US" b="1" dirty="0">
                <a:ea typeface="+mj-ea"/>
                <a:cs typeface="+mj-cs"/>
              </a:rPr>
            </a:br>
            <a:endParaRPr lang="en-US" altLang="en-US" dirty="0"/>
          </a:p>
        </p:txBody>
      </p:sp>
      <p:sp>
        <p:nvSpPr>
          <p:cNvPr id="208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545" y="5220694"/>
            <a:ext cx="3768396" cy="21654"/>
          </a:xfrm>
          <a:custGeom>
            <a:avLst/>
            <a:gdLst>
              <a:gd name="connsiteX0" fmla="*/ 0 w 3768396"/>
              <a:gd name="connsiteY0" fmla="*/ 0 h 21654"/>
              <a:gd name="connsiteX1" fmla="*/ 703434 w 3768396"/>
              <a:gd name="connsiteY1" fmla="*/ 0 h 21654"/>
              <a:gd name="connsiteX2" fmla="*/ 1369184 w 3768396"/>
              <a:gd name="connsiteY2" fmla="*/ 0 h 21654"/>
              <a:gd name="connsiteX3" fmla="*/ 2034934 w 3768396"/>
              <a:gd name="connsiteY3" fmla="*/ 0 h 21654"/>
              <a:gd name="connsiteX4" fmla="*/ 2549948 w 3768396"/>
              <a:gd name="connsiteY4" fmla="*/ 0 h 21654"/>
              <a:gd name="connsiteX5" fmla="*/ 3102646 w 3768396"/>
              <a:gd name="connsiteY5" fmla="*/ 0 h 21654"/>
              <a:gd name="connsiteX6" fmla="*/ 3768396 w 3768396"/>
              <a:gd name="connsiteY6" fmla="*/ 0 h 21654"/>
              <a:gd name="connsiteX7" fmla="*/ 3768396 w 3768396"/>
              <a:gd name="connsiteY7" fmla="*/ 21654 h 21654"/>
              <a:gd name="connsiteX8" fmla="*/ 3140330 w 3768396"/>
              <a:gd name="connsiteY8" fmla="*/ 21654 h 21654"/>
              <a:gd name="connsiteX9" fmla="*/ 2625316 w 3768396"/>
              <a:gd name="connsiteY9" fmla="*/ 21654 h 21654"/>
              <a:gd name="connsiteX10" fmla="*/ 2110302 w 3768396"/>
              <a:gd name="connsiteY10" fmla="*/ 21654 h 21654"/>
              <a:gd name="connsiteX11" fmla="*/ 1444552 w 3768396"/>
              <a:gd name="connsiteY11" fmla="*/ 21654 h 21654"/>
              <a:gd name="connsiteX12" fmla="*/ 891854 w 3768396"/>
              <a:gd name="connsiteY12" fmla="*/ 21654 h 21654"/>
              <a:gd name="connsiteX13" fmla="*/ 0 w 3768396"/>
              <a:gd name="connsiteY13" fmla="*/ 21654 h 21654"/>
              <a:gd name="connsiteX14" fmla="*/ 0 w 3768396"/>
              <a:gd name="connsiteY14" fmla="*/ 0 h 21654"/>
              <a:gd name="connsiteX0" fmla="*/ 0 w 3768396"/>
              <a:gd name="connsiteY0" fmla="*/ 0 h 21654"/>
              <a:gd name="connsiteX1" fmla="*/ 590382 w 3768396"/>
              <a:gd name="connsiteY1" fmla="*/ 0 h 21654"/>
              <a:gd name="connsiteX2" fmla="*/ 1105396 w 3768396"/>
              <a:gd name="connsiteY2" fmla="*/ 0 h 21654"/>
              <a:gd name="connsiteX3" fmla="*/ 1808830 w 3768396"/>
              <a:gd name="connsiteY3" fmla="*/ 0 h 21654"/>
              <a:gd name="connsiteX4" fmla="*/ 2399212 w 3768396"/>
              <a:gd name="connsiteY4" fmla="*/ 0 h 21654"/>
              <a:gd name="connsiteX5" fmla="*/ 2989594 w 3768396"/>
              <a:gd name="connsiteY5" fmla="*/ 0 h 21654"/>
              <a:gd name="connsiteX6" fmla="*/ 3768396 w 3768396"/>
              <a:gd name="connsiteY6" fmla="*/ 0 h 21654"/>
              <a:gd name="connsiteX7" fmla="*/ 3768396 w 3768396"/>
              <a:gd name="connsiteY7" fmla="*/ 21654 h 21654"/>
              <a:gd name="connsiteX8" fmla="*/ 3140330 w 3768396"/>
              <a:gd name="connsiteY8" fmla="*/ 21654 h 21654"/>
              <a:gd name="connsiteX9" fmla="*/ 2625316 w 3768396"/>
              <a:gd name="connsiteY9" fmla="*/ 21654 h 21654"/>
              <a:gd name="connsiteX10" fmla="*/ 1997250 w 3768396"/>
              <a:gd name="connsiteY10" fmla="*/ 21654 h 21654"/>
              <a:gd name="connsiteX11" fmla="*/ 1369184 w 3768396"/>
              <a:gd name="connsiteY11" fmla="*/ 21654 h 21654"/>
              <a:gd name="connsiteX12" fmla="*/ 778802 w 3768396"/>
              <a:gd name="connsiteY12" fmla="*/ 21654 h 21654"/>
              <a:gd name="connsiteX13" fmla="*/ 0 w 3768396"/>
              <a:gd name="connsiteY13" fmla="*/ 21654 h 21654"/>
              <a:gd name="connsiteX14" fmla="*/ 0 w 3768396"/>
              <a:gd name="connsiteY14" fmla="*/ 0 h 2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8396" h="21654" fill="none" extrusionOk="0">
                <a:moveTo>
                  <a:pt x="0" y="0"/>
                </a:moveTo>
                <a:cubicBezTo>
                  <a:pt x="324305" y="-24810"/>
                  <a:pt x="398391" y="1900"/>
                  <a:pt x="703434" y="0"/>
                </a:cubicBezTo>
                <a:cubicBezTo>
                  <a:pt x="1000234" y="6492"/>
                  <a:pt x="1215310" y="6873"/>
                  <a:pt x="1369184" y="0"/>
                </a:cubicBezTo>
                <a:cubicBezTo>
                  <a:pt x="1542911" y="16617"/>
                  <a:pt x="1737374" y="996"/>
                  <a:pt x="2034934" y="0"/>
                </a:cubicBezTo>
                <a:cubicBezTo>
                  <a:pt x="2350821" y="-8154"/>
                  <a:pt x="2431654" y="-2863"/>
                  <a:pt x="2549948" y="0"/>
                </a:cubicBezTo>
                <a:cubicBezTo>
                  <a:pt x="2668126" y="18588"/>
                  <a:pt x="2885024" y="29333"/>
                  <a:pt x="3102646" y="0"/>
                </a:cubicBezTo>
                <a:cubicBezTo>
                  <a:pt x="3289790" y="-54805"/>
                  <a:pt x="3511811" y="-6094"/>
                  <a:pt x="3768396" y="0"/>
                </a:cubicBezTo>
                <a:cubicBezTo>
                  <a:pt x="3769171" y="9722"/>
                  <a:pt x="3767262" y="12420"/>
                  <a:pt x="3768396" y="21654"/>
                </a:cubicBezTo>
                <a:cubicBezTo>
                  <a:pt x="3477124" y="46650"/>
                  <a:pt x="3330750" y="-9792"/>
                  <a:pt x="3140330" y="21654"/>
                </a:cubicBezTo>
                <a:cubicBezTo>
                  <a:pt x="2963114" y="44270"/>
                  <a:pt x="2815173" y="24749"/>
                  <a:pt x="2625316" y="21654"/>
                </a:cubicBezTo>
                <a:cubicBezTo>
                  <a:pt x="2446925" y="17996"/>
                  <a:pt x="2360166" y="5412"/>
                  <a:pt x="2110302" y="21654"/>
                </a:cubicBezTo>
                <a:cubicBezTo>
                  <a:pt x="1847046" y="61167"/>
                  <a:pt x="1592311" y="-20577"/>
                  <a:pt x="1444552" y="21654"/>
                </a:cubicBezTo>
                <a:cubicBezTo>
                  <a:pt x="1321249" y="21204"/>
                  <a:pt x="1076039" y="-19225"/>
                  <a:pt x="891854" y="21654"/>
                </a:cubicBezTo>
                <a:cubicBezTo>
                  <a:pt x="645772" y="2574"/>
                  <a:pt x="374132" y="3684"/>
                  <a:pt x="0" y="21654"/>
                </a:cubicBezTo>
                <a:cubicBezTo>
                  <a:pt x="-260" y="10898"/>
                  <a:pt x="-800" y="9076"/>
                  <a:pt x="0" y="0"/>
                </a:cubicBezTo>
                <a:close/>
              </a:path>
              <a:path w="3768396" h="21654" stroke="0" extrusionOk="0">
                <a:moveTo>
                  <a:pt x="0" y="0"/>
                </a:moveTo>
                <a:cubicBezTo>
                  <a:pt x="272402" y="-9785"/>
                  <a:pt x="335144" y="32532"/>
                  <a:pt x="590382" y="0"/>
                </a:cubicBezTo>
                <a:cubicBezTo>
                  <a:pt x="853337" y="-27007"/>
                  <a:pt x="973068" y="-6871"/>
                  <a:pt x="1105396" y="0"/>
                </a:cubicBezTo>
                <a:cubicBezTo>
                  <a:pt x="1258614" y="-20363"/>
                  <a:pt x="1595421" y="45445"/>
                  <a:pt x="1808830" y="0"/>
                </a:cubicBezTo>
                <a:cubicBezTo>
                  <a:pt x="2074801" y="7418"/>
                  <a:pt x="2277919" y="5753"/>
                  <a:pt x="2399212" y="0"/>
                </a:cubicBezTo>
                <a:cubicBezTo>
                  <a:pt x="2542131" y="34317"/>
                  <a:pt x="2816701" y="12792"/>
                  <a:pt x="2989594" y="0"/>
                </a:cubicBezTo>
                <a:cubicBezTo>
                  <a:pt x="3113855" y="19939"/>
                  <a:pt x="3572900" y="11942"/>
                  <a:pt x="3768396" y="0"/>
                </a:cubicBezTo>
                <a:cubicBezTo>
                  <a:pt x="3768460" y="5091"/>
                  <a:pt x="3768117" y="11224"/>
                  <a:pt x="3768396" y="21654"/>
                </a:cubicBezTo>
                <a:cubicBezTo>
                  <a:pt x="3450992" y="-1406"/>
                  <a:pt x="3348507" y="40558"/>
                  <a:pt x="3140330" y="21654"/>
                </a:cubicBezTo>
                <a:cubicBezTo>
                  <a:pt x="2930930" y="27431"/>
                  <a:pt x="2809904" y="-25812"/>
                  <a:pt x="2625316" y="21654"/>
                </a:cubicBezTo>
                <a:cubicBezTo>
                  <a:pt x="2486388" y="67156"/>
                  <a:pt x="2295853" y="7826"/>
                  <a:pt x="1997250" y="21654"/>
                </a:cubicBezTo>
                <a:cubicBezTo>
                  <a:pt x="1688110" y="47029"/>
                  <a:pt x="1567856" y="-23272"/>
                  <a:pt x="1369184" y="21654"/>
                </a:cubicBezTo>
                <a:cubicBezTo>
                  <a:pt x="1171818" y="8006"/>
                  <a:pt x="1053470" y="18601"/>
                  <a:pt x="778802" y="21654"/>
                </a:cubicBezTo>
                <a:cubicBezTo>
                  <a:pt x="481112" y="12713"/>
                  <a:pt x="351881" y="39555"/>
                  <a:pt x="0" y="21654"/>
                </a:cubicBezTo>
                <a:cubicBezTo>
                  <a:pt x="-177" y="14948"/>
                  <a:pt x="1764" y="9431"/>
                  <a:pt x="0" y="0"/>
                </a:cubicBezTo>
                <a:close/>
              </a:path>
              <a:path w="3768396" h="21654" fill="none" stroke="0" extrusionOk="0">
                <a:moveTo>
                  <a:pt x="0" y="0"/>
                </a:moveTo>
                <a:cubicBezTo>
                  <a:pt x="321359" y="-23574"/>
                  <a:pt x="393143" y="2770"/>
                  <a:pt x="703434" y="0"/>
                </a:cubicBezTo>
                <a:cubicBezTo>
                  <a:pt x="1029439" y="6701"/>
                  <a:pt x="1158980" y="-6995"/>
                  <a:pt x="1369184" y="0"/>
                </a:cubicBezTo>
                <a:cubicBezTo>
                  <a:pt x="1528507" y="22558"/>
                  <a:pt x="1712975" y="27004"/>
                  <a:pt x="2034934" y="0"/>
                </a:cubicBezTo>
                <a:cubicBezTo>
                  <a:pt x="2338200" y="-23030"/>
                  <a:pt x="2443410" y="-1413"/>
                  <a:pt x="2549948" y="0"/>
                </a:cubicBezTo>
                <a:cubicBezTo>
                  <a:pt x="2688967" y="6671"/>
                  <a:pt x="2933010" y="-10522"/>
                  <a:pt x="3102646" y="0"/>
                </a:cubicBezTo>
                <a:cubicBezTo>
                  <a:pt x="3264180" y="-11736"/>
                  <a:pt x="3502901" y="8521"/>
                  <a:pt x="3768396" y="0"/>
                </a:cubicBezTo>
                <a:cubicBezTo>
                  <a:pt x="3768600" y="8926"/>
                  <a:pt x="3767244" y="12235"/>
                  <a:pt x="3768396" y="21654"/>
                </a:cubicBezTo>
                <a:cubicBezTo>
                  <a:pt x="3502767" y="46846"/>
                  <a:pt x="3364735" y="12279"/>
                  <a:pt x="3140330" y="21654"/>
                </a:cubicBezTo>
                <a:cubicBezTo>
                  <a:pt x="2921515" y="33601"/>
                  <a:pt x="2825965" y="41289"/>
                  <a:pt x="2625316" y="21654"/>
                </a:cubicBezTo>
                <a:cubicBezTo>
                  <a:pt x="2442261" y="21229"/>
                  <a:pt x="2368007" y="19182"/>
                  <a:pt x="2110302" y="21654"/>
                </a:cubicBezTo>
                <a:cubicBezTo>
                  <a:pt x="1874167" y="70264"/>
                  <a:pt x="1618049" y="22944"/>
                  <a:pt x="1444552" y="21654"/>
                </a:cubicBezTo>
                <a:cubicBezTo>
                  <a:pt x="1314518" y="23279"/>
                  <a:pt x="1060445" y="3397"/>
                  <a:pt x="891854" y="21654"/>
                </a:cubicBezTo>
                <a:cubicBezTo>
                  <a:pt x="657918" y="43832"/>
                  <a:pt x="294646" y="-39102"/>
                  <a:pt x="0" y="21654"/>
                </a:cubicBezTo>
                <a:cubicBezTo>
                  <a:pt x="-249" y="10819"/>
                  <a:pt x="-940" y="873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768396"/>
                      <a:gd name="connsiteY0" fmla="*/ 0 h 21654"/>
                      <a:gd name="connsiteX1" fmla="*/ 703434 w 3768396"/>
                      <a:gd name="connsiteY1" fmla="*/ 0 h 21654"/>
                      <a:gd name="connsiteX2" fmla="*/ 1369184 w 3768396"/>
                      <a:gd name="connsiteY2" fmla="*/ 0 h 21654"/>
                      <a:gd name="connsiteX3" fmla="*/ 2034934 w 3768396"/>
                      <a:gd name="connsiteY3" fmla="*/ 0 h 21654"/>
                      <a:gd name="connsiteX4" fmla="*/ 2549948 w 3768396"/>
                      <a:gd name="connsiteY4" fmla="*/ 0 h 21654"/>
                      <a:gd name="connsiteX5" fmla="*/ 3102646 w 3768396"/>
                      <a:gd name="connsiteY5" fmla="*/ 0 h 21654"/>
                      <a:gd name="connsiteX6" fmla="*/ 3768396 w 3768396"/>
                      <a:gd name="connsiteY6" fmla="*/ 0 h 21654"/>
                      <a:gd name="connsiteX7" fmla="*/ 3768396 w 3768396"/>
                      <a:gd name="connsiteY7" fmla="*/ 21654 h 21654"/>
                      <a:gd name="connsiteX8" fmla="*/ 3140330 w 3768396"/>
                      <a:gd name="connsiteY8" fmla="*/ 21654 h 21654"/>
                      <a:gd name="connsiteX9" fmla="*/ 2625316 w 3768396"/>
                      <a:gd name="connsiteY9" fmla="*/ 21654 h 21654"/>
                      <a:gd name="connsiteX10" fmla="*/ 2110302 w 3768396"/>
                      <a:gd name="connsiteY10" fmla="*/ 21654 h 21654"/>
                      <a:gd name="connsiteX11" fmla="*/ 1444552 w 3768396"/>
                      <a:gd name="connsiteY11" fmla="*/ 21654 h 21654"/>
                      <a:gd name="connsiteX12" fmla="*/ 891854 w 3768396"/>
                      <a:gd name="connsiteY12" fmla="*/ 21654 h 21654"/>
                      <a:gd name="connsiteX13" fmla="*/ 0 w 3768396"/>
                      <a:gd name="connsiteY13" fmla="*/ 21654 h 21654"/>
                      <a:gd name="connsiteX14" fmla="*/ 0 w 3768396"/>
                      <a:gd name="connsiteY14" fmla="*/ 0 h 216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768396" h="21654" fill="none" extrusionOk="0">
                        <a:moveTo>
                          <a:pt x="0" y="0"/>
                        </a:moveTo>
                        <a:cubicBezTo>
                          <a:pt x="324089" y="-21890"/>
                          <a:pt x="403662" y="-1178"/>
                          <a:pt x="703434" y="0"/>
                        </a:cubicBezTo>
                        <a:cubicBezTo>
                          <a:pt x="1003206" y="1178"/>
                          <a:pt x="1195101" y="-8144"/>
                          <a:pt x="1369184" y="0"/>
                        </a:cubicBezTo>
                        <a:cubicBezTo>
                          <a:pt x="1543267" y="8144"/>
                          <a:pt x="1715313" y="14082"/>
                          <a:pt x="2034934" y="0"/>
                        </a:cubicBezTo>
                        <a:cubicBezTo>
                          <a:pt x="2354555" y="-14082"/>
                          <a:pt x="2439501" y="-3281"/>
                          <a:pt x="2549948" y="0"/>
                        </a:cubicBezTo>
                        <a:cubicBezTo>
                          <a:pt x="2660395" y="3281"/>
                          <a:pt x="2923505" y="9040"/>
                          <a:pt x="3102646" y="0"/>
                        </a:cubicBezTo>
                        <a:cubicBezTo>
                          <a:pt x="3281787" y="-9040"/>
                          <a:pt x="3518049" y="-5741"/>
                          <a:pt x="3768396" y="0"/>
                        </a:cubicBezTo>
                        <a:cubicBezTo>
                          <a:pt x="3768635" y="9260"/>
                          <a:pt x="3767391" y="12031"/>
                          <a:pt x="3768396" y="21654"/>
                        </a:cubicBezTo>
                        <a:cubicBezTo>
                          <a:pt x="3482640" y="35578"/>
                          <a:pt x="3343545" y="7184"/>
                          <a:pt x="3140330" y="21654"/>
                        </a:cubicBezTo>
                        <a:cubicBezTo>
                          <a:pt x="2937115" y="36124"/>
                          <a:pt x="2815560" y="32780"/>
                          <a:pt x="2625316" y="21654"/>
                        </a:cubicBezTo>
                        <a:cubicBezTo>
                          <a:pt x="2435072" y="10528"/>
                          <a:pt x="2366542" y="4013"/>
                          <a:pt x="2110302" y="21654"/>
                        </a:cubicBezTo>
                        <a:cubicBezTo>
                          <a:pt x="1854062" y="39295"/>
                          <a:pt x="1598544" y="-948"/>
                          <a:pt x="1444552" y="21654"/>
                        </a:cubicBezTo>
                        <a:cubicBezTo>
                          <a:pt x="1290560" y="44256"/>
                          <a:pt x="1058945" y="10453"/>
                          <a:pt x="891854" y="21654"/>
                        </a:cubicBezTo>
                        <a:cubicBezTo>
                          <a:pt x="724763" y="32855"/>
                          <a:pt x="366926" y="10770"/>
                          <a:pt x="0" y="21654"/>
                        </a:cubicBezTo>
                        <a:cubicBezTo>
                          <a:pt x="-133" y="10827"/>
                          <a:pt x="-883" y="8851"/>
                          <a:pt x="0" y="0"/>
                        </a:cubicBezTo>
                        <a:close/>
                      </a:path>
                      <a:path w="3768396" h="21654" stroke="0" extrusionOk="0">
                        <a:moveTo>
                          <a:pt x="0" y="0"/>
                        </a:moveTo>
                        <a:cubicBezTo>
                          <a:pt x="264435" y="-8204"/>
                          <a:pt x="335966" y="29456"/>
                          <a:pt x="590382" y="0"/>
                        </a:cubicBezTo>
                        <a:cubicBezTo>
                          <a:pt x="844798" y="-29456"/>
                          <a:pt x="981709" y="21302"/>
                          <a:pt x="1105396" y="0"/>
                        </a:cubicBezTo>
                        <a:cubicBezTo>
                          <a:pt x="1229083" y="-21302"/>
                          <a:pt x="1563219" y="12078"/>
                          <a:pt x="1808830" y="0"/>
                        </a:cubicBezTo>
                        <a:cubicBezTo>
                          <a:pt x="2054441" y="-12078"/>
                          <a:pt x="2265084" y="-25620"/>
                          <a:pt x="2399212" y="0"/>
                        </a:cubicBezTo>
                        <a:cubicBezTo>
                          <a:pt x="2533340" y="25620"/>
                          <a:pt x="2823373" y="21714"/>
                          <a:pt x="2989594" y="0"/>
                        </a:cubicBezTo>
                        <a:cubicBezTo>
                          <a:pt x="3155815" y="-21714"/>
                          <a:pt x="3517611" y="-467"/>
                          <a:pt x="3768396" y="0"/>
                        </a:cubicBezTo>
                        <a:cubicBezTo>
                          <a:pt x="3767999" y="5583"/>
                          <a:pt x="3768255" y="11470"/>
                          <a:pt x="3768396" y="21654"/>
                        </a:cubicBezTo>
                        <a:cubicBezTo>
                          <a:pt x="3465721" y="-8251"/>
                          <a:pt x="3346625" y="12325"/>
                          <a:pt x="3140330" y="21654"/>
                        </a:cubicBezTo>
                        <a:cubicBezTo>
                          <a:pt x="2934035" y="30983"/>
                          <a:pt x="2784768" y="1385"/>
                          <a:pt x="2625316" y="21654"/>
                        </a:cubicBezTo>
                        <a:cubicBezTo>
                          <a:pt x="2465864" y="41923"/>
                          <a:pt x="2281537" y="5372"/>
                          <a:pt x="1997250" y="21654"/>
                        </a:cubicBezTo>
                        <a:cubicBezTo>
                          <a:pt x="1712963" y="37936"/>
                          <a:pt x="1568876" y="11793"/>
                          <a:pt x="1369184" y="21654"/>
                        </a:cubicBezTo>
                        <a:cubicBezTo>
                          <a:pt x="1169492" y="31515"/>
                          <a:pt x="1048679" y="32766"/>
                          <a:pt x="778802" y="21654"/>
                        </a:cubicBezTo>
                        <a:cubicBezTo>
                          <a:pt x="508925" y="10542"/>
                          <a:pt x="346098" y="48559"/>
                          <a:pt x="0" y="21654"/>
                        </a:cubicBezTo>
                        <a:cubicBezTo>
                          <a:pt x="-646" y="15317"/>
                          <a:pt x="554" y="95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311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r="12457" b="-1"/>
          <a:stretch/>
        </p:blipFill>
        <p:spPr bwMode="auto">
          <a:xfrm>
            <a:off x="6910173" y="2791734"/>
            <a:ext cx="3629668" cy="225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CA6E3AA4-5D84-FD94-96CE-70C594A038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0975" y="3906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033117">
              <a:defRPr/>
            </a:pPr>
            <a:endParaRPr lang="el-G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275191C0-BB67-54AB-CAA8-3139895BEC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3375" y="405923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033117">
              <a:defRPr/>
            </a:pPr>
            <a:endParaRPr lang="el-G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8E9E3DA3-2559-30E8-D01A-17EEC27CC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5775" y="4211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033117">
              <a:defRPr/>
            </a:pPr>
            <a:endParaRPr lang="el-GR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924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παρά το θετικό κλίμα που υπάρχει αυτή την περίοδο στις Ελληνοτουρκικές σχέσεις, η Κυβέρνηση πρέπει να συνεχίσει τα εξοπλιστικά προγράμματα, ώστε να είναι σε κάθε περίπτωση θωρακισμένη η χώρα μας;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489714"/>
              </p:ext>
            </p:extLst>
          </p:nvPr>
        </p:nvGraphicFramePr>
        <p:xfrm>
          <a:off x="541338" y="1909822"/>
          <a:ext cx="9744075" cy="534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35F17C85-1C40-A082-CB15-8B7FABA2B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A8028EDF-F4FE-5977-5B01-9283562710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παρά το θετικό κλίμα που υπάρχει αυτή την περίοδο στις Ελληνοτουρκικές σχέσεις, η Κυβέρνηση πρέπει να συνεχίσει τα εξοπλιστικά προγράμματα, ώστε να είναι σε κάθε περίπτωση θωρακισμένη η χώρα μας;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50122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678218E8-D567-80A5-EBBE-09DCBEC1A1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4159FFB0-CF4E-CEE1-B96F-A1DC015140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6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7562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τα νέα φορολογικά μέτρα που πήρε η Κυβέρνηση</a:t>
            </a:r>
            <a:r>
              <a:rPr lang="en-US" sz="2000" b="1" dirty="0">
                <a:solidFill>
                  <a:schemeClr val="bg1"/>
                </a:solidFill>
              </a:rPr>
              <a:t>  </a:t>
            </a:r>
            <a:r>
              <a:rPr lang="el-GR" sz="2000" b="1" dirty="0">
                <a:solidFill>
                  <a:schemeClr val="bg1"/>
                </a:solidFill>
              </a:rPr>
              <a:t>για τους ελεύθερους επαγγελματίες;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09883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34C3B5D-4EDB-B89C-98DF-01E4405C0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31B77112-E679-8BAD-AF88-507149BCE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451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τα νέα φορολογικά μέτρα που πήρε η Κυβέρνηση</a:t>
            </a:r>
            <a:r>
              <a:rPr lang="en-US" sz="2000" b="1" dirty="0">
                <a:solidFill>
                  <a:schemeClr val="bg1"/>
                </a:solidFill>
              </a:rPr>
              <a:t>  </a:t>
            </a:r>
            <a:r>
              <a:rPr lang="el-GR" sz="2000" b="1" dirty="0">
                <a:solidFill>
                  <a:schemeClr val="bg1"/>
                </a:solidFill>
              </a:rPr>
              <a:t>για τους ελεύθερους επαγγελματίες;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71927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94B9DB5-FEA9-95DD-3A7D-6912CF785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4B1A5ADE-39D0-88D1-90C1-9B39462392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1919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τα μέτρα της Κυβέρνησης για την αντιμετώπιση της ακρίβειας και την στήριξη των πιο ευπαθών ομάδων;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02962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0295CACA-0590-5F6C-6CC8-F375A5CCC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8053170-B7E2-95AF-3B03-6638A619C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6643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τα μέτρα της Κυβέρνησης για την αντιμετώπιση της ακρίβειας και την στήριξη των πιο ευπαθών ομάδων;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7722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18F146E6-2B33-718D-BC70-D21C3B638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3845A678-BC0A-84BE-7DE1-247AE6850D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4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8319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Συμφωνείτε με την θέσπιση της επιστολικής ψήφου στις Ευρωεκλογές που προωθεί η Κυβέρνηση;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101173"/>
              </p:ext>
            </p:extLst>
          </p:nvPr>
        </p:nvGraphicFramePr>
        <p:xfrm>
          <a:off x="541338" y="1643604"/>
          <a:ext cx="9744075" cy="560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7FA8F575-8180-EE3D-0C4F-FF86D62F9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BBCC7F5-E64A-16CE-4467-B8F8681AD1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260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Συμφωνείτε με την θέσπιση της επιστολικής ψήφου στις Ευρωεκλογές που προωθεί η Κυβέρνηση;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83861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3BBF4AE-79A0-17CA-3AD0-3CFCD8987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3B8AC26-E3F8-9F9D-65C5-A8906408C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1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6727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Συμφωνείτε ή διαφωνείτε με την θεσμοθέτηση του γάμου των ομόφυλων ζευγαριών;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853458"/>
              </p:ext>
            </p:extLst>
          </p:nvPr>
        </p:nvGraphicFramePr>
        <p:xfrm>
          <a:off x="541338" y="1307938"/>
          <a:ext cx="9744075" cy="594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4325743-8964-0691-4891-A0028497B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A8D3DF2-2DBE-6879-A6F3-3956C59CD2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Συμφωνείτε ή διαφωνείτε με την θεσμοθέτηση του γάμου των ομόφυλων ζευγαριών;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83381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DD1E298-8F6F-72A9-E5E9-9A75787C4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E35CB9C3-B570-ECD5-E1EE-0CB8DC9B7F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0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4" y="530510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3117">
              <a:defRPr/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3" y="1909824"/>
            <a:ext cx="3032030" cy="144683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6">
              <a:lnSpc>
                <a:spcPct val="90000"/>
              </a:lnSpc>
            </a:pPr>
            <a:r>
              <a:rPr lang="en-US" altLang="en-US" sz="3900" dirty="0">
                <a:solidFill>
                  <a:schemeClr val="bg1">
                    <a:lumMod val="95000"/>
                  </a:schemeClr>
                </a:solidFill>
              </a:rPr>
              <a:t>Τα</a:t>
            </a:r>
            <a:r>
              <a:rPr lang="en-US" altLang="en-US" sz="3900" dirty="0" err="1">
                <a:solidFill>
                  <a:schemeClr val="bg1">
                    <a:lumMod val="95000"/>
                  </a:schemeClr>
                </a:solidFill>
              </a:rPr>
              <a:t>υτότητ</a:t>
            </a:r>
            <a:r>
              <a:rPr lang="en-US" altLang="en-US" sz="3900" dirty="0">
                <a:solidFill>
                  <a:schemeClr val="bg1">
                    <a:lumMod val="95000"/>
                  </a:schemeClr>
                </a:solidFill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3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3117">
              <a:defRPr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691" y="530510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3117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504878"/>
            <a:ext cx="6249528" cy="654749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Η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Έρευν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 πραγματοποιήθηκε από την Opinion Poll Ε.Π.Ε – Αριθμός Μητρώου Ε.Σ.Ρ. 49.</a:t>
            </a:r>
          </a:p>
          <a:p>
            <a:pPr marL="75898" indent="0" defTabSz="914406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ΕΝΤΟΛΕΑΣ :</a:t>
            </a: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ΕΞΕΤΑΖΟΜΕΝΟΣ ΠΛΗΘΥΣΜΟΣ: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ας άνω των 17, με δικαίωμα ψήφου</a:t>
            </a:r>
            <a:endParaRPr lang="el-GR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0" defTabSz="914406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ΜΕΓΕΘΟΣ ΔΕΙΓΜΑΤΟΣ: 1.004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 Ν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οικοκυριά</a:t>
            </a:r>
            <a:endParaRPr lang="el-GR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0" defTabSz="914406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ΧΡΟΝΙΚΟ ΔΙΑΣΤΗΜΑ: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από 13 Δεκεμβρίου     έως 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15 Δεκεμβρίου   2023</a:t>
            </a:r>
          </a:p>
          <a:p>
            <a:pPr marL="75898" indent="0" defTabSz="914406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ΠΕΡΙΟΧΗ ΔΙΕΞΑΓΩΓΗΣ: Πα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νελλ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αδική κάλυψη</a:t>
            </a: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ΜΕΘΟΔΟΣ ΔΕΙΓΜΑΤΟΛΗΨΙΑΣ: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Πολυστ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αδιακή τυχαία δειγματοληψία με χρήση quota βάσει  γεωγραφικής κατανομής.</a:t>
            </a: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ΜΕΘΟΔΟΣ ΣΥΛΛΟΓΗΣ ΣΤΟΙΧΕΙΩΝ: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704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Τηλεφωνικές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συνεντεύξεις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β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άσει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ηλεκτρονικού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ερωτημ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ατολογίου (CATI).Ακολουθήθηκε η διαδικασία της τυχαίας  επιλογής τηλεφωνικών αριθμών 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Random digit dialing (RDD) 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σε σταθερά και κινητά τηλέφωνα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,και  300</a:t>
            </a:r>
            <a:r>
              <a:rPr lang="el-GR" sz="1300" b="1" dirty="0"/>
              <a:t> </a:t>
            </a:r>
            <a:r>
              <a:rPr lang="en-US" sz="1300" b="1" dirty="0"/>
              <a:t>web/online panels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  <a:latin typeface="Segoe UI Web (Greek)"/>
              </a:rPr>
              <a:t> (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  <a:latin typeface="Segoe UI Web (Greek)"/>
              </a:rPr>
              <a:t>cawi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  <a:latin typeface="Segoe UI Web (Greek)"/>
              </a:rPr>
              <a:t>)</a:t>
            </a:r>
            <a:endParaRPr lang="el-GR" sz="1300" b="1" dirty="0">
              <a:solidFill>
                <a:schemeClr val="tx2">
                  <a:lumMod val="50000"/>
                </a:schemeClr>
              </a:solidFill>
              <a:latin typeface="Segoe UI Web (Greek)"/>
            </a:endParaRP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  <a:latin typeface="Calibri"/>
            </a:endParaRPr>
          </a:p>
          <a:p>
            <a:pPr marL="405997" indent="-228602" defTabSz="914406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ΣΤΑΘΜΙΣΗ: 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Έγινε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στάθμιση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ως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π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ρος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Φύλο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-</a:t>
            </a:r>
            <a:r>
              <a:rPr lang="en-US" altLang="en-US" sz="13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Ηλικί</a:t>
            </a:r>
            <a:r>
              <a:rPr lang="en-US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α, Περιοχή κατοικίας και αποτελεσμάτων  Βουλευτικών εκλογών του  </a:t>
            </a:r>
            <a:r>
              <a:rPr lang="el-GR" altLang="en-US" sz="13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Ιουνίου 2023</a:t>
            </a:r>
            <a:endParaRPr lang="en-US" altLang="en-US" sz="1300" b="1" dirty="0">
              <a:solidFill>
                <a:srgbClr val="1F497D">
                  <a:lumMod val="50000"/>
                </a:srgbClr>
              </a:solidFill>
              <a:latin typeface="Calibri"/>
            </a:endParaRP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3" indent="-228602" defTabSz="914406">
              <a:lnSpc>
                <a:spcPct val="90000"/>
              </a:lnSpc>
              <a:defRPr/>
            </a:pP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Ποσοστό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ελέγχου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17,2 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%</a:t>
            </a:r>
          </a:p>
          <a:p>
            <a:pPr marL="276073"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3" indent="-228602" defTabSz="914406">
              <a:lnSpc>
                <a:spcPct val="90000"/>
              </a:lnSpc>
              <a:defRPr/>
            </a:pP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Τρό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πος ελέγχου: Ταυτόχρονη συνακρόαση τηλεφωνικής κλήσης και θέαση οθόνης</a:t>
            </a:r>
          </a:p>
          <a:p>
            <a:pPr marL="47471"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3" indent="-228602" defTabSz="914406">
              <a:lnSpc>
                <a:spcPct val="90000"/>
              </a:lnSpc>
              <a:defRPr/>
            </a:pP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ΕΛΑΧΙΣΤΕΣ ΒΑΣΕΙΣ ΔΕΙΓΜΑΤΟΣ :</a:t>
            </a:r>
            <a:r>
              <a:rPr lang="el-GR" sz="1300" b="1" dirty="0" err="1">
                <a:solidFill>
                  <a:schemeClr val="tx2">
                    <a:lumMod val="50000"/>
                  </a:schemeClr>
                </a:solidFill>
              </a:rPr>
              <a:t>Στ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 π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ολιτικά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κόμμ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ατα που συγκεντρώνουν βάση ψηφοφόρων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σ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το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στάθμιστο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δείγμ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μικρότερο των 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60-100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τόμων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(ΚΚΕ, ΕΛΛΗΝΙΚΗ ΛΥΣΗ, ΜΕΡΑ 25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η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νάλυση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επ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ιτρέ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πεται άλλα είναι ενδεικτική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3" indent="-228602" defTabSz="914406">
              <a:lnSpc>
                <a:spcPct val="90000"/>
              </a:lnSpc>
              <a:defRPr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25867" indent="-228602" defTabSz="914406">
              <a:lnSpc>
                <a:spcPct val="90000"/>
              </a:lnSpc>
              <a:spcBef>
                <a:spcPts val="303"/>
              </a:spcBef>
              <a:tabLst>
                <a:tab pos="225867" algn="l"/>
                <a:tab pos="226299" algn="l"/>
              </a:tabLst>
              <a:defRPr/>
            </a:pP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Δειγματοληπτικό σφάλμα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Με διάστημα βεβαιότητας 95%, κυμαίνεται εντός του διαστήματος +/- 3,0 % </a:t>
            </a:r>
          </a:p>
          <a:p>
            <a:pPr marL="225867" indent="-228602" defTabSz="914406">
              <a:lnSpc>
                <a:spcPct val="90000"/>
              </a:lnSpc>
              <a:spcBef>
                <a:spcPts val="303"/>
              </a:spcBef>
              <a:tabLst>
                <a:tab pos="225867" algn="l"/>
                <a:tab pos="226299" algn="l"/>
              </a:tabLst>
              <a:defRPr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133047" indent="-228602" defTabSz="914406">
              <a:lnSpc>
                <a:spcPct val="90000"/>
              </a:lnSpc>
              <a:defRPr/>
            </a:pP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Προσω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πικό   field: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23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ρευνητές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 και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1 Ε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πόπτ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η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ς  </a:t>
            </a:r>
          </a:p>
          <a:p>
            <a:pPr marL="133047" indent="-228602" defTabSz="914406">
              <a:lnSpc>
                <a:spcPct val="90000"/>
              </a:lnSpc>
              <a:defRPr/>
            </a:pPr>
            <a:endParaRPr lang="el-GR" sz="13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152249" indent="-228602" defTabSz="914406" fontAlgn="base">
              <a:lnSpc>
                <a:spcPct val="90000"/>
              </a:lnSpc>
              <a:spcBef>
                <a:spcPts val="667"/>
              </a:spcBef>
              <a:spcAft>
                <a:spcPct val="0"/>
              </a:spcAft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Η Opinion Poll ΕΠΕ.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αι μέλος του ΣΕΔΕΑ, της ESOMAR, της WAPOR και τηρεί τον κανονισμό του Π.Ε.Σ.Σ. και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τους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διεθνείς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κώδικες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δεοντολογί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ας για την διεξαγωγή και δημοσιοποίηση ερευνών κοινής γνώμης.</a:t>
            </a:r>
          </a:p>
          <a:p>
            <a:pPr indent="-228602" defTabSz="914406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2" name="Εικόνα 33" descr="9001">
            <a:extLst>
              <a:ext uri="{FF2B5EF4-FFF2-40B4-BE49-F238E27FC236}">
                <a16:creationId xmlns:a16="http://schemas.microsoft.com/office/drawing/2014/main" id="{CFAFAD47-7DE5-05AB-08C4-8CA56D252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60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4CFC6CDD-575F-A5A5-0709-F76224E9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27" y="7081389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0FE44399-726B-27B3-651A-7D055C81B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653" y="7090007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46B94941-93C2-ADC9-7697-41654447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44" descr="27001">
            <a:extLst>
              <a:ext uri="{FF2B5EF4-FFF2-40B4-BE49-F238E27FC236}">
                <a16:creationId xmlns:a16="http://schemas.microsoft.com/office/drawing/2014/main" id="{44DAB975-8A47-E8C9-4934-E970DCF6E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817" y="7098854"/>
            <a:ext cx="8683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1">
            <a:extLst>
              <a:ext uri="{FF2B5EF4-FFF2-40B4-BE49-F238E27FC236}">
                <a16:creationId xmlns:a16="http://schemas.microsoft.com/office/drawing/2014/main" id="{C2C8BD6E-6757-5C41-8080-078FA6FCE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354" y="7081387"/>
            <a:ext cx="868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Εικόνα 8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95EB995E-7632-A994-2634-D27D4464BC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144" y="735648"/>
            <a:ext cx="1270871" cy="33204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19919"/>
            <a:ext cx="9338072" cy="90282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Συμφωνείτε ή διαφωνείτε με την θεσμοθέτηση της </a:t>
            </a:r>
            <a:r>
              <a:rPr lang="el-GR" sz="2000" b="1" dirty="0" err="1">
                <a:solidFill>
                  <a:schemeClr val="bg1"/>
                </a:solidFill>
              </a:rPr>
              <a:t>τεκνοθεσίας</a:t>
            </a:r>
            <a:r>
              <a:rPr lang="el-GR" sz="2000" b="1" dirty="0">
                <a:solidFill>
                  <a:schemeClr val="bg1"/>
                </a:solidFill>
              </a:rPr>
              <a:t> από τα ομόφυλα ζευγάρια;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801241"/>
              </p:ext>
            </p:extLst>
          </p:nvPr>
        </p:nvGraphicFramePr>
        <p:xfrm>
          <a:off x="541338" y="1493134"/>
          <a:ext cx="9744075" cy="576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4B4866F-A7E0-5A1F-F050-12909CDBB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46ABE8C3-7798-8F07-FF0C-5BE4F22F21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196771"/>
            <a:ext cx="9338072" cy="94912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Συμφωνείτε ή διαφωνείτε με την θεσμοθέτηση της </a:t>
            </a:r>
            <a:r>
              <a:rPr lang="el-GR" sz="2000" b="1" dirty="0" err="1">
                <a:solidFill>
                  <a:schemeClr val="bg1"/>
                </a:solidFill>
              </a:rPr>
              <a:t>τεκνοθεσίας</a:t>
            </a:r>
            <a:r>
              <a:rPr lang="el-GR" sz="2000" b="1" dirty="0">
                <a:solidFill>
                  <a:schemeClr val="bg1"/>
                </a:solidFill>
              </a:rPr>
              <a:t> από τα ομόφυλα ζευγάρια;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033607"/>
              </p:ext>
            </p:extLst>
          </p:nvPr>
        </p:nvGraphicFramePr>
        <p:xfrm>
          <a:off x="541338" y="1678329"/>
          <a:ext cx="9744075" cy="557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C29ACF69-2028-06A7-1565-1D3651BA9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41A3F479-2F92-BAF6-5476-394F14CA8B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78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Με αφορμή την κτηνωδία στην Αράχοβα, πιστεύετε ότι θα πρέπει να </a:t>
            </a:r>
            <a:r>
              <a:rPr lang="el-GR" sz="2000" b="1" dirty="0" err="1">
                <a:solidFill>
                  <a:schemeClr val="bg1"/>
                </a:solidFill>
              </a:rPr>
              <a:t>αυστηροποιηθούν</a:t>
            </a:r>
            <a:r>
              <a:rPr lang="el-GR" sz="2000" b="1" dirty="0">
                <a:solidFill>
                  <a:schemeClr val="bg1"/>
                </a:solidFill>
              </a:rPr>
              <a:t> οι ποινές για όσους κακοποιούν ή σκοτώνουν ζώα;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003041"/>
              </p:ext>
            </p:extLst>
          </p:nvPr>
        </p:nvGraphicFramePr>
        <p:xfrm>
          <a:off x="541338" y="1759352"/>
          <a:ext cx="9744075" cy="549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233A374-0ABB-A05E-9673-D11E065F9F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05027A7C-F847-D280-5CA5-5B44E2CE44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77793"/>
            <a:ext cx="9338072" cy="71895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Εσείς θα πάτε για τις γιορτές κάποιο ταξίδι, για να τις περάσετε αλλού από εκεί που μένετε;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965896"/>
              </p:ext>
            </p:extLst>
          </p:nvPr>
        </p:nvGraphicFramePr>
        <p:xfrm>
          <a:off x="541338" y="1446834"/>
          <a:ext cx="9744075" cy="580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114F3D7D-4FF7-0261-127B-017A0B63B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E75CA2E-2A35-9151-661D-466F55671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47241"/>
            <a:ext cx="9338072" cy="64950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Τι βασικά θα έχετε στο Χριστουγεννιάτικο τραπέζι σας;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319784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5BDFA4A-1DF7-B916-FBB9-5717CD5E0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13ACF9C1-EA01-7B03-EF54-0796AA9B12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034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από τις εκλογές του Ιουνίου μέχρι σήμερα;</a:t>
            </a:r>
            <a:r>
              <a:rPr lang="en-US" sz="2000" b="1" dirty="0">
                <a:solidFill>
                  <a:schemeClr val="bg1"/>
                </a:solidFill>
              </a:rPr>
              <a:t> 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57468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6946C57-658A-2DC7-CF40-76EAA1703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E1E241D2-B139-36CD-2792-73DA586A8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664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το συνολικό έργο της Κυβέρνησης από τις εκλογές του Ιουνίου μέχρι σήμερα;</a:t>
            </a:r>
            <a:r>
              <a:rPr lang="en-US" sz="2000" b="1" dirty="0">
                <a:solidFill>
                  <a:schemeClr val="bg1"/>
                </a:solidFill>
              </a:rPr>
              <a:t> 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91541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C080B15-0026-7E40-574E-BE6B4DC3A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68EC57B0-EBE3-ACE2-74F8-B18FBBD787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52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ΣΥΡΙΖΑ ως κόμματος της Αξιωματικής Αντιπολίτευσης επί Προεδρίας Στέφανου </a:t>
            </a:r>
            <a:r>
              <a:rPr lang="el-GR" sz="2000" b="1" dirty="0" err="1">
                <a:solidFill>
                  <a:schemeClr val="bg1"/>
                </a:solidFill>
              </a:rPr>
              <a:t>Κασσελάκη</a:t>
            </a:r>
            <a:r>
              <a:rPr lang="el-GR" sz="2000" b="1" dirty="0">
                <a:solidFill>
                  <a:schemeClr val="bg1"/>
                </a:solidFill>
              </a:rPr>
              <a:t>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10784"/>
              </p:ext>
            </p:extLst>
          </p:nvPr>
        </p:nvGraphicFramePr>
        <p:xfrm>
          <a:off x="541338" y="1770926"/>
          <a:ext cx="9744075" cy="548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AD4765D9-1AE1-2C35-B721-342AF173C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D9AB4D9-E324-B9A6-F5C5-6E08160475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ΣΥΡΙΖΑ ως κόμματος της Αξιωματικής Αντιπολίτευσης επί Προεδρίας Στέφανου </a:t>
            </a:r>
            <a:r>
              <a:rPr lang="el-GR" sz="2000" b="1" dirty="0" err="1">
                <a:solidFill>
                  <a:schemeClr val="bg1"/>
                </a:solidFill>
              </a:rPr>
              <a:t>Κασσελάκη</a:t>
            </a:r>
            <a:r>
              <a:rPr lang="el-GR" sz="2000" b="1" dirty="0">
                <a:solidFill>
                  <a:schemeClr val="bg1"/>
                </a:solidFill>
              </a:rPr>
              <a:t>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                                                             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ΣΥΡΙΖΑ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03116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7395613E-A1A3-F035-6A33-14982E996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681B740-B30B-1D8F-88B9-5D0BF1D2E3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06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6727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ΠΑΣΟΚ;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00167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25982EB-22D5-3878-72B9-EB704EA36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CF1B773-F7A9-DC3E-FA3E-EE0A914819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7562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αισιόδοξος είστε για την πορεία της χώρας την νέα χρονιά που μπαίνει;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47460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832A1F4-2975-D714-23C4-E769C43AD0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4C6D6D3C-684C-75CA-3820-5FE0AD42F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799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αντιπολιτευτική Πολιτική του ΠΑΣΟΚ;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008000"/>
                </a:highlight>
              </a:rPr>
              <a:t>Ψηφοφόροι ΠΑΣΟΚ</a:t>
            </a:r>
            <a:br>
              <a:rPr lang="en-US" sz="2000" b="1" dirty="0">
                <a:solidFill>
                  <a:schemeClr val="bg1"/>
                </a:solidFill>
                <a:highlight>
                  <a:srgbClr val="800000"/>
                </a:highlight>
              </a:rPr>
            </a:b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769504"/>
              </p:ext>
            </p:extLst>
          </p:nvPr>
        </p:nvGraphicFramePr>
        <p:xfrm>
          <a:off x="541338" y="1770927"/>
          <a:ext cx="9744075" cy="548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240F3E5-573C-A422-81E2-39B0DEF9B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DAE1286E-0599-8235-D447-C734AFEF74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14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034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με Πρόεδρο του ΣΥΡΙΖΑ τον Στέφανο </a:t>
            </a:r>
            <a:r>
              <a:rPr lang="el-GR" sz="2000" b="1" dirty="0" err="1">
                <a:solidFill>
                  <a:schemeClr val="bg1"/>
                </a:solidFill>
              </a:rPr>
              <a:t>Κασσελάκη</a:t>
            </a:r>
            <a:r>
              <a:rPr lang="el-GR" sz="2000" b="1" dirty="0">
                <a:solidFill>
                  <a:schemeClr val="bg1"/>
                </a:solidFill>
              </a:rPr>
              <a:t>, μπορεί ο ΣΥΡΙΖΑ να μπει σε ανοδική τροχιά ή θα συνεχίσει να χάνει δυνάμεις;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767591"/>
              </p:ext>
            </p:extLst>
          </p:nvPr>
        </p:nvGraphicFramePr>
        <p:xfrm>
          <a:off x="541338" y="1643604"/>
          <a:ext cx="9744075" cy="560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1AB14F88-F365-EA9D-6353-61C56B03C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DEF7F3D5-D52F-63D9-1D84-2FB943EE74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813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με Πρόεδρο του ΣΥΡΙΖΑ τον Στέφανο </a:t>
            </a:r>
            <a:r>
              <a:rPr lang="el-GR" sz="2000" b="1" dirty="0" err="1">
                <a:solidFill>
                  <a:schemeClr val="bg1"/>
                </a:solidFill>
              </a:rPr>
              <a:t>Κασσελάκη</a:t>
            </a:r>
            <a:r>
              <a:rPr lang="el-GR" sz="2000" b="1" dirty="0">
                <a:solidFill>
                  <a:schemeClr val="bg1"/>
                </a:solidFill>
              </a:rPr>
              <a:t>, μπορεί ο ΣΥΡΙΖΑ να μπει σε ανοδική τροχιά ή θα συνεχίσει να χάνει δυνάμεις;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ΣΥΡΙΖΑ</a:t>
            </a:r>
            <a:br>
              <a:rPr lang="en-US" sz="2000" b="1" dirty="0">
                <a:solidFill>
                  <a:schemeClr val="bg1"/>
                </a:solidFill>
                <a:highlight>
                  <a:srgbClr val="800000"/>
                </a:highlight>
              </a:rPr>
            </a:b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73105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E0CFB5C-34DF-2740-63BF-996E9CD65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FC591D8-C1CE-0A75-AC6D-5B835A3E89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51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294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Εσείς θα μπορούσατε να ψηφίσετε το νέο κόμμα «ΝΕΑ ΑΡΙΣΤΕΡΑ» που συγκρότησαν τα στελέχη που έφυγαν από τον ΣΥΡΙΖΑ (</a:t>
            </a:r>
            <a:r>
              <a:rPr lang="el-GR" sz="2000" b="1" dirty="0" err="1">
                <a:solidFill>
                  <a:schemeClr val="bg1"/>
                </a:solidFill>
              </a:rPr>
              <a:t>Χαρίτσης</a:t>
            </a:r>
            <a:r>
              <a:rPr lang="el-GR" sz="2000" b="1" dirty="0">
                <a:solidFill>
                  <a:schemeClr val="bg1"/>
                </a:solidFill>
              </a:rPr>
              <a:t>, </a:t>
            </a:r>
            <a:r>
              <a:rPr lang="el-GR" sz="2000" b="1" dirty="0" err="1">
                <a:solidFill>
                  <a:schemeClr val="bg1"/>
                </a:solidFill>
              </a:rPr>
              <a:t>Αχτσιόγλου</a:t>
            </a:r>
            <a:r>
              <a:rPr lang="el-GR" sz="2000" b="1" dirty="0">
                <a:solidFill>
                  <a:schemeClr val="bg1"/>
                </a:solidFill>
              </a:rPr>
              <a:t>, </a:t>
            </a:r>
            <a:r>
              <a:rPr lang="el-GR" sz="2000" b="1" dirty="0" err="1">
                <a:solidFill>
                  <a:schemeClr val="bg1"/>
                </a:solidFill>
              </a:rPr>
              <a:t>Τσακαλώτος</a:t>
            </a:r>
            <a:r>
              <a:rPr lang="el-GR" sz="2000" b="1" dirty="0">
                <a:solidFill>
                  <a:schemeClr val="bg1"/>
                </a:solidFill>
              </a:rPr>
              <a:t> κ.λπ.);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747593"/>
              </p:ext>
            </p:extLst>
          </p:nvPr>
        </p:nvGraphicFramePr>
        <p:xfrm>
          <a:off x="541338" y="1747776"/>
          <a:ext cx="9744075" cy="550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09EB9597-8CE0-1F64-FCB7-87E654CAE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19885FDC-042F-25EB-4686-947E2BCC6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9136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θα μπορούσατε να ψηφίσετε το νέο κόμμα «ΝΕΑ ΑΡΙΣΤΕΡΑ» που συγκρότησαν τα στελέχη που έφυγαν από τον ΣΥΡΙΖΑ (</a:t>
            </a:r>
            <a:r>
              <a:rPr lang="el-GR" sz="2000" b="1" dirty="0" err="1">
                <a:solidFill>
                  <a:schemeClr val="bg1"/>
                </a:solidFill>
              </a:rPr>
              <a:t>Χαρίτσης</a:t>
            </a:r>
            <a:r>
              <a:rPr lang="el-GR" sz="2000" b="1" dirty="0">
                <a:solidFill>
                  <a:schemeClr val="bg1"/>
                </a:solidFill>
              </a:rPr>
              <a:t>, </a:t>
            </a:r>
            <a:r>
              <a:rPr lang="el-GR" sz="2000" b="1" dirty="0" err="1">
                <a:solidFill>
                  <a:schemeClr val="bg1"/>
                </a:solidFill>
              </a:rPr>
              <a:t>Αχτσιόγλου</a:t>
            </a:r>
            <a:r>
              <a:rPr lang="el-GR" sz="2000" b="1" dirty="0">
                <a:solidFill>
                  <a:schemeClr val="bg1"/>
                </a:solidFill>
              </a:rPr>
              <a:t>, </a:t>
            </a:r>
            <a:r>
              <a:rPr lang="el-GR" sz="2000" b="1" dirty="0" err="1">
                <a:solidFill>
                  <a:schemeClr val="bg1"/>
                </a:solidFill>
              </a:rPr>
              <a:t>Τσακαλώτος</a:t>
            </a:r>
            <a:r>
              <a:rPr lang="el-GR" sz="2000" b="1" dirty="0">
                <a:solidFill>
                  <a:schemeClr val="bg1"/>
                </a:solidFill>
              </a:rPr>
              <a:t> κ.λπ.);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ΣΥΡΙΖΑ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63752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381F86B6-A62D-40BC-DA91-AB8DB0E62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308F3BE-A5C6-AFBC-EE3A-8E466AA3C1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27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70391"/>
            <a:ext cx="9338072" cy="6263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θα πρέπει να υπάρξουν συνεργασίες ανάμεσα στις δυνάμεις της Αριστεράς και Κεντροαριστεράς (ΠΑΣΟΚ, ΣΥΡΙΖΑ, ΝΕΑ ΑΡΙΣΤΕΡΑ κ.ά.);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671570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7D71EAE8-0242-8882-3380-167EE041B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65183504-6F7B-98B7-F99D-7E762A1C1B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877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θα πρέπει να υπάρξουν συνεργασίες ανάμεσα στις δυνάμεις της Αριστεράς και Κεντροαριστεράς (ΠΑΣΟΚ, ΣΥΡΙΖΑ, ΝΕΑ ΑΡΙΣΤΕΡΑ κ.ά.);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11667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E8A5F11E-8173-BE1E-D1EE-C4CACF98C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1F903145-E120-F9C8-8B94-FFD9089683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26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58815"/>
            <a:ext cx="9338072" cy="63793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Ποια η άποψή σας για τους Πολιτικούς αρχηγούς...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225662"/>
              </p:ext>
            </p:extLst>
          </p:nvPr>
        </p:nvGraphicFramePr>
        <p:xfrm>
          <a:off x="541338" y="1290638"/>
          <a:ext cx="9744075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8B2CF35-8F33-F52E-025D-BA058A211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5BE60BDC-4517-3614-6E3A-5FCBF03AD7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4089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Ποιον Πολιτικό Αρχηγό θεωρείτε καταλληλότερο για Πρωθυπουργό;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6690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03A958C-E00D-C05F-BD43-B9A46F09D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DF8B4487-CC8A-3C43-4491-45E4CA9692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877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Σε Βουλευτικές εκλογές που θα μπορούσαν να προκύψουν, ποιο κόμμα είναι πιο πιθανό να ψηφίζατε;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6847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8E51D36-9B95-9EF6-FBCB-64956A109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FAC7821B-89B8-F6F9-77C5-B50710D8FA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8719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αισιόδοξος είστε για την πορεία της χώρας την νέα χρονιά που μπαίνει;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9430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A018F12C-19BC-46A0-040E-0501254DB3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4BEB43C-B14A-BC06-136B-119DBE7D5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391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821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Σε Βουλευτικές εκλογές που θα μπορούσαν να προκύψουν, ποιο κόμμα είναι πιο πιθανό να ψηφίζατε;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                                                       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Αναγωγή </a:t>
            </a: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88120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7EF8731-35D2-893F-F3D5-FBBE790F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D78F7A6-C03A-2C8F-CE08-03F043C697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9042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Εκτίμηση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44471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31D10B82-AB2D-ACB7-F4EE-1D4277C91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00902F3-D1A2-581D-28EF-C65EE19092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01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335667"/>
            <a:ext cx="9338072" cy="66108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Σε Βουλευτικές εκλογές που θα μπορούσαν να προκύψουν ,ποιο κόμμα είναι πιο πιθανό να ψηφίζατε;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16752"/>
              </p:ext>
            </p:extLst>
          </p:nvPr>
        </p:nvGraphicFramePr>
        <p:xfrm>
          <a:off x="744339" y="1742576"/>
          <a:ext cx="9429808" cy="50517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57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518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ΣΕΠΤΕΜΒΡΙΟΣ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ΝΟΕΜΒΡΙΟΣ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ΔΕΚΕΜΒΡΙΟΣ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ΝΔ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39,1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ΣΥΡΙΖΑ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17,3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14,7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13,4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ΠΑΣΟΚ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12,3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16,0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ΚΚΕ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9,2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ΣΠΑΡΤΙΑΤΕΣ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3,0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2,7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ΕΛΛΗΝΙΚΗ ΛΥΣΗ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5,9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6,3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6,7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ΝΙΚΗ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3,9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ΠΛΕΥΣΗ ΕΛΕΥΘΕΡΙΑΣ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3,4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ΝΕΑ</a:t>
                      </a:r>
                      <a:r>
                        <a:rPr lang="el-GR" sz="15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ΑΡΙΣΤΕΡΑ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2,6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624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ΆΛΛΟ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4,2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4,5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3,0</a:t>
                      </a:r>
                      <a:endParaRPr lang="en-US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6">
            <a:extLst>
              <a:ext uri="{FF2B5EF4-FFF2-40B4-BE49-F238E27FC236}">
                <a16:creationId xmlns:a16="http://schemas.microsoft.com/office/drawing/2014/main" id="{6E031F9D-FB95-52DA-08EE-494788D23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6A20100-5229-D5A6-96C7-07D8DF007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210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40" y="1003111"/>
            <a:ext cx="3171842" cy="39848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6">
              <a:lnSpc>
                <a:spcPct val="90000"/>
              </a:lnSpc>
              <a:defRPr/>
            </a:pPr>
            <a:r>
              <a:rPr lang="en-US" sz="3700" dirty="0">
                <a:solidFill>
                  <a:schemeClr val="tx2">
                    <a:lumMod val="50000"/>
                  </a:schemeClr>
                </a:solidFill>
              </a:rPr>
              <a:t>ΤΕΛΟΣ ΠΑΡΟΥΣΙΑΣΗΣ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373074"/>
            <a:ext cx="1027112" cy="64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82CC3136-DEC2-38C4-CECC-D4FA430D3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8319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Ποιο πρόβλημα θεωρείτε πιο σοβαρό για την χώρα, σας απασχολεί περισσότερο; </a:t>
            </a:r>
            <a:r>
              <a:rPr lang="en-US" sz="2000" b="1" dirty="0">
                <a:solidFill>
                  <a:schemeClr val="bg1"/>
                </a:solidFill>
              </a:rPr>
              <a:t>                     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373193"/>
              </p:ext>
            </p:extLst>
          </p:nvPr>
        </p:nvGraphicFramePr>
        <p:xfrm>
          <a:off x="541338" y="1666754"/>
          <a:ext cx="9744075" cy="558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25E7F5C2-76B9-52B1-D62D-2CA0F1DE7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9E228017-A5E3-8576-7E11-1C92578C8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1"/>
            <a:ext cx="1027112" cy="54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τα αποτελέσματα της τελευταίας επίσκεψης </a:t>
            </a:r>
            <a:r>
              <a:rPr lang="el-GR" sz="2000" b="1" dirty="0" err="1">
                <a:solidFill>
                  <a:schemeClr val="bg1"/>
                </a:solidFill>
              </a:rPr>
              <a:t>Ερντογάν</a:t>
            </a:r>
            <a:r>
              <a:rPr lang="el-GR" sz="2000" b="1" dirty="0">
                <a:solidFill>
                  <a:schemeClr val="bg1"/>
                </a:solidFill>
              </a:rPr>
              <a:t> στην Ελλάδα και την συνάντησή του με τον Πρωθυπουργό Κ. Μητσοτάκη;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10886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F4197DB5-408E-5493-FE06-5202E1D17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659ABA22-3F07-FDF5-443B-C3A4F3EBD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191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τα αποτελέσματα της τελευταίας επίσκεψης </a:t>
            </a:r>
            <a:r>
              <a:rPr lang="el-GR" sz="2000" b="1" dirty="0" err="1">
                <a:solidFill>
                  <a:schemeClr val="bg1"/>
                </a:solidFill>
              </a:rPr>
              <a:t>Ερντογάν</a:t>
            </a:r>
            <a:r>
              <a:rPr lang="el-GR" sz="2000" b="1" dirty="0">
                <a:solidFill>
                  <a:schemeClr val="bg1"/>
                </a:solidFill>
              </a:rPr>
              <a:t> στην Ελλάδα και την συνάντησή του με τον Πρωθυπουργό Κ. Μητσοτάκη;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1048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C85CAA27-FC6E-B15C-E1ED-6F2F1E2BD1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0AA3D598-7C18-9D28-A0D3-6B4DA87DBE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52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με τα μέτρα που παίρνει η Κυβέρνηση και τις πρωτοβουλίες που προωθεί, θα αντιμετωπιστεί δραστικά η </a:t>
            </a:r>
            <a:r>
              <a:rPr lang="el-GR" sz="2000" b="1" dirty="0" err="1">
                <a:solidFill>
                  <a:schemeClr val="bg1"/>
                </a:solidFill>
              </a:rPr>
              <a:t>οπαδική</a:t>
            </a:r>
            <a:r>
              <a:rPr lang="el-GR" sz="2000" b="1" dirty="0">
                <a:solidFill>
                  <a:schemeClr val="bg1"/>
                </a:solidFill>
              </a:rPr>
              <a:t> βία;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4559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E8F49F08-4A6B-7FAC-95C2-D8810EB1B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E0217082-7E85-15E4-B352-F1AD37D585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4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034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Πιστεύετε ότι με τα μέτρα που παίρνει η Κυβέρνηση και τις πρωτοβουλίες που προωθεί, θα αντιμετωπιστεί δραστικά η </a:t>
            </a:r>
            <a:r>
              <a:rPr lang="el-GR" sz="2000" b="1" dirty="0" err="1">
                <a:solidFill>
                  <a:schemeClr val="bg1"/>
                </a:solidFill>
              </a:rPr>
              <a:t>οπαδική</a:t>
            </a:r>
            <a:r>
              <a:rPr lang="el-GR" sz="2000" b="1" dirty="0">
                <a:solidFill>
                  <a:schemeClr val="bg1"/>
                </a:solidFill>
              </a:rPr>
              <a:t> βία;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6151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862CA4A2-E756-253E-20BC-9DF59C9FE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3" y="7476850"/>
            <a:ext cx="1027112" cy="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γραμματοσειρά, γραφικά, λογότυπο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10437D6E-8A0B-604C-DB23-6051048011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57" y="7477246"/>
            <a:ext cx="1270871" cy="5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5575</TotalTime>
  <Words>1099</Words>
  <Application>Microsoft Office PowerPoint</Application>
  <PresentationFormat>B4 (ISO) Paper (250x353 mm)</PresentationFormat>
  <Paragraphs>119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Segoe UI Web (Greek)</vt:lpstr>
      <vt:lpstr>Office Theme</vt:lpstr>
      <vt:lpstr>1_Office Theme</vt:lpstr>
      <vt:lpstr>3_Office Theme</vt:lpstr>
      <vt:lpstr>2_Office Theme</vt:lpstr>
      <vt:lpstr> Δεκέμβριος   2023</vt:lpstr>
      <vt:lpstr>Ταυτότητα Έρευνας</vt:lpstr>
      <vt:lpstr>Πόσο αισιόδοξος είστε για την πορεία της χώρας την νέα χρονιά που μπαίνει; </vt:lpstr>
      <vt:lpstr>Πόσο αισιόδοξος είστε για την πορεία της χώρας την νέα χρονιά που μπαίνει; </vt:lpstr>
      <vt:lpstr>Ποιο πρόβλημα θεωρείτε πιο σοβαρό για την χώρα, σας απασχολεί περισσότερο;                        </vt:lpstr>
      <vt:lpstr>Πόσο ικανοποιημένος είστε από τα αποτελέσματα της τελευταίας επίσκεψης Ερντογάν στην Ελλάδα και την συνάντησή του με τον Πρωθυπουργό Κ. Μητσοτάκη;</vt:lpstr>
      <vt:lpstr>Πόσο ικανοποιημένος είστε από τα αποτελέσματα της τελευταίας επίσκεψης Ερντογάν στην Ελλάδα και την συνάντησή του με τον Πρωθυπουργό Κ. Μητσοτάκη;</vt:lpstr>
      <vt:lpstr>Πιστεύετε ότι με τα μέτρα που παίρνει η Κυβέρνηση και τις πρωτοβουλίες που προωθεί, θα αντιμετωπιστεί δραστικά η οπαδική βία; </vt:lpstr>
      <vt:lpstr>Πιστεύετε ότι με τα μέτρα που παίρνει η Κυβέρνηση και τις πρωτοβουλίες που προωθεί, θα αντιμετωπιστεί δραστικά η οπαδική βία; </vt:lpstr>
      <vt:lpstr>Πιστεύετε ότι παρά το θετικό κλίμα που υπάρχει αυτή την περίοδο στις Ελληνοτουρκικές σχέσεις, η Κυβέρνηση πρέπει να συνεχίσει τα εξοπλιστικά προγράμματα, ώστε να είναι σε κάθε περίπτωση θωρακισμένη η χώρα μας;</vt:lpstr>
      <vt:lpstr>Πιστεύετε ότι παρά το θετικό κλίμα που υπάρχει αυτή την περίοδο στις Ελληνοτουρκικές σχέσεις, η Κυβέρνηση πρέπει να συνεχίσει τα εξοπλιστικά προγράμματα, ώστε να είναι σε κάθε περίπτωση θωρακισμένη η χώρα μας;</vt:lpstr>
      <vt:lpstr>Πόσο ικανοποιημένος/η είστε από τα νέα φορολογικά μέτρα που πήρε η Κυβέρνηση  για τους ελεύθερους επαγγελματίες; </vt:lpstr>
      <vt:lpstr>Πόσο ικανοποιημένος/η είστε από τα νέα φορολογικά μέτρα που πήρε η Κυβέρνηση  για τους ελεύθερους επαγγελματίες; </vt:lpstr>
      <vt:lpstr>Πόσο ικανοποιημένος/η είστε από τα μέτρα της Κυβέρνησης για την αντιμετώπιση της ακρίβειας και την στήριξη των πιο ευπαθών ομάδων; </vt:lpstr>
      <vt:lpstr>Πόσο ικανοποιημένος/η είστε από τα μέτρα της Κυβέρνησης για την αντιμετώπιση της ακρίβειας και την στήριξη των πιο ευπαθών ομάδων; </vt:lpstr>
      <vt:lpstr>Συμφωνείτε με την θέσπιση της επιστολικής ψήφου στις Ευρωεκλογές που προωθεί η Κυβέρνηση; </vt:lpstr>
      <vt:lpstr>Συμφωνείτε με την θέσπιση της επιστολικής ψήφου στις Ευρωεκλογές που προωθεί η Κυβέρνηση; </vt:lpstr>
      <vt:lpstr>Συμφωνείτε ή διαφωνείτε με την θεσμοθέτηση του γάμου των ομόφυλων ζευγαριών; </vt:lpstr>
      <vt:lpstr>Συμφωνείτε ή διαφωνείτε με την θεσμοθέτηση του γάμου των ομόφυλων ζευγαριών; </vt:lpstr>
      <vt:lpstr>Συμφωνείτε ή διαφωνείτε με την θεσμοθέτηση της τεκνοθεσίας από τα ομόφυλα ζευγάρια; </vt:lpstr>
      <vt:lpstr>Συμφωνείτε ή διαφωνείτε με την θεσμοθέτηση της τεκνοθεσίας από τα ομόφυλα ζευγάρια; </vt:lpstr>
      <vt:lpstr>Με αφορμή την κτηνωδία στην Αράχοβα, πιστεύετε ότι θα πρέπει να αυστηροποιηθούν οι ποινές για όσους κακοποιούν ή σκοτώνουν ζώα; </vt:lpstr>
      <vt:lpstr>Εσείς θα πάτε για τις γιορτές κάποιο ταξίδι, για να τις περάσετε αλλού από εκεί που μένετε; </vt:lpstr>
      <vt:lpstr>Τι βασικά θα έχετε στο Χριστουγεννιάτικο τραπέζι σας;</vt:lpstr>
      <vt:lpstr>Πόσο ικανοποιημένος/η είστε από το συνολικό έργο της Κυβέρνησης από τις εκλογές του Ιουνίου μέχρι σήμερα;  </vt:lpstr>
      <vt:lpstr>Πόσο ικανοποιημένος/η είστε από το συνολικό έργο της Κυβέρνησης από τις εκλογές του Ιουνίου μέχρι σήμερα;  </vt:lpstr>
      <vt:lpstr>Πόσο ικανοποιημένος/η είστε από την αντιπολιτευτική Πολιτική του ΣΥΡΙΖΑ ως κόμματος της Αξιωματικής Αντιπολίτευσης επί Προεδρίας Στέφανου Κασσελάκη;</vt:lpstr>
      <vt:lpstr>Πόσο ικανοποιημένος/η είστε από την αντιπολιτευτική Πολιτική του ΣΥΡΙΖΑ ως κόμματος της Αξιωματικής Αντιπολίτευσης επί Προεδρίας Στέφανου Κασσελάκη;                                                              Ψηφοφόροι ΣΥΡΙΖΑ</vt:lpstr>
      <vt:lpstr>Πόσο ικανοποιημένος/η είστε από την αντιπολιτευτική Πολιτική του ΠΑΣΟΚ; </vt:lpstr>
      <vt:lpstr>Πόσο ικανοποιημένος/η είστε από την αντιπολιτευτική Πολιτική του ΠΑΣΟΚ; Ψηφοφόροι ΠΑΣΟΚ </vt:lpstr>
      <vt:lpstr>Πιστεύετε ότι με Πρόεδρο του ΣΥΡΙΖΑ τον Στέφανο Κασσελάκη, μπορεί ο ΣΥΡΙΖΑ να μπει σε ανοδική τροχιά ή θα συνεχίσει να χάνει δυνάμεις;  </vt:lpstr>
      <vt:lpstr>Πιστεύετε ότι με Πρόεδρο του ΣΥΡΙΖΑ τον Στέφανο Κασσελάκη, μπορεί ο ΣΥΡΙΖΑ να μπει σε ανοδική τροχιά ή θα συνεχίσει να χάνει δυνάμεις;                                                                Ψηφοφόροι ΣΥΡΙΖΑ </vt:lpstr>
      <vt:lpstr>Εσείς θα μπορούσατε να ψηφίσετε το νέο κόμμα «ΝΕΑ ΑΡΙΣΤΕΡΑ» που συγκρότησαν τα στελέχη που έφυγαν από τον ΣΥΡΙΖΑ (Χαρίτσης, Αχτσιόγλου, Τσακαλώτος κ.λπ.); </vt:lpstr>
      <vt:lpstr>Εσείς θα μπορούσατε να ψηφίσετε το νέο κόμμα «ΝΕΑ ΑΡΙΣΤΕΡΑ» που συγκρότησαν τα στελέχη που έφυγαν από τον ΣΥΡΙΖΑ (Χαρίτσης, Αχτσιόγλου, Τσακαλώτος κ.λπ.);  Ψηφοφόροι ΣΥΡΙΖΑ</vt:lpstr>
      <vt:lpstr>Θεωρείτε ότι θα πρέπει να υπάρξουν συνεργασίες ανάμεσα στις δυνάμεις της Αριστεράς και Κεντροαριστεράς (ΠΑΣΟΚ, ΣΥΡΙΖΑ, ΝΕΑ ΑΡΙΣΤΕΡΑ κ.ά.); </vt:lpstr>
      <vt:lpstr>Θεωρείτε ότι θα πρέπει να υπάρξουν συνεργασίες ανάμεσα στις δυνάμεις της Αριστεράς και Κεντροαριστεράς (ΠΑΣΟΚ, ΣΥΡΙΖΑ, ΝΕΑ ΑΡΙΣΤΕΡΑ κ.ά.); </vt:lpstr>
      <vt:lpstr>Ποια η άποψή σας για τους Πολιτικούς αρχηγούς...</vt:lpstr>
      <vt:lpstr>Ποιον Πολιτικό Αρχηγό θεωρείτε καταλληλότερο για Πρωθυπουργό; </vt:lpstr>
      <vt:lpstr>Σε Βουλευτικές εκλογές που θα μπορούσαν να προκύψουν, ποιο κόμμα είναι πιο πιθανό να ψηφίζατε;</vt:lpstr>
      <vt:lpstr>Σε Βουλευτικές εκλογές που θα μπορούσαν να προκύψουν, ποιο κόμμα είναι πιο πιθανό να ψηφίζατε;                                                        Αναγωγή επι των εγκύρων</vt:lpstr>
      <vt:lpstr>Εκτίμηση</vt:lpstr>
      <vt:lpstr>Σε Βουλευτικές εκλογές που θα μπορούσαν να προκύψουν ,ποιο κόμμα είναι πιο πιθανό να ψηφίζατε;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Kostats Sarris</cp:lastModifiedBy>
  <cp:revision>886</cp:revision>
  <dcterms:created xsi:type="dcterms:W3CDTF">2021-02-20T11:15:26Z</dcterms:created>
  <dcterms:modified xsi:type="dcterms:W3CDTF">2023-12-18T17:50:54Z</dcterms:modified>
</cp:coreProperties>
</file>