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Lst>
  <p:notesMasterIdLst>
    <p:notesMasterId r:id="rId20"/>
  </p:notesMasterIdLst>
  <p:handoutMasterIdLst>
    <p:handoutMasterId r:id="rId21"/>
  </p:handoutMasterIdLst>
  <p:sldIdLst>
    <p:sldId id="2275" r:id="rId5"/>
    <p:sldId id="2146847224" r:id="rId6"/>
    <p:sldId id="2146847215" r:id="rId7"/>
    <p:sldId id="2146847231" r:id="rId8"/>
    <p:sldId id="2145708040" r:id="rId9"/>
    <p:sldId id="2146847229" r:id="rId10"/>
    <p:sldId id="2146847230" r:id="rId11"/>
    <p:sldId id="2146847226" r:id="rId12"/>
    <p:sldId id="2146847225" r:id="rId13"/>
    <p:sldId id="2146847232" r:id="rId14"/>
    <p:sldId id="2146847240" r:id="rId15"/>
    <p:sldId id="2146847241" r:id="rId16"/>
    <p:sldId id="2146847102" r:id="rId17"/>
    <p:sldId id="2146847227" r:id="rId18"/>
    <p:sldId id="2146847228" r:id="rId19"/>
  </p:sldIdLst>
  <p:sldSz cx="12192000" cy="6858000"/>
  <p:notesSz cx="6858000" cy="9144000"/>
  <p:custDataLst>
    <p:tags r:id="rId22"/>
  </p:custDataLst>
  <p:defaultTextStyle>
    <a:defPPr>
      <a:defRPr lang="en-US"/>
    </a:defPPr>
    <a:lvl1pPr marL="0" indent="0" algn="l" defTabSz="946862" rtl="0" eaLnBrk="1" latinLnBrk="0" hangingPunct="1">
      <a:lnSpc>
        <a:spcPct val="100000"/>
      </a:lnSpc>
      <a:spcBef>
        <a:spcPts val="0"/>
      </a:spcBef>
      <a:spcAft>
        <a:spcPts val="600"/>
      </a:spcAft>
      <a:buFont typeface="Arial" panose="020B0604020202020204" pitchFamily="34" charset="0"/>
      <a:buNone/>
      <a:defRPr lang="en-US" sz="900" b="0" kern="1200" dirty="0">
        <a:solidFill>
          <a:schemeClr val="tx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649987-E89E-4918-B012-7362439404C2}">
          <p14:sldIdLst>
            <p14:sldId id="2275"/>
            <p14:sldId id="2146847224"/>
            <p14:sldId id="2146847215"/>
            <p14:sldId id="2146847231"/>
            <p14:sldId id="2145708040"/>
            <p14:sldId id="2146847229"/>
            <p14:sldId id="2146847230"/>
            <p14:sldId id="2146847226"/>
            <p14:sldId id="2146847225"/>
            <p14:sldId id="2146847232"/>
            <p14:sldId id="2146847240"/>
            <p14:sldId id="2146847241"/>
            <p14:sldId id="2146847102"/>
            <p14:sldId id="2146847227"/>
            <p14:sldId id="2146847228"/>
          </p14:sldIdLst>
        </p14:section>
        <p14:section name="Annex" id="{FC207577-F2D1-4CC3-A75C-BD095DE5EDB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C09E83-A7DD-659B-5744-05B82933AC3F}" name="Nick Siepmann" initials="NS" userId="S::Nick.Siepmann@Hamilton-Brown.com::f5ae3c78-5547-4715-8d44-7ee1fe756d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exandra Fragkou" initials="AF" lastIdx="4" clrIdx="6">
    <p:extLst>
      <p:ext uri="{19B8F6BF-5375-455C-9EA6-DF929625EA0E}">
        <p15:presenceInfo xmlns:p15="http://schemas.microsoft.com/office/powerpoint/2012/main" userId="S::alexandra.fragkou@gr.gt.com::90f249d9-58f1-4b90-ad9c-2af7ef1e380a" providerId="AD"/>
      </p:ext>
    </p:extLst>
  </p:cmAuthor>
  <p:cmAuthor id="1" name="Joseph, Michael (Los Angeles)" initials="JM(A" lastIdx="53" clrIdx="0">
    <p:extLst>
      <p:ext uri="{19B8F6BF-5375-455C-9EA6-DF929625EA0E}">
        <p15:presenceInfo xmlns:p15="http://schemas.microsoft.com/office/powerpoint/2012/main" userId="S-1-5-21-507921405-362288127-725345543-81555" providerId="AD"/>
      </p:ext>
    </p:extLst>
  </p:cmAuthor>
  <p:cmAuthor id="2" name="Ernesto Zagklis" initials="EZ" lastIdx="149" clrIdx="1">
    <p:extLst>
      <p:ext uri="{19B8F6BF-5375-455C-9EA6-DF929625EA0E}">
        <p15:presenceInfo xmlns:p15="http://schemas.microsoft.com/office/powerpoint/2012/main" userId="S-1-5-21-1435726070-4078354418-3210227521-11652" providerId="AD"/>
      </p:ext>
    </p:extLst>
  </p:cmAuthor>
  <p:cmAuthor id="3" name="Ioannis Stefanou" initials="IS" lastIdx="17" clrIdx="2">
    <p:extLst>
      <p:ext uri="{19B8F6BF-5375-455C-9EA6-DF929625EA0E}">
        <p15:presenceInfo xmlns:p15="http://schemas.microsoft.com/office/powerpoint/2012/main" userId="S-1-5-21-1435726070-4078354418-3210227521-13956" providerId="AD"/>
      </p:ext>
    </p:extLst>
  </p:cmAuthor>
  <p:cmAuthor id="4" name="Alexandra Kazou" initials="AK" lastIdx="1" clrIdx="3">
    <p:extLst>
      <p:ext uri="{19B8F6BF-5375-455C-9EA6-DF929625EA0E}">
        <p15:presenceInfo xmlns:p15="http://schemas.microsoft.com/office/powerpoint/2012/main" userId="S::alexandra.kazou@gr.gt.com::add936d3-c494-40c5-8d94-a88cfd025bbb" providerId="AD"/>
      </p:ext>
    </p:extLst>
  </p:cmAuthor>
  <p:cmAuthor id="5" name="Ioannis Stefanou" initials="IS [2]" lastIdx="2" clrIdx="4">
    <p:extLst>
      <p:ext uri="{19B8F6BF-5375-455C-9EA6-DF929625EA0E}">
        <p15:presenceInfo xmlns:p15="http://schemas.microsoft.com/office/powerpoint/2012/main" userId="S::ioannis.stefanou@gr.gt.com::f0533f9a-5106-45ef-8349-59ad8f13af8e" providerId="AD"/>
      </p:ext>
    </p:extLst>
  </p:cmAuthor>
  <p:cmAuthor id="6" name="Grant Thornton" initials="GT" lastIdx="6" clrIdx="5">
    <p:extLst>
      <p:ext uri="{19B8F6BF-5375-455C-9EA6-DF929625EA0E}">
        <p15:presenceInfo xmlns:p15="http://schemas.microsoft.com/office/powerpoint/2012/main" userId="Grant Thorn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25A"/>
    <a:srgbClr val="353013"/>
    <a:srgbClr val="4E6F16"/>
    <a:srgbClr val="3C5711"/>
    <a:srgbClr val="76A620"/>
    <a:srgbClr val="9BD732"/>
    <a:srgbClr val="EBF7D6"/>
    <a:srgbClr val="C3E784"/>
    <a:srgbClr val="D7EFAD"/>
    <a:srgbClr val="5B4A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A5969B-65F0-4F1C-96AB-84BB84F7BFFD}">
  <a:tblStyle styleId="{79A5969B-65F0-4F1C-96AB-84BB84F7BFFD}" styleName="GT Table Style">
    <a:wholeTbl>
      <a:tcTxStyle>
        <a:fontRef idx="minor"/>
        <a:schemeClr val="tx1"/>
      </a:tcTxStyle>
      <a:tcStyle>
        <a:tcBdr>
          <a:left>
            <a:ln w="0" cmpd="sng">
              <a:noFill/>
            </a:ln>
          </a:left>
          <a:right>
            <a:ln w="0" cmpd="sng">
              <a:noFill/>
            </a:ln>
          </a:right>
          <a:top>
            <a:ln w="12700" cmpd="sng">
              <a:solidFill>
                <a:schemeClr val="tx1"/>
              </a:solidFill>
            </a:ln>
          </a:top>
          <a:bottom>
            <a:ln w="12700" cmpd="sng">
              <a:solidFill>
                <a:schemeClr val="tx1"/>
              </a:solidFill>
            </a:ln>
          </a:bottom>
          <a:insideH>
            <a:ln w="3175" cmpd="sng">
              <a:solidFill>
                <a:schemeClr val="tx1"/>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schemeClr val="tx1"/>
      </a:tcTxStyle>
      <a:tcStyle>
        <a:tcBdr>
          <a:top>
            <a:ln w="12700" cmpd="sng">
              <a:solidFill>
                <a:schemeClr val="tx1"/>
              </a:solidFill>
            </a:ln>
          </a:top>
          <a:bottom>
            <a:ln w="12700" cmpd="sng">
              <a:noFill/>
            </a:ln>
          </a:bottom>
        </a:tcBdr>
      </a:tcStyle>
    </a:lastRow>
    <a:firstRow>
      <a:tcTxStyle b="on">
        <a:fontRef idx="minor"/>
        <a:schemeClr val="accent1"/>
      </a:tcTxStyle>
      <a:tcStyle>
        <a:tcBdr>
          <a:top>
            <a:ln w="12700" cmpd="sng">
              <a:noFill/>
            </a:ln>
          </a:top>
          <a:bottom>
            <a:ln w="12700" cmpd="sng" algn="ctr">
              <a:solidFill>
                <a:schemeClr val="tx1"/>
              </a:solidFill>
            </a:ln>
          </a:bottom>
        </a:tcBdr>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67" autoAdjust="0"/>
    <p:restoredTop sz="95268" autoAdjust="0"/>
  </p:normalViewPr>
  <p:slideViewPr>
    <p:cSldViewPr snapToGrid="0">
      <p:cViewPr varScale="1">
        <p:scale>
          <a:sx n="84" d="100"/>
          <a:sy n="84" d="100"/>
        </p:scale>
        <p:origin x="60" y="54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istefanou\AppData\Local\Microsoft\Windows\INetCache\Content.Outlook\PI950X04\statistic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grgtcom.sharepoint.com/sites/GTEnergy/Shared%20Documents/_Projects/Confidential%20YpenEnergy/Workspace/&#916;&#913;&#931;&#919;/Materials/&#915;&#949;&#957;&#953;&#954;&#942;%20&#916;&#953;&#949;&#973;&#952;&#965;&#957;&#963;&#951;%20&#916;&#945;&#963;&#974;&#957;/&#917;&#964;&#942;&#963;&#953;&#945;%20&#963;&#965;&#957;&#959;&#955;&#953;&#954;&#942;%20&#960;&#945;&#961;&#945;&#947;&#969;&#947;&#942;%202000-2023_AK.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grgtcom.sharepoint.com/sites/GTEnergy/Shared%20Documents/_Projects/Confidential%20YpenEnergy/Workspace/&#916;&#913;&#931;&#919;/Materials/&#928;&#945;&#961;&#945;&#947;&#969;&#947;&#942;-&#928;&#961;&#969;&#964;&#959;&#947;&#949;&#957;&#974;&#957;-&#916;&#945;&#963;&#953;&#954;&#974;&#957;-&#928;&#961;&#959;&#970;&#972;&#957;&#964;&#969;&#957;-&#945;&#960;&#972;-&#948;&#951;&#956;&#972;&#963;&#953;&#945;-&#948;&#940;&#963;&#951;-&#964;&#951;&#962;-&#967;&#974;&#961;&#945;&#962;-2022.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giakoumie\Desktop\&#931;&#933;&#915;&#922;&#917;&#925;&#932;&#929;&#937;&#932;&#921;&#922;&#927;.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giakoumie\Desktop\&#922;&#913;&#932;&#913;&#924;&#917;&#932;&#929;&#919;&#931;&#919;%20&#928;&#917;%20&#932;&#917;%20&#916;&#917;%20&#916;&#913;&#931;&#921;&#922;&#927;&#9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200" b="1" dirty="0"/>
              <a:t>Επιφάνεια</a:t>
            </a:r>
            <a:r>
              <a:rPr lang="el-GR" sz="1200" b="1" baseline="0" dirty="0"/>
              <a:t> δασοκάλυψης (</a:t>
            </a:r>
            <a:r>
              <a:rPr lang="en-US" sz="1200" b="1" baseline="0" dirty="0"/>
              <a:t>ha</a:t>
            </a:r>
            <a:r>
              <a:rPr lang="el-GR" sz="1200" b="1" baseline="0" dirty="0"/>
              <a:t>) και πηγή πληροφορίας</a:t>
            </a:r>
            <a:endParaRPr lang="en-US" sz="1200" b="1" dirty="0"/>
          </a:p>
        </c:rich>
      </c:tx>
      <c:overlay val="0"/>
      <c:spPr>
        <a:noFill/>
        <a:ln>
          <a:noFill/>
        </a:ln>
        <a:effectLst/>
      </c:spPr>
    </c:title>
    <c:autoTitleDeleted val="0"/>
    <c:plotArea>
      <c:layout/>
      <c:barChart>
        <c:barDir val="col"/>
        <c:grouping val="stacked"/>
        <c:varyColors val="0"/>
        <c:ser>
          <c:idx val="0"/>
          <c:order val="0"/>
          <c:tx>
            <c:strRef>
              <c:f>Sheet1!$B$1</c:f>
              <c:strCache>
                <c:ptCount val="1"/>
                <c:pt idx="0">
                  <c:v>Υψηλά Δάση (Ha)</c:v>
                </c:pt>
              </c:strCache>
            </c:strRef>
          </c:tx>
          <c:spPr>
            <a:solidFill>
              <a:srgbClr val="92D050"/>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E0D-41BE-9421-BAD1CEEDD67A}"/>
              </c:ext>
            </c:extLst>
          </c:dPt>
          <c:cat>
            <c:numRef>
              <c:f>Sheet1!$A$2:$A$5</c:f>
              <c:numCache>
                <c:formatCode>General</c:formatCode>
                <c:ptCount val="4"/>
                <c:pt idx="0">
                  <c:v>1987</c:v>
                </c:pt>
                <c:pt idx="1">
                  <c:v>1992</c:v>
                </c:pt>
                <c:pt idx="2">
                  <c:v>2007</c:v>
                </c:pt>
                <c:pt idx="3">
                  <c:v>2022</c:v>
                </c:pt>
              </c:numCache>
            </c:numRef>
          </c:cat>
          <c:val>
            <c:numRef>
              <c:f>Sheet1!$B$2:$B$5</c:f>
              <c:numCache>
                <c:formatCode>#,##0.00</c:formatCode>
                <c:ptCount val="4"/>
                <c:pt idx="0">
                  <c:v>2333159</c:v>
                </c:pt>
                <c:pt idx="1">
                  <c:v>6513068</c:v>
                </c:pt>
                <c:pt idx="2">
                  <c:v>2208931</c:v>
                </c:pt>
                <c:pt idx="3">
                  <c:v>3164996.9499999997</c:v>
                </c:pt>
              </c:numCache>
            </c:numRef>
          </c:val>
          <c:extLst>
            <c:ext xmlns:c16="http://schemas.microsoft.com/office/drawing/2014/chart" uri="{C3380CC4-5D6E-409C-BE32-E72D297353CC}">
              <c16:uniqueId val="{00000002-9E0D-41BE-9421-BAD1CEEDD67A}"/>
            </c:ext>
          </c:extLst>
        </c:ser>
        <c:ser>
          <c:idx val="1"/>
          <c:order val="1"/>
          <c:tx>
            <c:strRef>
              <c:f>Sheet1!$C$1</c:f>
              <c:strCache>
                <c:ptCount val="1"/>
                <c:pt idx="0">
                  <c:v>Θαμνώνες (δασικές εκτάσεις) (Ha)</c:v>
                </c:pt>
              </c:strCache>
            </c:strRef>
          </c:tx>
          <c:spPr>
            <a:solidFill>
              <a:schemeClr val="bg1">
                <a:lumMod val="65000"/>
              </a:schemeClr>
            </a:solidFill>
            <a:ln>
              <a:noFill/>
            </a:ln>
            <a:effectLst/>
          </c:spPr>
          <c:invertIfNegative val="0"/>
          <c:cat>
            <c:numRef>
              <c:f>Sheet1!$A$2:$A$5</c:f>
              <c:numCache>
                <c:formatCode>General</c:formatCode>
                <c:ptCount val="4"/>
                <c:pt idx="0">
                  <c:v>1987</c:v>
                </c:pt>
                <c:pt idx="1">
                  <c:v>1992</c:v>
                </c:pt>
                <c:pt idx="2">
                  <c:v>2007</c:v>
                </c:pt>
                <c:pt idx="3">
                  <c:v>2022</c:v>
                </c:pt>
              </c:numCache>
            </c:numRef>
          </c:cat>
          <c:val>
            <c:numRef>
              <c:f>Sheet1!$C$2:$C$5</c:f>
              <c:numCache>
                <c:formatCode>General</c:formatCode>
                <c:ptCount val="4"/>
                <c:pt idx="0" formatCode="#,##0.00">
                  <c:v>1882313</c:v>
                </c:pt>
                <c:pt idx="2" formatCode="#,##0.00">
                  <c:v>1738804</c:v>
                </c:pt>
                <c:pt idx="3" formatCode="#,##0.00">
                  <c:v>3038738.54</c:v>
                </c:pt>
              </c:numCache>
            </c:numRef>
          </c:val>
          <c:extLst>
            <c:ext xmlns:c16="http://schemas.microsoft.com/office/drawing/2014/chart" uri="{C3380CC4-5D6E-409C-BE32-E72D297353CC}">
              <c16:uniqueId val="{00000003-9E0D-41BE-9421-BAD1CEEDD67A}"/>
            </c:ext>
          </c:extLst>
        </c:ser>
        <c:ser>
          <c:idx val="2"/>
          <c:order val="2"/>
          <c:tx>
            <c:strRef>
              <c:f>Sheet1!$D$1</c:f>
              <c:strCache>
                <c:ptCount val="1"/>
                <c:pt idx="0">
                  <c:v>Χαμηλή βλάστηση/Άγονα (Ha)</c:v>
                </c:pt>
              </c:strCache>
            </c:strRef>
          </c:tx>
          <c:spPr>
            <a:solidFill>
              <a:schemeClr val="accent4">
                <a:lumMod val="75000"/>
              </a:schemeClr>
            </a:solidFill>
            <a:ln>
              <a:noFill/>
            </a:ln>
            <a:effectLst/>
          </c:spPr>
          <c:invertIfNegative val="0"/>
          <c:cat>
            <c:numRef>
              <c:f>Sheet1!$A$2:$A$5</c:f>
              <c:numCache>
                <c:formatCode>General</c:formatCode>
                <c:ptCount val="4"/>
                <c:pt idx="0">
                  <c:v>1987</c:v>
                </c:pt>
                <c:pt idx="1">
                  <c:v>1992</c:v>
                </c:pt>
                <c:pt idx="2">
                  <c:v>2007</c:v>
                </c:pt>
                <c:pt idx="3">
                  <c:v>2022</c:v>
                </c:pt>
              </c:numCache>
            </c:numRef>
          </c:cat>
          <c:val>
            <c:numRef>
              <c:f>Sheet1!$D$2:$D$5</c:f>
              <c:numCache>
                <c:formatCode>General</c:formatCode>
                <c:ptCount val="4"/>
                <c:pt idx="0" formatCode="#,##0.00">
                  <c:v>3569166</c:v>
                </c:pt>
                <c:pt idx="2" formatCode="#,##0.00">
                  <c:v>3080041</c:v>
                </c:pt>
                <c:pt idx="3" formatCode="#,##0.00">
                  <c:v>1417688.01</c:v>
                </c:pt>
              </c:numCache>
            </c:numRef>
          </c:val>
          <c:extLst>
            <c:ext xmlns:c16="http://schemas.microsoft.com/office/drawing/2014/chart" uri="{C3380CC4-5D6E-409C-BE32-E72D297353CC}">
              <c16:uniqueId val="{00000004-9E0D-41BE-9421-BAD1CEEDD67A}"/>
            </c:ext>
          </c:extLst>
        </c:ser>
        <c:dLbls>
          <c:showLegendKey val="0"/>
          <c:showVal val="0"/>
          <c:showCatName val="0"/>
          <c:showSerName val="0"/>
          <c:showPercent val="0"/>
          <c:showBubbleSize val="0"/>
        </c:dLbls>
        <c:gapWidth val="150"/>
        <c:overlap val="100"/>
        <c:axId val="143229696"/>
        <c:axId val="143231232"/>
      </c:barChart>
      <c:catAx>
        <c:axId val="1432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231232"/>
        <c:crosses val="autoZero"/>
        <c:auto val="1"/>
        <c:lblAlgn val="ctr"/>
        <c:lblOffset val="100"/>
        <c:noMultiLvlLbl val="0"/>
      </c:catAx>
      <c:valAx>
        <c:axId val="1432312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22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a:t>Ποσοστό</a:t>
            </a:r>
            <a:r>
              <a:rPr lang="el-GR" baseline="0"/>
              <a:t> ετήσιας παραγωγής από δημόσια δάση</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Παραχώρηση</c:v>
                </c:pt>
              </c:strCache>
            </c:strRef>
          </c:tx>
          <c:spPr>
            <a:solidFill>
              <a:srgbClr val="4F2D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Sheet1!$B$2:$B$4</c:f>
              <c:numCache>
                <c:formatCode>#,##0</c:formatCode>
                <c:ptCount val="3"/>
                <c:pt idx="0">
                  <c:v>507983</c:v>
                </c:pt>
                <c:pt idx="1">
                  <c:v>495443.75</c:v>
                </c:pt>
                <c:pt idx="2">
                  <c:v>603379</c:v>
                </c:pt>
              </c:numCache>
            </c:numRef>
          </c:val>
          <c:extLst>
            <c:ext xmlns:c16="http://schemas.microsoft.com/office/drawing/2014/chart" uri="{C3380CC4-5D6E-409C-BE32-E72D297353CC}">
              <c16:uniqueId val="{00000000-B3C4-4533-AFC7-32C513C43ADF}"/>
            </c:ext>
          </c:extLst>
        </c:ser>
        <c:ser>
          <c:idx val="1"/>
          <c:order val="1"/>
          <c:tx>
            <c:strRef>
              <c:f>Sheet1!$C$1</c:f>
              <c:strCache>
                <c:ptCount val="1"/>
                <c:pt idx="0">
                  <c:v>Μίσθωση λήμματος</c:v>
                </c:pt>
              </c:strCache>
            </c:strRef>
          </c:tx>
          <c:spPr>
            <a:solidFill>
              <a:srgbClr val="00A7B5"/>
            </a:solidFill>
            <a:ln>
              <a:noFill/>
            </a:ln>
            <a:effectLst/>
          </c:spPr>
          <c:invertIfNegative val="0"/>
          <c:dLbls>
            <c:dLbl>
              <c:idx val="0"/>
              <c:layout>
                <c:manualLayout>
                  <c:x val="1.0691109499898982E-3"/>
                  <c:y val="-1.093314116705640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4-4533-AFC7-32C513C43A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Sheet1!$C$2:$C$4</c:f>
              <c:numCache>
                <c:formatCode>#,##0</c:formatCode>
                <c:ptCount val="3"/>
                <c:pt idx="0">
                  <c:v>118965</c:v>
                </c:pt>
                <c:pt idx="1">
                  <c:v>74860.23</c:v>
                </c:pt>
                <c:pt idx="2">
                  <c:v>100950</c:v>
                </c:pt>
              </c:numCache>
            </c:numRef>
          </c:val>
          <c:extLst>
            <c:ext xmlns:c16="http://schemas.microsoft.com/office/drawing/2014/chart" uri="{C3380CC4-5D6E-409C-BE32-E72D297353CC}">
              <c16:uniqueId val="{00000002-B3C4-4533-AFC7-32C513C43ADF}"/>
            </c:ext>
          </c:extLst>
        </c:ser>
        <c:ser>
          <c:idx val="2"/>
          <c:order val="2"/>
          <c:tx>
            <c:strRef>
              <c:f>Sheet1!$D$1</c:f>
              <c:strCache>
                <c:ptCount val="1"/>
                <c:pt idx="0">
                  <c:v>ΚΕΔ</c:v>
                </c:pt>
              </c:strCache>
            </c:strRef>
          </c:tx>
          <c:spPr>
            <a:solidFill>
              <a:srgbClr val="FF7D1E"/>
            </a:solidFill>
            <a:ln>
              <a:noFill/>
            </a:ln>
            <a:effectLst/>
          </c:spPr>
          <c:invertIfNegative val="0"/>
          <c:dLbls>
            <c:dLbl>
              <c:idx val="0"/>
              <c:layout>
                <c:manualLayout>
                  <c:x val="9.4462156098712967E-3"/>
                  <c:y val="7.749683986803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4-4533-AFC7-32C513C43A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Sheet1!$D$2:$D$4</c:f>
              <c:numCache>
                <c:formatCode>#,##0</c:formatCode>
                <c:ptCount val="3"/>
                <c:pt idx="0">
                  <c:v>250328</c:v>
                </c:pt>
                <c:pt idx="1">
                  <c:v>168502.5</c:v>
                </c:pt>
                <c:pt idx="2">
                  <c:v>40375</c:v>
                </c:pt>
              </c:numCache>
            </c:numRef>
          </c:val>
          <c:extLst>
            <c:ext xmlns:c16="http://schemas.microsoft.com/office/drawing/2014/chart" uri="{C3380CC4-5D6E-409C-BE32-E72D297353CC}">
              <c16:uniqueId val="{00000004-B3C4-4533-AFC7-32C513C43ADF}"/>
            </c:ext>
          </c:extLst>
        </c:ser>
        <c:dLbls>
          <c:showLegendKey val="0"/>
          <c:showVal val="1"/>
          <c:showCatName val="0"/>
          <c:showSerName val="0"/>
          <c:showPercent val="0"/>
          <c:showBubbleSize val="0"/>
        </c:dLbls>
        <c:gapWidth val="219"/>
        <c:overlap val="-27"/>
        <c:axId val="146444672"/>
        <c:axId val="146446208"/>
      </c:barChart>
      <c:catAx>
        <c:axId val="1464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6446208"/>
        <c:crosses val="autoZero"/>
        <c:auto val="1"/>
        <c:lblAlgn val="ctr"/>
        <c:lblOffset val="100"/>
        <c:noMultiLvlLbl val="0"/>
      </c:catAx>
      <c:valAx>
        <c:axId val="1464462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44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Total!$C$1</c:f>
              <c:strCache>
                <c:ptCount val="1"/>
                <c:pt idx="0">
                  <c:v>ΤΕΧΝΙΚΟ ΞΥΛΟ (κ.μ.)</c:v>
                </c:pt>
              </c:strCache>
            </c:strRef>
          </c:tx>
          <c:spPr>
            <a:solidFill>
              <a:schemeClr val="accent1"/>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Total!$C$2:$C$23</c:f>
              <c:numCache>
                <c:formatCode>#,##0.00</c:formatCode>
                <c:ptCount val="22"/>
                <c:pt idx="0">
                  <c:v>339818</c:v>
                </c:pt>
                <c:pt idx="1">
                  <c:v>324313</c:v>
                </c:pt>
                <c:pt idx="2">
                  <c:v>309285</c:v>
                </c:pt>
                <c:pt idx="3">
                  <c:v>319140</c:v>
                </c:pt>
                <c:pt idx="4">
                  <c:v>301494.16000000003</c:v>
                </c:pt>
                <c:pt idx="5">
                  <c:v>312577</c:v>
                </c:pt>
                <c:pt idx="6">
                  <c:v>300200.16000000003</c:v>
                </c:pt>
                <c:pt idx="7">
                  <c:v>301543</c:v>
                </c:pt>
                <c:pt idx="8">
                  <c:v>341527.7</c:v>
                </c:pt>
                <c:pt idx="9">
                  <c:v>186845.34</c:v>
                </c:pt>
                <c:pt idx="10">
                  <c:v>198949.06999999995</c:v>
                </c:pt>
                <c:pt idx="11">
                  <c:v>225536.08000000005</c:v>
                </c:pt>
                <c:pt idx="12">
                  <c:v>235994.73999999993</c:v>
                </c:pt>
                <c:pt idx="13">
                  <c:v>258093.76999999996</c:v>
                </c:pt>
                <c:pt idx="14">
                  <c:v>237257.00999999998</c:v>
                </c:pt>
                <c:pt idx="15">
                  <c:v>281152.26999999996</c:v>
                </c:pt>
                <c:pt idx="16">
                  <c:v>258741.44999999998</c:v>
                </c:pt>
                <c:pt idx="17">
                  <c:v>275119.95</c:v>
                </c:pt>
                <c:pt idx="18">
                  <c:v>317136.57999999996</c:v>
                </c:pt>
                <c:pt idx="19">
                  <c:v>238349.32599999997</c:v>
                </c:pt>
                <c:pt idx="20">
                  <c:v>241778.76</c:v>
                </c:pt>
                <c:pt idx="21">
                  <c:v>301999.19</c:v>
                </c:pt>
              </c:numCache>
            </c:numRef>
          </c:val>
          <c:extLst>
            <c:ext xmlns:c16="http://schemas.microsoft.com/office/drawing/2014/chart" uri="{C3380CC4-5D6E-409C-BE32-E72D297353CC}">
              <c16:uniqueId val="{00000000-4592-4FBA-8202-DEC51269BCB8}"/>
            </c:ext>
          </c:extLst>
        </c:ser>
        <c:ser>
          <c:idx val="1"/>
          <c:order val="1"/>
          <c:tx>
            <c:strRef>
              <c:f>Total!$D$1</c:f>
              <c:strCache>
                <c:ptCount val="1"/>
                <c:pt idx="0">
                  <c:v>ΒΙΟΜΗΧΑΝΙΚΟ ΞΥΛΟ (κ.μ.)</c:v>
                </c:pt>
              </c:strCache>
            </c:strRef>
          </c:tx>
          <c:spPr>
            <a:solidFill>
              <a:schemeClr val="accent2"/>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Total!$D$2:$D$23</c:f>
              <c:numCache>
                <c:formatCode>#,##0.00</c:formatCode>
                <c:ptCount val="22"/>
                <c:pt idx="0">
                  <c:v>86106</c:v>
                </c:pt>
                <c:pt idx="1">
                  <c:v>99883</c:v>
                </c:pt>
                <c:pt idx="2">
                  <c:v>83285</c:v>
                </c:pt>
                <c:pt idx="3">
                  <c:v>65632</c:v>
                </c:pt>
                <c:pt idx="4">
                  <c:v>84426.540000000008</c:v>
                </c:pt>
                <c:pt idx="5">
                  <c:v>95754</c:v>
                </c:pt>
                <c:pt idx="6">
                  <c:v>72463</c:v>
                </c:pt>
                <c:pt idx="7">
                  <c:v>78129</c:v>
                </c:pt>
                <c:pt idx="8">
                  <c:v>67879.09</c:v>
                </c:pt>
                <c:pt idx="9">
                  <c:v>42982.49</c:v>
                </c:pt>
                <c:pt idx="10">
                  <c:v>71363.23000000001</c:v>
                </c:pt>
                <c:pt idx="11">
                  <c:v>50711.599999999991</c:v>
                </c:pt>
                <c:pt idx="12">
                  <c:v>176535.65</c:v>
                </c:pt>
                <c:pt idx="13">
                  <c:v>66995.320000000007</c:v>
                </c:pt>
                <c:pt idx="14">
                  <c:v>51873.210000000006</c:v>
                </c:pt>
                <c:pt idx="15">
                  <c:v>96338.16</c:v>
                </c:pt>
                <c:pt idx="16">
                  <c:v>74020.820000000007</c:v>
                </c:pt>
                <c:pt idx="17">
                  <c:v>51568.979999999996</c:v>
                </c:pt>
                <c:pt idx="18">
                  <c:v>62656.61</c:v>
                </c:pt>
                <c:pt idx="19">
                  <c:v>84695.464999999982</c:v>
                </c:pt>
                <c:pt idx="20">
                  <c:v>67439.48</c:v>
                </c:pt>
                <c:pt idx="21">
                  <c:v>70119.98</c:v>
                </c:pt>
              </c:numCache>
            </c:numRef>
          </c:val>
          <c:extLst>
            <c:ext xmlns:c16="http://schemas.microsoft.com/office/drawing/2014/chart" uri="{C3380CC4-5D6E-409C-BE32-E72D297353CC}">
              <c16:uniqueId val="{00000001-4592-4FBA-8202-DEC51269BCB8}"/>
            </c:ext>
          </c:extLst>
        </c:ser>
        <c:ser>
          <c:idx val="2"/>
          <c:order val="2"/>
          <c:tx>
            <c:strRef>
              <c:f>Total!$E$1</c:f>
              <c:strCache>
                <c:ptCount val="1"/>
                <c:pt idx="0">
                  <c:v>ΚΑΥΣΙΜΟ ΞΥΛΟ (κ.μ.)</c:v>
                </c:pt>
              </c:strCache>
            </c:strRef>
          </c:tx>
          <c:spPr>
            <a:solidFill>
              <a:schemeClr val="accent3"/>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Total!$E$2:$E$23</c:f>
              <c:numCache>
                <c:formatCode>#,##0.00</c:formatCode>
                <c:ptCount val="22"/>
                <c:pt idx="0">
                  <c:v>451352</c:v>
                </c:pt>
                <c:pt idx="1">
                  <c:v>469473</c:v>
                </c:pt>
                <c:pt idx="2">
                  <c:v>438908</c:v>
                </c:pt>
                <c:pt idx="3">
                  <c:v>515976</c:v>
                </c:pt>
                <c:pt idx="4">
                  <c:v>484250.76</c:v>
                </c:pt>
                <c:pt idx="5">
                  <c:v>512394</c:v>
                </c:pt>
                <c:pt idx="6">
                  <c:v>483991</c:v>
                </c:pt>
                <c:pt idx="7">
                  <c:v>534830</c:v>
                </c:pt>
                <c:pt idx="8">
                  <c:v>468096.57000000007</c:v>
                </c:pt>
                <c:pt idx="9">
                  <c:v>480626.98000000016</c:v>
                </c:pt>
                <c:pt idx="10">
                  <c:v>468494.18</c:v>
                </c:pt>
                <c:pt idx="11">
                  <c:v>494168.77</c:v>
                </c:pt>
                <c:pt idx="12">
                  <c:v>482363.37999999995</c:v>
                </c:pt>
                <c:pt idx="13">
                  <c:v>480791.93000000005</c:v>
                </c:pt>
                <c:pt idx="14">
                  <c:v>441491.7900000001</c:v>
                </c:pt>
                <c:pt idx="15">
                  <c:v>527756.15000000014</c:v>
                </c:pt>
                <c:pt idx="16">
                  <c:v>494877.05000000005</c:v>
                </c:pt>
                <c:pt idx="17">
                  <c:v>452805.77999999997</c:v>
                </c:pt>
                <c:pt idx="18">
                  <c:v>445513.11999999994</c:v>
                </c:pt>
                <c:pt idx="19">
                  <c:v>397797.99700000009</c:v>
                </c:pt>
                <c:pt idx="20">
                  <c:v>390607.76999999996</c:v>
                </c:pt>
                <c:pt idx="21">
                  <c:v>372584.52</c:v>
                </c:pt>
              </c:numCache>
            </c:numRef>
          </c:val>
          <c:extLst>
            <c:ext xmlns:c16="http://schemas.microsoft.com/office/drawing/2014/chart" uri="{C3380CC4-5D6E-409C-BE32-E72D297353CC}">
              <c16:uniqueId val="{00000002-4592-4FBA-8202-DEC51269BCB8}"/>
            </c:ext>
          </c:extLst>
        </c:ser>
        <c:dLbls>
          <c:showLegendKey val="0"/>
          <c:showVal val="0"/>
          <c:showCatName val="0"/>
          <c:showSerName val="0"/>
          <c:showPercent val="0"/>
          <c:showBubbleSize val="0"/>
        </c:dLbls>
        <c:gapWidth val="150"/>
        <c:overlap val="100"/>
        <c:axId val="144932864"/>
        <c:axId val="144934400"/>
      </c:barChart>
      <c:catAx>
        <c:axId val="14493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934400"/>
        <c:crosses val="autoZero"/>
        <c:auto val="1"/>
        <c:lblAlgn val="ctr"/>
        <c:lblOffset val="100"/>
        <c:noMultiLvlLbl val="0"/>
      </c:catAx>
      <c:valAx>
        <c:axId val="1449344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932864"/>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lumMod val="95000"/>
      </a:schemeClr>
    </a:solidFill>
    <a:ln w="19050" cap="flat" cmpd="sng" algn="ctr">
      <a:solidFill>
        <a:srgbClr val="27525A"/>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000" b="1" dirty="0"/>
              <a:t>Παραγωγή ανά δασοπονικό είδος (2022)</a:t>
            </a:r>
            <a:endParaRPr lang="en-US" sz="1000" b="1" dirty="0"/>
          </a:p>
        </c:rich>
      </c:tx>
      <c:overlay val="0"/>
      <c:spPr>
        <a:noFill/>
        <a:ln>
          <a:noFill/>
        </a:ln>
        <a:effectLst/>
      </c:spPr>
    </c:title>
    <c:autoTitleDeleted val="0"/>
    <c:plotArea>
      <c:layout/>
      <c:barChart>
        <c:barDir val="col"/>
        <c:grouping val="stacked"/>
        <c:varyColors val="0"/>
        <c:ser>
          <c:idx val="0"/>
          <c:order val="0"/>
          <c:tx>
            <c:strRef>
              <c:f>'ΠΑΡΑΓΩΓΗ ΔΑΣ. ΠΡ. 2022'!$D$3</c:f>
              <c:strCache>
                <c:ptCount val="1"/>
                <c:pt idx="0">
                  <c:v>ΤΕΧΝΙΚΟ ΞΥΛΟ (κ.μ.)</c:v>
                </c:pt>
              </c:strCache>
            </c:strRef>
          </c:tx>
          <c:spPr>
            <a:solidFill>
              <a:schemeClr val="accent1"/>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2022'!$D$4:$D$11</c:f>
              <c:numCache>
                <c:formatCode>###,###,###,###,##0.00</c:formatCode>
                <c:ptCount val="8"/>
                <c:pt idx="0">
                  <c:v>55517.24</c:v>
                </c:pt>
                <c:pt idx="1">
                  <c:v>12422.04</c:v>
                </c:pt>
                <c:pt idx="2">
                  <c:v>117459.37001000001</c:v>
                </c:pt>
                <c:pt idx="3">
                  <c:v>90909.090016999995</c:v>
                </c:pt>
                <c:pt idx="4">
                  <c:v>16529.160044</c:v>
                </c:pt>
                <c:pt idx="5">
                  <c:v>8307.310007</c:v>
                </c:pt>
                <c:pt idx="6">
                  <c:v>511.36000200000001</c:v>
                </c:pt>
                <c:pt idx="7">
                  <c:v>343.62</c:v>
                </c:pt>
              </c:numCache>
            </c:numRef>
          </c:val>
          <c:extLst>
            <c:ext xmlns:c16="http://schemas.microsoft.com/office/drawing/2014/chart" uri="{C3380CC4-5D6E-409C-BE32-E72D297353CC}">
              <c16:uniqueId val="{00000000-F5A6-47AE-8302-EFED1A7742EA}"/>
            </c:ext>
          </c:extLst>
        </c:ser>
        <c:ser>
          <c:idx val="1"/>
          <c:order val="1"/>
          <c:tx>
            <c:strRef>
              <c:f>'ΠΑΡΑΓΩΓΗ ΔΑΣ. ΠΡ. 2022'!$E$3</c:f>
              <c:strCache>
                <c:ptCount val="1"/>
                <c:pt idx="0">
                  <c:v>ΒΙΟΜΗΧΑΝΙΚΟ ΞΥΛΟ (κ.μ.)</c:v>
                </c:pt>
              </c:strCache>
            </c:strRef>
          </c:tx>
          <c:spPr>
            <a:solidFill>
              <a:schemeClr val="accent2"/>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2022'!$E$4:$E$11</c:f>
              <c:numCache>
                <c:formatCode>###,###,###,###,##0.00</c:formatCode>
                <c:ptCount val="8"/>
                <c:pt idx="0">
                  <c:v>3512.6600279999998</c:v>
                </c:pt>
                <c:pt idx="1">
                  <c:v>254.32000100000002</c:v>
                </c:pt>
                <c:pt idx="2">
                  <c:v>55156.940035000007</c:v>
                </c:pt>
                <c:pt idx="3">
                  <c:v>1074.9000520000002</c:v>
                </c:pt>
                <c:pt idx="4">
                  <c:v>2507.7000699999994</c:v>
                </c:pt>
                <c:pt idx="5">
                  <c:v>3815.8000160000006</c:v>
                </c:pt>
                <c:pt idx="6">
                  <c:v>5.0000000000000013E-6</c:v>
                </c:pt>
                <c:pt idx="7">
                  <c:v>3797.66</c:v>
                </c:pt>
              </c:numCache>
            </c:numRef>
          </c:val>
          <c:extLst>
            <c:ext xmlns:c16="http://schemas.microsoft.com/office/drawing/2014/chart" uri="{C3380CC4-5D6E-409C-BE32-E72D297353CC}">
              <c16:uniqueId val="{00000001-F5A6-47AE-8302-EFED1A7742EA}"/>
            </c:ext>
          </c:extLst>
        </c:ser>
        <c:ser>
          <c:idx val="2"/>
          <c:order val="2"/>
          <c:tx>
            <c:strRef>
              <c:f>'ΠΑΡΑΓΩΓΗ ΔΑΣ. ΠΡ. 2022'!$F$3</c:f>
              <c:strCache>
                <c:ptCount val="1"/>
                <c:pt idx="0">
                  <c:v>ΚΑΥΣΙΜΟ ΞΥΛΟ (κ.μ.)</c:v>
                </c:pt>
              </c:strCache>
            </c:strRef>
          </c:tx>
          <c:spPr>
            <a:solidFill>
              <a:schemeClr val="accent3"/>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2022'!$F$4:$F$11</c:f>
              <c:numCache>
                <c:formatCode>###,###,###,###,##0.00</c:formatCode>
                <c:ptCount val="8"/>
                <c:pt idx="0">
                  <c:v>6232.3300014000006</c:v>
                </c:pt>
                <c:pt idx="1">
                  <c:v>2.0000000000000004E-7</c:v>
                </c:pt>
                <c:pt idx="2">
                  <c:v>31112.140002200005</c:v>
                </c:pt>
                <c:pt idx="3">
                  <c:v>112333.5600005</c:v>
                </c:pt>
                <c:pt idx="4">
                  <c:v>206150.74000019999</c:v>
                </c:pt>
                <c:pt idx="5">
                  <c:v>3197.3100007000003</c:v>
                </c:pt>
                <c:pt idx="6">
                  <c:v>976.75000009999997</c:v>
                </c:pt>
                <c:pt idx="7">
                  <c:v>12581.69</c:v>
                </c:pt>
              </c:numCache>
            </c:numRef>
          </c:val>
          <c:extLst>
            <c:ext xmlns:c16="http://schemas.microsoft.com/office/drawing/2014/chart" uri="{C3380CC4-5D6E-409C-BE32-E72D297353CC}">
              <c16:uniqueId val="{00000002-F5A6-47AE-8302-EFED1A7742EA}"/>
            </c:ext>
          </c:extLst>
        </c:ser>
        <c:dLbls>
          <c:showLegendKey val="0"/>
          <c:showVal val="0"/>
          <c:showCatName val="0"/>
          <c:showSerName val="0"/>
          <c:showPercent val="0"/>
          <c:showBubbleSize val="0"/>
        </c:dLbls>
        <c:gapWidth val="150"/>
        <c:overlap val="100"/>
        <c:axId val="146149376"/>
        <c:axId val="146150912"/>
      </c:barChart>
      <c:catAx>
        <c:axId val="14614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150912"/>
        <c:crosses val="autoZero"/>
        <c:auto val="1"/>
        <c:lblAlgn val="ctr"/>
        <c:lblOffset val="100"/>
        <c:noMultiLvlLbl val="0"/>
      </c:catAx>
      <c:valAx>
        <c:axId val="1461509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l-GR"/>
                  <a:t>κ.μ</a:t>
                </a:r>
                <a:endParaRPr lang="en-US"/>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14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'Δασοκομία &amp; Υλοτομία'!$B$7</c:f>
              <c:strCache>
                <c:ptCount val="1"/>
                <c:pt idx="0">
                  <c:v>Εισαγωγές</c:v>
                </c:pt>
              </c:strCache>
            </c:strRef>
          </c:tx>
          <c:spPr>
            <a:solidFill>
              <a:srgbClr val="76956D"/>
            </a:solidFill>
            <a:ln>
              <a:noFill/>
            </a:ln>
            <a:effectLst>
              <a:outerShdw blurRad="57150" dist="19050" dir="5400000" algn="ctr" rotWithShape="0">
                <a:srgbClr val="000000">
                  <a:alpha val="63000"/>
                </a:srgbClr>
              </a:outerShdw>
            </a:effectLst>
          </c:spPr>
          <c:invertIfNegative val="0"/>
          <c:dLbls>
            <c:spPr>
              <a:solidFill>
                <a:sysClr val="window" lastClr="FFFFFF"/>
              </a:solidFill>
              <a:ln>
                <a:noFill/>
              </a:ln>
              <a:effectLst/>
            </c:spPr>
            <c:txPr>
              <a:bodyPr/>
              <a:lstStyle/>
              <a:p>
                <a:pPr>
                  <a:defRPr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Υλοτομία'!$C$7:$M$7</c:f>
              <c:numCache>
                <c:formatCode>#,##0,;\-#,##0,</c:formatCode>
                <c:ptCount val="11"/>
                <c:pt idx="0">
                  <c:v>8216761</c:v>
                </c:pt>
                <c:pt idx="1">
                  <c:v>8049420</c:v>
                </c:pt>
                <c:pt idx="2">
                  <c:v>8725646</c:v>
                </c:pt>
                <c:pt idx="3">
                  <c:v>8785802</c:v>
                </c:pt>
                <c:pt idx="4">
                  <c:v>8277364</c:v>
                </c:pt>
                <c:pt idx="5">
                  <c:v>9816613</c:v>
                </c:pt>
                <c:pt idx="6">
                  <c:v>9155700</c:v>
                </c:pt>
                <c:pt idx="7">
                  <c:v>12453141</c:v>
                </c:pt>
                <c:pt idx="8">
                  <c:v>13925887</c:v>
                </c:pt>
                <c:pt idx="9">
                  <c:v>16481731</c:v>
                </c:pt>
                <c:pt idx="10">
                  <c:v>17040310</c:v>
                </c:pt>
              </c:numCache>
            </c:numRef>
          </c:val>
          <c:extLst>
            <c:ext xmlns:c16="http://schemas.microsoft.com/office/drawing/2014/chart" uri="{C3380CC4-5D6E-409C-BE32-E72D297353CC}">
              <c16:uniqueId val="{00000000-62AC-4340-894F-6CAE7FC10E0E}"/>
            </c:ext>
          </c:extLst>
        </c:ser>
        <c:ser>
          <c:idx val="3"/>
          <c:order val="1"/>
          <c:tx>
            <c:strRef>
              <c:f>'Δασοκομία &amp; Υλοτομία'!$B$8</c:f>
              <c:strCache>
                <c:ptCount val="1"/>
                <c:pt idx="0">
                  <c:v>Εξαγωγές</c:v>
                </c:pt>
              </c:strCache>
            </c:strRef>
          </c:tx>
          <c:spPr>
            <a:solidFill>
              <a:srgbClr val="27525A"/>
            </a:solidFill>
            <a:ln>
              <a:noFill/>
            </a:ln>
            <a:effectLst>
              <a:outerShdw blurRad="57150" dist="19050" dir="5400000" algn="ctr" rotWithShape="0">
                <a:srgbClr val="000000">
                  <a:alpha val="63000"/>
                </a:srgbClr>
              </a:outerShdw>
            </a:effectLst>
          </c:spPr>
          <c:invertIfNegative val="0"/>
          <c:dLbls>
            <c:spPr>
              <a:solidFill>
                <a:sysClr val="window" lastClr="FFFFFF"/>
              </a:solidFill>
              <a:ln>
                <a:noFill/>
              </a:ln>
              <a:effectLst/>
            </c:spPr>
            <c:txPr>
              <a:bodyPr/>
              <a:lstStyle/>
              <a:p>
                <a:pPr>
                  <a:defRPr b="1">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Υλοτομία'!$C$8:$M$8</c:f>
              <c:numCache>
                <c:formatCode>#,##0,;\-#,##0,</c:formatCode>
                <c:ptCount val="11"/>
                <c:pt idx="0">
                  <c:v>7584756</c:v>
                </c:pt>
                <c:pt idx="1">
                  <c:v>5638081</c:v>
                </c:pt>
                <c:pt idx="2">
                  <c:v>3944951</c:v>
                </c:pt>
                <c:pt idx="3">
                  <c:v>4551110</c:v>
                </c:pt>
                <c:pt idx="4">
                  <c:v>4118950</c:v>
                </c:pt>
                <c:pt idx="5">
                  <c:v>2870337</c:v>
                </c:pt>
                <c:pt idx="6">
                  <c:v>2749800</c:v>
                </c:pt>
                <c:pt idx="7">
                  <c:v>3295046</c:v>
                </c:pt>
                <c:pt idx="8">
                  <c:v>1598787</c:v>
                </c:pt>
                <c:pt idx="9">
                  <c:v>2026482</c:v>
                </c:pt>
                <c:pt idx="10">
                  <c:v>3412028</c:v>
                </c:pt>
              </c:numCache>
            </c:numRef>
          </c:val>
          <c:extLst>
            <c:ext xmlns:c16="http://schemas.microsoft.com/office/drawing/2014/chart" uri="{C3380CC4-5D6E-409C-BE32-E72D297353CC}">
              <c16:uniqueId val="{00000001-62AC-4340-894F-6CAE7FC10E0E}"/>
            </c:ext>
          </c:extLst>
        </c:ser>
        <c:dLbls>
          <c:showLegendKey val="0"/>
          <c:showVal val="1"/>
          <c:showCatName val="0"/>
          <c:showSerName val="0"/>
          <c:showPercent val="0"/>
          <c:showBubbleSize val="0"/>
        </c:dLbls>
        <c:gapWidth val="219"/>
        <c:axId val="255788160"/>
        <c:axId val="255790080"/>
      </c:barChart>
      <c:lineChart>
        <c:grouping val="standard"/>
        <c:varyColors val="0"/>
        <c:ser>
          <c:idx val="0"/>
          <c:order val="2"/>
          <c:tx>
            <c:strRef>
              <c:f>'Δασοκομία &amp; Υλοτομία'!$B$7</c:f>
              <c:strCache>
                <c:ptCount val="1"/>
                <c:pt idx="0">
                  <c:v>Εισαγωγές</c:v>
                </c:pt>
              </c:strCache>
            </c:strRef>
          </c:tx>
          <c:spPr>
            <a:ln>
              <a:solidFill>
                <a:srgbClr val="5B4A42"/>
              </a:solidFill>
            </a:ln>
            <a:effectLst/>
          </c:spPr>
          <c:marker>
            <c:symbol val="none"/>
          </c:marker>
          <c:dLbls>
            <c:delete val="1"/>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Υλοτομία'!$C$7:$M$7</c:f>
              <c:numCache>
                <c:formatCode>#,##0,;\-#,##0,</c:formatCode>
                <c:ptCount val="11"/>
                <c:pt idx="0">
                  <c:v>8216761</c:v>
                </c:pt>
                <c:pt idx="1">
                  <c:v>8049420</c:v>
                </c:pt>
                <c:pt idx="2">
                  <c:v>8725646</c:v>
                </c:pt>
                <c:pt idx="3">
                  <c:v>8785802</c:v>
                </c:pt>
                <c:pt idx="4">
                  <c:v>8277364</c:v>
                </c:pt>
                <c:pt idx="5">
                  <c:v>9816613</c:v>
                </c:pt>
                <c:pt idx="6">
                  <c:v>9155700</c:v>
                </c:pt>
                <c:pt idx="7">
                  <c:v>12453141</c:v>
                </c:pt>
                <c:pt idx="8">
                  <c:v>13925887</c:v>
                </c:pt>
                <c:pt idx="9">
                  <c:v>16481731</c:v>
                </c:pt>
                <c:pt idx="10">
                  <c:v>17040310</c:v>
                </c:pt>
              </c:numCache>
            </c:numRef>
          </c:val>
          <c:smooth val="0"/>
          <c:extLst>
            <c:ext xmlns:c16="http://schemas.microsoft.com/office/drawing/2014/chart" uri="{C3380CC4-5D6E-409C-BE32-E72D297353CC}">
              <c16:uniqueId val="{00000002-62AC-4340-894F-6CAE7FC10E0E}"/>
            </c:ext>
          </c:extLst>
        </c:ser>
        <c:ser>
          <c:idx val="1"/>
          <c:order val="3"/>
          <c:tx>
            <c:strRef>
              <c:f>'Δασοκομία &amp; Υλοτομία'!$B$8</c:f>
              <c:strCache>
                <c:ptCount val="1"/>
                <c:pt idx="0">
                  <c:v>Εξαγωγές</c:v>
                </c:pt>
              </c:strCache>
            </c:strRef>
          </c:tx>
          <c:spPr>
            <a:ln>
              <a:solidFill>
                <a:srgbClr val="FFC23D"/>
              </a:solidFill>
            </a:ln>
            <a:effectLst/>
          </c:spPr>
          <c:marker>
            <c:symbol val="none"/>
          </c:marker>
          <c:dLbls>
            <c:delete val="1"/>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Υλοτομία'!$C$8:$M$8</c:f>
              <c:numCache>
                <c:formatCode>#,##0,;\-#,##0,</c:formatCode>
                <c:ptCount val="11"/>
                <c:pt idx="0">
                  <c:v>7584756</c:v>
                </c:pt>
                <c:pt idx="1">
                  <c:v>5638081</c:v>
                </c:pt>
                <c:pt idx="2">
                  <c:v>3944951</c:v>
                </c:pt>
                <c:pt idx="3">
                  <c:v>4551110</c:v>
                </c:pt>
                <c:pt idx="4">
                  <c:v>4118950</c:v>
                </c:pt>
                <c:pt idx="5">
                  <c:v>2870337</c:v>
                </c:pt>
                <c:pt idx="6">
                  <c:v>2749800</c:v>
                </c:pt>
                <c:pt idx="7">
                  <c:v>3295046</c:v>
                </c:pt>
                <c:pt idx="8">
                  <c:v>1598787</c:v>
                </c:pt>
                <c:pt idx="9">
                  <c:v>2026482</c:v>
                </c:pt>
                <c:pt idx="10">
                  <c:v>3412028</c:v>
                </c:pt>
              </c:numCache>
            </c:numRef>
          </c:val>
          <c:smooth val="0"/>
          <c:extLst>
            <c:ext xmlns:c16="http://schemas.microsoft.com/office/drawing/2014/chart" uri="{C3380CC4-5D6E-409C-BE32-E72D297353CC}">
              <c16:uniqueId val="{00000003-62AC-4340-894F-6CAE7FC10E0E}"/>
            </c:ext>
          </c:extLst>
        </c:ser>
        <c:dLbls>
          <c:showLegendKey val="0"/>
          <c:showVal val="1"/>
          <c:showCatName val="0"/>
          <c:showSerName val="0"/>
          <c:showPercent val="0"/>
          <c:showBubbleSize val="0"/>
        </c:dLbls>
        <c:marker val="1"/>
        <c:smooth val="0"/>
        <c:axId val="255788160"/>
        <c:axId val="255790080"/>
      </c:lineChart>
      <c:catAx>
        <c:axId val="2557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55790080"/>
        <c:crosses val="autoZero"/>
        <c:auto val="1"/>
        <c:lblAlgn val="ctr"/>
        <c:lblOffset val="100"/>
        <c:noMultiLvlLbl val="0"/>
      </c:catAx>
      <c:valAx>
        <c:axId val="255790080"/>
        <c:scaling>
          <c:orientation val="minMax"/>
        </c:scaling>
        <c:delete val="1"/>
        <c:axPos val="l"/>
        <c:numFmt formatCode="#,##0,;\-#,##0," sourceLinked="1"/>
        <c:majorTickMark val="none"/>
        <c:minorTickMark val="none"/>
        <c:tickLblPos val="none"/>
        <c:crossAx val="255788160"/>
        <c:crosses val="autoZero"/>
        <c:crossBetween val="between"/>
      </c:valAx>
    </c:plotArea>
    <c:legend>
      <c:legendPos val="b"/>
      <c:overlay val="0"/>
      <c:spPr>
        <a:noFill/>
        <a:ln>
          <a:noFill/>
        </a:ln>
        <a:effectLst/>
      </c:spPr>
      <c:txPr>
        <a:bodyPr rot="0" vert="horz"/>
        <a:lstStyle/>
        <a:p>
          <a:pPr>
            <a:defRPr/>
          </a:pPr>
          <a:endParaRPr lang="en-US"/>
        </a:p>
      </c:txPr>
    </c:legend>
    <c:plotVisOnly val="1"/>
    <c:dispBlanksAs val="gap"/>
    <c:showDLblsOverMax val="0"/>
  </c:chart>
  <c:txPr>
    <a:bodyPr/>
    <a:lstStyle/>
    <a:p>
      <a:pPr>
        <a:defRPr sz="1050">
          <a:latin typeface="Arial" panose="020B060402020202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98369755186346"/>
          <c:y val="0.13539320329168972"/>
          <c:w val="0.65338641658556795"/>
          <c:h val="0.72456939453922897"/>
        </c:manualLayout>
      </c:layout>
      <c:barChart>
        <c:barDir val="bar"/>
        <c:grouping val="clustered"/>
        <c:varyColors val="0"/>
        <c:ser>
          <c:idx val="0"/>
          <c:order val="0"/>
          <c:tx>
            <c:strRef>
              <c:f>'ΣΥΓΚΕΝΤΡΩΤΙΚΟ '!$A$5</c:f>
              <c:strCache>
                <c:ptCount val="1"/>
                <c:pt idx="0">
                  <c:v>ΠΕ ΓΕΩΤΕΧΝΙΚΩΝ ΔΑΣΟΛΟΓΩΝ</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'!$B$5:$F$5</c:f>
              <c:numCache>
                <c:formatCode>General</c:formatCode>
                <c:ptCount val="5"/>
                <c:pt idx="0">
                  <c:v>3</c:v>
                </c:pt>
                <c:pt idx="1">
                  <c:v>136</c:v>
                </c:pt>
                <c:pt idx="2">
                  <c:v>286</c:v>
                </c:pt>
                <c:pt idx="3">
                  <c:v>126</c:v>
                </c:pt>
                <c:pt idx="4">
                  <c:v>1</c:v>
                </c:pt>
              </c:numCache>
            </c:numRef>
          </c:val>
          <c:extLst>
            <c:ext xmlns:c16="http://schemas.microsoft.com/office/drawing/2014/chart" uri="{C3380CC4-5D6E-409C-BE32-E72D297353CC}">
              <c16:uniqueId val="{00000000-47C6-48BA-A27D-1FD1D204D258}"/>
            </c:ext>
          </c:extLst>
        </c:ser>
        <c:ser>
          <c:idx val="1"/>
          <c:order val="1"/>
          <c:tx>
            <c:strRef>
              <c:f>'ΣΥΓΚΕΝΤΡΩΤΙΚΟ '!$A$6</c:f>
              <c:strCache>
                <c:ptCount val="1"/>
                <c:pt idx="0">
                  <c:v>ΤΕ ΤΕΧΝΟΛΟΓΩΝ ΔΑΣΟΠΟΝΙΑΣ</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'!$B$6:$F$6</c:f>
              <c:numCache>
                <c:formatCode>General</c:formatCode>
                <c:ptCount val="5"/>
                <c:pt idx="0">
                  <c:v>1</c:v>
                </c:pt>
                <c:pt idx="1">
                  <c:v>83</c:v>
                </c:pt>
                <c:pt idx="2">
                  <c:v>227</c:v>
                </c:pt>
                <c:pt idx="3">
                  <c:v>108</c:v>
                </c:pt>
                <c:pt idx="4">
                  <c:v>0</c:v>
                </c:pt>
              </c:numCache>
            </c:numRef>
          </c:val>
          <c:extLst>
            <c:ext xmlns:c16="http://schemas.microsoft.com/office/drawing/2014/chart" uri="{C3380CC4-5D6E-409C-BE32-E72D297353CC}">
              <c16:uniqueId val="{00000001-47C6-48BA-A27D-1FD1D204D258}"/>
            </c:ext>
          </c:extLst>
        </c:ser>
        <c:ser>
          <c:idx val="2"/>
          <c:order val="2"/>
          <c:tx>
            <c:strRef>
              <c:f>'ΣΥΓΚΕΝΤΡΩΤΙΚΟ '!$A$7</c:f>
              <c:strCache>
                <c:ptCount val="1"/>
                <c:pt idx="0">
                  <c:v>ΔΕ ΔΑΣΟΦΥΛΑΚΩΝ</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'!$B$7:$F$7</c:f>
              <c:numCache>
                <c:formatCode>General</c:formatCode>
                <c:ptCount val="5"/>
                <c:pt idx="0">
                  <c:v>2</c:v>
                </c:pt>
                <c:pt idx="1">
                  <c:v>76</c:v>
                </c:pt>
                <c:pt idx="2">
                  <c:v>991</c:v>
                </c:pt>
                <c:pt idx="3">
                  <c:v>313</c:v>
                </c:pt>
                <c:pt idx="4">
                  <c:v>0</c:v>
                </c:pt>
              </c:numCache>
            </c:numRef>
          </c:val>
          <c:extLst>
            <c:ext xmlns:c16="http://schemas.microsoft.com/office/drawing/2014/chart" uri="{C3380CC4-5D6E-409C-BE32-E72D297353CC}">
              <c16:uniqueId val="{00000002-47C6-48BA-A27D-1FD1D204D258}"/>
            </c:ext>
          </c:extLst>
        </c:ser>
        <c:ser>
          <c:idx val="3"/>
          <c:order val="3"/>
          <c:tx>
            <c:strRef>
              <c:f>'ΣΥΓΚΕΝΤΡΩΤΙΚΟ '!$A$8</c:f>
              <c:strCache>
                <c:ptCount val="1"/>
                <c:pt idx="0">
                  <c:v>ΣΥΝΟΛΟ</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'!$B$8:$F$8</c:f>
              <c:numCache>
                <c:formatCode>General</c:formatCode>
                <c:ptCount val="5"/>
                <c:pt idx="0">
                  <c:v>6</c:v>
                </c:pt>
                <c:pt idx="1">
                  <c:v>295</c:v>
                </c:pt>
                <c:pt idx="2">
                  <c:v>1504</c:v>
                </c:pt>
                <c:pt idx="3">
                  <c:v>547</c:v>
                </c:pt>
                <c:pt idx="4">
                  <c:v>1</c:v>
                </c:pt>
              </c:numCache>
            </c:numRef>
          </c:val>
          <c:extLst>
            <c:ext xmlns:c16="http://schemas.microsoft.com/office/drawing/2014/chart" uri="{C3380CC4-5D6E-409C-BE32-E72D297353CC}">
              <c16:uniqueId val="{00000003-47C6-48BA-A27D-1FD1D204D258}"/>
            </c:ext>
          </c:extLst>
        </c:ser>
        <c:dLbls>
          <c:showLegendKey val="0"/>
          <c:showVal val="0"/>
          <c:showCatName val="0"/>
          <c:showSerName val="0"/>
          <c:showPercent val="0"/>
          <c:showBubbleSize val="0"/>
        </c:dLbls>
        <c:gapWidth val="150"/>
        <c:axId val="152399872"/>
        <c:axId val="152401408"/>
      </c:barChart>
      <c:catAx>
        <c:axId val="152399872"/>
        <c:scaling>
          <c:orientation val="minMax"/>
        </c:scaling>
        <c:delete val="0"/>
        <c:axPos val="l"/>
        <c:numFmt formatCode="General" sourceLinked="0"/>
        <c:majorTickMark val="out"/>
        <c:minorTickMark val="none"/>
        <c:tickLblPos val="nextTo"/>
        <c:txPr>
          <a:bodyPr/>
          <a:lstStyle/>
          <a:p>
            <a:pPr>
              <a:defRPr sz="1050"/>
            </a:pPr>
            <a:endParaRPr lang="en-US"/>
          </a:p>
        </c:txPr>
        <c:crossAx val="152401408"/>
        <c:crosses val="autoZero"/>
        <c:auto val="1"/>
        <c:lblAlgn val="ctr"/>
        <c:lblOffset val="100"/>
        <c:noMultiLvlLbl val="0"/>
      </c:catAx>
      <c:valAx>
        <c:axId val="152401408"/>
        <c:scaling>
          <c:orientation val="minMax"/>
        </c:scaling>
        <c:delete val="0"/>
        <c:axPos val="b"/>
        <c:majorGridlines/>
        <c:minorGridlines/>
        <c:numFmt formatCode="General" sourceLinked="1"/>
        <c:majorTickMark val="out"/>
        <c:minorTickMark val="none"/>
        <c:tickLblPos val="nextTo"/>
        <c:crossAx val="152399872"/>
        <c:crosses val="autoZero"/>
        <c:crossBetween val="between"/>
      </c:valAx>
      <c:spPr>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plotArea>
    <c:legend>
      <c:legendPos val="r"/>
      <c:layout>
        <c:manualLayout>
          <c:xMode val="edge"/>
          <c:yMode val="edge"/>
          <c:x val="0.8110301100002949"/>
          <c:y val="0.22399536286252103"/>
          <c:w val="0.17230322333303838"/>
          <c:h val="0.61355008043349513"/>
        </c:manualLayout>
      </c:layout>
      <c:overlay val="0"/>
      <c:txPr>
        <a:bodyPr/>
        <a:lstStyle/>
        <a:p>
          <a:pPr>
            <a:defRPr sz="800"/>
          </a:pPr>
          <a:endParaRPr lang="en-US"/>
        </a:p>
      </c:txPr>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548589597042473E-2"/>
          <c:y val="0.18061539775882449"/>
          <c:w val="0.69172367031742432"/>
          <c:h val="0.58413734675570617"/>
        </c:manualLayout>
      </c:layout>
      <c:bar3DChart>
        <c:barDir val="col"/>
        <c:grouping val="clustered"/>
        <c:varyColors val="0"/>
        <c:ser>
          <c:idx val="0"/>
          <c:order val="0"/>
          <c:tx>
            <c:strRef>
              <c:f>Φύλλο1!$J$6</c:f>
              <c:strCache>
                <c:ptCount val="1"/>
                <c:pt idx="0">
                  <c:v>ΠΕ ΓΕΩΤΕΧΝΙΚΩΝ ΔΑΣΟΛΟΓΩΝ</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Φύλλο1!$K$6:$M$6</c:f>
              <c:numCache>
                <c:formatCode>General</c:formatCode>
                <c:ptCount val="3"/>
                <c:pt idx="0">
                  <c:v>540</c:v>
                </c:pt>
                <c:pt idx="1">
                  <c:v>222</c:v>
                </c:pt>
                <c:pt idx="2">
                  <c:v>762</c:v>
                </c:pt>
              </c:numCache>
            </c:numRef>
          </c:val>
          <c:extLst>
            <c:ext xmlns:c16="http://schemas.microsoft.com/office/drawing/2014/chart" uri="{C3380CC4-5D6E-409C-BE32-E72D297353CC}">
              <c16:uniqueId val="{00000000-0085-438F-AAA4-AB34180604B4}"/>
            </c:ext>
          </c:extLst>
        </c:ser>
        <c:ser>
          <c:idx val="1"/>
          <c:order val="1"/>
          <c:tx>
            <c:strRef>
              <c:f>Φύλλο1!$J$7</c:f>
              <c:strCache>
                <c:ptCount val="1"/>
                <c:pt idx="0">
                  <c:v>ΤΕ ΔΑΣΟΠΟΝΙΑΣ</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Φύλλο1!$K$7:$M$7</c:f>
              <c:numCache>
                <c:formatCode>General</c:formatCode>
                <c:ptCount val="3"/>
                <c:pt idx="0">
                  <c:v>382</c:v>
                </c:pt>
                <c:pt idx="1">
                  <c:v>235</c:v>
                </c:pt>
                <c:pt idx="2">
                  <c:v>617</c:v>
                </c:pt>
              </c:numCache>
            </c:numRef>
          </c:val>
          <c:extLst>
            <c:ext xmlns:c16="http://schemas.microsoft.com/office/drawing/2014/chart" uri="{C3380CC4-5D6E-409C-BE32-E72D297353CC}">
              <c16:uniqueId val="{00000001-0085-438F-AAA4-AB34180604B4}"/>
            </c:ext>
          </c:extLst>
        </c:ser>
        <c:ser>
          <c:idx val="2"/>
          <c:order val="2"/>
          <c:tx>
            <c:strRef>
              <c:f>Φύλλο1!$J$8</c:f>
              <c:strCache>
                <c:ptCount val="1"/>
                <c:pt idx="0">
                  <c:v>ΔΕ ΔΑΣΟΦΥΛΑΚΩΝ</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Φύλλο1!$K$8:$M$8</c:f>
              <c:numCache>
                <c:formatCode>General</c:formatCode>
                <c:ptCount val="3"/>
                <c:pt idx="0">
                  <c:v>1407</c:v>
                </c:pt>
                <c:pt idx="1">
                  <c:v>295</c:v>
                </c:pt>
                <c:pt idx="2">
                  <c:v>1702</c:v>
                </c:pt>
              </c:numCache>
            </c:numRef>
          </c:val>
          <c:extLst>
            <c:ext xmlns:c16="http://schemas.microsoft.com/office/drawing/2014/chart" uri="{C3380CC4-5D6E-409C-BE32-E72D297353CC}">
              <c16:uniqueId val="{00000002-0085-438F-AAA4-AB34180604B4}"/>
            </c:ext>
          </c:extLst>
        </c:ser>
        <c:dLbls>
          <c:showLegendKey val="0"/>
          <c:showVal val="0"/>
          <c:showCatName val="0"/>
          <c:showSerName val="0"/>
          <c:showPercent val="0"/>
          <c:showBubbleSize val="0"/>
        </c:dLbls>
        <c:gapWidth val="150"/>
        <c:shape val="box"/>
        <c:axId val="152450176"/>
        <c:axId val="152451712"/>
        <c:axId val="0"/>
      </c:bar3DChart>
      <c:catAx>
        <c:axId val="152450176"/>
        <c:scaling>
          <c:orientation val="minMax"/>
        </c:scaling>
        <c:delete val="0"/>
        <c:axPos val="b"/>
        <c:numFmt formatCode="General" sourceLinked="0"/>
        <c:majorTickMark val="out"/>
        <c:minorTickMark val="none"/>
        <c:tickLblPos val="nextTo"/>
        <c:txPr>
          <a:bodyPr/>
          <a:lstStyle/>
          <a:p>
            <a:pPr>
              <a:defRPr sz="800"/>
            </a:pPr>
            <a:endParaRPr lang="en-US"/>
          </a:p>
        </c:txPr>
        <c:crossAx val="152451712"/>
        <c:crosses val="autoZero"/>
        <c:auto val="1"/>
        <c:lblAlgn val="ctr"/>
        <c:lblOffset val="100"/>
        <c:noMultiLvlLbl val="0"/>
      </c:catAx>
      <c:valAx>
        <c:axId val="152451712"/>
        <c:scaling>
          <c:orientation val="minMax"/>
        </c:scaling>
        <c:delete val="0"/>
        <c:axPos val="l"/>
        <c:majorGridlines/>
        <c:numFmt formatCode="General" sourceLinked="1"/>
        <c:majorTickMark val="out"/>
        <c:minorTickMark val="none"/>
        <c:tickLblPos val="nextTo"/>
        <c:crossAx val="152450176"/>
        <c:crosses val="autoZero"/>
        <c:crossBetween val="between"/>
      </c:valAx>
    </c:plotArea>
    <c:legend>
      <c:legendPos val="r"/>
      <c:layout>
        <c:manualLayout>
          <c:xMode val="edge"/>
          <c:yMode val="edge"/>
          <c:x val="0.77927722417492751"/>
          <c:y val="0.3101397531004827"/>
          <c:w val="0.20957718696496339"/>
          <c:h val="0.61263331007674671"/>
        </c:manualLayout>
      </c:layout>
      <c:overlay val="0"/>
      <c:txPr>
        <a:bodyPr/>
        <a:lstStyle/>
        <a:p>
          <a:pPr>
            <a:defRPr sz="800"/>
          </a:pPr>
          <a:endParaRPr lang="en-US"/>
        </a:p>
      </c:txPr>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0.36389</cdr:x>
      <cdr:y>0.21452</cdr:y>
    </cdr:from>
    <cdr:to>
      <cdr:x>0.53855</cdr:x>
      <cdr:y>0.32542</cdr:y>
    </cdr:to>
    <cdr:sp macro="" textlink="">
      <cdr:nvSpPr>
        <cdr:cNvPr id="2" name="TextBox 1">
          <a:extLst xmlns:a="http://schemas.openxmlformats.org/drawingml/2006/main">
            <a:ext uri="{FF2B5EF4-FFF2-40B4-BE49-F238E27FC236}">
              <a16:creationId xmlns:a16="http://schemas.microsoft.com/office/drawing/2014/main" id="{90DAD5EF-47BF-402C-B62A-50B084E7E646}"/>
            </a:ext>
          </a:extLst>
        </cdr:cNvPr>
        <cdr:cNvSpPr txBox="1"/>
      </cdr:nvSpPr>
      <cdr:spPr>
        <a:xfrm xmlns:a="http://schemas.openxmlformats.org/drawingml/2006/main">
          <a:off x="2617908" y="1001267"/>
          <a:ext cx="1256536" cy="51762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ctr"/>
          <a:r>
            <a:rPr lang="el-GR" sz="900" dirty="0">
              <a:solidFill>
                <a:schemeClr val="bg1">
                  <a:lumMod val="50000"/>
                </a:schemeClr>
              </a:solidFill>
            </a:rPr>
            <a:t>Εθνική Απογραφή Δασών 1992</a:t>
          </a:r>
        </a:p>
      </cdr:txBody>
    </cdr:sp>
  </cdr:relSizeAnchor>
</c:userShapes>
</file>

<file path=ppt/drawings/drawing2.xml><?xml version="1.0" encoding="utf-8"?>
<c:userShapes xmlns:c="http://schemas.openxmlformats.org/drawingml/2006/chart">
  <cdr:relSizeAnchor xmlns:cdr="http://schemas.openxmlformats.org/drawingml/2006/chartDrawing">
    <cdr:from>
      <cdr:x>0.02258</cdr:x>
      <cdr:y>0.03923</cdr:y>
    </cdr:from>
    <cdr:to>
      <cdr:x>0.98977</cdr:x>
      <cdr:y>0.11889</cdr:y>
    </cdr:to>
    <cdr:sp macro="" textlink="">
      <cdr:nvSpPr>
        <cdr:cNvPr id="2" name="1 - TextBox"/>
        <cdr:cNvSpPr txBox="1"/>
      </cdr:nvSpPr>
      <cdr:spPr>
        <a:xfrm xmlns:a="http://schemas.openxmlformats.org/drawingml/2006/main">
          <a:off x="143383" y="115523"/>
          <a:ext cx="6141656" cy="234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00" b="1" spc="100" dirty="0"/>
            <a:t>ΗΛΙΚΙΑΚΗ ΔΙΑΣΤΡΩΜΑΤΩΣΗ ΥΠΑΛΛΗΛΩΝ</a:t>
          </a:r>
          <a:r>
            <a:rPr lang="el-GR" sz="1000" b="1" spc="100" baseline="0" dirty="0"/>
            <a:t> ΠΕΡΙΦΕΡΕΙΑΚΩΝ ΔΑΣΙΚΩΝ ΥΠΗΡΕΣΙΩΝ</a:t>
          </a:r>
          <a:endParaRPr lang="el-GR" sz="1000" b="1" spc="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0.02113</cdr:x>
      <cdr:y>0.04203</cdr:y>
    </cdr:from>
    <cdr:to>
      <cdr:x>0.97887</cdr:x>
      <cdr:y>0.13789</cdr:y>
    </cdr:to>
    <cdr:sp macro="" textlink="">
      <cdr:nvSpPr>
        <cdr:cNvPr id="2" name="1 - TextBox"/>
        <cdr:cNvSpPr txBox="1"/>
      </cdr:nvSpPr>
      <cdr:spPr>
        <a:xfrm xmlns:a="http://schemas.openxmlformats.org/drawingml/2006/main">
          <a:off x="110505" y="118069"/>
          <a:ext cx="5008771" cy="2692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00" b="1" dirty="0"/>
            <a:t>ΚΑΤΑΜΕΤΡΗΣΗ</a:t>
          </a:r>
          <a:r>
            <a:rPr lang="el-GR" sz="1000" b="1" baseline="0" dirty="0"/>
            <a:t> ΘΕΣΕΩΝ ΣΤΙΣ ΠΕΡΙΦΕΡΕΙΑΚΕΣ ΔΑΣΙΚΕΣ ΥΠΗΡΕΣΙΕΣ</a:t>
          </a:r>
          <a:endParaRPr lang="el-GR" sz="10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B304A91-4A94-4E69-A3F8-5E1211CC2F55}" type="datetimeFigureOut">
              <a:rPr lang="en-US">
                <a:latin typeface="Arial" panose="020B0604020202020204" pitchFamily="34" charset="0"/>
              </a:rPr>
              <a:pPr/>
              <a:t>10/23/2023</a:t>
            </a:fld>
            <a:endParaRPr lang="en-US">
              <a:latin typeface="Arial" panose="020B0604020202020204" pitchFamily="34" charset="0"/>
            </a:endParaRPr>
          </a:p>
        </p:txBody>
      </p:sp>
      <p:sp>
        <p:nvSpPr>
          <p:cNvPr id="4" name="Footer Placeholder 3"/>
          <p:cNvSpPr>
            <a:spLocks noGrp="1"/>
          </p:cNvSpPr>
          <p:nvPr>
            <p:ph type="ftr" sz="quarter" idx="2"/>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Tree>
    <p:extLst>
      <p:ext uri="{BB962C8B-B14F-4D97-AF65-F5344CB8AC3E}">
        <p14:creationId xmlns:p14="http://schemas.microsoft.com/office/powerpoint/2010/main" val="599903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1B089F8-E7FD-40A2-A1AA-DCE245FC3A78}" type="datetimeFigureOut">
              <a:rPr lang="en-GB"/>
              <a:pPr/>
              <a:t>23/10/2023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98D49C3-6639-40F8-82A8-AEF98E89CF71}" type="slidenum">
              <a:rPr lang="en-GB"/>
              <a:pPr/>
              <a:t>‹#›</a:t>
            </a:fld>
            <a:endParaRPr lang="en-GB"/>
          </a:p>
        </p:txBody>
      </p:sp>
    </p:spTree>
    <p:extLst>
      <p:ext uri="{BB962C8B-B14F-4D97-AF65-F5344CB8AC3E}">
        <p14:creationId xmlns:p14="http://schemas.microsoft.com/office/powerpoint/2010/main" val="3055578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2</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73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11</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21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12</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88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14</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114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15</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51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45EF1EE6-EF45-4926-950A-96F85277572F}" type="slidenum">
              <a:rPr lang="el-GR" smtClean="0"/>
              <a:pPr/>
              <a:t>3</a:t>
            </a:fld>
            <a:endParaRPr lang="el-GR"/>
          </a:p>
        </p:txBody>
      </p:sp>
    </p:spTree>
    <p:extLst>
      <p:ext uri="{BB962C8B-B14F-4D97-AF65-F5344CB8AC3E}">
        <p14:creationId xmlns:p14="http://schemas.microsoft.com/office/powerpoint/2010/main" val="2126815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4</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54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45EF1EE6-EF45-4926-950A-96F85277572F}" type="slidenum">
              <a:rPr lang="el-GR" smtClean="0"/>
              <a:pPr/>
              <a:t>5</a:t>
            </a:fld>
            <a:endParaRPr lang="el-GR"/>
          </a:p>
        </p:txBody>
      </p:sp>
    </p:spTree>
    <p:extLst>
      <p:ext uri="{BB962C8B-B14F-4D97-AF65-F5344CB8AC3E}">
        <p14:creationId xmlns:p14="http://schemas.microsoft.com/office/powerpoint/2010/main" val="231589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6</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775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7</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630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8</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83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9</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98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10</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610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Mobius Photo">
    <p:bg>
      <p:bgPr>
        <a:solidFill>
          <a:schemeClr val="bg2">
            <a:alpha val="2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683D8-37FE-4BD5-B053-8C0C41EB9601}"/>
              </a:ext>
            </a:extLst>
          </p:cNvPr>
          <p:cNvPicPr>
            <a:picLocks noChangeAspect="1"/>
          </p:cNvPicPr>
          <p:nvPr userDrawn="1"/>
        </p:nvPicPr>
        <p:blipFill>
          <a:blip r:embed="rId2"/>
          <a:stretch>
            <a:fillRect/>
          </a:stretch>
        </p:blipFill>
        <p:spPr>
          <a:xfrm>
            <a:off x="0" y="-883920"/>
            <a:ext cx="12344400" cy="8229600"/>
          </a:xfrm>
          <a:prstGeom prst="rect">
            <a:avLst/>
          </a:prstGeom>
        </p:spPr>
      </p:pic>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defRPr lang="en-GB" sz="100">
                <a:solidFill>
                  <a:srgbClr val="F0F0F0"/>
                </a:solidFill>
              </a:defRPr>
            </a:lvl1pPr>
          </a:lstStyle>
          <a:p>
            <a:pPr algn="l"/>
            <a:r>
              <a:rPr lang="en-GB"/>
              <a:t>Presentation Title   |   © Grant Thornton International Ltd</a:t>
            </a:r>
          </a:p>
        </p:txBody>
      </p:sp>
      <p:sp>
        <p:nvSpPr>
          <p:cNvPr id="8" name="Slide 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a:t>
            </a:fld>
            <a:endParaRPr lang="en-GB"/>
          </a:p>
        </p:txBody>
      </p:sp>
    </p:spTree>
    <p:extLst>
      <p:ext uri="{BB962C8B-B14F-4D97-AF65-F5344CB8AC3E}">
        <p14:creationId xmlns:p14="http://schemas.microsoft.com/office/powerpoint/2010/main" val="329225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683D8-37FE-4BD5-B053-8C0C41EB96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p:cNvSpPr>
            <a:spLocks noGrp="1"/>
          </p:cNvSpPr>
          <p:nvPr>
            <p:ph type="title" hasCustomPrompt="1"/>
          </p:nvPr>
        </p:nvSpPr>
        <p:spPr>
          <a:xfrm>
            <a:off x="508003" y="2697163"/>
            <a:ext cx="5708648" cy="512961"/>
          </a:xfrm>
        </p:spPr>
        <p:txBody>
          <a:bodyPr/>
          <a:lstStyle>
            <a:lvl1pPr>
              <a:lnSpc>
                <a:spcPts val="4000"/>
              </a:lnSpc>
              <a:defRPr sz="3600">
                <a:solidFill>
                  <a:schemeClr val="bg1"/>
                </a:solidFill>
              </a:defRPr>
            </a:lvl1pPr>
          </a:lstStyle>
          <a:p>
            <a:r>
              <a:rPr lang="en-US"/>
              <a:t>Main cover title</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531519"/>
            <a:ext cx="5708648" cy="471487"/>
          </a:xfrm>
        </p:spPr>
        <p:txBody>
          <a:bodyPr/>
          <a:lstStyle>
            <a:lvl1pPr marL="0" indent="0">
              <a:spcAft>
                <a:spcPts val="0"/>
              </a:spcAft>
              <a:buNone/>
              <a:defRPr sz="2000" b="1">
                <a:solidFill>
                  <a:schemeClr val="bg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defRPr lang="en-GB" sz="100">
                <a:solidFill>
                  <a:srgbClr val="F0F0F0"/>
                </a:solidFill>
              </a:defRPr>
            </a:lvl1pPr>
          </a:lstStyle>
          <a:p>
            <a:pPr algn="l"/>
            <a:r>
              <a:rPr lang="en-GB"/>
              <a:t>Presentation Title   |   © Grant Thornton International Ltd</a:t>
            </a:r>
          </a:p>
        </p:txBody>
      </p:sp>
      <p:sp>
        <p:nvSpPr>
          <p:cNvPr id="8" name="Slide 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a:t>
            </a:fld>
            <a:endParaRPr lang="en-GB"/>
          </a:p>
        </p:txBody>
      </p:sp>
      <p:sp>
        <p:nvSpPr>
          <p:cNvPr id="5" name="Text Placeholder 8">
            <a:extLst>
              <a:ext uri="{FF2B5EF4-FFF2-40B4-BE49-F238E27FC236}">
                <a16:creationId xmlns:a16="http://schemas.microsoft.com/office/drawing/2014/main" id="{F5CC922D-8453-2B88-1B73-40CCBF19F3B3}"/>
              </a:ext>
            </a:extLst>
          </p:cNvPr>
          <p:cNvSpPr>
            <a:spLocks noGrp="1"/>
          </p:cNvSpPr>
          <p:nvPr>
            <p:ph type="body" sz="quarter" idx="16" hasCustomPrompt="1"/>
          </p:nvPr>
        </p:nvSpPr>
        <p:spPr>
          <a:xfrm>
            <a:off x="508000" y="5132388"/>
            <a:ext cx="5708648" cy="471487"/>
          </a:xfrm>
        </p:spPr>
        <p:txBody>
          <a:bodyPr/>
          <a:lstStyle>
            <a:lvl1pPr marL="0" indent="0">
              <a:spcAft>
                <a:spcPts val="0"/>
              </a:spcAft>
              <a:buNone/>
              <a:defRPr sz="1600" b="0">
                <a:solidFill>
                  <a:schemeClr val="bg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US"/>
              <a:t>Date</a:t>
            </a:r>
          </a:p>
        </p:txBody>
      </p:sp>
    </p:spTree>
    <p:extLst>
      <p:ext uri="{BB962C8B-B14F-4D97-AF65-F5344CB8AC3E}">
        <p14:creationId xmlns:p14="http://schemas.microsoft.com/office/powerpoint/2010/main" val="329225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with larg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77894-8C13-4D07-AA6D-2D6C69494904}"/>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
        <p:nvSpPr>
          <p:cNvPr id="6" name="Slide Number">
            <a:extLst>
              <a:ext uri="{FF2B5EF4-FFF2-40B4-BE49-F238E27FC236}">
                <a16:creationId xmlns:a16="http://schemas.microsoft.com/office/drawing/2014/main" id="{5C4949DB-A982-A004-0582-0D50CA6AFF62}"/>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8" name="TextBox 7">
            <a:extLst>
              <a:ext uri="{FF2B5EF4-FFF2-40B4-BE49-F238E27FC236}">
                <a16:creationId xmlns:a16="http://schemas.microsoft.com/office/drawing/2014/main" id="{048703EB-9758-B426-18C4-04BD5C3AC43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
        <p:nvSpPr>
          <p:cNvPr id="13" name="Rectangle 12">
            <a:extLst>
              <a:ext uri="{FF2B5EF4-FFF2-40B4-BE49-F238E27FC236}">
                <a16:creationId xmlns:a16="http://schemas.microsoft.com/office/drawing/2014/main" id="{1EBF699F-8215-47F5-B1A5-91730004D539}"/>
              </a:ext>
            </a:extLst>
          </p:cNvPr>
          <p:cNvSpPr/>
          <p:nvPr userDrawn="1"/>
        </p:nvSpPr>
        <p:spPr>
          <a:xfrm>
            <a:off x="508004" y="1166378"/>
            <a:ext cx="2448556" cy="466344"/>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ΣΚΟΠΟΣ</a:t>
            </a:r>
          </a:p>
        </p:txBody>
      </p:sp>
      <p:sp>
        <p:nvSpPr>
          <p:cNvPr id="14" name="Rectangle 13">
            <a:extLst>
              <a:ext uri="{FF2B5EF4-FFF2-40B4-BE49-F238E27FC236}">
                <a16:creationId xmlns:a16="http://schemas.microsoft.com/office/drawing/2014/main" id="{7581A167-4DC1-411B-A46D-47CFF53DAE95}"/>
              </a:ext>
            </a:extLst>
          </p:cNvPr>
          <p:cNvSpPr/>
          <p:nvPr userDrawn="1"/>
        </p:nvSpPr>
        <p:spPr>
          <a:xfrm>
            <a:off x="3159765" y="1166378"/>
            <a:ext cx="4429755" cy="46634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ΠΡΟΣΕΓΓΙΣΗ</a:t>
            </a:r>
          </a:p>
        </p:txBody>
      </p:sp>
      <p:sp>
        <p:nvSpPr>
          <p:cNvPr id="15" name="Rectangle 14">
            <a:extLst>
              <a:ext uri="{FF2B5EF4-FFF2-40B4-BE49-F238E27FC236}">
                <a16:creationId xmlns:a16="http://schemas.microsoft.com/office/drawing/2014/main" id="{D8FFC1A2-C362-4E72-860B-19FAD6F1C3D1}"/>
              </a:ext>
            </a:extLst>
          </p:cNvPr>
          <p:cNvSpPr/>
          <p:nvPr userDrawn="1"/>
        </p:nvSpPr>
        <p:spPr>
          <a:xfrm>
            <a:off x="7792725" y="1166378"/>
            <a:ext cx="3809989" cy="466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ΒΑΣΙΚΑ ΘΕΜΑΤΑ</a:t>
            </a:r>
          </a:p>
        </p:txBody>
      </p:sp>
      <p:cxnSp>
        <p:nvCxnSpPr>
          <p:cNvPr id="18" name="Straight Connector 17">
            <a:extLst>
              <a:ext uri="{FF2B5EF4-FFF2-40B4-BE49-F238E27FC236}">
                <a16:creationId xmlns:a16="http://schemas.microsoft.com/office/drawing/2014/main" id="{1FDDC096-AEEF-4B56-953D-0934BC9F7657}"/>
              </a:ext>
            </a:extLst>
          </p:cNvPr>
          <p:cNvCxnSpPr>
            <a:cxnSpLocks/>
          </p:cNvCxnSpPr>
          <p:nvPr userDrawn="1"/>
        </p:nvCxnSpPr>
        <p:spPr>
          <a:xfrm>
            <a:off x="3087477" y="3233164"/>
            <a:ext cx="0" cy="2000975"/>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667C48E-5EA6-4588-B677-E1FC6AF3F82F}"/>
              </a:ext>
            </a:extLst>
          </p:cNvPr>
          <p:cNvSpPr/>
          <p:nvPr userDrawn="1"/>
        </p:nvSpPr>
        <p:spPr>
          <a:xfrm rot="16200000">
            <a:off x="2845894" y="3983941"/>
            <a:ext cx="483166" cy="48316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accent2">
                    <a:lumMod val="50000"/>
                  </a:schemeClr>
                </a:solidFill>
              </a:rPr>
              <a:t>˅</a:t>
            </a:r>
            <a:endParaRPr lang="el-GR" sz="1600">
              <a:ln>
                <a:noFill/>
              </a:ln>
              <a:solidFill>
                <a:schemeClr val="accent2">
                  <a:lumMod val="50000"/>
                </a:schemeClr>
              </a:solidFill>
            </a:endParaRPr>
          </a:p>
        </p:txBody>
      </p:sp>
      <p:cxnSp>
        <p:nvCxnSpPr>
          <p:cNvPr id="20" name="Straight Connector 19">
            <a:extLst>
              <a:ext uri="{FF2B5EF4-FFF2-40B4-BE49-F238E27FC236}">
                <a16:creationId xmlns:a16="http://schemas.microsoft.com/office/drawing/2014/main" id="{64EE3D19-4326-487C-A3F6-39A4A8B796DB}"/>
              </a:ext>
            </a:extLst>
          </p:cNvPr>
          <p:cNvCxnSpPr>
            <a:cxnSpLocks/>
          </p:cNvCxnSpPr>
          <p:nvPr userDrawn="1"/>
        </p:nvCxnSpPr>
        <p:spPr>
          <a:xfrm>
            <a:off x="7674230" y="3233164"/>
            <a:ext cx="0" cy="2000975"/>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F0D92DC-E19D-49E9-8BC0-A3DFACD55593}"/>
              </a:ext>
            </a:extLst>
          </p:cNvPr>
          <p:cNvSpPr/>
          <p:nvPr userDrawn="1"/>
        </p:nvSpPr>
        <p:spPr>
          <a:xfrm rot="16200000">
            <a:off x="7432647" y="3983941"/>
            <a:ext cx="483166" cy="48316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accent2">
                    <a:lumMod val="50000"/>
                  </a:schemeClr>
                </a:solidFill>
              </a:rPr>
              <a:t>˅</a:t>
            </a:r>
            <a:endParaRPr lang="el-GR" sz="1600">
              <a:ln>
                <a:noFill/>
              </a:ln>
              <a:solidFill>
                <a:schemeClr val="accent2">
                  <a:lumMod val="50000"/>
                </a:schemeClr>
              </a:solidFill>
            </a:endParaRPr>
          </a:p>
        </p:txBody>
      </p:sp>
    </p:spTree>
    <p:extLst>
      <p:ext uri="{BB962C8B-B14F-4D97-AF65-F5344CB8AC3E}">
        <p14:creationId xmlns:p14="http://schemas.microsoft.com/office/powerpoint/2010/main" val="25321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ext with large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187EE5-9C9A-49EC-A086-C83AAF655948}"/>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357546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ext with large image">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508001" y="1724025"/>
            <a:ext cx="4758267" cy="42290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
        <p:nvSpPr>
          <p:cNvPr id="6" name="Slide Number">
            <a:extLst>
              <a:ext uri="{FF2B5EF4-FFF2-40B4-BE49-F238E27FC236}">
                <a16:creationId xmlns:a16="http://schemas.microsoft.com/office/drawing/2014/main" id="{5C4949DB-A982-A004-0582-0D50CA6AFF62}"/>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8" name="TextBox 7">
            <a:extLst>
              <a:ext uri="{FF2B5EF4-FFF2-40B4-BE49-F238E27FC236}">
                <a16:creationId xmlns:a16="http://schemas.microsoft.com/office/drawing/2014/main" id="{048703EB-9758-B426-18C4-04BD5C3AC43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80148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lt3_Text_2Colum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9F47F9-D1CA-4854-9755-E2C2E5542646}"/>
              </a:ext>
            </a:extLst>
          </p:cNvPr>
          <p:cNvSpPr>
            <a:spLocks noGrp="1"/>
          </p:cNvSpPr>
          <p:nvPr>
            <p:ph type="title"/>
          </p:nvPr>
        </p:nvSpPr>
        <p:spPr>
          <a:xfrm>
            <a:off x="622742" y="101068"/>
            <a:ext cx="10946516" cy="461665"/>
          </a:xfrm>
        </p:spPr>
        <p:txBody>
          <a:bodyPr/>
          <a:lstStyle>
            <a:lvl1pPr>
              <a:defRPr>
                <a:solidFill>
                  <a:schemeClr val="accent2">
                    <a:lumMod val="50000"/>
                  </a:schemeClr>
                </a:solidFill>
                <a:latin typeface="+mn-lt"/>
              </a:defRPr>
            </a:lvl1pPr>
          </a:lstStyle>
          <a:p>
            <a:r>
              <a:rPr lang="el-GR"/>
              <a:t>Στυλ κύριου τίτλου</a:t>
            </a:r>
            <a:endParaRPr lang="en-US"/>
          </a:p>
        </p:txBody>
      </p:sp>
      <p:sp>
        <p:nvSpPr>
          <p:cNvPr id="7" name="Text Placeholder 3">
            <a:extLst>
              <a:ext uri="{FF2B5EF4-FFF2-40B4-BE49-F238E27FC236}">
                <a16:creationId xmlns:a16="http://schemas.microsoft.com/office/drawing/2014/main" id="{EC573FD7-079D-453D-A0D4-EFE0C7E75F2A}"/>
              </a:ext>
            </a:extLst>
          </p:cNvPr>
          <p:cNvSpPr>
            <a:spLocks noGrp="1"/>
          </p:cNvSpPr>
          <p:nvPr>
            <p:ph type="body" sz="quarter" idx="17"/>
          </p:nvPr>
        </p:nvSpPr>
        <p:spPr>
          <a:xfrm>
            <a:off x="622129" y="966036"/>
            <a:ext cx="5302498" cy="5421036"/>
          </a:xfrm>
        </p:spPr>
        <p:txBody>
          <a:bodyPr/>
          <a:lstStyle>
            <a:lvl6pPr marL="410526" marR="0"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lvl6pPr>
            <a:lvl7pPr marL="205263" marR="0" indent="-205263" algn="l" defTabSz="1149408" rtl="0" eaLnBrk="1" fontAlgn="auto" latinLnBrk="0" hangingPunct="1">
              <a:lnSpc>
                <a:spcPct val="100000"/>
              </a:lnSpc>
              <a:spcBef>
                <a:spcPts val="0"/>
              </a:spcBef>
              <a:spcAft>
                <a:spcPts val="684"/>
              </a:spcAft>
              <a:buClrTx/>
              <a:buSzTx/>
              <a:buFont typeface="+mj-lt"/>
              <a:buAutoNum type="arabicPeriod"/>
              <a:tabLst/>
              <a:defRPr/>
            </a:lvl7pPr>
            <a:lvl8pPr marL="410526" marR="0" indent="-205263" algn="l" defTabSz="1149408" rtl="0" eaLnBrk="1" fontAlgn="auto" latinLnBrk="0" hangingPunct="1">
              <a:lnSpc>
                <a:spcPct val="100000"/>
              </a:lnSpc>
              <a:spcBef>
                <a:spcPts val="0"/>
              </a:spcBef>
              <a:spcAft>
                <a:spcPts val="684"/>
              </a:spcAft>
              <a:buClrTx/>
              <a:buSzTx/>
              <a:buFont typeface="+mj-lt"/>
              <a:buAutoNum type="alphaLcPeriod"/>
              <a:tabLst/>
              <a:defRPr/>
            </a:lvl8pPr>
            <a:lvl9pPr marL="0" marR="0" indent="0" algn="l" defTabSz="1149408" rtl="0" eaLnBrk="1" fontAlgn="auto" latinLnBrk="0" hangingPunct="1">
              <a:lnSpc>
                <a:spcPct val="90000"/>
              </a:lnSpc>
              <a:spcBef>
                <a:spcPts val="0"/>
              </a:spcBef>
              <a:spcAft>
                <a:spcPts val="684"/>
              </a:spcAft>
              <a:buClrTx/>
              <a:buSzTx/>
              <a:buFontTx/>
              <a:buNone/>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a:p>
            <a:pPr marL="410526" marR="0" lvl="5"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Sixth level</a:t>
            </a:r>
          </a:p>
          <a:p>
            <a:pPr marL="205263" marR="0" lvl="6" indent="-205263" algn="l" defTabSz="1149408" rtl="0" eaLnBrk="1" fontAlgn="auto" latinLnBrk="0" hangingPunct="1">
              <a:lnSpc>
                <a:spcPct val="100000"/>
              </a:lnSpc>
              <a:spcBef>
                <a:spcPts val="0"/>
              </a:spcBef>
              <a:spcAft>
                <a:spcPts val="684"/>
              </a:spcAft>
              <a:buClrTx/>
              <a:buSzTx/>
              <a:buFont typeface="+mj-lt"/>
              <a:buAutoNum type="arabi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Seventh level</a:t>
            </a:r>
          </a:p>
          <a:p>
            <a:pPr marL="410526" marR="0" lvl="7" indent="-205263" algn="l" defTabSz="1149408" rtl="0" eaLnBrk="1" fontAlgn="auto" latinLnBrk="0" hangingPunct="1">
              <a:lnSpc>
                <a:spcPct val="100000"/>
              </a:lnSpc>
              <a:spcBef>
                <a:spcPts val="0"/>
              </a:spcBef>
              <a:spcAft>
                <a:spcPts val="684"/>
              </a:spcAft>
              <a:buClrTx/>
              <a:buSzTx/>
              <a:buFont typeface="+mj-lt"/>
              <a:buAutoNum type="alphaL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Eight level</a:t>
            </a:r>
          </a:p>
          <a:p>
            <a:pPr marL="0" marR="0" lvl="8" indent="0" algn="l" defTabSz="1149408" rtl="0" eaLnBrk="1" fontAlgn="auto" latinLnBrk="0" hangingPunct="1">
              <a:lnSpc>
                <a:spcPct val="90000"/>
              </a:lnSpc>
              <a:spcBef>
                <a:spcPts val="0"/>
              </a:spcBef>
              <a:spcAft>
                <a:spcPts val="684"/>
              </a:spcAft>
              <a:buClrTx/>
              <a:buSzTx/>
              <a:buFontTx/>
              <a:buNone/>
              <a:tabLst/>
              <a:defRPr/>
            </a:pPr>
            <a:r>
              <a:rPr kumimoji="0" lang="en-US" sz="1452" b="0" i="0" u="none" strike="noStrike" kern="1200" cap="none" spc="0" normalizeH="0" baseline="0" noProof="0">
                <a:ln>
                  <a:noFill/>
                </a:ln>
                <a:solidFill>
                  <a:srgbClr val="4F2D7F"/>
                </a:solidFill>
                <a:effectLst/>
                <a:uLnTx/>
                <a:uFillTx/>
                <a:latin typeface="+mn-lt"/>
                <a:ea typeface="+mn-ea"/>
                <a:cs typeface="+mn-cs"/>
              </a:rPr>
              <a:t>Eighth level</a:t>
            </a:r>
          </a:p>
          <a:p>
            <a:pPr lvl="4"/>
            <a:endParaRPr lang="el-GR"/>
          </a:p>
        </p:txBody>
      </p:sp>
      <p:sp>
        <p:nvSpPr>
          <p:cNvPr id="8" name="Text Placeholder 3">
            <a:extLst>
              <a:ext uri="{FF2B5EF4-FFF2-40B4-BE49-F238E27FC236}">
                <a16:creationId xmlns:a16="http://schemas.microsoft.com/office/drawing/2014/main" id="{528C8AA3-050E-4906-B0A6-E6A4A06C271C}"/>
              </a:ext>
            </a:extLst>
          </p:cNvPr>
          <p:cNvSpPr>
            <a:spLocks noGrp="1"/>
          </p:cNvSpPr>
          <p:nvPr>
            <p:ph type="body" sz="quarter" idx="18"/>
          </p:nvPr>
        </p:nvSpPr>
        <p:spPr>
          <a:xfrm>
            <a:off x="6264160" y="966037"/>
            <a:ext cx="5302498" cy="5474497"/>
          </a:xfrm>
        </p:spPr>
        <p:txBody>
          <a:bodyPr/>
          <a:lstStyle>
            <a:lvl6pPr marL="410526" marR="0"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lvl6pPr>
            <a:lvl7pPr marL="205263" marR="0" indent="-205263" algn="l" defTabSz="1149408" rtl="0" eaLnBrk="1" fontAlgn="auto" latinLnBrk="0" hangingPunct="1">
              <a:lnSpc>
                <a:spcPct val="100000"/>
              </a:lnSpc>
              <a:spcBef>
                <a:spcPts val="0"/>
              </a:spcBef>
              <a:spcAft>
                <a:spcPts val="684"/>
              </a:spcAft>
              <a:buClrTx/>
              <a:buSzTx/>
              <a:buFont typeface="+mj-lt"/>
              <a:buAutoNum type="arabicPeriod"/>
              <a:tabLst/>
              <a:defRPr/>
            </a:lvl7pPr>
            <a:lvl8pPr marL="410526" marR="0" indent="-205263" algn="l" defTabSz="1149408" rtl="0" eaLnBrk="1" fontAlgn="auto" latinLnBrk="0" hangingPunct="1">
              <a:lnSpc>
                <a:spcPct val="100000"/>
              </a:lnSpc>
              <a:spcBef>
                <a:spcPts val="0"/>
              </a:spcBef>
              <a:spcAft>
                <a:spcPts val="684"/>
              </a:spcAft>
              <a:buClrTx/>
              <a:buSzTx/>
              <a:buFont typeface="+mj-lt"/>
              <a:buAutoNum type="alphaLcPeriod"/>
              <a:tabLst/>
              <a:defRPr/>
            </a:lvl8pPr>
            <a:lvl9pPr marL="0" marR="0" indent="0" algn="l" defTabSz="1149408" rtl="0" eaLnBrk="1" fontAlgn="auto" latinLnBrk="0" hangingPunct="1">
              <a:lnSpc>
                <a:spcPct val="90000"/>
              </a:lnSpc>
              <a:spcBef>
                <a:spcPts val="0"/>
              </a:spcBef>
              <a:spcAft>
                <a:spcPts val="684"/>
              </a:spcAft>
              <a:buClrTx/>
              <a:buSzTx/>
              <a:buFontTx/>
              <a:buNone/>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a:p>
            <a:pPr marL="410526" marR="0" lvl="5"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Sixth level</a:t>
            </a:r>
          </a:p>
          <a:p>
            <a:pPr marL="205263" marR="0" lvl="6" indent="-205263" algn="l" defTabSz="1149408" rtl="0" eaLnBrk="1" fontAlgn="auto" latinLnBrk="0" hangingPunct="1">
              <a:lnSpc>
                <a:spcPct val="100000"/>
              </a:lnSpc>
              <a:spcBef>
                <a:spcPts val="0"/>
              </a:spcBef>
              <a:spcAft>
                <a:spcPts val="684"/>
              </a:spcAft>
              <a:buClrTx/>
              <a:buSzTx/>
              <a:buFont typeface="+mj-lt"/>
              <a:buAutoNum type="arabi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Seventh level</a:t>
            </a:r>
          </a:p>
          <a:p>
            <a:pPr marL="410526" marR="0" lvl="7" indent="-205263" algn="l" defTabSz="1149408" rtl="0" eaLnBrk="1" fontAlgn="auto" latinLnBrk="0" hangingPunct="1">
              <a:lnSpc>
                <a:spcPct val="100000"/>
              </a:lnSpc>
              <a:spcBef>
                <a:spcPts val="0"/>
              </a:spcBef>
              <a:spcAft>
                <a:spcPts val="684"/>
              </a:spcAft>
              <a:buClrTx/>
              <a:buSzTx/>
              <a:buFont typeface="+mj-lt"/>
              <a:buAutoNum type="alphaL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Eight level</a:t>
            </a:r>
          </a:p>
          <a:p>
            <a:pPr marL="0" marR="0" lvl="8" indent="0" algn="l" defTabSz="1149408" rtl="0" eaLnBrk="1" fontAlgn="auto" latinLnBrk="0" hangingPunct="1">
              <a:lnSpc>
                <a:spcPct val="90000"/>
              </a:lnSpc>
              <a:spcBef>
                <a:spcPts val="0"/>
              </a:spcBef>
              <a:spcAft>
                <a:spcPts val="684"/>
              </a:spcAft>
              <a:buClrTx/>
              <a:buSzTx/>
              <a:buFontTx/>
              <a:buNone/>
              <a:tabLst/>
              <a:defRPr/>
            </a:pPr>
            <a:r>
              <a:rPr kumimoji="0" lang="en-US" sz="1452" b="0" i="0" u="none" strike="noStrike" kern="1200" cap="none" spc="0" normalizeH="0" baseline="0" noProof="0">
                <a:ln>
                  <a:noFill/>
                </a:ln>
                <a:solidFill>
                  <a:srgbClr val="4F2D7F"/>
                </a:solidFill>
                <a:effectLst/>
                <a:uLnTx/>
                <a:uFillTx/>
                <a:latin typeface="+mn-lt"/>
                <a:ea typeface="+mn-ea"/>
                <a:cs typeface="+mn-cs"/>
              </a:rPr>
              <a:t>Eighth level</a:t>
            </a:r>
          </a:p>
          <a:p>
            <a:pPr lvl="4"/>
            <a:endParaRPr lang="el-GR"/>
          </a:p>
        </p:txBody>
      </p:sp>
    </p:spTree>
    <p:extLst>
      <p:ext uri="{BB962C8B-B14F-4D97-AF65-F5344CB8AC3E}">
        <p14:creationId xmlns:p14="http://schemas.microsoft.com/office/powerpoint/2010/main" val="428868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p:cNvSpPr>
            <a:spLocks noGrp="1"/>
          </p:cNvSpPr>
          <p:nvPr>
            <p:ph type="title"/>
          </p:nvPr>
        </p:nvSpPr>
        <p:spPr>
          <a:xfrm>
            <a:off x="508003" y="508000"/>
            <a:ext cx="11175997" cy="923330"/>
          </a:xfrm>
          <a:prstGeom prst="rect">
            <a:avLst/>
          </a:prstGeom>
        </p:spPr>
        <p:txBody>
          <a:bodyPr vert="horz" wrap="square" lIns="0" tIns="0" rIns="0" bIns="0" rtlCol="0" anchor="t" anchorCtr="0">
            <a:spAutoFit/>
          </a:bodyPr>
          <a:lstStyle/>
          <a:p>
            <a:r>
              <a:rPr lang="en-US"/>
              <a:t>Click to edit Master title style</a:t>
            </a:r>
            <a:br>
              <a:rPr lang="en-US"/>
            </a:br>
            <a:endParaRPr lang="en-US"/>
          </a:p>
        </p:txBody>
      </p:sp>
      <p:sp>
        <p:nvSpPr>
          <p:cNvPr id="13" name="Text"/>
          <p:cNvSpPr>
            <a:spLocks noGrp="1"/>
          </p:cNvSpPr>
          <p:nvPr>
            <p:ph type="body" idx="1"/>
          </p:nvPr>
        </p:nvSpPr>
        <p:spPr>
          <a:xfrm>
            <a:off x="508000" y="1724025"/>
            <a:ext cx="11176000" cy="4260850"/>
          </a:xfrm>
          <a:prstGeom prst="rect">
            <a:avLst/>
          </a:prstGeom>
        </p:spPr>
        <p:txBody>
          <a:bodyPr vert="horz" wrap="square" lIns="0" tIns="0" rIns="0" bIns="0" rtlCol="0" anchor="t" anchorCtr="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2" name="empower - DO NOT DELETE!!!" hidden="1">
            <a:extLst>
              <a:ext uri="{FF2B5EF4-FFF2-40B4-BE49-F238E27FC236}">
                <a16:creationId xmlns:a16="http://schemas.microsoft.com/office/drawing/2014/main" id="{07316B16-4D7D-4D93-4078-B2A8DA84BBA2}"/>
              </a:ext>
            </a:extLst>
          </p:cNvPr>
          <p:cNvSpPr/>
          <p:nvPr userDrawn="1">
            <p:custDataLst>
              <p:tags r:id="rId8"/>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sp>
        <p:nvSpPr>
          <p:cNvPr id="4" name="Slide Number">
            <a:extLst>
              <a:ext uri="{FF2B5EF4-FFF2-40B4-BE49-F238E27FC236}">
                <a16:creationId xmlns:a16="http://schemas.microsoft.com/office/drawing/2014/main" id="{66220AEE-BC8D-63D8-CA23-B5A91CA7B919}"/>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6" name="TextBox 5">
            <a:extLst>
              <a:ext uri="{FF2B5EF4-FFF2-40B4-BE49-F238E27FC236}">
                <a16:creationId xmlns:a16="http://schemas.microsoft.com/office/drawing/2014/main" id="{22F3BAD1-1428-26BE-87A3-934CFCC8728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568643552"/>
      </p:ext>
    </p:extLst>
  </p:cSld>
  <p:clrMap bg1="lt1" tx1="dk1" bg2="lt2" tx2="dk2" accent1="accent1" accent2="accent2" accent3="accent3" accent4="accent4" accent5="accent5" accent6="accent6" hlink="hlink" folHlink="folHlink"/>
  <p:sldLayoutIdLst>
    <p:sldLayoutId id="2147483838" r:id="rId1"/>
    <p:sldLayoutId id="2147483820" r:id="rId2"/>
    <p:sldLayoutId id="2147483805" r:id="rId3"/>
    <p:sldLayoutId id="2147483839" r:id="rId4"/>
    <p:sldLayoutId id="2147483840" r:id="rId5"/>
    <p:sldLayoutId id="2147483842" r:id="rId6"/>
  </p:sldLayoutIdLst>
  <p:hf hdr="0" dt="0"/>
  <p:txStyles>
    <p:titleStyle>
      <a:lvl1pPr algn="l" defTabSz="736656" rtl="0" eaLnBrk="1" latinLnBrk="0" hangingPunct="1">
        <a:lnSpc>
          <a:spcPts val="3600"/>
        </a:lnSpc>
        <a:spcBef>
          <a:spcPct val="0"/>
        </a:spcBef>
        <a:buNone/>
        <a:defRPr sz="3000" b="1" kern="1200">
          <a:solidFill>
            <a:schemeClr val="accent2">
              <a:lumMod val="50000"/>
            </a:schemeClr>
          </a:solidFill>
          <a:latin typeface="+mj-lt"/>
          <a:ea typeface="+mj-ea"/>
          <a:cs typeface="+mj-cs"/>
        </a:defRPr>
      </a:lvl1pPr>
    </p:titleStyle>
    <p:bodyStyle>
      <a:lvl1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1pPr>
      <a:lvl2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2pPr>
      <a:lvl3pPr marL="812800" indent="-263525" algn="l" defTabSz="9017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p:bodyStyle>
    <p:otherStyle>
      <a:defPPr>
        <a:defRPr lang="en-US"/>
      </a:defPPr>
      <a:lvl1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1pPr>
      <a:lvl2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2pPr>
      <a:lvl3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400" kern="1200">
          <a:solidFill>
            <a:schemeClr val="tx1"/>
          </a:solidFill>
          <a:latin typeface="+mn-lt"/>
          <a:ea typeface="+mn-ea"/>
          <a:cs typeface="+mn-cs"/>
        </a:defRPr>
      </a:lvl3pPr>
      <a:lvl4pPr marL="812800" indent="-263525" algn="l" defTabSz="9017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6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userDrawn="1">
          <p15:clr>
            <a:srgbClr val="F26B43"/>
          </p15:clr>
        </p15:guide>
        <p15:guide id="2" pos="320" userDrawn="1">
          <p15:clr>
            <a:srgbClr val="F26B43"/>
          </p15:clr>
        </p15:guide>
        <p15:guide id="3" orient="horz" pos="4000" userDrawn="1">
          <p15:clr>
            <a:srgbClr val="F26B43"/>
          </p15:clr>
        </p15:guide>
        <p15:guide id="4" pos="7360" userDrawn="1">
          <p15:clr>
            <a:srgbClr val="F26B43"/>
          </p15:clr>
        </p15:guide>
        <p15:guide id="5" pos="3763" userDrawn="1">
          <p15:clr>
            <a:srgbClr val="F26B43"/>
          </p15:clr>
        </p15:guide>
        <p15:guide id="6" pos="3916" userDrawn="1">
          <p15:clr>
            <a:srgbClr val="F26B43"/>
          </p15:clr>
        </p15:guide>
        <p15:guide id="36" orient="horz" pos="2228" userDrawn="1">
          <p15:clr>
            <a:srgbClr val="F26B43"/>
          </p15:clr>
        </p15:guide>
        <p15:guide id="37" orient="horz" pos="1086" userDrawn="1">
          <p15:clr>
            <a:srgbClr val="F26B43"/>
          </p15:clr>
        </p15:guide>
        <p15:guide id="38" orient="horz" pos="2092" userDrawn="1">
          <p15:clr>
            <a:srgbClr val="F26B43"/>
          </p15:clr>
        </p15:guide>
        <p15:guide id="44"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ypen.gov.gr/perivallon/dasi/diacheirisi-dason/etisia-synoliki-paragogi-dasikon-proionton/"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ypen.gov.gr/perivallon/dasi/diacheirisi-dason/etisia-synoliki-paragogi-dasikon-proionton/"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ypen.gov.gr/perivallon/dasi/diacheirisi-dason/etisia-synoliki-paragogi-dasikon-proionton/"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C7E79-7B4D-96F3-C0AC-39D08D43C745}"/>
              </a:ext>
            </a:extLst>
          </p:cNvPr>
          <p:cNvSpPr>
            <a:spLocks noGrp="1"/>
          </p:cNvSpPr>
          <p:nvPr>
            <p:ph type="ftr" sz="quarter" idx="13"/>
          </p:nvPr>
        </p:nvSpPr>
        <p:spPr/>
        <p:txBody>
          <a:bodyPr/>
          <a:lstStyle/>
          <a:p>
            <a:pPr algn="l"/>
            <a:r>
              <a:rPr lang="en-GB" dirty="0"/>
              <a:t>Presentation Title   |   © Grant Thornton International Ltd</a:t>
            </a:r>
          </a:p>
        </p:txBody>
      </p:sp>
      <p:sp>
        <p:nvSpPr>
          <p:cNvPr id="5" name="Slide Number Placeholder 4">
            <a:extLst>
              <a:ext uri="{FF2B5EF4-FFF2-40B4-BE49-F238E27FC236}">
                <a16:creationId xmlns:a16="http://schemas.microsoft.com/office/drawing/2014/main" id="{69694DBC-225E-3B09-2505-9614988C79E9}"/>
              </a:ext>
            </a:extLst>
          </p:cNvPr>
          <p:cNvSpPr>
            <a:spLocks noGrp="1"/>
          </p:cNvSpPr>
          <p:nvPr>
            <p:ph type="sldNum" sz="quarter" idx="14"/>
          </p:nvPr>
        </p:nvSpPr>
        <p:spPr/>
        <p:txBody>
          <a:bodyPr/>
          <a:lstStyle/>
          <a:p>
            <a:fld id="{1AB31D9B-80B6-41F8-B283-556E26E6158E}" type="slidenum">
              <a:rPr lang="en-GB"/>
              <a:pPr/>
              <a:t>1</a:t>
            </a:fld>
            <a:endParaRPr lang="en-GB" dirty="0"/>
          </a:p>
        </p:txBody>
      </p:sp>
      <p:sp>
        <p:nvSpPr>
          <p:cNvPr id="6" name="Text Placeholder 5">
            <a:extLst>
              <a:ext uri="{FF2B5EF4-FFF2-40B4-BE49-F238E27FC236}">
                <a16:creationId xmlns:a16="http://schemas.microsoft.com/office/drawing/2014/main" id="{3F114738-F52C-A942-A79B-67AA3012C150}"/>
              </a:ext>
            </a:extLst>
          </p:cNvPr>
          <p:cNvSpPr>
            <a:spLocks noGrp="1"/>
          </p:cNvSpPr>
          <p:nvPr>
            <p:ph type="body" sz="quarter" idx="16"/>
          </p:nvPr>
        </p:nvSpPr>
        <p:spPr>
          <a:xfrm>
            <a:off x="658470" y="6075363"/>
            <a:ext cx="5708648" cy="782637"/>
          </a:xfrm>
        </p:spPr>
        <p:txBody>
          <a:bodyPr/>
          <a:lstStyle/>
          <a:p>
            <a:r>
              <a:rPr lang="en-US" sz="1200" dirty="0"/>
              <a:t>29</a:t>
            </a:r>
            <a:r>
              <a:rPr lang="el-GR" sz="1200" dirty="0"/>
              <a:t>/8/2023</a:t>
            </a:r>
            <a:endParaRPr lang="en-US" sz="1200" dirty="0"/>
          </a:p>
        </p:txBody>
      </p:sp>
      <p:sp>
        <p:nvSpPr>
          <p:cNvPr id="10" name="Rectangle 9">
            <a:extLst>
              <a:ext uri="{FF2B5EF4-FFF2-40B4-BE49-F238E27FC236}">
                <a16:creationId xmlns:a16="http://schemas.microsoft.com/office/drawing/2014/main" id="{64A67A5C-0B3E-4D9C-87F3-1AC6C00BE46F}"/>
              </a:ext>
            </a:extLst>
          </p:cNvPr>
          <p:cNvSpPr/>
          <p:nvPr/>
        </p:nvSpPr>
        <p:spPr>
          <a:xfrm>
            <a:off x="0" y="0"/>
            <a:ext cx="4282633" cy="6858000"/>
          </a:xfrm>
          <a:prstGeom prst="rect">
            <a:avLst/>
          </a:prstGeom>
          <a:solidFill>
            <a:srgbClr val="6A8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dirty="0">
              <a:solidFill>
                <a:schemeClr val="bg1"/>
              </a:solidFill>
            </a:endParaRPr>
          </a:p>
        </p:txBody>
      </p:sp>
      <p:sp>
        <p:nvSpPr>
          <p:cNvPr id="2" name="Title 1">
            <a:extLst>
              <a:ext uri="{FF2B5EF4-FFF2-40B4-BE49-F238E27FC236}">
                <a16:creationId xmlns:a16="http://schemas.microsoft.com/office/drawing/2014/main" id="{AFDEB114-73BA-EB8C-23E3-319E1D912AD6}"/>
              </a:ext>
            </a:extLst>
          </p:cNvPr>
          <p:cNvSpPr>
            <a:spLocks noGrp="1"/>
          </p:cNvSpPr>
          <p:nvPr>
            <p:ph type="title"/>
          </p:nvPr>
        </p:nvSpPr>
        <p:spPr>
          <a:xfrm>
            <a:off x="253999" y="1476281"/>
            <a:ext cx="4526988" cy="2564805"/>
          </a:xfrm>
        </p:spPr>
        <p:txBody>
          <a:bodyPr/>
          <a:lstStyle/>
          <a:p>
            <a:r>
              <a:rPr lang="el-GR" sz="3200" dirty="0"/>
              <a:t>Πρόταση για την ολοκληρωμένη διαχείριση των δασικών οικοσυστημάτων</a:t>
            </a:r>
            <a:endParaRPr lang="en-GB" sz="3200" dirty="0"/>
          </a:p>
        </p:txBody>
      </p:sp>
      <p:pic>
        <p:nvPicPr>
          <p:cNvPr id="7" name="Picture 2" descr="ΥΠΕΝ Αρχική -">
            <a:extLst>
              <a:ext uri="{FF2B5EF4-FFF2-40B4-BE49-F238E27FC236}">
                <a16:creationId xmlns:a16="http://schemas.microsoft.com/office/drawing/2014/main" id="{5FE519F3-2E78-A826-0D75-88A143C4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4507454"/>
            <a:ext cx="2077721" cy="10637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9CE6FE1-0DAE-4D14-A027-075C2982A7AA}"/>
              </a:ext>
            </a:extLst>
          </p:cNvPr>
          <p:cNvSpPr/>
          <p:nvPr/>
        </p:nvSpPr>
        <p:spPr>
          <a:xfrm>
            <a:off x="253999" y="5942524"/>
            <a:ext cx="1903985" cy="338554"/>
          </a:xfrm>
          <a:prstGeom prst="rect">
            <a:avLst/>
          </a:prstGeom>
        </p:spPr>
        <p:txBody>
          <a:bodyPr wrap="square">
            <a:spAutoFit/>
          </a:bodyPr>
          <a:lstStyle/>
          <a:p>
            <a:r>
              <a:rPr lang="el-GR" sz="1600" b="1">
                <a:solidFill>
                  <a:schemeClr val="bg1"/>
                </a:solidFill>
              </a:rPr>
              <a:t>2</a:t>
            </a:r>
            <a:r>
              <a:rPr lang="el-GR" sz="1600" b="1" dirty="0">
                <a:solidFill>
                  <a:schemeClr val="bg1"/>
                </a:solidFill>
              </a:rPr>
              <a:t>3</a:t>
            </a:r>
            <a:r>
              <a:rPr lang="el-GR" sz="1600" b="1">
                <a:solidFill>
                  <a:schemeClr val="bg1"/>
                </a:solidFill>
              </a:rPr>
              <a:t>/10/2023</a:t>
            </a:r>
            <a:endParaRPr lang="el-GR" sz="1600" b="1" dirty="0">
              <a:solidFill>
                <a:schemeClr val="bg1"/>
              </a:solidFill>
            </a:endParaRPr>
          </a:p>
        </p:txBody>
      </p:sp>
    </p:spTree>
    <p:extLst>
      <p:ext uri="{BB962C8B-B14F-4D97-AF65-F5344CB8AC3E}">
        <p14:creationId xmlns:p14="http://schemas.microsoft.com/office/powerpoint/2010/main" val="142577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Extract 14">
            <a:extLst>
              <a:ext uri="{FF2B5EF4-FFF2-40B4-BE49-F238E27FC236}">
                <a16:creationId xmlns:a16="http://schemas.microsoft.com/office/drawing/2014/main" id="{8DBFBD8D-7000-B9BB-8CCD-E92B99466B18}"/>
              </a:ext>
            </a:extLst>
          </p:cNvPr>
          <p:cNvSpPr/>
          <p:nvPr/>
        </p:nvSpPr>
        <p:spPr>
          <a:xfrm rot="16200000">
            <a:off x="4145802" y="2089421"/>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Βασικά στοιχεία δασικών υπαλλήλων</a:t>
            </a:r>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id="{528728F1-0B6C-3581-BBEF-7196FC8A4E9B}"/>
              </a:ext>
            </a:extLst>
          </p:cNvPr>
          <p:cNvSpPr/>
          <p:nvPr/>
        </p:nvSpPr>
        <p:spPr>
          <a:xfrm>
            <a:off x="622742" y="1136665"/>
            <a:ext cx="5497260" cy="5215450"/>
          </a:xfrm>
          <a:prstGeom prst="rect">
            <a:avLst/>
          </a:prstGeom>
          <a:solidFill>
            <a:schemeClr val="bg1"/>
          </a:solidFill>
          <a:ln w="19050">
            <a:solidFill>
              <a:srgbClr val="27525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1" name="TextBox 10">
            <a:extLst>
              <a:ext uri="{FF2B5EF4-FFF2-40B4-BE49-F238E27FC236}">
                <a16:creationId xmlns:a16="http://schemas.microsoft.com/office/drawing/2014/main" id="{DA77EB56-934E-C282-8B5D-9E0B1B5DBFBB}"/>
              </a:ext>
            </a:extLst>
          </p:cNvPr>
          <p:cNvSpPr txBox="1"/>
          <p:nvPr/>
        </p:nvSpPr>
        <p:spPr>
          <a:xfrm>
            <a:off x="7289021" y="945882"/>
            <a:ext cx="4280237" cy="5597014"/>
          </a:xfrm>
          <a:prstGeom prst="round2DiagRect">
            <a:avLst/>
          </a:prstGeom>
          <a:solidFill>
            <a:schemeClr val="bg1"/>
          </a:solidFill>
          <a:ln w="19050">
            <a:solidFill>
              <a:srgbClr val="27525A"/>
            </a:solidFill>
            <a:prstDash val="sysDash"/>
          </a:ln>
        </p:spPr>
        <p:txBody>
          <a:bodyPr wrap="square" lIns="91440" tIns="45720" rIns="91440" bIns="45720" anchor="ctr">
            <a:noAutofit/>
          </a:bodyPr>
          <a:lstStyle/>
          <a:p>
            <a:pPr marL="285750" indent="-285750">
              <a:buFont typeface="Wingdings" panose="05000000000000000000" pitchFamily="2" charset="2"/>
              <a:buChar char="Ø"/>
            </a:pPr>
            <a:r>
              <a:rPr lang="el-GR" sz="1400" dirty="0"/>
              <a:t>Οι Δασικές Υπηρεσίες απασχολούν υπαλλήλους άνω των 40 ετών, με το μικρότερο ποσοστό (~13%) αυτών να βρίσκεται στην ηλικιακή κλίμακα μεταξύ 41-50 ετών, το μεγαλύτερο ποσοστό (~64%) μεταξύ 50-60 ετών και το 23% μεταξύ 61-67 αντίστοιχα.</a:t>
            </a:r>
          </a:p>
          <a:p>
            <a:pPr marL="285750" indent="-285750">
              <a:buFont typeface="Wingdings" panose="05000000000000000000" pitchFamily="2" charset="2"/>
              <a:buChar char="Ø"/>
            </a:pPr>
            <a:r>
              <a:rPr lang="el-GR" sz="1400" dirty="0"/>
              <a:t>Οι Δασοφύλακες αποτελούν το μεγαλύτερο ποσοστό των υπαλλήλων στις περιφερειακές δασικές υπηρεσίες. Το μεγαλύτερο ποσοστό αυτών κυμαίνεται ηλικιακά μεταξύ 51-60 και 61-67 και αυτό οφείλεται στη μετάταξη των αγροφυλάκων στη δασική υπηρεσία με το ν.3938/2011.</a:t>
            </a:r>
          </a:p>
          <a:p>
            <a:pPr marL="285750" indent="-285750">
              <a:buFont typeface="Wingdings" panose="05000000000000000000" pitchFamily="2" charset="2"/>
              <a:buChar char="Ø"/>
            </a:pPr>
            <a:r>
              <a:rPr lang="el-GR" sz="1400" dirty="0"/>
              <a:t>Υπάρχει σήμερα αναντιστοιχία μεταξύ των οργανικών θέσεων στις περιφερειακές Δασικές Υπηρεσίες και των πραγματικών αναγκών σε αυτές και αυτό οφείλεται στις θέσεις που δόθηκαν από τις Αποκεντρωμένες Διοικήσεις κατά την μεταφορά τους. Το πρόβλημα αυτό θα επιλυθεί με το ΠΔ του νέου οργανισμού του ΥΠΕΝ, η σύνταξη του οποίου πρόκειται να ξεκινήσει άμεσα. </a:t>
            </a:r>
          </a:p>
        </p:txBody>
      </p:sp>
      <p:graphicFrame>
        <p:nvGraphicFramePr>
          <p:cNvPr id="12" name="Γράφημα 1">
            <a:extLst>
              <a:ext uri="{FF2B5EF4-FFF2-40B4-BE49-F238E27FC236}">
                <a16:creationId xmlns:a16="http://schemas.microsoft.com/office/drawing/2014/main" id="{1CA23F57-CFDD-C3C6-940F-14F7DA962574}"/>
              </a:ext>
            </a:extLst>
          </p:cNvPr>
          <p:cNvGraphicFramePr/>
          <p:nvPr>
            <p:extLst>
              <p:ext uri="{D42A27DB-BD31-4B8C-83A1-F6EECF244321}">
                <p14:modId xmlns:p14="http://schemas.microsoft.com/office/powerpoint/2010/main" val="777675402"/>
              </p:ext>
            </p:extLst>
          </p:nvPr>
        </p:nvGraphicFramePr>
        <p:xfrm>
          <a:off x="744040" y="1255880"/>
          <a:ext cx="5229782" cy="23359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Γράφημα 1">
            <a:extLst>
              <a:ext uri="{FF2B5EF4-FFF2-40B4-BE49-F238E27FC236}">
                <a16:creationId xmlns:a16="http://schemas.microsoft.com/office/drawing/2014/main" id="{85BD60B1-8E64-0B1D-3679-E50416F60F2B}"/>
              </a:ext>
            </a:extLst>
          </p:cNvPr>
          <p:cNvGraphicFramePr/>
          <p:nvPr>
            <p:extLst>
              <p:ext uri="{D42A27DB-BD31-4B8C-83A1-F6EECF244321}">
                <p14:modId xmlns:p14="http://schemas.microsoft.com/office/powerpoint/2010/main" val="2331016832"/>
              </p:ext>
            </p:extLst>
          </p:nvPr>
        </p:nvGraphicFramePr>
        <p:xfrm>
          <a:off x="744040" y="3669045"/>
          <a:ext cx="5229782" cy="2581676"/>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D155E131-CF66-37CE-1D38-8AB9B30264E8}"/>
              </a:ext>
            </a:extLst>
          </p:cNvPr>
          <p:cNvSpPr/>
          <p:nvPr/>
        </p:nvSpPr>
        <p:spPr>
          <a:xfrm>
            <a:off x="622740" y="6414830"/>
            <a:ext cx="5497261" cy="400110"/>
          </a:xfrm>
          <a:prstGeom prst="rect">
            <a:avLst/>
          </a:prstGeom>
        </p:spPr>
        <p:txBody>
          <a:bodyPr wrap="square" lIns="91440" tIns="45720" rIns="91440" bIns="45720" anchor="t">
            <a:spAutoFit/>
          </a:bodyPr>
          <a:lstStyle/>
          <a:p>
            <a:r>
              <a:rPr lang="el-GR" sz="1000" i="1" dirty="0"/>
              <a:t>Πηγή: δεδομένα από ΓΓ δασών – δε συμπεριλαμβάνονται στοιχεία για λοιπές ειδικότητες που απασχολούνται στις δασικές υπηρεσίες</a:t>
            </a:r>
          </a:p>
        </p:txBody>
      </p:sp>
    </p:spTree>
    <p:extLst>
      <p:ext uri="{BB962C8B-B14F-4D97-AF65-F5344CB8AC3E}">
        <p14:creationId xmlns:p14="http://schemas.microsoft.com/office/powerpoint/2010/main" val="141331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Ανάλυση των σημερινών δεδομένων διαχείρισης</a:t>
            </a:r>
            <a:r>
              <a:rPr lang="en-US" dirty="0"/>
              <a:t> (1/2)</a:t>
            </a:r>
            <a:endParaRPr lang="el-GR" dirty="0"/>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4" name="Text Placeholder 2">
            <a:extLst>
              <a:ext uri="{FF2B5EF4-FFF2-40B4-BE49-F238E27FC236}">
                <a16:creationId xmlns:a16="http://schemas.microsoft.com/office/drawing/2014/main" id="{75D52777-D20E-6E15-6B7A-D12EF715447D}"/>
              </a:ext>
            </a:extLst>
          </p:cNvPr>
          <p:cNvSpPr>
            <a:spLocks noGrp="1"/>
          </p:cNvSpPr>
          <p:nvPr>
            <p:custDataLst>
              <p:tags r:id="rId1"/>
            </p:custDataLst>
          </p:nvPr>
        </p:nvSpPr>
        <p:spPr bwMode="auto">
          <a:xfrm>
            <a:off x="3988815" y="1000848"/>
            <a:ext cx="7695186" cy="476532"/>
          </a:xfrm>
          <a:prstGeom prst="chevron">
            <a:avLst>
              <a:gd name="adj" fmla="val 18261"/>
            </a:avLst>
          </a:prstGeom>
          <a:solidFill>
            <a:srgbClr val="3C5711"/>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11138" bIns="98425" anchor="ctr"/>
          <a:lstStyle/>
          <a:p>
            <a:pPr algn="ctr" fontAlgn="base">
              <a:spcBef>
                <a:spcPct val="0"/>
              </a:spcBef>
              <a:spcAft>
                <a:spcPct val="0"/>
              </a:spcAft>
            </a:pPr>
            <a:r>
              <a:rPr lang="el-GR" sz="1600" b="1" i="1" kern="0" dirty="0">
                <a:solidFill>
                  <a:schemeClr val="bg1"/>
                </a:solidFill>
                <a:cs typeface="Arial" pitchFamily="34" charset="0"/>
              </a:rPr>
              <a:t>Συμπεράσματα</a:t>
            </a:r>
          </a:p>
        </p:txBody>
      </p:sp>
      <p:sp>
        <p:nvSpPr>
          <p:cNvPr id="5" name="Text Placeholder 2">
            <a:extLst>
              <a:ext uri="{FF2B5EF4-FFF2-40B4-BE49-F238E27FC236}">
                <a16:creationId xmlns:a16="http://schemas.microsoft.com/office/drawing/2014/main" id="{68DB8FF1-D979-BA82-F52B-E2A88C75489A}"/>
              </a:ext>
            </a:extLst>
          </p:cNvPr>
          <p:cNvSpPr>
            <a:spLocks noGrp="1"/>
          </p:cNvSpPr>
          <p:nvPr>
            <p:custDataLst>
              <p:tags r:id="rId2"/>
            </p:custDataLst>
          </p:nvPr>
        </p:nvSpPr>
        <p:spPr bwMode="auto">
          <a:xfrm>
            <a:off x="622742" y="1000848"/>
            <a:ext cx="2638425" cy="476532"/>
          </a:xfrm>
          <a:prstGeom prst="chevron">
            <a:avLst>
              <a:gd name="adj" fmla="val 18261"/>
            </a:avLst>
          </a:prstGeom>
          <a:solidFill>
            <a:srgbClr val="353013"/>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3813" bIns="98425" anchor="ctr"/>
          <a:lstStyle/>
          <a:p>
            <a:pPr marL="0" lvl="1" indent="0" algn="ctr">
              <a:buNone/>
            </a:pPr>
            <a:r>
              <a:rPr lang="el-GR" sz="1600" b="1" i="1" kern="0" dirty="0">
                <a:solidFill>
                  <a:schemeClr val="bg1"/>
                </a:solidFill>
              </a:rPr>
              <a:t>Κατηγορία</a:t>
            </a:r>
          </a:p>
        </p:txBody>
      </p:sp>
      <p:sp>
        <p:nvSpPr>
          <p:cNvPr id="6" name="28 - Ορθογώνιο">
            <a:extLst>
              <a:ext uri="{FF2B5EF4-FFF2-40B4-BE49-F238E27FC236}">
                <a16:creationId xmlns:a16="http://schemas.microsoft.com/office/drawing/2014/main" id="{4766B789-CAE9-C788-1802-910DABF533A7}"/>
              </a:ext>
            </a:extLst>
          </p:cNvPr>
          <p:cNvSpPr/>
          <p:nvPr/>
        </p:nvSpPr>
        <p:spPr bwMode="auto">
          <a:xfrm>
            <a:off x="634401" y="1807260"/>
            <a:ext cx="2627312" cy="2232000"/>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ΔΑΣΕ και δασικές υπηρεσίες</a:t>
            </a:r>
          </a:p>
        </p:txBody>
      </p:sp>
      <p:sp>
        <p:nvSpPr>
          <p:cNvPr id="7" name="28 - Ορθογώνιο">
            <a:extLst>
              <a:ext uri="{FF2B5EF4-FFF2-40B4-BE49-F238E27FC236}">
                <a16:creationId xmlns:a16="http://schemas.microsoft.com/office/drawing/2014/main" id="{72634631-C897-DD06-E6AB-C801F5D34F25}"/>
              </a:ext>
            </a:extLst>
          </p:cNvPr>
          <p:cNvSpPr/>
          <p:nvPr/>
        </p:nvSpPr>
        <p:spPr bwMode="auto">
          <a:xfrm>
            <a:off x="4023643" y="1807264"/>
            <a:ext cx="7632000" cy="223200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spcBef>
                <a:spcPts val="300"/>
              </a:spcBef>
              <a:spcAft>
                <a:spcPts val="300"/>
              </a:spcAft>
              <a:buFont typeface="Wingdings" panose="05000000000000000000" pitchFamily="2" charset="2"/>
              <a:buChar char="§"/>
              <a:defRPr/>
            </a:pPr>
            <a:r>
              <a:rPr lang="el-GR" sz="1200" dirty="0"/>
              <a:t>Προσωπικό μεγάλης ηλικίας (άνω των 50 ετών), με τη πληθώρα των απασχολουμένων να βρίσκεται σε ηλικία μεταξύ 50-60 ετών, οι οποίοι σύντομα θα βγουν στη σύνταξη.</a:t>
            </a:r>
          </a:p>
          <a:p>
            <a:pPr marL="171445" indent="-171445">
              <a:spcBef>
                <a:spcPts val="300"/>
              </a:spcBef>
              <a:spcAft>
                <a:spcPts val="300"/>
              </a:spcAft>
              <a:buFont typeface="Wingdings" panose="05000000000000000000" pitchFamily="2" charset="2"/>
              <a:buChar char="§"/>
              <a:defRPr/>
            </a:pPr>
            <a:r>
              <a:rPr lang="el-GR" sz="1200" dirty="0"/>
              <a:t>Δεν είναι ενεργό το σύνολο των δασεργατών και υπάρχει άμεση ανάγκη για ενεργοποίηση νέων δασεργατών με πιστοποίηση τεχνικής κατάρτισης.</a:t>
            </a:r>
          </a:p>
          <a:p>
            <a:pPr marL="171445" indent="-171445">
              <a:spcBef>
                <a:spcPts val="300"/>
              </a:spcBef>
              <a:spcAft>
                <a:spcPts val="300"/>
              </a:spcAft>
              <a:buFont typeface="Wingdings" panose="05000000000000000000" pitchFamily="2" charset="2"/>
              <a:buChar char="§"/>
              <a:defRPr/>
            </a:pPr>
            <a:r>
              <a:rPr lang="el-GR" sz="1200" dirty="0"/>
              <a:t>Αν και υπάρχει υποχρέωση για κατ’ ελάχιστον 21 δασεργάτες / ΔΑΣΕ, υπάρχουν ορισμένοι ΔΑΣΕ που λειτουργούν με μικρότερο αριθμό ενεργών δασεργατών.</a:t>
            </a:r>
          </a:p>
        </p:txBody>
      </p:sp>
      <p:sp>
        <p:nvSpPr>
          <p:cNvPr id="8" name="28 - Ορθογώνιο">
            <a:extLst>
              <a:ext uri="{FF2B5EF4-FFF2-40B4-BE49-F238E27FC236}">
                <a16:creationId xmlns:a16="http://schemas.microsoft.com/office/drawing/2014/main" id="{2A1ED0E0-4AFF-CB13-8D2B-6C36220C8DE0}"/>
              </a:ext>
            </a:extLst>
          </p:cNvPr>
          <p:cNvSpPr/>
          <p:nvPr/>
        </p:nvSpPr>
        <p:spPr bwMode="auto">
          <a:xfrm>
            <a:off x="634401" y="4127451"/>
            <a:ext cx="2627312" cy="2232000"/>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Δάση</a:t>
            </a:r>
          </a:p>
        </p:txBody>
      </p:sp>
      <p:sp>
        <p:nvSpPr>
          <p:cNvPr id="9" name="28 - Ορθογώνιο">
            <a:extLst>
              <a:ext uri="{FF2B5EF4-FFF2-40B4-BE49-F238E27FC236}">
                <a16:creationId xmlns:a16="http://schemas.microsoft.com/office/drawing/2014/main" id="{6F2B8DA3-3F0A-DCAE-8E90-2267AEE785D4}"/>
              </a:ext>
            </a:extLst>
          </p:cNvPr>
          <p:cNvSpPr/>
          <p:nvPr/>
        </p:nvSpPr>
        <p:spPr bwMode="auto">
          <a:xfrm>
            <a:off x="4023642" y="4127451"/>
            <a:ext cx="7632000" cy="223200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lgn="just">
              <a:spcBef>
                <a:spcPts val="300"/>
              </a:spcBef>
              <a:spcAft>
                <a:spcPts val="300"/>
              </a:spcAft>
              <a:buFont typeface="Wingdings" panose="05000000000000000000" pitchFamily="2" charset="2"/>
              <a:buChar char="§"/>
              <a:defRPr/>
            </a:pPr>
            <a:r>
              <a:rPr lang="el-GR" sz="1200" dirty="0"/>
              <a:t>Περίπου τα μισά δασικά οικοσυστήματα στον ελλαδικό χώρο δεν τελούν υπό διαχείριση.</a:t>
            </a:r>
          </a:p>
          <a:p>
            <a:pPr marL="171445" indent="-171445" algn="just">
              <a:spcBef>
                <a:spcPts val="300"/>
              </a:spcBef>
              <a:spcAft>
                <a:spcPts val="300"/>
              </a:spcAft>
              <a:buFont typeface="Wingdings" panose="05000000000000000000" pitchFamily="2" charset="2"/>
              <a:buChar char="§"/>
              <a:defRPr/>
            </a:pPr>
            <a:r>
              <a:rPr lang="el-GR" sz="1200" dirty="0"/>
              <a:t>Υφίσταται ανάγκη για την </a:t>
            </a:r>
            <a:r>
              <a:rPr lang="el-GR" sz="1200" dirty="0" err="1"/>
              <a:t>αειφορική</a:t>
            </a:r>
            <a:r>
              <a:rPr lang="el-GR" sz="1200" dirty="0"/>
              <a:t> διαχείριση όλων των δασικών οικοσυστημάτων της ελληνικής επικράτειας, γεγονός το οποίο επιτάσσει ακόμη περισσότερο η κλιματική κρίση.</a:t>
            </a:r>
          </a:p>
          <a:p>
            <a:pPr marL="171445" indent="-171445" algn="just">
              <a:spcBef>
                <a:spcPts val="300"/>
              </a:spcBef>
              <a:spcAft>
                <a:spcPts val="300"/>
              </a:spcAft>
              <a:buFont typeface="Wingdings" panose="05000000000000000000" pitchFamily="2" charset="2"/>
              <a:buChar char="§"/>
              <a:defRPr/>
            </a:pPr>
            <a:r>
              <a:rPr lang="el-GR" sz="1200" dirty="0"/>
              <a:t>Στα δασικά οικοσυστήματα της χώρας περιορίζεται ο χρόνος των εργασιών σε όλο το έτος, λόγω των καιρικών συνθηκών.</a:t>
            </a:r>
          </a:p>
          <a:p>
            <a:pPr marL="171445" indent="-171445" algn="just">
              <a:spcBef>
                <a:spcPts val="300"/>
              </a:spcBef>
              <a:spcAft>
                <a:spcPts val="300"/>
              </a:spcAft>
              <a:buFont typeface="Wingdings" panose="05000000000000000000" pitchFamily="2" charset="2"/>
              <a:buChar char="§"/>
              <a:defRPr/>
            </a:pPr>
            <a:r>
              <a:rPr lang="el-GR" sz="1200" dirty="0"/>
              <a:t>Στο σύνολο των δασικών οικοσυστημάτων που τελούν σήμερα υπό διαχείριση, δεν απολαμβάνεται το σύνολο των δασικών προϊόντων που προβλέπεται από τις εγκεκριμένες Διαχειριστικές Μελέτες (ΔΜ).</a:t>
            </a:r>
          </a:p>
          <a:p>
            <a:pPr marL="171445" indent="-171445" algn="just">
              <a:spcBef>
                <a:spcPts val="300"/>
              </a:spcBef>
              <a:spcAft>
                <a:spcPts val="300"/>
              </a:spcAft>
              <a:buFont typeface="Wingdings" panose="05000000000000000000" pitchFamily="2" charset="2"/>
              <a:buChar char="§"/>
              <a:defRPr/>
            </a:pPr>
            <a:r>
              <a:rPr lang="el-GR" sz="1200" dirty="0"/>
              <a:t>Υφίσταται ανάγκη για εκσυγχρονισμό των μέσων και των υποδομών για την αποδοτική διαχείριση των δασικών οικοσυστημάτων.</a:t>
            </a:r>
          </a:p>
        </p:txBody>
      </p:sp>
      <p:sp>
        <p:nvSpPr>
          <p:cNvPr id="12" name="Arrow: Chevron 11">
            <a:extLst>
              <a:ext uri="{FF2B5EF4-FFF2-40B4-BE49-F238E27FC236}">
                <a16:creationId xmlns:a16="http://schemas.microsoft.com/office/drawing/2014/main" id="{2EA984D8-4B75-8378-68A8-1A7521BEFF5A}"/>
              </a:ext>
            </a:extLst>
          </p:cNvPr>
          <p:cNvSpPr/>
          <p:nvPr/>
        </p:nvSpPr>
        <p:spPr>
          <a:xfrm>
            <a:off x="3403272" y="2534951"/>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3" name="Arrow: Chevron 12">
            <a:extLst>
              <a:ext uri="{FF2B5EF4-FFF2-40B4-BE49-F238E27FC236}">
                <a16:creationId xmlns:a16="http://schemas.microsoft.com/office/drawing/2014/main" id="{CDC55F2C-8AF3-D619-B69A-3B58CA03642F}"/>
              </a:ext>
            </a:extLst>
          </p:cNvPr>
          <p:cNvSpPr/>
          <p:nvPr/>
        </p:nvSpPr>
        <p:spPr>
          <a:xfrm>
            <a:off x="3403272" y="4855138"/>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Tree>
    <p:extLst>
      <p:ext uri="{BB962C8B-B14F-4D97-AF65-F5344CB8AC3E}">
        <p14:creationId xmlns:p14="http://schemas.microsoft.com/office/powerpoint/2010/main" val="395594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Ανάλυση των σημερινών δεδομένων διαχείρισης</a:t>
            </a:r>
            <a:r>
              <a:rPr lang="en-US" dirty="0"/>
              <a:t> (2/2)</a:t>
            </a:r>
            <a:endParaRPr lang="el-GR" dirty="0"/>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6" name="28 - Ορθογώνιο">
            <a:extLst>
              <a:ext uri="{FF2B5EF4-FFF2-40B4-BE49-F238E27FC236}">
                <a16:creationId xmlns:a16="http://schemas.microsoft.com/office/drawing/2014/main" id="{4766B789-CAE9-C788-1802-910DABF533A7}"/>
              </a:ext>
            </a:extLst>
          </p:cNvPr>
          <p:cNvSpPr/>
          <p:nvPr/>
        </p:nvSpPr>
        <p:spPr bwMode="auto">
          <a:xfrm>
            <a:off x="634401" y="1807264"/>
            <a:ext cx="2627312" cy="2822475"/>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Διαχειριστικές Μελέτες (ΔΜ)</a:t>
            </a:r>
          </a:p>
        </p:txBody>
      </p:sp>
      <p:sp>
        <p:nvSpPr>
          <p:cNvPr id="7" name="28 - Ορθογώνιο">
            <a:extLst>
              <a:ext uri="{FF2B5EF4-FFF2-40B4-BE49-F238E27FC236}">
                <a16:creationId xmlns:a16="http://schemas.microsoft.com/office/drawing/2014/main" id="{72634631-C897-DD06-E6AB-C801F5D34F25}"/>
              </a:ext>
            </a:extLst>
          </p:cNvPr>
          <p:cNvSpPr/>
          <p:nvPr/>
        </p:nvSpPr>
        <p:spPr bwMode="auto">
          <a:xfrm>
            <a:off x="4023643" y="1807264"/>
            <a:ext cx="7632000" cy="2822488"/>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spcBef>
                <a:spcPts val="300"/>
              </a:spcBef>
              <a:spcAft>
                <a:spcPts val="300"/>
              </a:spcAft>
              <a:buFont typeface="Wingdings" panose="05000000000000000000" pitchFamily="2" charset="2"/>
              <a:buChar char="§"/>
              <a:defRPr/>
            </a:pPr>
            <a:r>
              <a:rPr lang="el-GR" sz="1200" dirty="0"/>
              <a:t>Οι ΔΜ θα πρέπει να συντάσσονται με βάση </a:t>
            </a:r>
            <a:r>
              <a:rPr lang="el-GR" sz="1200" dirty="0" err="1"/>
              <a:t>επικαιροποιημένες</a:t>
            </a:r>
            <a:r>
              <a:rPr lang="el-GR" sz="1200" dirty="0"/>
              <a:t> τεχνικές προδιαγραφές. Προς την κατεύθυνση αυτή έχει συσταθεί και λειτουργεί ομάδα εργασίας.</a:t>
            </a:r>
          </a:p>
          <a:p>
            <a:pPr marL="171445" indent="-171445">
              <a:spcBef>
                <a:spcPts val="300"/>
              </a:spcBef>
              <a:spcAft>
                <a:spcPts val="300"/>
              </a:spcAft>
              <a:buFont typeface="Wingdings" panose="05000000000000000000" pitchFamily="2" charset="2"/>
              <a:buChar char="§"/>
              <a:defRPr/>
            </a:pPr>
            <a:r>
              <a:rPr lang="el-GR" sz="1200" dirty="0"/>
              <a:t>Οι ΔΜ αρχικά συντάσσονταν από την ίδια τη Δασική Υπηρεσία. Στη συνέχεια εξαιτίας έλλειψης ανθρωπίνων πόρων για την πλήρη σύνταξη τους, ανατίθεται η συλλογή στοιχείων υπαίθρου σε ιδιώτες μελετητές, ενώ όταν λήγουν η διαχείριση γίνεται με Πίνακες Υλοτομίας.</a:t>
            </a:r>
          </a:p>
          <a:p>
            <a:pPr marL="171445" indent="-171445">
              <a:spcBef>
                <a:spcPts val="300"/>
              </a:spcBef>
              <a:spcAft>
                <a:spcPts val="300"/>
              </a:spcAft>
              <a:buFont typeface="Wingdings" panose="05000000000000000000" pitchFamily="2" charset="2"/>
              <a:buChar char="§"/>
              <a:defRPr/>
            </a:pPr>
            <a:r>
              <a:rPr lang="el-GR" sz="1200" dirty="0"/>
              <a:t>Δεν υπάρχει πρόβλεψη για </a:t>
            </a:r>
            <a:r>
              <a:rPr lang="el-GR" sz="1200" dirty="0" err="1"/>
              <a:t>γεωχωρική</a:t>
            </a:r>
            <a:r>
              <a:rPr lang="el-GR" sz="1200" dirty="0"/>
              <a:t> αποτύπωση και καταχώρηση των ΔΜ σε ενιαίο ψηφιακό σύστημα. Σκοπός είναι να ενταχθούν για όλη την ελληνική επικράτεια στην ψηφιακή πλατφόρμα Εθνικό Παρατηρητήριο Δασών (</a:t>
            </a:r>
            <a:r>
              <a:rPr lang="el-GR" sz="1200" dirty="0" err="1"/>
              <a:t>ΕΠαΔ</a:t>
            </a:r>
            <a:r>
              <a:rPr lang="el-GR" sz="1200" dirty="0"/>
              <a:t>), το οποίο λειτούργησε ως εφαρμοσμένη έρευνα και χρηματοδοτήθηκε από τον Ειδικό Φορέα Δασών του Πράσινου Ταμείου. Συμπληρωματικά, μπορεί να χρησιμοποιηθεί και η ψηφιακή πλατφόρμα «ΑΠΟΛΗΨΙΣ» που δημιουργήθηκε για τη Β. Εύβοια.</a:t>
            </a:r>
          </a:p>
          <a:p>
            <a:pPr marL="171445" indent="-171445">
              <a:spcBef>
                <a:spcPts val="300"/>
              </a:spcBef>
              <a:spcAft>
                <a:spcPts val="300"/>
              </a:spcAft>
              <a:buFont typeface="Wingdings" panose="05000000000000000000" pitchFamily="2" charset="2"/>
              <a:buChar char="§"/>
              <a:defRPr/>
            </a:pPr>
            <a:r>
              <a:rPr lang="el-GR" sz="1200" dirty="0"/>
              <a:t>Κατά περίπτωση δεν υλοποιείται το σύνολο του περιεχομένου των εγκεκριμένων ΔΜ, λόγω έλλειψης επαρκούς χρηματοδότησης.</a:t>
            </a:r>
          </a:p>
        </p:txBody>
      </p:sp>
      <p:sp>
        <p:nvSpPr>
          <p:cNvPr id="8" name="28 - Ορθογώνιο">
            <a:extLst>
              <a:ext uri="{FF2B5EF4-FFF2-40B4-BE49-F238E27FC236}">
                <a16:creationId xmlns:a16="http://schemas.microsoft.com/office/drawing/2014/main" id="{2A1ED0E0-4AFF-CB13-8D2B-6C36220C8DE0}"/>
              </a:ext>
            </a:extLst>
          </p:cNvPr>
          <p:cNvSpPr/>
          <p:nvPr/>
        </p:nvSpPr>
        <p:spPr bwMode="auto">
          <a:xfrm>
            <a:off x="634401" y="4719471"/>
            <a:ext cx="2627312" cy="1639979"/>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Πιστοποίηση και έλεγχος</a:t>
            </a:r>
          </a:p>
        </p:txBody>
      </p:sp>
      <p:sp>
        <p:nvSpPr>
          <p:cNvPr id="9" name="28 - Ορθογώνιο">
            <a:extLst>
              <a:ext uri="{FF2B5EF4-FFF2-40B4-BE49-F238E27FC236}">
                <a16:creationId xmlns:a16="http://schemas.microsoft.com/office/drawing/2014/main" id="{6F2B8DA3-3F0A-DCAE-8E90-2267AEE785D4}"/>
              </a:ext>
            </a:extLst>
          </p:cNvPr>
          <p:cNvSpPr/>
          <p:nvPr/>
        </p:nvSpPr>
        <p:spPr bwMode="auto">
          <a:xfrm>
            <a:off x="4023642" y="4719471"/>
            <a:ext cx="7632000" cy="163998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lgn="just">
              <a:spcBef>
                <a:spcPts val="300"/>
              </a:spcBef>
              <a:spcAft>
                <a:spcPts val="300"/>
              </a:spcAft>
              <a:buFont typeface="Wingdings" panose="05000000000000000000" pitchFamily="2" charset="2"/>
              <a:buChar char="§"/>
              <a:defRPr/>
            </a:pPr>
            <a:r>
              <a:rPr lang="el-GR" sz="1200" dirty="0"/>
              <a:t>Διακίνηση μη νόμιμα </a:t>
            </a:r>
            <a:r>
              <a:rPr lang="el-GR" sz="1200" dirty="0" err="1"/>
              <a:t>αποληφθείσας</a:t>
            </a:r>
            <a:r>
              <a:rPr lang="el-GR" sz="1200" dirty="0"/>
              <a:t> βιομάζας, με μη επαρκή ιχνηλασιμότητα σε όλα τα στάδια διακίνησής της.</a:t>
            </a:r>
          </a:p>
          <a:p>
            <a:pPr marL="171445" indent="-171445" algn="just">
              <a:spcBef>
                <a:spcPts val="300"/>
              </a:spcBef>
              <a:spcAft>
                <a:spcPts val="300"/>
              </a:spcAft>
              <a:buFont typeface="Wingdings" panose="05000000000000000000" pitchFamily="2" charset="2"/>
              <a:buChar char="§"/>
              <a:defRPr/>
            </a:pPr>
            <a:r>
              <a:rPr lang="el-GR" sz="1200" dirty="0"/>
              <a:t>Ανάγκη για εφαρμογή ολοκληρωμένου συστήματος ελέγχου και πιστοποίησης, το οποίο θα οδηγεί στη πάταξη της παράτυπης οικονομίας.</a:t>
            </a:r>
          </a:p>
          <a:p>
            <a:pPr marL="171445" indent="-171445" algn="just">
              <a:spcBef>
                <a:spcPts val="300"/>
              </a:spcBef>
              <a:spcAft>
                <a:spcPts val="300"/>
              </a:spcAft>
              <a:buFont typeface="Wingdings" panose="05000000000000000000" pitchFamily="2" charset="2"/>
              <a:buChar char="§"/>
              <a:defRPr/>
            </a:pPr>
            <a:r>
              <a:rPr lang="el-GR" sz="1200" dirty="0"/>
              <a:t>Απαιτείται συνεχής έλεγχος κατά τη μεταφορά της πρώτης ύλης από τη πηγή μέχρι την εμπορία.</a:t>
            </a:r>
          </a:p>
        </p:txBody>
      </p:sp>
      <p:sp>
        <p:nvSpPr>
          <p:cNvPr id="12" name="Arrow: Chevron 11">
            <a:extLst>
              <a:ext uri="{FF2B5EF4-FFF2-40B4-BE49-F238E27FC236}">
                <a16:creationId xmlns:a16="http://schemas.microsoft.com/office/drawing/2014/main" id="{2EA984D8-4B75-8378-68A8-1A7521BEFF5A}"/>
              </a:ext>
            </a:extLst>
          </p:cNvPr>
          <p:cNvSpPr/>
          <p:nvPr/>
        </p:nvSpPr>
        <p:spPr>
          <a:xfrm>
            <a:off x="3403272" y="3040685"/>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3" name="Arrow: Chevron 12">
            <a:extLst>
              <a:ext uri="{FF2B5EF4-FFF2-40B4-BE49-F238E27FC236}">
                <a16:creationId xmlns:a16="http://schemas.microsoft.com/office/drawing/2014/main" id="{CDC55F2C-8AF3-D619-B69A-3B58CA03642F}"/>
              </a:ext>
            </a:extLst>
          </p:cNvPr>
          <p:cNvSpPr/>
          <p:nvPr/>
        </p:nvSpPr>
        <p:spPr>
          <a:xfrm>
            <a:off x="3403272" y="5208249"/>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4" name="Text Placeholder 2">
            <a:extLst>
              <a:ext uri="{FF2B5EF4-FFF2-40B4-BE49-F238E27FC236}">
                <a16:creationId xmlns:a16="http://schemas.microsoft.com/office/drawing/2014/main" id="{F7E2A6FB-ACD6-42EB-B757-1507F95627E8}"/>
              </a:ext>
            </a:extLst>
          </p:cNvPr>
          <p:cNvSpPr>
            <a:spLocks noGrp="1"/>
          </p:cNvSpPr>
          <p:nvPr>
            <p:custDataLst>
              <p:tags r:id="rId1"/>
            </p:custDataLst>
          </p:nvPr>
        </p:nvSpPr>
        <p:spPr bwMode="auto">
          <a:xfrm>
            <a:off x="3988815" y="1000848"/>
            <a:ext cx="7695186" cy="476532"/>
          </a:xfrm>
          <a:prstGeom prst="chevron">
            <a:avLst>
              <a:gd name="adj" fmla="val 18261"/>
            </a:avLst>
          </a:prstGeom>
          <a:solidFill>
            <a:srgbClr val="3C5711"/>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11138" bIns="98425" anchor="ctr"/>
          <a:lstStyle/>
          <a:p>
            <a:pPr algn="ctr" fontAlgn="base">
              <a:spcBef>
                <a:spcPct val="0"/>
              </a:spcBef>
              <a:spcAft>
                <a:spcPct val="0"/>
              </a:spcAft>
            </a:pPr>
            <a:r>
              <a:rPr lang="el-GR" sz="1600" b="1" i="1" kern="0" dirty="0">
                <a:solidFill>
                  <a:schemeClr val="bg1"/>
                </a:solidFill>
                <a:cs typeface="Arial" pitchFamily="34" charset="0"/>
              </a:rPr>
              <a:t>Συμπεράσματα</a:t>
            </a:r>
          </a:p>
        </p:txBody>
      </p:sp>
      <p:sp>
        <p:nvSpPr>
          <p:cNvPr id="15" name="Text Placeholder 2">
            <a:extLst>
              <a:ext uri="{FF2B5EF4-FFF2-40B4-BE49-F238E27FC236}">
                <a16:creationId xmlns:a16="http://schemas.microsoft.com/office/drawing/2014/main" id="{6311B775-CBC2-4761-9C9A-D27ED38EDC4C}"/>
              </a:ext>
            </a:extLst>
          </p:cNvPr>
          <p:cNvSpPr>
            <a:spLocks noGrp="1"/>
          </p:cNvSpPr>
          <p:nvPr>
            <p:custDataLst>
              <p:tags r:id="rId2"/>
            </p:custDataLst>
          </p:nvPr>
        </p:nvSpPr>
        <p:spPr bwMode="auto">
          <a:xfrm>
            <a:off x="622742" y="1000848"/>
            <a:ext cx="2638425" cy="476532"/>
          </a:xfrm>
          <a:prstGeom prst="chevron">
            <a:avLst>
              <a:gd name="adj" fmla="val 18261"/>
            </a:avLst>
          </a:prstGeom>
          <a:solidFill>
            <a:srgbClr val="353013"/>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3813" bIns="98425" anchor="ctr"/>
          <a:lstStyle/>
          <a:p>
            <a:pPr marL="0" lvl="1" indent="0" algn="ctr">
              <a:buNone/>
            </a:pPr>
            <a:r>
              <a:rPr lang="el-GR" sz="1600" b="1" i="1" kern="0" dirty="0">
                <a:solidFill>
                  <a:schemeClr val="bg1"/>
                </a:solidFill>
              </a:rPr>
              <a:t>Κατηγορία</a:t>
            </a:r>
          </a:p>
        </p:txBody>
      </p:sp>
    </p:spTree>
    <p:extLst>
      <p:ext uri="{BB962C8B-B14F-4D97-AF65-F5344CB8AC3E}">
        <p14:creationId xmlns:p14="http://schemas.microsoft.com/office/powerpoint/2010/main" val="143407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1F5CA9-BD76-FDBB-58AF-429E5B44C5DB}"/>
              </a:ext>
            </a:extLst>
          </p:cNvPr>
          <p:cNvSpPr>
            <a:spLocks noGrp="1"/>
          </p:cNvSpPr>
          <p:nvPr>
            <p:ph type="title"/>
          </p:nvPr>
        </p:nvSpPr>
        <p:spPr>
          <a:xfrm>
            <a:off x="508003" y="508000"/>
            <a:ext cx="11175997" cy="461665"/>
          </a:xfrm>
        </p:spPr>
        <p:txBody>
          <a:bodyPr/>
          <a:lstStyle/>
          <a:p>
            <a:r>
              <a:rPr lang="el-GR" dirty="0">
                <a:solidFill>
                  <a:srgbClr val="C00000"/>
                </a:solidFill>
              </a:rPr>
              <a:t>Αδυναμίες</a:t>
            </a:r>
            <a:endParaRPr lang="en-US" dirty="0">
              <a:solidFill>
                <a:srgbClr val="C00000"/>
              </a:solidFill>
            </a:endParaRPr>
          </a:p>
        </p:txBody>
      </p:sp>
      <p:sp>
        <p:nvSpPr>
          <p:cNvPr id="13" name="Title 6">
            <a:extLst>
              <a:ext uri="{FF2B5EF4-FFF2-40B4-BE49-F238E27FC236}">
                <a16:creationId xmlns:a16="http://schemas.microsoft.com/office/drawing/2014/main" id="{65025BEF-4767-4FE9-83AC-7255DCD9493C}"/>
              </a:ext>
            </a:extLst>
          </p:cNvPr>
          <p:cNvSpPr txBox="1">
            <a:spLocks/>
          </p:cNvSpPr>
          <p:nvPr/>
        </p:nvSpPr>
        <p:spPr>
          <a:xfrm>
            <a:off x="508003" y="3945438"/>
            <a:ext cx="11175997" cy="461665"/>
          </a:xfrm>
          <a:prstGeom prst="rect">
            <a:avLst/>
          </a:prstGeom>
        </p:spPr>
        <p:txBody>
          <a:bodyPr vert="horz" wrap="square" lIns="0" tIns="0" rIns="0" bIns="0" rtlCol="0" anchor="t" anchorCtr="0">
            <a:spAutoFit/>
          </a:bodyPr>
          <a:lstStyle>
            <a:lvl1pPr algn="l" defTabSz="736656" rtl="0" eaLnBrk="1" latinLnBrk="0" hangingPunct="1">
              <a:lnSpc>
                <a:spcPts val="3600"/>
              </a:lnSpc>
              <a:spcBef>
                <a:spcPct val="0"/>
              </a:spcBef>
              <a:buNone/>
              <a:defRPr sz="3000" b="1" kern="1200">
                <a:solidFill>
                  <a:schemeClr val="accent1"/>
                </a:solidFill>
                <a:latin typeface="+mj-lt"/>
                <a:ea typeface="+mj-ea"/>
                <a:cs typeface="+mj-cs"/>
              </a:defRPr>
            </a:lvl1pPr>
          </a:lstStyle>
          <a:p>
            <a:pPr>
              <a:spcAft>
                <a:spcPts val="0"/>
              </a:spcAft>
              <a:buFontTx/>
            </a:pPr>
            <a:r>
              <a:rPr lang="el-GR" dirty="0">
                <a:solidFill>
                  <a:srgbClr val="4E6F16"/>
                </a:solidFill>
              </a:rPr>
              <a:t>Συμπέρασμα </a:t>
            </a:r>
            <a:endParaRPr lang="en-US" dirty="0">
              <a:solidFill>
                <a:srgbClr val="4E6F16"/>
              </a:solidFill>
            </a:endParaRPr>
          </a:p>
        </p:txBody>
      </p:sp>
      <p:sp>
        <p:nvSpPr>
          <p:cNvPr id="14" name="Rectangle: Rounded Corners 13">
            <a:extLst>
              <a:ext uri="{FF2B5EF4-FFF2-40B4-BE49-F238E27FC236}">
                <a16:creationId xmlns:a16="http://schemas.microsoft.com/office/drawing/2014/main" id="{85176988-97E0-4BCD-855F-696DDD6ABD75}"/>
              </a:ext>
            </a:extLst>
          </p:cNvPr>
          <p:cNvSpPr/>
          <p:nvPr/>
        </p:nvSpPr>
        <p:spPr>
          <a:xfrm>
            <a:off x="1608881" y="1185656"/>
            <a:ext cx="9699584" cy="2594409"/>
          </a:xfrm>
          <a:prstGeom prst="roundRect">
            <a:avLst>
              <a:gd name="adj" fmla="val 907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Τρεις δεκαετίες με </a:t>
            </a:r>
            <a:r>
              <a:rPr lang="el-GR" sz="1400" dirty="0" err="1">
                <a:solidFill>
                  <a:schemeClr val="tx1"/>
                </a:solidFill>
                <a:ea typeface="Calibri" panose="020F0502020204030204" pitchFamily="34" charset="0"/>
                <a:cs typeface="Calibri" panose="020F0502020204030204" pitchFamily="34" charset="0"/>
              </a:rPr>
              <a:t>υποχρηματοδότηση</a:t>
            </a:r>
            <a:r>
              <a:rPr lang="el-GR" sz="1400" dirty="0">
                <a:solidFill>
                  <a:schemeClr val="tx1"/>
                </a:solidFill>
                <a:ea typeface="Calibri" panose="020F0502020204030204" pitchFamily="34" charset="0"/>
                <a:cs typeface="Calibri" panose="020F0502020204030204" pitchFamily="34" charset="0"/>
              </a:rPr>
              <a:t> του δασικού τομέα και κυρίως στα αντικείμενα της διαχείρισης.</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Μεγάλο μέρος των δασικών οικοσυστημάτων (&gt;50%) είναι </a:t>
            </a:r>
            <a:r>
              <a:rPr lang="el-GR" sz="1400" b="1" dirty="0">
                <a:solidFill>
                  <a:schemeClr val="tx1"/>
                </a:solidFill>
                <a:ea typeface="Calibri" panose="020F0502020204030204" pitchFamily="34" charset="0"/>
                <a:cs typeface="Calibri" panose="020F0502020204030204" pitchFamily="34" charset="0"/>
              </a:rPr>
              <a:t>χωρίς διαχείριση ή με διαχείριση χαμηλής παραγωγής δασικών προϊόντων</a:t>
            </a:r>
            <a:r>
              <a:rPr lang="el-GR" sz="1400" dirty="0">
                <a:solidFill>
                  <a:schemeClr val="tx1"/>
                </a:solidFill>
                <a:ea typeface="Calibri" panose="020F0502020204030204" pitchFamily="34" charset="0"/>
                <a:cs typeface="Calibri" panose="020F0502020204030204" pitchFamily="34" charset="0"/>
              </a:rPr>
              <a:t>. Η χώρα έχει </a:t>
            </a:r>
            <a:r>
              <a:rPr lang="el-GR" sz="1400" b="1" dirty="0">
                <a:solidFill>
                  <a:schemeClr val="tx1"/>
                </a:solidFill>
                <a:ea typeface="Calibri" panose="020F0502020204030204" pitchFamily="34" charset="0"/>
                <a:cs typeface="Calibri" panose="020F0502020204030204" pitchFamily="34" charset="0"/>
              </a:rPr>
              <a:t>μεγάλη δασοκάλυψη και μια μικρή (200 εκ. ετήσιος τζίρος) βιομηχανία ξύλου </a:t>
            </a:r>
            <a:r>
              <a:rPr lang="el-GR" sz="1400" dirty="0">
                <a:solidFill>
                  <a:schemeClr val="tx1"/>
                </a:solidFill>
                <a:ea typeface="Calibri" panose="020F0502020204030204" pitchFamily="34" charset="0"/>
                <a:cs typeface="Calibri" panose="020F0502020204030204" pitchFamily="34" charset="0"/>
              </a:rPr>
              <a:t>που εισάγει μεγάλο μέρος της ξυλείας της.</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Η </a:t>
            </a:r>
            <a:r>
              <a:rPr lang="el-GR" sz="1400" b="1" dirty="0">
                <a:solidFill>
                  <a:schemeClr val="tx1"/>
                </a:solidFill>
                <a:ea typeface="Calibri" panose="020F0502020204030204" pitchFamily="34" charset="0"/>
                <a:cs typeface="Calibri" panose="020F0502020204030204" pitchFamily="34" charset="0"/>
              </a:rPr>
              <a:t>δασική υπηρεσία είναι γερασμένη (μέση ηλικία άνω των 50), με μειωμένο προσωπικό όλων των βαθμίδων, χωρίς σύγχρονα μέσα και ψηφιακά εργαλεία.</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Η διαχείριση των δασών γίνεται από φορείς υψηλής κοινωνικής προσφοράς αλλά σήμερα με μικρές παραγωγικές δυνατότητες και περιορισμένο εξοπλισμό (δασικοί συνεταιρισμοί).</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Υπάρχει αξιόλογη μη νόμιμη απόληψη της βιομάζας (λαθροϋλοτομία).</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Έλλειψη ΔΑΣΕ και ΔΜ στη νότια Ελλάδα και τα νησιά.</a:t>
            </a:r>
          </a:p>
        </p:txBody>
      </p:sp>
      <p:sp>
        <p:nvSpPr>
          <p:cNvPr id="15" name="Rectangle: Rounded Corners 14">
            <a:extLst>
              <a:ext uri="{FF2B5EF4-FFF2-40B4-BE49-F238E27FC236}">
                <a16:creationId xmlns:a16="http://schemas.microsoft.com/office/drawing/2014/main" id="{F4534EDD-9AE3-4A16-A76D-43B0095FF103}"/>
              </a:ext>
            </a:extLst>
          </p:cNvPr>
          <p:cNvSpPr/>
          <p:nvPr/>
        </p:nvSpPr>
        <p:spPr>
          <a:xfrm>
            <a:off x="1608881" y="4524937"/>
            <a:ext cx="9699585" cy="1782155"/>
          </a:xfrm>
          <a:prstGeom prst="roundRect">
            <a:avLst>
              <a:gd name="adj" fmla="val 907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Ο τρόπος που αναπτύχθηκε η χώρα οικιστικά (αριθμός των οικισμών και των οικημάτων μέσα στο δάσος ή σε απόλυτη γειτνίαση με το δάσος χωρίς ζώνες προστασίας), οι μεγάλες ποσότητες πλεονάζουσας οργανικής ύλης στα δάση, σε συνδυασμό με την κλιματική κρίση δημιουργούν την ανάγκη για μια ριζική μεταρρύθμιση.</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Οι πόροι που διαθέτει το κράτος μέσω του Ταμείου Ανάκαμψης παρά την αύξησή τους είναι εφάπαξ και δεν μπορούν να αλλάξουν τα συνολικά μεγέθη σε </a:t>
            </a:r>
            <a:r>
              <a:rPr lang="el-GR" sz="1400" dirty="0" err="1">
                <a:solidFill>
                  <a:schemeClr val="tx1"/>
                </a:solidFill>
                <a:ea typeface="Calibri" panose="020F0502020204030204" pitchFamily="34" charset="0"/>
                <a:cs typeface="Calibri" panose="020F0502020204030204" pitchFamily="34" charset="0"/>
              </a:rPr>
              <a:t>ό,τι</a:t>
            </a:r>
            <a:r>
              <a:rPr lang="el-GR" sz="1400" dirty="0">
                <a:solidFill>
                  <a:schemeClr val="tx1"/>
                </a:solidFill>
                <a:ea typeface="Calibri" panose="020F0502020204030204" pitchFamily="34" charset="0"/>
                <a:cs typeface="Calibri" panose="020F0502020204030204" pitchFamily="34" charset="0"/>
              </a:rPr>
              <a:t> αφορά τα έργα πρόληψης στο σύνολο της χώρας. Χρειάζονται νέοι μόνιμοι πόροι, και ένα σύστημα ώστε οι πόροι αυτοί να αξιοποιούνται παραγωγικά, το οποίο θα εξελιχθεί σε αυτοτροφοδοτούμενο.</a:t>
            </a:r>
          </a:p>
        </p:txBody>
      </p:sp>
      <p:sp>
        <p:nvSpPr>
          <p:cNvPr id="16" name="Oval 15">
            <a:extLst>
              <a:ext uri="{FF2B5EF4-FFF2-40B4-BE49-F238E27FC236}">
                <a16:creationId xmlns:a16="http://schemas.microsoft.com/office/drawing/2014/main" id="{52AF5000-4C37-47A9-9CB5-42871B87A670}"/>
              </a:ext>
            </a:extLst>
          </p:cNvPr>
          <p:cNvSpPr/>
          <p:nvPr/>
        </p:nvSpPr>
        <p:spPr>
          <a:xfrm>
            <a:off x="508003" y="1759352"/>
            <a:ext cx="914400" cy="85652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7" name="Rectangle 16">
            <a:extLst>
              <a:ext uri="{FF2B5EF4-FFF2-40B4-BE49-F238E27FC236}">
                <a16:creationId xmlns:a16="http://schemas.microsoft.com/office/drawing/2014/main" id="{1E1FECC0-92FF-4AC5-A56B-43693D28CB2B}"/>
              </a:ext>
            </a:extLst>
          </p:cNvPr>
          <p:cNvSpPr/>
          <p:nvPr/>
        </p:nvSpPr>
        <p:spPr>
          <a:xfrm>
            <a:off x="768433" y="2145427"/>
            <a:ext cx="393539" cy="102886"/>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8" name="Oval 17">
            <a:extLst>
              <a:ext uri="{FF2B5EF4-FFF2-40B4-BE49-F238E27FC236}">
                <a16:creationId xmlns:a16="http://schemas.microsoft.com/office/drawing/2014/main" id="{A0B8D6BE-06B5-4748-B438-00DC92C5F62F}"/>
              </a:ext>
            </a:extLst>
          </p:cNvPr>
          <p:cNvSpPr/>
          <p:nvPr/>
        </p:nvSpPr>
        <p:spPr>
          <a:xfrm>
            <a:off x="508003" y="4987750"/>
            <a:ext cx="914400" cy="856527"/>
          </a:xfrm>
          <a:prstGeom prst="ellipse">
            <a:avLst/>
          </a:prstGeom>
          <a:solidFill>
            <a:srgbClr val="4E6F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9" name="Isosceles Triangle 18">
            <a:extLst>
              <a:ext uri="{FF2B5EF4-FFF2-40B4-BE49-F238E27FC236}">
                <a16:creationId xmlns:a16="http://schemas.microsoft.com/office/drawing/2014/main" id="{ACDA5096-35DC-41F5-A51B-A0B9C11CCCDD}"/>
              </a:ext>
            </a:extLst>
          </p:cNvPr>
          <p:cNvSpPr/>
          <p:nvPr/>
        </p:nvSpPr>
        <p:spPr>
          <a:xfrm rot="5400000">
            <a:off x="724929" y="5311873"/>
            <a:ext cx="548640" cy="208280"/>
          </a:xfrm>
          <a:prstGeom prst="triangl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Tree>
    <p:extLst>
      <p:ext uri="{BB962C8B-B14F-4D97-AF65-F5344CB8AC3E}">
        <p14:creationId xmlns:p14="http://schemas.microsoft.com/office/powerpoint/2010/main" val="189131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Στρατηγική και πολιτική στόχευση</a:t>
            </a:r>
          </a:p>
        </p:txBody>
      </p:sp>
      <p:pic>
        <p:nvPicPr>
          <p:cNvPr id="3" name="Picture 2">
            <a:extLst>
              <a:ext uri="{FF2B5EF4-FFF2-40B4-BE49-F238E27FC236}">
                <a16:creationId xmlns:a16="http://schemas.microsoft.com/office/drawing/2014/main" id="{DB1CC5C5-9275-EF22-2F3A-3BE0EE6C7D0B}"/>
              </a:ext>
            </a:extLst>
          </p:cNvPr>
          <p:cNvPicPr>
            <a:picLocks noChangeAspect="1"/>
          </p:cNvPicPr>
          <p:nvPr/>
        </p:nvPicPr>
        <p:blipFill>
          <a:blip r:embed="rId3"/>
          <a:stretch>
            <a:fillRect/>
          </a:stretch>
        </p:blipFill>
        <p:spPr>
          <a:xfrm>
            <a:off x="9372311" y="905162"/>
            <a:ext cx="2524125" cy="5260109"/>
          </a:xfrm>
          <a:prstGeom prst="rect">
            <a:avLst/>
          </a:prstGeom>
        </p:spPr>
      </p:pic>
      <p:sp>
        <p:nvSpPr>
          <p:cNvPr id="4" name="Text Placeholder 7">
            <a:extLst>
              <a:ext uri="{FF2B5EF4-FFF2-40B4-BE49-F238E27FC236}">
                <a16:creationId xmlns:a16="http://schemas.microsoft.com/office/drawing/2014/main" id="{AD6BFEE2-953D-CC90-4A83-AD0AECB7B3AD}"/>
              </a:ext>
            </a:extLst>
          </p:cNvPr>
          <p:cNvSpPr txBox="1">
            <a:spLocks/>
          </p:cNvSpPr>
          <p:nvPr/>
        </p:nvSpPr>
        <p:spPr>
          <a:xfrm>
            <a:off x="508000" y="1507334"/>
            <a:ext cx="8758725" cy="5032907"/>
          </a:xfrm>
          <a:prstGeom prst="rect">
            <a:avLst/>
          </a:prstGeom>
        </p:spPr>
        <p:txBody>
          <a:bodyPr/>
          <a:lstStyle>
            <a:lvl1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1pPr>
            <a:lvl2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2pPr>
            <a:lvl3pPr marL="812800" indent="-263525" algn="l" defTabSz="9017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a:lstStyle>
          <a:p>
            <a:pPr marL="0" indent="0" algn="just">
              <a:spcBef>
                <a:spcPts val="300"/>
              </a:spcBef>
              <a:spcAft>
                <a:spcPts val="300"/>
              </a:spcAft>
              <a:buFont typeface="Arial" panose="020B0604020202020204" pitchFamily="34" charset="0"/>
              <a:buNone/>
            </a:pPr>
            <a:r>
              <a:rPr lang="el-GR" sz="1400" b="1" dirty="0">
                <a:solidFill>
                  <a:srgbClr val="353013"/>
                </a:solidFill>
              </a:rPr>
              <a:t>Στρατηγικοί Στόχοι</a:t>
            </a:r>
          </a:p>
          <a:p>
            <a:pPr algn="just">
              <a:spcBef>
                <a:spcPts val="300"/>
              </a:spcBef>
              <a:spcAft>
                <a:spcPts val="300"/>
              </a:spcAft>
              <a:buFont typeface="Wingdings" panose="05000000000000000000" pitchFamily="2" charset="2"/>
              <a:buChar char="§"/>
            </a:pPr>
            <a:r>
              <a:rPr lang="el-GR" sz="1200" dirty="0"/>
              <a:t>Ολοκληρωμένη διαχείριση των δασικών οικοσυστημάτων, που εκτός των άλλων, θα οδηγεί σε καθαρισμό &amp; έργα πρόληψης με σκοπό τη μείωση κινδύνου πυρκαγιάς.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Αύξηση αλυσίδας προϊόντων και εθνικής παραγόμενης αξίας.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Στήριξη τοπικών κοινωνιών και δημιουργία νέων θέσεων εργασίας.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Μείωση της παράτυπης οικονομίας.</a:t>
            </a:r>
          </a:p>
          <a:p>
            <a:pPr algn="just">
              <a:spcBef>
                <a:spcPts val="300"/>
              </a:spcBef>
              <a:spcAft>
                <a:spcPts val="300"/>
              </a:spcAft>
              <a:buFont typeface="Wingdings" panose="05000000000000000000" pitchFamily="2" charset="2"/>
              <a:buChar char="§"/>
            </a:pPr>
            <a:r>
              <a:rPr lang="el-GR" sz="1200" dirty="0"/>
              <a:t>Δημιουργία αξιόπιστου συστήματος καταγραφής και παρακολούθησης δεδομένων.</a:t>
            </a:r>
            <a:endParaRPr lang="el-GR" sz="1200" dirty="0">
              <a:cs typeface="Arial"/>
            </a:endParaRPr>
          </a:p>
          <a:p>
            <a:pPr marL="0" indent="0" algn="just">
              <a:spcBef>
                <a:spcPts val="300"/>
              </a:spcBef>
              <a:spcAft>
                <a:spcPts val="300"/>
              </a:spcAft>
              <a:buFont typeface="Arial" panose="020B0604020202020204" pitchFamily="34" charset="0"/>
              <a:buNone/>
            </a:pPr>
            <a:r>
              <a:rPr lang="el-GR" sz="1400" b="1" dirty="0">
                <a:solidFill>
                  <a:srgbClr val="353013"/>
                </a:solidFill>
              </a:rPr>
              <a:t>Χαρακτηριστικά νέου μοντέλου</a:t>
            </a:r>
            <a:endParaRPr lang="el-GR" sz="1400" b="1" dirty="0">
              <a:solidFill>
                <a:srgbClr val="353013"/>
              </a:solidFill>
              <a:cs typeface="Arial"/>
            </a:endParaRPr>
          </a:p>
          <a:p>
            <a:pPr algn="just">
              <a:spcBef>
                <a:spcPts val="300"/>
              </a:spcBef>
              <a:spcAft>
                <a:spcPts val="300"/>
              </a:spcAft>
              <a:buFont typeface="Wingdings" panose="05000000000000000000" pitchFamily="2" charset="2"/>
              <a:buChar char="§"/>
            </a:pPr>
            <a:r>
              <a:rPr lang="el-GR" sz="1200" dirty="0"/>
              <a:t>Σύνταξη και επικαιροποίηση διαχειριστικών μελετών, που θα οδηγούν σε ολοκληρωμένη διαχείριση του συνόλου των δασικών οικοσυστημάτων.</a:t>
            </a:r>
          </a:p>
          <a:p>
            <a:pPr algn="just">
              <a:spcBef>
                <a:spcPts val="300"/>
              </a:spcBef>
              <a:spcAft>
                <a:spcPts val="300"/>
              </a:spcAft>
              <a:buFont typeface="Wingdings" panose="05000000000000000000" pitchFamily="2" charset="2"/>
              <a:buChar char="§"/>
            </a:pPr>
            <a:r>
              <a:rPr lang="el-GR" sz="1200" dirty="0"/>
              <a:t>Δημιουργία Ψηφιακής Πλατφόρμας, μέσω της οποίας θα παρακολουθούνται και θα υλοποιούνται οι διαχειριστικές μελέτες, καθώς και οι άλλες εργασίες της δασικής υπηρεσίας.</a:t>
            </a:r>
          </a:p>
          <a:p>
            <a:pPr algn="just">
              <a:spcBef>
                <a:spcPts val="300"/>
              </a:spcBef>
              <a:spcAft>
                <a:spcPts val="300"/>
              </a:spcAft>
              <a:buFont typeface="Wingdings" panose="05000000000000000000" pitchFamily="2" charset="2"/>
              <a:buChar char="§"/>
            </a:pPr>
            <a:r>
              <a:rPr lang="el-GR" sz="1200" dirty="0"/>
              <a:t>Επιδότηση της απόληψης δασικής πιστοποιημένης βιομάζας, που θα προκύπτει από τις εγκεκριμένες διαχειριστικές μελέτες, με κριτήριο την προστασία των δασικών οικοσυστημάτων (μεγαλύτερη επιδότηση όσο πιο δύσκολη ή χρήσιμη για την πρόληψη είναι η απόληψη της βιομάζας).</a:t>
            </a:r>
          </a:p>
          <a:p>
            <a:pPr algn="just">
              <a:spcBef>
                <a:spcPts val="300"/>
              </a:spcBef>
              <a:spcAft>
                <a:spcPts val="300"/>
              </a:spcAft>
              <a:buFont typeface="Wingdings" panose="05000000000000000000" pitchFamily="2" charset="2"/>
              <a:buChar char="§"/>
            </a:pPr>
            <a:r>
              <a:rPr lang="el-GR" sz="1200" dirty="0"/>
              <a:t>Υλοποίηση Συστήματος δημιουργίας </a:t>
            </a:r>
            <a:r>
              <a:rPr lang="en-US" sz="1200" dirty="0"/>
              <a:t>Carbon Credits</a:t>
            </a:r>
            <a:r>
              <a:rPr lang="el-GR" sz="1200" dirty="0"/>
              <a:t> από τη διαχείριση του δάσους και την απόληψη της δασικής βιομάζας.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Συμμετοχή ιδιωτικού τομέα μόνο μέσω της συνεργασίας του με τους δασικούς συνεταιρισμούς – σημαντικές επενδύσεις για μεγάλη αύξηση παραγωγικότητας στη διαχείριση των δασικών οικοσυστημάτων.</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Ομαδοποίηση δασικών οικοσυστημάτων με υψηλή και χαμηλή παραγωγική ικανότητα - Υποχρεωτικά μέτρα αντιπυρικής προστασίας (μαζί με τη διαχειριστική μελέτη εφαρμόζεται και αντίστοιχη αντιπυρική μελέτη).</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Συστηματική παρακολούθηση και έλεγχος από τις δασικές υπηρεσίες και ανεξάρτητους φορείς πιστοποίησης</a:t>
            </a:r>
            <a:r>
              <a:rPr lang="el-GR" sz="1200" dirty="0">
                <a:cs typeface="Arial"/>
              </a:rPr>
              <a:t>.</a:t>
            </a:r>
            <a:endParaRPr lang="el-GR" sz="1200" b="1" dirty="0">
              <a:cs typeface="Arial" panose="020B0604020202020204"/>
            </a:endParaRPr>
          </a:p>
          <a:p>
            <a:pPr marL="205105" lvl="4" indent="-205105" algn="just" defTabSz="1149408">
              <a:spcAft>
                <a:spcPts val="684"/>
              </a:spcAft>
              <a:buFont typeface="Arial" panose="020B0604020202020204" pitchFamily="34" charset="0"/>
              <a:buChar char="•"/>
              <a:defRPr/>
            </a:pPr>
            <a:endParaRPr lang="el-GR" sz="1300" b="1" dirty="0">
              <a:cs typeface="Arial" panose="020B0604020202020204"/>
            </a:endParaRPr>
          </a:p>
          <a:p>
            <a:pPr algn="just"/>
            <a:endParaRPr lang="el-GR" sz="1400" dirty="0"/>
          </a:p>
          <a:p>
            <a:pPr marL="0" indent="0" algn="just">
              <a:buFont typeface="Arial" panose="020B0604020202020204" pitchFamily="34" charset="0"/>
              <a:buNone/>
            </a:pPr>
            <a:endParaRPr lang="el-GR" sz="1400" dirty="0"/>
          </a:p>
        </p:txBody>
      </p:sp>
      <p:sp>
        <p:nvSpPr>
          <p:cNvPr id="5" name="Rectangle 4">
            <a:extLst>
              <a:ext uri="{FF2B5EF4-FFF2-40B4-BE49-F238E27FC236}">
                <a16:creationId xmlns:a16="http://schemas.microsoft.com/office/drawing/2014/main" id="{D129E691-0BD7-A87C-6AD3-64032C164DE7}"/>
              </a:ext>
            </a:extLst>
          </p:cNvPr>
          <p:cNvSpPr/>
          <p:nvPr/>
        </p:nvSpPr>
        <p:spPr>
          <a:xfrm>
            <a:off x="508000" y="828371"/>
            <a:ext cx="8301526" cy="584775"/>
          </a:xfrm>
          <a:prstGeom prst="rect">
            <a:avLst/>
          </a:prstGeom>
        </p:spPr>
        <p:txBody>
          <a:bodyPr wrap="square">
            <a:spAutoFit/>
          </a:bodyPr>
          <a:lstStyle/>
          <a:p>
            <a:r>
              <a:rPr lang="el-GR" sz="1600" b="1" dirty="0">
                <a:solidFill>
                  <a:srgbClr val="4E6F16"/>
                </a:solidFill>
              </a:rPr>
              <a:t>Υφίσταται ανάγκη για μία νέα πρόταση διαχείρισης δασικών οικοσυστημάτων με τα παρακάτω χαρακτηριστικά</a:t>
            </a:r>
          </a:p>
        </p:txBody>
      </p:sp>
      <p:cxnSp>
        <p:nvCxnSpPr>
          <p:cNvPr id="6" name="Straight Connector 5">
            <a:extLst>
              <a:ext uri="{FF2B5EF4-FFF2-40B4-BE49-F238E27FC236}">
                <a16:creationId xmlns:a16="http://schemas.microsoft.com/office/drawing/2014/main" id="{3C195E72-CE00-6E3D-F838-628F6975C175}"/>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886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Κατευθύνσεις και βασικά βήματα υλοποίησης</a:t>
            </a:r>
          </a:p>
        </p:txBody>
      </p:sp>
      <p:sp>
        <p:nvSpPr>
          <p:cNvPr id="2" name="Rectangle 1">
            <a:extLst>
              <a:ext uri="{FF2B5EF4-FFF2-40B4-BE49-F238E27FC236}">
                <a16:creationId xmlns:a16="http://schemas.microsoft.com/office/drawing/2014/main" id="{DF131199-0B64-76DF-07FF-8789E46FEC5B}"/>
              </a:ext>
            </a:extLst>
          </p:cNvPr>
          <p:cNvSpPr/>
          <p:nvPr/>
        </p:nvSpPr>
        <p:spPr>
          <a:xfrm>
            <a:off x="339186" y="801456"/>
            <a:ext cx="8700039" cy="5724644"/>
          </a:xfrm>
          <a:prstGeom prst="rect">
            <a:avLst/>
          </a:prstGeom>
        </p:spPr>
        <p:txBody>
          <a:bodyPr wrap="square" lIns="91440" tIns="45720" rIns="91440" bIns="45720" anchor="t">
            <a:spAutoFit/>
          </a:bodyPr>
          <a:lstStyle/>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Για όλα τα δάση σύνταξη Διαχειριστικής Μελέτης</a:t>
            </a:r>
            <a:r>
              <a:rPr lang="en-GB" sz="1100" b="1" dirty="0">
                <a:sym typeface="Wingdings" panose="05000000000000000000" pitchFamily="2" charset="2"/>
              </a:rPr>
              <a:t> </a:t>
            </a:r>
            <a:r>
              <a:rPr lang="el-GR" sz="1100" dirty="0">
                <a:sym typeface="Wingdings" panose="05000000000000000000" pitchFamily="2" charset="2"/>
              </a:rPr>
              <a:t>με σύγχρονες - επικαιροποιημένες Τεχνικές Προδιαγραφές και έγκριση της από την αρμόδια δασική υπηρεσία.</a:t>
            </a:r>
            <a:endParaRPr lang="el-GR" sz="1100" b="1"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Επιδότηση από τους πόρους των ρύπων της απόληψης βιομάζας από τα δάση</a:t>
            </a:r>
            <a:r>
              <a:rPr lang="el-GR" sz="1100" dirty="0">
                <a:sym typeface="Wingdings" panose="05000000000000000000" pitchFamily="2" charset="2"/>
              </a:rPr>
              <a:t> (ενδεικτικό ποσό σε πλήρη εφαρμογή περίπου 150 εκ. ευρώ ετησίως) και </a:t>
            </a:r>
            <a:r>
              <a:rPr lang="el-GR" sz="1100" b="1" dirty="0">
                <a:sym typeface="Wingdings" panose="05000000000000000000" pitchFamily="2" charset="2"/>
              </a:rPr>
              <a:t>δημιουργία αγοράς ρύπων που δημιουργεί η διαχείριση του δάσους και η πιστοποιημένη απόληψη και χρήση της δασικής βιομάζας </a:t>
            </a:r>
            <a:r>
              <a:rPr lang="el-GR" sz="1100" dirty="0">
                <a:sym typeface="Wingdings" panose="05000000000000000000" pitchFamily="2" charset="2"/>
              </a:rPr>
              <a:t>(στο πλαίσιο ευρύτερου συστήματος αγοράς ρύπων από τον δασικό, αγροτικό κλπ. τομέα). </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Αποτελεσματική αποτροπή παράνομα υλοτομημένης βιομάζας καθώς και της διακίνησης αυτής</a:t>
            </a:r>
            <a:endParaRPr lang="el-GR" sz="1100"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r>
              <a:rPr lang="el-GR" sz="1100" b="1" dirty="0">
                <a:cs typeface="Arial" panose="020B0604020202020204"/>
                <a:sym typeface="Wingdings" panose="05000000000000000000" pitchFamily="2" charset="2"/>
              </a:rPr>
              <a:t>Αξιοποίηση Δασικών Συνεταιρισμών Εργασίας (ΔΑΣΕ) για όλες τις διαδικασίες απόληψης των προϊόντων βιομάζας. </a:t>
            </a:r>
            <a:r>
              <a:rPr lang="el-GR" sz="1100" dirty="0">
                <a:cs typeface="Arial" panose="020B0604020202020204"/>
                <a:sym typeface="Wingdings" panose="05000000000000000000" pitchFamily="2" charset="2"/>
              </a:rPr>
              <a:t>Πρόβλεψη δυνατότητας συνεργασίας ΔΑΣΕ με εταιρίες </a:t>
            </a:r>
            <a:r>
              <a:rPr lang="el-GR" sz="1100" dirty="0">
                <a:sym typeface="Wingdings" panose="05000000000000000000" pitchFamily="2" charset="2"/>
              </a:rPr>
              <a:t>που διαχειρίζονται και προσθέτουν αξία στην πιστοποιημένη βιομάζα (επεξεργασία ξύλου, παραγωγή </a:t>
            </a:r>
            <a:r>
              <a:rPr lang="el-GR" sz="1100" dirty="0" err="1">
                <a:sym typeface="Wingdings" panose="05000000000000000000" pitchFamily="2" charset="2"/>
              </a:rPr>
              <a:t>βιοκαυσίμων</a:t>
            </a:r>
            <a:r>
              <a:rPr lang="el-GR" sz="1100" dirty="0">
                <a:sym typeface="Wingdings" panose="05000000000000000000" pitchFamily="2" charset="2"/>
              </a:rPr>
              <a:t> κ.λπ.) με </a:t>
            </a:r>
            <a:r>
              <a:rPr lang="el-GR" sz="1100" b="1" dirty="0">
                <a:sym typeface="Wingdings" panose="05000000000000000000" pitchFamily="2" charset="2"/>
              </a:rPr>
              <a:t>δημιουργία κοινών υβριδικών συνεργατικών σχημάτων</a:t>
            </a:r>
            <a:r>
              <a:rPr lang="el-GR" sz="1100" dirty="0">
                <a:sym typeface="Wingdings" panose="05000000000000000000" pitchFamily="2" charset="2"/>
              </a:rPr>
              <a:t>, για την πραγματοποίηση </a:t>
            </a:r>
            <a:r>
              <a:rPr lang="el-GR" sz="1100" b="1" dirty="0">
                <a:sym typeface="Wingdings" panose="05000000000000000000" pitchFamily="2" charset="2"/>
              </a:rPr>
              <a:t>σημαντικών επενδύσεων σε εξοπλισμό που αυξάνει την παραγωγικότητα στο δάσος</a:t>
            </a:r>
            <a:r>
              <a:rPr lang="el-GR" sz="1100" dirty="0">
                <a:sym typeface="Wingdings" panose="05000000000000000000" pitchFamily="2" charset="2"/>
              </a:rPr>
              <a:t>.</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Αναβάθμιση μέσων και υποδομών </a:t>
            </a:r>
            <a:r>
              <a:rPr lang="el-GR" sz="1100" dirty="0">
                <a:sym typeface="Wingdings" panose="05000000000000000000" pitchFamily="2" charset="2"/>
              </a:rPr>
              <a:t>των ΔΑΣΕ και των υβριδικών συνεργατικών σχημάτων, κατόπιν και σχετικής πρόβλεψης χρηματοδότησης από Πράσινο Ταμείο.</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Κανονισμός ασφαλείας </a:t>
            </a:r>
            <a:r>
              <a:rPr lang="el-GR" sz="1100" dirty="0">
                <a:sym typeface="Wingdings" panose="05000000000000000000" pitchFamily="2" charset="2"/>
              </a:rPr>
              <a:t>για εργαζόμενους στα δάση και </a:t>
            </a:r>
            <a:r>
              <a:rPr lang="el-GR" sz="1100" b="1" dirty="0">
                <a:sym typeface="Wingdings" panose="05000000000000000000" pitchFamily="2" charset="2"/>
              </a:rPr>
              <a:t>παροχή σχετικών εξειδικεύσεων για την εργασία στα δάση από τα Δημόσια ΙΕΚ</a:t>
            </a:r>
            <a:r>
              <a:rPr lang="el-GR" sz="1100" dirty="0">
                <a:sym typeface="Wingdings" panose="05000000000000000000" pitchFamily="2" charset="2"/>
              </a:rPr>
              <a:t>. </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Ενεργοποίηση και αξιοποίηση των ΔΑΣΕ σε μεγάλα περιστατικά δασικών πυρκαγιών με αποζημίωσή τους, </a:t>
            </a:r>
            <a:r>
              <a:rPr lang="el-GR" sz="1100" dirty="0">
                <a:sym typeface="Wingdings" panose="05000000000000000000" pitchFamily="2" charset="2"/>
              </a:rPr>
              <a:t>μέσω σχετικής νομοθετικής πρόβλεψης.</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Ανταγωνιστικές διαδικασίες </a:t>
            </a:r>
            <a:r>
              <a:rPr lang="el-GR" sz="1100" dirty="0">
                <a:sym typeface="Wingdings" panose="05000000000000000000" pitchFamily="2" charset="2"/>
              </a:rPr>
              <a:t>για την εφαρμογή των μελετών διαχείρισης και </a:t>
            </a:r>
            <a:r>
              <a:rPr lang="el-GR" sz="1100" b="1" dirty="0">
                <a:sym typeface="Wingdings" panose="05000000000000000000" pitchFamily="2" charset="2"/>
              </a:rPr>
              <a:t>υποχρέωση έργων πρόληψης σε δάση με χαμηλή παραγωγική ικανότητα σε όσους αναλαμβάνουν τη διαχείριση δασών με υψηλή παραγωγική ικανότητα. Οι διαδικασίες ξεκινούν καταρχήν από δάση που βρίσκονται εκτός διαχείρισης.</a:t>
            </a:r>
          </a:p>
          <a:p>
            <a:pPr marL="454660" lvl="1" indent="-285750">
              <a:spcBef>
                <a:spcPts val="300"/>
              </a:spcBef>
              <a:spcAft>
                <a:spcPts val="300"/>
              </a:spcAft>
              <a:buFont typeface="Wingdings" panose="05000000000000000000" pitchFamily="2" charset="2"/>
              <a:buChar char="§"/>
            </a:pPr>
            <a:r>
              <a:rPr lang="el-GR" sz="1100" b="1" dirty="0">
                <a:cs typeface="Calibri" panose="020F0502020204030204" pitchFamily="34" charset="0"/>
                <a:sym typeface="Wingdings" panose="05000000000000000000" pitchFamily="2" charset="2"/>
              </a:rPr>
              <a:t>Ενίσχυση της δασικής υπηρεσίας με ταχεία ολοκλήρωση προσλήψεων </a:t>
            </a:r>
            <a:r>
              <a:rPr lang="el-GR" sz="1100" dirty="0">
                <a:cs typeface="Calibri" panose="020F0502020204030204" pitchFamily="34" charset="0"/>
                <a:sym typeface="Wingdings" panose="05000000000000000000" pitchFamily="2" charset="2"/>
              </a:rPr>
              <a:t>με μόνιμο προσωπικό (500 στελέχη) και εποχικό προσωπικό (1200 στελέχη ετησίως, με βάση την υφιστάμενη νομοθεσία)</a:t>
            </a:r>
            <a:r>
              <a:rPr lang="el-GR" sz="1100" b="1" dirty="0">
                <a:cs typeface="Calibri" panose="020F0502020204030204" pitchFamily="34" charset="0"/>
                <a:sym typeface="Wingdings" panose="05000000000000000000" pitchFamily="2" charset="2"/>
              </a:rPr>
              <a:t>. Αναβάθμιση μέσων και υποδομών της δασικής υπηρεσίας </a:t>
            </a:r>
            <a:r>
              <a:rPr lang="el-GR" sz="1100" dirty="0">
                <a:cs typeface="Calibri" panose="020F0502020204030204" pitchFamily="34" charset="0"/>
                <a:sym typeface="Wingdings" panose="05000000000000000000" pitchFamily="2" charset="2"/>
              </a:rPr>
              <a:t>μέσω του προγράμματος «έξυπνου δάσους» (</a:t>
            </a:r>
            <a:r>
              <a:rPr lang="en-US" sz="1100" dirty="0">
                <a:cs typeface="Calibri" panose="020F0502020204030204" pitchFamily="34" charset="0"/>
                <a:sym typeface="Wingdings" panose="05000000000000000000" pitchFamily="2" charset="2"/>
              </a:rPr>
              <a:t>laptop, tablet</a:t>
            </a:r>
            <a:r>
              <a:rPr lang="el-GR" sz="1100" dirty="0">
                <a:cs typeface="Calibri" panose="020F0502020204030204" pitchFamily="34" charset="0"/>
                <a:sym typeface="Wingdings" panose="05000000000000000000" pitchFamily="2" charset="2"/>
              </a:rPr>
              <a:t>, δορυφορικό </a:t>
            </a:r>
            <a:r>
              <a:rPr lang="en-US" sz="1100" dirty="0">
                <a:cs typeface="Calibri" panose="020F0502020204030204" pitchFamily="34" charset="0"/>
                <a:sym typeface="Wingdings" panose="05000000000000000000" pitchFamily="2" charset="2"/>
              </a:rPr>
              <a:t>internet, </a:t>
            </a:r>
            <a:r>
              <a:rPr lang="el-GR" sz="1100" dirty="0">
                <a:cs typeface="Calibri" panose="020F0502020204030204" pitchFamily="34" charset="0"/>
                <a:sym typeface="Wingdings" panose="05000000000000000000" pitchFamily="2" charset="2"/>
              </a:rPr>
              <a:t>αισθητήρες, </a:t>
            </a:r>
            <a:r>
              <a:rPr lang="en-US" sz="1100" dirty="0">
                <a:cs typeface="Calibri" panose="020F0502020204030204" pitchFamily="34" charset="0"/>
                <a:sym typeface="Wingdings" panose="05000000000000000000" pitchFamily="2" charset="2"/>
              </a:rPr>
              <a:t>drones, </a:t>
            </a:r>
            <a:r>
              <a:rPr lang="en-GB" sz="1100" dirty="0">
                <a:cs typeface="Calibri" panose="020F0502020204030204" pitchFamily="34" charset="0"/>
                <a:sym typeface="Wingdings" panose="05000000000000000000" pitchFamily="2" charset="2"/>
              </a:rPr>
              <a:t>300 </a:t>
            </a:r>
            <a:r>
              <a:rPr lang="el-GR" sz="1100" dirty="0">
                <a:cs typeface="Calibri" panose="020F0502020204030204" pitchFamily="34" charset="0"/>
                <a:sym typeface="Wingdings" panose="05000000000000000000" pitchFamily="2" charset="2"/>
              </a:rPr>
              <a:t>οχήματα ΑΙΓΙΣ</a:t>
            </a:r>
            <a:r>
              <a:rPr lang="en-US" sz="1100" dirty="0">
                <a:cs typeface="Calibri" panose="020F0502020204030204" pitchFamily="34" charset="0"/>
                <a:sym typeface="Wingdings" panose="05000000000000000000" pitchFamily="2" charset="2"/>
              </a:rPr>
              <a:t>, </a:t>
            </a:r>
            <a:r>
              <a:rPr lang="el-GR" sz="1100" dirty="0" err="1">
                <a:cs typeface="Calibri" panose="020F0502020204030204" pitchFamily="34" charset="0"/>
                <a:sym typeface="Wingdings" panose="05000000000000000000" pitchFamily="2" charset="2"/>
              </a:rPr>
              <a:t>κλπ</a:t>
            </a:r>
            <a:r>
              <a:rPr lang="el-GR" sz="1100" dirty="0">
                <a:cs typeface="Calibri" panose="020F0502020204030204" pitchFamily="34" charset="0"/>
                <a:sym typeface="Wingdings" panose="05000000000000000000" pitchFamily="2" charset="2"/>
              </a:rPr>
              <a:t>).</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Θέσπιση αντισταθμιστικού οφέλους σε όλα τα νοικοκυριά Ορεινών / Μειονεκτικών Περιοχών </a:t>
            </a:r>
            <a:r>
              <a:rPr lang="el-GR" sz="1100" dirty="0">
                <a:sym typeface="Wingdings" panose="05000000000000000000" pitchFamily="2" charset="2"/>
              </a:rPr>
              <a:t>με βάση την βιομάζα που απολαμβάνεται με τη μορφή εκπτώσεων στους λογαριασμούς ηλεκτρικού ρεύματος.</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Τα καμένα δασικά οικοσυστήματα δεν μπαίνουν στο σύστημα </a:t>
            </a:r>
            <a:r>
              <a:rPr lang="el-GR" sz="1100" b="1">
                <a:sym typeface="Wingdings" panose="05000000000000000000" pitchFamily="2" charset="2"/>
              </a:rPr>
              <a:t>επιδότησης βιομάζας.</a:t>
            </a:r>
            <a:endParaRPr lang="el-GR" sz="1100" b="1"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endParaRPr lang="el-GR" sz="1400" b="1" dirty="0">
              <a:sym typeface="Wingdings" panose="05000000000000000000" pitchFamily="2" charset="2"/>
            </a:endParaRPr>
          </a:p>
        </p:txBody>
      </p:sp>
      <p:cxnSp>
        <p:nvCxnSpPr>
          <p:cNvPr id="7" name="Straight Connector 6">
            <a:extLst>
              <a:ext uri="{FF2B5EF4-FFF2-40B4-BE49-F238E27FC236}">
                <a16:creationId xmlns:a16="http://schemas.microsoft.com/office/drawing/2014/main" id="{8226AF64-5ECA-5597-3477-3CA5EED2DCC8}"/>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84DF0541-8877-440D-A85B-AA0DEAC8FC0E}"/>
              </a:ext>
            </a:extLst>
          </p:cNvPr>
          <p:cNvPicPr>
            <a:picLocks noChangeAspect="1"/>
          </p:cNvPicPr>
          <p:nvPr/>
        </p:nvPicPr>
        <p:blipFill>
          <a:blip r:embed="rId3"/>
          <a:stretch>
            <a:fillRect/>
          </a:stretch>
        </p:blipFill>
        <p:spPr>
          <a:xfrm>
            <a:off x="9372311" y="905162"/>
            <a:ext cx="2524125" cy="5260109"/>
          </a:xfrm>
          <a:prstGeom prst="rect">
            <a:avLst/>
          </a:prstGeom>
        </p:spPr>
      </p:pic>
    </p:spTree>
    <p:extLst>
      <p:ext uri="{BB962C8B-B14F-4D97-AF65-F5344CB8AC3E}">
        <p14:creationId xmlns:p14="http://schemas.microsoft.com/office/powerpoint/2010/main" val="204735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Υφιστάμενη κατάσταση στην Ελλάδα</a:t>
            </a:r>
          </a:p>
        </p:txBody>
      </p:sp>
      <p:graphicFrame>
        <p:nvGraphicFramePr>
          <p:cNvPr id="4" name="Chart 3">
            <a:extLst>
              <a:ext uri="{FF2B5EF4-FFF2-40B4-BE49-F238E27FC236}">
                <a16:creationId xmlns:a16="http://schemas.microsoft.com/office/drawing/2014/main" id="{272B1541-87A4-44AB-A868-E69CC3FFA260}"/>
              </a:ext>
            </a:extLst>
          </p:cNvPr>
          <p:cNvGraphicFramePr>
            <a:graphicFrameLocks/>
          </p:cNvGraphicFramePr>
          <p:nvPr>
            <p:extLst>
              <p:ext uri="{D42A27DB-BD31-4B8C-83A1-F6EECF244321}">
                <p14:modId xmlns:p14="http://schemas.microsoft.com/office/powerpoint/2010/main" val="4137652328"/>
              </p:ext>
            </p:extLst>
          </p:nvPr>
        </p:nvGraphicFramePr>
        <p:xfrm>
          <a:off x="660515" y="1682495"/>
          <a:ext cx="7194181" cy="466750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0561544-EF06-968D-C886-A364BDBD908C}"/>
              </a:ext>
            </a:extLst>
          </p:cNvPr>
          <p:cNvSpPr/>
          <p:nvPr/>
        </p:nvSpPr>
        <p:spPr>
          <a:xfrm>
            <a:off x="1650177" y="2322076"/>
            <a:ext cx="1258678" cy="230832"/>
          </a:xfrm>
          <a:prstGeom prst="rect">
            <a:avLst/>
          </a:prstGeom>
        </p:spPr>
        <p:txBody>
          <a:bodyPr wrap="none">
            <a:spAutoFit/>
          </a:bodyPr>
          <a:lstStyle/>
          <a:p>
            <a:r>
              <a:rPr lang="el-GR" dirty="0">
                <a:solidFill>
                  <a:schemeClr val="bg1">
                    <a:lumMod val="50000"/>
                  </a:schemeClr>
                </a:solidFill>
              </a:rPr>
              <a:t>Δασικός Άτλας/</a:t>
            </a:r>
            <a:r>
              <a:rPr lang="en-US" dirty="0">
                <a:solidFill>
                  <a:schemeClr val="bg1">
                    <a:lumMod val="50000"/>
                  </a:schemeClr>
                </a:solidFill>
              </a:rPr>
              <a:t>WWF</a:t>
            </a:r>
            <a:endParaRPr lang="el-GR" dirty="0"/>
          </a:p>
        </p:txBody>
      </p:sp>
      <p:sp>
        <p:nvSpPr>
          <p:cNvPr id="6" name="Rectangle 5">
            <a:extLst>
              <a:ext uri="{FF2B5EF4-FFF2-40B4-BE49-F238E27FC236}">
                <a16:creationId xmlns:a16="http://schemas.microsoft.com/office/drawing/2014/main" id="{6DD1CF5A-0422-E980-02BB-3A6CD54AAED7}"/>
              </a:ext>
            </a:extLst>
          </p:cNvPr>
          <p:cNvSpPr/>
          <p:nvPr/>
        </p:nvSpPr>
        <p:spPr>
          <a:xfrm>
            <a:off x="4837322" y="2632682"/>
            <a:ext cx="1258678" cy="230832"/>
          </a:xfrm>
          <a:prstGeom prst="rect">
            <a:avLst/>
          </a:prstGeom>
        </p:spPr>
        <p:txBody>
          <a:bodyPr wrap="none">
            <a:spAutoFit/>
          </a:bodyPr>
          <a:lstStyle/>
          <a:p>
            <a:r>
              <a:rPr lang="el-GR" dirty="0">
                <a:solidFill>
                  <a:schemeClr val="bg1">
                    <a:lumMod val="50000"/>
                  </a:schemeClr>
                </a:solidFill>
              </a:rPr>
              <a:t>Δασικός Άτλας/</a:t>
            </a:r>
            <a:r>
              <a:rPr lang="en-US" dirty="0">
                <a:solidFill>
                  <a:schemeClr val="bg1">
                    <a:lumMod val="50000"/>
                  </a:schemeClr>
                </a:solidFill>
              </a:rPr>
              <a:t>WWF</a:t>
            </a:r>
            <a:endParaRPr lang="el-GR" dirty="0"/>
          </a:p>
        </p:txBody>
      </p:sp>
      <p:sp>
        <p:nvSpPr>
          <p:cNvPr id="7" name="Rectangle 6">
            <a:extLst>
              <a:ext uri="{FF2B5EF4-FFF2-40B4-BE49-F238E27FC236}">
                <a16:creationId xmlns:a16="http://schemas.microsoft.com/office/drawing/2014/main" id="{2F249061-9FBF-7E51-B005-63C9074E1AC2}"/>
              </a:ext>
            </a:extLst>
          </p:cNvPr>
          <p:cNvSpPr/>
          <p:nvPr/>
        </p:nvSpPr>
        <p:spPr>
          <a:xfrm>
            <a:off x="6273964" y="2336167"/>
            <a:ext cx="1255472" cy="230832"/>
          </a:xfrm>
          <a:prstGeom prst="rect">
            <a:avLst/>
          </a:prstGeom>
        </p:spPr>
        <p:txBody>
          <a:bodyPr wrap="none">
            <a:spAutoFit/>
          </a:bodyPr>
          <a:lstStyle/>
          <a:p>
            <a:r>
              <a:rPr lang="el-GR" dirty="0">
                <a:solidFill>
                  <a:schemeClr val="bg1">
                    <a:lumMod val="50000"/>
                  </a:schemeClr>
                </a:solidFill>
              </a:rPr>
              <a:t>Δασικοί Χάρτες 2022</a:t>
            </a:r>
            <a:endParaRPr lang="el-GR" dirty="0"/>
          </a:p>
        </p:txBody>
      </p:sp>
      <p:sp>
        <p:nvSpPr>
          <p:cNvPr id="8" name="Rectangle: Diagonal Corners Rounded 7">
            <a:extLst>
              <a:ext uri="{FF2B5EF4-FFF2-40B4-BE49-F238E27FC236}">
                <a16:creationId xmlns:a16="http://schemas.microsoft.com/office/drawing/2014/main" id="{6726B5B6-FA40-56B5-A681-E292EDBF8BB1}"/>
              </a:ext>
            </a:extLst>
          </p:cNvPr>
          <p:cNvSpPr/>
          <p:nvPr/>
        </p:nvSpPr>
        <p:spPr>
          <a:xfrm>
            <a:off x="8191500" y="1724025"/>
            <a:ext cx="3485014" cy="4625975"/>
          </a:xfrm>
          <a:prstGeom prst="round2DiagRect">
            <a:avLst/>
          </a:prstGeom>
          <a:solidFill>
            <a:schemeClr val="bg1">
              <a:lumMod val="95000"/>
            </a:schemeClr>
          </a:solidFill>
          <a:ln w="19050">
            <a:solidFill>
              <a:srgbClr val="27525A"/>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σύνολο του δασικού οικοσυστήματος σε έκταση (έτος 2022) ισοδυναμεί με 7.621.423 εκτάρια, με τις κατηγορίες που αφορούν τα υψηλά δάση και τους </a:t>
            </a:r>
            <a:r>
              <a:rPr lang="el-GR" sz="1400" dirty="0" err="1">
                <a:solidFill>
                  <a:schemeClr val="tx1"/>
                </a:solidFill>
                <a:ea typeface="Times New Roman" panose="02020603050405020304" pitchFamily="18" charset="0"/>
              </a:rPr>
              <a:t>θαμνώνες</a:t>
            </a:r>
            <a:r>
              <a:rPr lang="el-GR" sz="1400" dirty="0">
                <a:solidFill>
                  <a:schemeClr val="tx1"/>
                </a:solidFill>
                <a:ea typeface="Times New Roman" panose="02020603050405020304" pitchFamily="18" charset="0"/>
              </a:rPr>
              <a:t> να αντιστοιχούν σε ~40% του συνόλου η κάθε μία.</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49% περίπου των δασικών οικοσυστημάτων τελούν υπό παραγωγική διαχείριση (χωρική προσέγγιση).</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Ο αριθμός των εγγεγραμμένων Δασεργατών στο ΜΗΔΑΣΟ ανέρχεται στους 9.220.</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σύνολο των Δασικών Συνεταιρισμών Εργασίας στην Ελλάδα (ΔΑΣΕ) ανέρχεται σήμερα σε 293.</a:t>
            </a:r>
          </a:p>
        </p:txBody>
      </p:sp>
      <p:sp>
        <p:nvSpPr>
          <p:cNvPr id="9" name="Rectangle 8">
            <a:extLst>
              <a:ext uri="{FF2B5EF4-FFF2-40B4-BE49-F238E27FC236}">
                <a16:creationId xmlns:a16="http://schemas.microsoft.com/office/drawing/2014/main" id="{CE5840D9-3A88-E4AA-283A-E7904B1D5491}"/>
              </a:ext>
            </a:extLst>
          </p:cNvPr>
          <p:cNvSpPr/>
          <p:nvPr/>
        </p:nvSpPr>
        <p:spPr>
          <a:xfrm>
            <a:off x="660514" y="1319303"/>
            <a:ext cx="11016000" cy="252000"/>
          </a:xfrm>
          <a:prstGeom prst="rect">
            <a:avLst/>
          </a:prstGeom>
          <a:solidFill>
            <a:srgbClr val="27525A"/>
          </a:solidFill>
          <a:ln>
            <a:noFill/>
          </a:ln>
        </p:spPr>
        <p:style>
          <a:lnRef idx="2">
            <a:schemeClr val="accent1">
              <a:shade val="50000"/>
            </a:schemeClr>
          </a:lnRef>
          <a:fillRef idx="1">
            <a:schemeClr val="accent1"/>
          </a:fillRef>
          <a:effectRef idx="0">
            <a:schemeClr val="accent1"/>
          </a:effectRef>
          <a:fontRef idx="minor">
            <a:schemeClr val="lt1"/>
          </a:fontRef>
        </p:style>
        <p:txBody>
          <a:bodyPr lIns="65315" tIns="0" rIns="0" bIns="0" rtlCol="0" anchor="ctr"/>
          <a:lstStyle/>
          <a:p>
            <a:pPr defTabSz="914406"/>
            <a:r>
              <a:rPr lang="el-GR" sz="1400" b="1" dirty="0">
                <a:solidFill>
                  <a:prstClr val="white"/>
                </a:solidFill>
                <a:latin typeface="Arial" panose="020B0604020202020204"/>
              </a:rPr>
              <a:t>Βασικά στοιχεία δασικού περιβάλλοντος</a:t>
            </a:r>
          </a:p>
        </p:txBody>
      </p:sp>
      <p:cxnSp>
        <p:nvCxnSpPr>
          <p:cNvPr id="10" name="Straight Connector 9">
            <a:extLst>
              <a:ext uri="{FF2B5EF4-FFF2-40B4-BE49-F238E27FC236}">
                <a16:creationId xmlns:a16="http://schemas.microsoft.com/office/drawing/2014/main" id="{ACBAB918-3908-C37B-F6CD-FB6EAAC375E7}"/>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317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sosceles Triangle 172">
            <a:extLst>
              <a:ext uri="{FF2B5EF4-FFF2-40B4-BE49-F238E27FC236}">
                <a16:creationId xmlns:a16="http://schemas.microsoft.com/office/drawing/2014/main" id="{B02BC8B7-94BB-8880-B811-4280AF435DA6}"/>
              </a:ext>
            </a:extLst>
          </p:cNvPr>
          <p:cNvSpPr/>
          <p:nvPr/>
        </p:nvSpPr>
        <p:spPr>
          <a:xfrm rot="5400000" flipH="1" flipV="1">
            <a:off x="2988072" y="3141515"/>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179" name="Isosceles Triangle 178">
            <a:extLst>
              <a:ext uri="{FF2B5EF4-FFF2-40B4-BE49-F238E27FC236}">
                <a16:creationId xmlns:a16="http://schemas.microsoft.com/office/drawing/2014/main" id="{966B77A1-F34A-15A1-1B40-8252C8BEF86F}"/>
              </a:ext>
            </a:extLst>
          </p:cNvPr>
          <p:cNvSpPr/>
          <p:nvPr/>
        </p:nvSpPr>
        <p:spPr>
          <a:xfrm rot="16200000" flipH="1" flipV="1">
            <a:off x="5814784" y="3163470"/>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2" name="Title 1">
            <a:extLst>
              <a:ext uri="{FF2B5EF4-FFF2-40B4-BE49-F238E27FC236}">
                <a16:creationId xmlns:a16="http://schemas.microsoft.com/office/drawing/2014/main" id="{6BD483A8-86AE-B9F4-8C5A-B9599D72EF83}"/>
              </a:ext>
            </a:extLst>
          </p:cNvPr>
          <p:cNvSpPr>
            <a:spLocks noGrp="1"/>
          </p:cNvSpPr>
          <p:nvPr>
            <p:ph type="title"/>
          </p:nvPr>
        </p:nvSpPr>
        <p:spPr>
          <a:xfrm>
            <a:off x="622742" y="101068"/>
            <a:ext cx="11477422" cy="461665"/>
          </a:xfrm>
        </p:spPr>
        <p:txBody>
          <a:bodyPr/>
          <a:lstStyle/>
          <a:p>
            <a:r>
              <a:rPr lang="el-GR" dirty="0"/>
              <a:t>Χαρτογράφηση έκτασης δασών και Διαχειριστικών Μελετών</a:t>
            </a:r>
          </a:p>
        </p:txBody>
      </p:sp>
      <p:sp>
        <p:nvSpPr>
          <p:cNvPr id="5" name="Rectangle 4">
            <a:extLst>
              <a:ext uri="{FF2B5EF4-FFF2-40B4-BE49-F238E27FC236}">
                <a16:creationId xmlns:a16="http://schemas.microsoft.com/office/drawing/2014/main" id="{BEFCAEE0-871A-A173-762E-80C52B5CB4A1}"/>
              </a:ext>
            </a:extLst>
          </p:cNvPr>
          <p:cNvSpPr/>
          <p:nvPr/>
        </p:nvSpPr>
        <p:spPr>
          <a:xfrm>
            <a:off x="5002244" y="976826"/>
            <a:ext cx="2217229" cy="5101749"/>
          </a:xfrm>
          <a:prstGeom prst="rect">
            <a:avLst/>
          </a:prstGeom>
          <a:no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r>
              <a:rPr lang="el-GR" sz="1100" dirty="0">
                <a:solidFill>
                  <a:schemeClr val="tx1"/>
                </a:solidFill>
              </a:rPr>
              <a:t>Η πλειοψηφία των εν ισχύ Διαχειριστικών Μελετών (ΔΜ) καταγράφεται στις Περιφέρειες Θεσσαλίας (101), Κεντρικής Μακεδονίας (96) και Δυτικής Μακεδονίας (62).</a:t>
            </a:r>
          </a:p>
          <a:p>
            <a:pPr marL="171450" indent="-171450">
              <a:buFont typeface="Wingdings" panose="05000000000000000000" pitchFamily="2" charset="2"/>
              <a:buChar char="v"/>
            </a:pPr>
            <a:r>
              <a:rPr lang="el-GR" sz="1100" dirty="0">
                <a:solidFill>
                  <a:schemeClr val="tx1"/>
                </a:solidFill>
              </a:rPr>
              <a:t>Η συνολική έκταση δάσους σε επίπεδο Περιφέρειας ξεπερνά σε ορισμένες Περιφέρειες τα 9 εκατ. στρέμματα. Στις εν λόγω Περιφέρειες, με εξαίρεση την Περιφέρεια Πελοποννήσου, εντοπίζονται και οι περισσότερες εν ισχύ ΔΜ.</a:t>
            </a:r>
          </a:p>
          <a:p>
            <a:pPr marL="171450" indent="-171450">
              <a:buFont typeface="Wingdings" panose="05000000000000000000" pitchFamily="2" charset="2"/>
              <a:buChar char="v"/>
            </a:pPr>
            <a:r>
              <a:rPr lang="el-GR" sz="1100" dirty="0">
                <a:solidFill>
                  <a:schemeClr val="tx1"/>
                </a:solidFill>
              </a:rPr>
              <a:t>Οι Δασικές Εκτάσεις και οι ΔΜ των χαρτών Αιγαίου αφορούν το σύνολο των νησιών του Γεωγραφικού Διαμερίσματος. </a:t>
            </a:r>
          </a:p>
          <a:p>
            <a:pPr marL="171450" indent="-171450">
              <a:buFont typeface="Wingdings" panose="05000000000000000000" pitchFamily="2" charset="2"/>
              <a:buChar char="v"/>
            </a:pPr>
            <a:r>
              <a:rPr lang="el-GR" sz="1100" dirty="0">
                <a:solidFill>
                  <a:schemeClr val="tx1"/>
                </a:solidFill>
              </a:rPr>
              <a:t>Από το σύνολο των δασοσκεπών εκτάσεων με ΔΜ, περί το 84% αφορά σε δημόσιες εκτάσεις, ενώ το υπόλοιπο 16%</a:t>
            </a:r>
            <a:r>
              <a:rPr lang="en-US" sz="1100" dirty="0">
                <a:solidFill>
                  <a:schemeClr val="tx1"/>
                </a:solidFill>
              </a:rPr>
              <a:t> </a:t>
            </a:r>
            <a:r>
              <a:rPr lang="el-GR" sz="1100" dirty="0">
                <a:solidFill>
                  <a:schemeClr val="tx1"/>
                </a:solidFill>
              </a:rPr>
              <a:t>υπόκειται σε άλλο καθεστώς (ιδιωτικές ή άλλο).</a:t>
            </a:r>
          </a:p>
        </p:txBody>
      </p:sp>
      <p:sp>
        <p:nvSpPr>
          <p:cNvPr id="181" name="Rectangle: Rounded Corners 180">
            <a:extLst>
              <a:ext uri="{FF2B5EF4-FFF2-40B4-BE49-F238E27FC236}">
                <a16:creationId xmlns:a16="http://schemas.microsoft.com/office/drawing/2014/main" id="{8B485788-C7D9-0468-F4F3-A680E216243B}"/>
              </a:ext>
            </a:extLst>
          </p:cNvPr>
          <p:cNvSpPr/>
          <p:nvPr/>
        </p:nvSpPr>
        <p:spPr>
          <a:xfrm>
            <a:off x="7383670" y="820178"/>
            <a:ext cx="4562133" cy="53778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418" name="Freeform 37">
            <a:extLst>
              <a:ext uri="{FF2B5EF4-FFF2-40B4-BE49-F238E27FC236}">
                <a16:creationId xmlns:a16="http://schemas.microsoft.com/office/drawing/2014/main" id="{F0630EC1-1B1A-B831-CB14-B42E2C245491}"/>
              </a:ext>
            </a:extLst>
          </p:cNvPr>
          <p:cNvSpPr>
            <a:spLocks noChangeAspect="1"/>
          </p:cNvSpPr>
          <p:nvPr/>
        </p:nvSpPr>
        <p:spPr bwMode="auto">
          <a:xfrm>
            <a:off x="10475140" y="1211303"/>
            <a:ext cx="510692" cy="363613"/>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19" name="Freeform 38">
            <a:extLst>
              <a:ext uri="{FF2B5EF4-FFF2-40B4-BE49-F238E27FC236}">
                <a16:creationId xmlns:a16="http://schemas.microsoft.com/office/drawing/2014/main" id="{C3D39E41-E7CA-61D7-C51B-0C804BD3B372}"/>
              </a:ext>
            </a:extLst>
          </p:cNvPr>
          <p:cNvSpPr>
            <a:spLocks noChangeAspect="1"/>
          </p:cNvSpPr>
          <p:nvPr/>
        </p:nvSpPr>
        <p:spPr bwMode="auto">
          <a:xfrm>
            <a:off x="10187620" y="1169720"/>
            <a:ext cx="415924" cy="397103"/>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0" name="Freeform 39">
            <a:extLst>
              <a:ext uri="{FF2B5EF4-FFF2-40B4-BE49-F238E27FC236}">
                <a16:creationId xmlns:a16="http://schemas.microsoft.com/office/drawing/2014/main" id="{4641EF88-44EA-6617-CDEE-78DD3F1AA59F}"/>
              </a:ext>
            </a:extLst>
          </p:cNvPr>
          <p:cNvSpPr>
            <a:spLocks noChangeAspect="1"/>
          </p:cNvSpPr>
          <p:nvPr/>
        </p:nvSpPr>
        <p:spPr bwMode="auto">
          <a:xfrm>
            <a:off x="9731110" y="1050110"/>
            <a:ext cx="631783" cy="435378"/>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21" name="Freeform 40">
            <a:extLst>
              <a:ext uri="{FF2B5EF4-FFF2-40B4-BE49-F238E27FC236}">
                <a16:creationId xmlns:a16="http://schemas.microsoft.com/office/drawing/2014/main" id="{A77DE35C-DE54-1CCF-2A03-2F1226FD0B08}"/>
              </a:ext>
            </a:extLst>
          </p:cNvPr>
          <p:cNvSpPr>
            <a:spLocks noChangeAspect="1"/>
          </p:cNvSpPr>
          <p:nvPr/>
        </p:nvSpPr>
        <p:spPr bwMode="auto">
          <a:xfrm>
            <a:off x="9299391" y="1169720"/>
            <a:ext cx="700227" cy="488006"/>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2" name="Freeform 41">
            <a:extLst>
              <a:ext uri="{FF2B5EF4-FFF2-40B4-BE49-F238E27FC236}">
                <a16:creationId xmlns:a16="http://schemas.microsoft.com/office/drawing/2014/main" id="{37F5E05E-3F3C-F4F6-DEC2-858F7E847740}"/>
              </a:ext>
            </a:extLst>
          </p:cNvPr>
          <p:cNvSpPr>
            <a:spLocks noChangeAspect="1"/>
          </p:cNvSpPr>
          <p:nvPr/>
        </p:nvSpPr>
        <p:spPr bwMode="auto">
          <a:xfrm>
            <a:off x="8967705" y="1212779"/>
            <a:ext cx="542281" cy="421025"/>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3" name="Freeform 42">
            <a:extLst>
              <a:ext uri="{FF2B5EF4-FFF2-40B4-BE49-F238E27FC236}">
                <a16:creationId xmlns:a16="http://schemas.microsoft.com/office/drawing/2014/main" id="{D5466494-7EBB-9D14-30C5-DF9F51EC3185}"/>
              </a:ext>
            </a:extLst>
          </p:cNvPr>
          <p:cNvSpPr>
            <a:spLocks noChangeAspect="1"/>
          </p:cNvSpPr>
          <p:nvPr/>
        </p:nvSpPr>
        <p:spPr bwMode="auto">
          <a:xfrm>
            <a:off x="9099326" y="1456782"/>
            <a:ext cx="684432" cy="516712"/>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4" name="Freeform 43">
            <a:extLst>
              <a:ext uri="{FF2B5EF4-FFF2-40B4-BE49-F238E27FC236}">
                <a16:creationId xmlns:a16="http://schemas.microsoft.com/office/drawing/2014/main" id="{8B52ED25-6CED-A17B-8CFB-9FD80D50C4C4}"/>
              </a:ext>
            </a:extLst>
          </p:cNvPr>
          <p:cNvSpPr>
            <a:spLocks noChangeAspect="1"/>
          </p:cNvSpPr>
          <p:nvPr/>
        </p:nvSpPr>
        <p:spPr bwMode="auto">
          <a:xfrm>
            <a:off x="8641283" y="1337173"/>
            <a:ext cx="510692" cy="392319"/>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5" name="Freeform 44">
            <a:extLst>
              <a:ext uri="{FF2B5EF4-FFF2-40B4-BE49-F238E27FC236}">
                <a16:creationId xmlns:a16="http://schemas.microsoft.com/office/drawing/2014/main" id="{B4A89963-19B7-A73C-5441-47DC6CF4D7BD}"/>
              </a:ext>
            </a:extLst>
          </p:cNvPr>
          <p:cNvSpPr>
            <a:spLocks noChangeAspect="1"/>
          </p:cNvSpPr>
          <p:nvPr/>
        </p:nvSpPr>
        <p:spPr bwMode="auto">
          <a:xfrm>
            <a:off x="8746580" y="1686433"/>
            <a:ext cx="431719" cy="28706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6" name="Freeform 45">
            <a:extLst>
              <a:ext uri="{FF2B5EF4-FFF2-40B4-BE49-F238E27FC236}">
                <a16:creationId xmlns:a16="http://schemas.microsoft.com/office/drawing/2014/main" id="{1D042056-6666-2DCC-4A65-81DB18D3AA28}"/>
              </a:ext>
            </a:extLst>
          </p:cNvPr>
          <p:cNvSpPr>
            <a:spLocks noChangeAspect="1"/>
          </p:cNvSpPr>
          <p:nvPr/>
        </p:nvSpPr>
        <p:spPr bwMode="auto">
          <a:xfrm>
            <a:off x="8893997" y="1806041"/>
            <a:ext cx="284302" cy="444947"/>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7" name="Freeform 46">
            <a:extLst>
              <a:ext uri="{FF2B5EF4-FFF2-40B4-BE49-F238E27FC236}">
                <a16:creationId xmlns:a16="http://schemas.microsoft.com/office/drawing/2014/main" id="{A92BD855-16B5-9ACE-11B1-C8F68BAE9BC8}"/>
              </a:ext>
            </a:extLst>
          </p:cNvPr>
          <p:cNvSpPr>
            <a:spLocks noChangeAspect="1"/>
          </p:cNvSpPr>
          <p:nvPr/>
        </p:nvSpPr>
        <p:spPr bwMode="auto">
          <a:xfrm>
            <a:off x="8246418" y="1648157"/>
            <a:ext cx="684432" cy="588479"/>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8" name="Freeform 47">
            <a:extLst>
              <a:ext uri="{FF2B5EF4-FFF2-40B4-BE49-F238E27FC236}">
                <a16:creationId xmlns:a16="http://schemas.microsoft.com/office/drawing/2014/main" id="{121E63E2-8FDC-420F-2687-B62E260ECD30}"/>
              </a:ext>
            </a:extLst>
          </p:cNvPr>
          <p:cNvSpPr>
            <a:spLocks noChangeAspect="1"/>
          </p:cNvSpPr>
          <p:nvPr/>
        </p:nvSpPr>
        <p:spPr bwMode="auto">
          <a:xfrm>
            <a:off x="8714991" y="2069182"/>
            <a:ext cx="600194" cy="794206"/>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9" name="Freeform 48">
            <a:extLst>
              <a:ext uri="{FF2B5EF4-FFF2-40B4-BE49-F238E27FC236}">
                <a16:creationId xmlns:a16="http://schemas.microsoft.com/office/drawing/2014/main" id="{637667BA-28C8-C926-7F32-A24F04535342}"/>
              </a:ext>
            </a:extLst>
          </p:cNvPr>
          <p:cNvSpPr>
            <a:spLocks noChangeAspect="1"/>
          </p:cNvSpPr>
          <p:nvPr/>
        </p:nvSpPr>
        <p:spPr bwMode="auto">
          <a:xfrm>
            <a:off x="8209563" y="1513316"/>
            <a:ext cx="484368" cy="301415"/>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0" name="Freeform 49">
            <a:extLst>
              <a:ext uri="{FF2B5EF4-FFF2-40B4-BE49-F238E27FC236}">
                <a16:creationId xmlns:a16="http://schemas.microsoft.com/office/drawing/2014/main" id="{573064AB-C1D4-CE69-54BB-913718CD96F8}"/>
              </a:ext>
            </a:extLst>
          </p:cNvPr>
          <p:cNvSpPr>
            <a:spLocks noChangeAspect="1"/>
          </p:cNvSpPr>
          <p:nvPr/>
        </p:nvSpPr>
        <p:spPr bwMode="auto">
          <a:xfrm>
            <a:off x="8096400" y="1664902"/>
            <a:ext cx="421189" cy="435378"/>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1" name="Freeform 50">
            <a:extLst>
              <a:ext uri="{FF2B5EF4-FFF2-40B4-BE49-F238E27FC236}">
                <a16:creationId xmlns:a16="http://schemas.microsoft.com/office/drawing/2014/main" id="{6270E880-4933-CE59-C58D-6FB35B1306E2}"/>
              </a:ext>
            </a:extLst>
          </p:cNvPr>
          <p:cNvSpPr>
            <a:spLocks noChangeAspect="1"/>
          </p:cNvSpPr>
          <p:nvPr/>
        </p:nvSpPr>
        <p:spPr bwMode="auto">
          <a:xfrm>
            <a:off x="7819964" y="1920866"/>
            <a:ext cx="537016" cy="789422"/>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2" name="Freeform 51">
            <a:extLst>
              <a:ext uri="{FF2B5EF4-FFF2-40B4-BE49-F238E27FC236}">
                <a16:creationId xmlns:a16="http://schemas.microsoft.com/office/drawing/2014/main" id="{1297D2EB-9830-AFE0-3965-C4C56CF250F8}"/>
              </a:ext>
            </a:extLst>
          </p:cNvPr>
          <p:cNvSpPr>
            <a:spLocks noChangeAspect="1"/>
          </p:cNvSpPr>
          <p:nvPr/>
        </p:nvSpPr>
        <p:spPr bwMode="auto">
          <a:xfrm>
            <a:off x="7630429" y="2308401"/>
            <a:ext cx="389600" cy="401887"/>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3" name="Freeform 52">
            <a:extLst>
              <a:ext uri="{FF2B5EF4-FFF2-40B4-BE49-F238E27FC236}">
                <a16:creationId xmlns:a16="http://schemas.microsoft.com/office/drawing/2014/main" id="{C1B7BB54-1FF1-AB95-337A-09760442A64E}"/>
              </a:ext>
            </a:extLst>
          </p:cNvPr>
          <p:cNvSpPr>
            <a:spLocks noChangeAspect="1"/>
          </p:cNvSpPr>
          <p:nvPr/>
        </p:nvSpPr>
        <p:spPr bwMode="auto">
          <a:xfrm>
            <a:off x="7804170" y="2638523"/>
            <a:ext cx="394865" cy="330122"/>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4" name="Freeform 53">
            <a:extLst>
              <a:ext uri="{FF2B5EF4-FFF2-40B4-BE49-F238E27FC236}">
                <a16:creationId xmlns:a16="http://schemas.microsoft.com/office/drawing/2014/main" id="{704F8581-959A-9F26-0DF4-2FA3AD8DC907}"/>
              </a:ext>
            </a:extLst>
          </p:cNvPr>
          <p:cNvSpPr>
            <a:spLocks noChangeAspect="1"/>
          </p:cNvSpPr>
          <p:nvPr/>
        </p:nvSpPr>
        <p:spPr bwMode="auto">
          <a:xfrm>
            <a:off x="8209564" y="2026123"/>
            <a:ext cx="515957" cy="28706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5" name="Freeform 54">
            <a:extLst>
              <a:ext uri="{FF2B5EF4-FFF2-40B4-BE49-F238E27FC236}">
                <a16:creationId xmlns:a16="http://schemas.microsoft.com/office/drawing/2014/main" id="{EE987C2F-DC93-55A0-50B4-617913F6A229}"/>
              </a:ext>
            </a:extLst>
          </p:cNvPr>
          <p:cNvSpPr>
            <a:spLocks noChangeAspect="1"/>
          </p:cNvSpPr>
          <p:nvPr/>
        </p:nvSpPr>
        <p:spPr bwMode="auto">
          <a:xfrm>
            <a:off x="8267478" y="2265342"/>
            <a:ext cx="615989" cy="43059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6" name="Freeform 55">
            <a:extLst>
              <a:ext uri="{FF2B5EF4-FFF2-40B4-BE49-F238E27FC236}">
                <a16:creationId xmlns:a16="http://schemas.microsoft.com/office/drawing/2014/main" id="{C34896CC-B029-6F67-8B25-7B1867E72545}"/>
              </a:ext>
            </a:extLst>
          </p:cNvPr>
          <p:cNvSpPr>
            <a:spLocks noChangeAspect="1"/>
          </p:cNvSpPr>
          <p:nvPr/>
        </p:nvSpPr>
        <p:spPr bwMode="auto">
          <a:xfrm>
            <a:off x="8388570" y="2533266"/>
            <a:ext cx="537016" cy="397103"/>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7" name="Freeform 56">
            <a:extLst>
              <a:ext uri="{FF2B5EF4-FFF2-40B4-BE49-F238E27FC236}">
                <a16:creationId xmlns:a16="http://schemas.microsoft.com/office/drawing/2014/main" id="{B23284EA-2B84-414B-05AA-A3D2D7C8C12D}"/>
              </a:ext>
            </a:extLst>
          </p:cNvPr>
          <p:cNvSpPr>
            <a:spLocks noChangeAspect="1"/>
          </p:cNvSpPr>
          <p:nvPr/>
        </p:nvSpPr>
        <p:spPr bwMode="auto">
          <a:xfrm>
            <a:off x="8067413" y="2571542"/>
            <a:ext cx="373805" cy="363613"/>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8" name="Freeform 57">
            <a:extLst>
              <a:ext uri="{FF2B5EF4-FFF2-40B4-BE49-F238E27FC236}">
                <a16:creationId xmlns:a16="http://schemas.microsoft.com/office/drawing/2014/main" id="{7AF4F783-41ED-2DA4-C2D1-B2B89FB4B91C}"/>
              </a:ext>
            </a:extLst>
          </p:cNvPr>
          <p:cNvSpPr>
            <a:spLocks noChangeAspect="1"/>
          </p:cNvSpPr>
          <p:nvPr/>
        </p:nvSpPr>
        <p:spPr bwMode="auto">
          <a:xfrm>
            <a:off x="8420159" y="2734210"/>
            <a:ext cx="321157" cy="449731"/>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9" name="Freeform 58">
            <a:extLst>
              <a:ext uri="{FF2B5EF4-FFF2-40B4-BE49-F238E27FC236}">
                <a16:creationId xmlns:a16="http://schemas.microsoft.com/office/drawing/2014/main" id="{F293D423-3CD0-DE44-860C-867AAF95042D}"/>
              </a:ext>
            </a:extLst>
          </p:cNvPr>
          <p:cNvSpPr>
            <a:spLocks noChangeAspect="1"/>
          </p:cNvSpPr>
          <p:nvPr/>
        </p:nvSpPr>
        <p:spPr bwMode="auto">
          <a:xfrm>
            <a:off x="8688667" y="2743779"/>
            <a:ext cx="852908" cy="578909"/>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0" name="Freeform 59">
            <a:extLst>
              <a:ext uri="{FF2B5EF4-FFF2-40B4-BE49-F238E27FC236}">
                <a16:creationId xmlns:a16="http://schemas.microsoft.com/office/drawing/2014/main" id="{3AF17FFA-DAAB-99CF-1B52-89267B5E48D4}"/>
              </a:ext>
            </a:extLst>
          </p:cNvPr>
          <p:cNvSpPr>
            <a:spLocks noChangeAspect="1"/>
          </p:cNvSpPr>
          <p:nvPr/>
        </p:nvSpPr>
        <p:spPr bwMode="auto">
          <a:xfrm>
            <a:off x="9046678" y="3255708"/>
            <a:ext cx="679167" cy="363613"/>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1" name="Freeform 60">
            <a:extLst>
              <a:ext uri="{FF2B5EF4-FFF2-40B4-BE49-F238E27FC236}">
                <a16:creationId xmlns:a16="http://schemas.microsoft.com/office/drawing/2014/main" id="{1DDCA4EC-F805-6F69-5D31-E73F02149AFF}"/>
              </a:ext>
            </a:extLst>
          </p:cNvPr>
          <p:cNvSpPr>
            <a:spLocks noChangeAspect="1"/>
          </p:cNvSpPr>
          <p:nvPr/>
        </p:nvSpPr>
        <p:spPr bwMode="auto">
          <a:xfrm>
            <a:off x="8893997" y="3614536"/>
            <a:ext cx="547545" cy="330122"/>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2" name="Freeform 61">
            <a:extLst>
              <a:ext uri="{FF2B5EF4-FFF2-40B4-BE49-F238E27FC236}">
                <a16:creationId xmlns:a16="http://schemas.microsoft.com/office/drawing/2014/main" id="{B7A4C8ED-4E8E-B7BF-AC8A-3A78CC102562}"/>
              </a:ext>
            </a:extLst>
          </p:cNvPr>
          <p:cNvSpPr>
            <a:spLocks noChangeAspect="1"/>
          </p:cNvSpPr>
          <p:nvPr/>
        </p:nvSpPr>
        <p:spPr bwMode="auto">
          <a:xfrm>
            <a:off x="8972970" y="3834617"/>
            <a:ext cx="684432" cy="425810"/>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3" name="Freeform 62">
            <a:extLst>
              <a:ext uri="{FF2B5EF4-FFF2-40B4-BE49-F238E27FC236}">
                <a16:creationId xmlns:a16="http://schemas.microsoft.com/office/drawing/2014/main" id="{65F3D98D-AC6C-88B6-E4A5-9B74430E58EB}"/>
              </a:ext>
            </a:extLst>
          </p:cNvPr>
          <p:cNvSpPr>
            <a:spLocks noChangeAspect="1"/>
          </p:cNvSpPr>
          <p:nvPr/>
        </p:nvSpPr>
        <p:spPr bwMode="auto">
          <a:xfrm>
            <a:off x="8367510" y="3461435"/>
            <a:ext cx="621254" cy="411457"/>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4" name="Freeform 63">
            <a:extLst>
              <a:ext uri="{FF2B5EF4-FFF2-40B4-BE49-F238E27FC236}">
                <a16:creationId xmlns:a16="http://schemas.microsoft.com/office/drawing/2014/main" id="{E910B76F-A081-C9C2-EAD4-263F5BCE5A8C}"/>
              </a:ext>
            </a:extLst>
          </p:cNvPr>
          <p:cNvSpPr>
            <a:spLocks noChangeAspect="1"/>
          </p:cNvSpPr>
          <p:nvPr/>
        </p:nvSpPr>
        <p:spPr bwMode="auto">
          <a:xfrm>
            <a:off x="8209564" y="3619320"/>
            <a:ext cx="526486" cy="564556"/>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5" name="Freeform 64">
            <a:extLst>
              <a:ext uri="{FF2B5EF4-FFF2-40B4-BE49-F238E27FC236}">
                <a16:creationId xmlns:a16="http://schemas.microsoft.com/office/drawing/2014/main" id="{F529E58C-26E2-0959-884E-194D90B031CF}"/>
              </a:ext>
            </a:extLst>
          </p:cNvPr>
          <p:cNvSpPr>
            <a:spLocks noChangeAspect="1"/>
          </p:cNvSpPr>
          <p:nvPr/>
        </p:nvSpPr>
        <p:spPr bwMode="auto">
          <a:xfrm>
            <a:off x="8614959" y="3810695"/>
            <a:ext cx="705491" cy="655460"/>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6" name="Freeform 65">
            <a:extLst>
              <a:ext uri="{FF2B5EF4-FFF2-40B4-BE49-F238E27FC236}">
                <a16:creationId xmlns:a16="http://schemas.microsoft.com/office/drawing/2014/main" id="{19BDB859-9DD8-80BB-B804-0833BC5AA9E7}"/>
              </a:ext>
            </a:extLst>
          </p:cNvPr>
          <p:cNvSpPr>
            <a:spLocks noChangeAspect="1"/>
          </p:cNvSpPr>
          <p:nvPr/>
        </p:nvSpPr>
        <p:spPr bwMode="auto">
          <a:xfrm>
            <a:off x="8683402" y="3107392"/>
            <a:ext cx="447513" cy="392319"/>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7" name="Freeform 66">
            <a:extLst>
              <a:ext uri="{FF2B5EF4-FFF2-40B4-BE49-F238E27FC236}">
                <a16:creationId xmlns:a16="http://schemas.microsoft.com/office/drawing/2014/main" id="{40BC7776-C82B-DDB4-BE89-E90391B64722}"/>
              </a:ext>
            </a:extLst>
          </p:cNvPr>
          <p:cNvSpPr>
            <a:spLocks noChangeAspect="1"/>
          </p:cNvSpPr>
          <p:nvPr/>
        </p:nvSpPr>
        <p:spPr bwMode="auto">
          <a:xfrm>
            <a:off x="9973294" y="5676601"/>
            <a:ext cx="373805" cy="258356"/>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Freeform 67">
            <a:extLst>
              <a:ext uri="{FF2B5EF4-FFF2-40B4-BE49-F238E27FC236}">
                <a16:creationId xmlns:a16="http://schemas.microsoft.com/office/drawing/2014/main" id="{956F80A1-14CE-B29F-0FE5-64ABBA429C93}"/>
              </a:ext>
            </a:extLst>
          </p:cNvPr>
          <p:cNvSpPr>
            <a:spLocks noChangeAspect="1"/>
          </p:cNvSpPr>
          <p:nvPr/>
        </p:nvSpPr>
        <p:spPr bwMode="auto">
          <a:xfrm>
            <a:off x="8883467" y="4236504"/>
            <a:ext cx="552811" cy="698519"/>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49" name="Freeform 68">
            <a:extLst>
              <a:ext uri="{FF2B5EF4-FFF2-40B4-BE49-F238E27FC236}">
                <a16:creationId xmlns:a16="http://schemas.microsoft.com/office/drawing/2014/main" id="{F9F1EF7A-8993-167E-9FAB-6BB27AE07510}"/>
              </a:ext>
            </a:extLst>
          </p:cNvPr>
          <p:cNvSpPr>
            <a:spLocks noChangeAspect="1"/>
          </p:cNvSpPr>
          <p:nvPr/>
        </p:nvSpPr>
        <p:spPr bwMode="auto">
          <a:xfrm>
            <a:off x="9283597" y="4853689"/>
            <a:ext cx="31589" cy="23922"/>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50" name="Freeform 69">
            <a:extLst>
              <a:ext uri="{FF2B5EF4-FFF2-40B4-BE49-F238E27FC236}">
                <a16:creationId xmlns:a16="http://schemas.microsoft.com/office/drawing/2014/main" id="{842959C2-B506-751B-11FD-87743CA5D4C2}"/>
              </a:ext>
            </a:extLst>
          </p:cNvPr>
          <p:cNvSpPr>
            <a:spLocks noChangeAspect="1"/>
          </p:cNvSpPr>
          <p:nvPr/>
        </p:nvSpPr>
        <p:spPr bwMode="auto">
          <a:xfrm>
            <a:off x="8472807" y="4121679"/>
            <a:ext cx="484368" cy="578909"/>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1" name="Freeform 70">
            <a:extLst>
              <a:ext uri="{FF2B5EF4-FFF2-40B4-BE49-F238E27FC236}">
                <a16:creationId xmlns:a16="http://schemas.microsoft.com/office/drawing/2014/main" id="{29671138-E21E-A244-9FA2-BA1AD50E63AD}"/>
              </a:ext>
            </a:extLst>
          </p:cNvPr>
          <p:cNvSpPr>
            <a:spLocks noChangeAspect="1"/>
          </p:cNvSpPr>
          <p:nvPr/>
        </p:nvSpPr>
        <p:spPr bwMode="auto">
          <a:xfrm>
            <a:off x="8539049" y="4635621"/>
            <a:ext cx="21059" cy="38275"/>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Freeform 71">
            <a:extLst>
              <a:ext uri="{FF2B5EF4-FFF2-40B4-BE49-F238E27FC236}">
                <a16:creationId xmlns:a16="http://schemas.microsoft.com/office/drawing/2014/main" id="{BAB7C59B-84BE-34F2-BB3C-633C59DCEB76}"/>
              </a:ext>
            </a:extLst>
          </p:cNvPr>
          <p:cNvSpPr>
            <a:spLocks noChangeAspect="1"/>
          </p:cNvSpPr>
          <p:nvPr/>
        </p:nvSpPr>
        <p:spPr bwMode="auto">
          <a:xfrm>
            <a:off x="8535986" y="4619255"/>
            <a:ext cx="15794" cy="33491"/>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72">
            <a:extLst>
              <a:ext uri="{FF2B5EF4-FFF2-40B4-BE49-F238E27FC236}">
                <a16:creationId xmlns:a16="http://schemas.microsoft.com/office/drawing/2014/main" id="{D0BFC04B-FE83-BE98-C503-F4E40A50068B}"/>
              </a:ext>
            </a:extLst>
          </p:cNvPr>
          <p:cNvSpPr>
            <a:spLocks noChangeAspect="1"/>
          </p:cNvSpPr>
          <p:nvPr/>
        </p:nvSpPr>
        <p:spPr bwMode="auto">
          <a:xfrm>
            <a:off x="9388894" y="3461435"/>
            <a:ext cx="573870" cy="531065"/>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4" name="Freeform 73">
            <a:extLst>
              <a:ext uri="{FF2B5EF4-FFF2-40B4-BE49-F238E27FC236}">
                <a16:creationId xmlns:a16="http://schemas.microsoft.com/office/drawing/2014/main" id="{1D9AD8C2-C07F-C367-68F6-469E3931B081}"/>
              </a:ext>
            </a:extLst>
          </p:cNvPr>
          <p:cNvSpPr>
            <a:spLocks noChangeAspect="1"/>
          </p:cNvSpPr>
          <p:nvPr/>
        </p:nvSpPr>
        <p:spPr bwMode="auto">
          <a:xfrm>
            <a:off x="9441542" y="3997286"/>
            <a:ext cx="200064" cy="14353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5" name="Freeform 74">
            <a:extLst>
              <a:ext uri="{FF2B5EF4-FFF2-40B4-BE49-F238E27FC236}">
                <a16:creationId xmlns:a16="http://schemas.microsoft.com/office/drawing/2014/main" id="{440C914F-BED2-F103-DE04-1BCECD85D1D1}"/>
              </a:ext>
            </a:extLst>
          </p:cNvPr>
          <p:cNvSpPr>
            <a:spLocks noChangeAspect="1"/>
          </p:cNvSpPr>
          <p:nvPr/>
        </p:nvSpPr>
        <p:spPr bwMode="auto">
          <a:xfrm>
            <a:off x="9578429" y="3729361"/>
            <a:ext cx="89503" cy="95687"/>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6" name="Freeform 75">
            <a:extLst>
              <a:ext uri="{FF2B5EF4-FFF2-40B4-BE49-F238E27FC236}">
                <a16:creationId xmlns:a16="http://schemas.microsoft.com/office/drawing/2014/main" id="{04E52F42-4DBE-5B1A-3EE0-B3E87E2439EA}"/>
              </a:ext>
            </a:extLst>
          </p:cNvPr>
          <p:cNvSpPr>
            <a:spLocks noChangeAspect="1"/>
          </p:cNvSpPr>
          <p:nvPr/>
        </p:nvSpPr>
        <p:spPr bwMode="auto">
          <a:xfrm>
            <a:off x="9546840" y="4207798"/>
            <a:ext cx="126357" cy="526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7" name="Freeform 76">
            <a:extLst>
              <a:ext uri="{FF2B5EF4-FFF2-40B4-BE49-F238E27FC236}">
                <a16:creationId xmlns:a16="http://schemas.microsoft.com/office/drawing/2014/main" id="{EB6EF619-19A0-CDCD-5467-6D85071F77E5}"/>
              </a:ext>
            </a:extLst>
          </p:cNvPr>
          <p:cNvSpPr>
            <a:spLocks noChangeAspect="1"/>
          </p:cNvSpPr>
          <p:nvPr/>
        </p:nvSpPr>
        <p:spPr bwMode="auto">
          <a:xfrm>
            <a:off x="9578429" y="3896813"/>
            <a:ext cx="89503" cy="76550"/>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8" name="Freeform 77">
            <a:extLst>
              <a:ext uri="{FF2B5EF4-FFF2-40B4-BE49-F238E27FC236}">
                <a16:creationId xmlns:a16="http://schemas.microsoft.com/office/drawing/2014/main" id="{DCA5CF39-E03E-344B-B0DC-1A1D756144E3}"/>
              </a:ext>
            </a:extLst>
          </p:cNvPr>
          <p:cNvSpPr>
            <a:spLocks noChangeAspect="1"/>
          </p:cNvSpPr>
          <p:nvPr/>
        </p:nvSpPr>
        <p:spPr bwMode="auto">
          <a:xfrm>
            <a:off x="9588958" y="4064267"/>
            <a:ext cx="52649" cy="38275"/>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9" name="Freeform 78">
            <a:extLst>
              <a:ext uri="{FF2B5EF4-FFF2-40B4-BE49-F238E27FC236}">
                <a16:creationId xmlns:a16="http://schemas.microsoft.com/office/drawing/2014/main" id="{4A7E0508-65CB-A42B-10F0-3DAB3CA8AB3F}"/>
              </a:ext>
            </a:extLst>
          </p:cNvPr>
          <p:cNvSpPr>
            <a:spLocks noChangeAspect="1"/>
          </p:cNvSpPr>
          <p:nvPr/>
        </p:nvSpPr>
        <p:spPr bwMode="auto">
          <a:xfrm>
            <a:off x="9525780" y="3944657"/>
            <a:ext cx="26324" cy="2870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0" name="Freeform 79">
            <a:extLst>
              <a:ext uri="{FF2B5EF4-FFF2-40B4-BE49-F238E27FC236}">
                <a16:creationId xmlns:a16="http://schemas.microsoft.com/office/drawing/2014/main" id="{81FD2E2E-FE9E-7AB3-DD57-2D37B3BBA7A9}"/>
              </a:ext>
            </a:extLst>
          </p:cNvPr>
          <p:cNvSpPr>
            <a:spLocks noChangeAspect="1"/>
          </p:cNvSpPr>
          <p:nvPr/>
        </p:nvSpPr>
        <p:spPr bwMode="auto">
          <a:xfrm>
            <a:off x="9499456" y="4217366"/>
            <a:ext cx="42119" cy="23922"/>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1" name="Freeform 80">
            <a:extLst>
              <a:ext uri="{FF2B5EF4-FFF2-40B4-BE49-F238E27FC236}">
                <a16:creationId xmlns:a16="http://schemas.microsoft.com/office/drawing/2014/main" id="{A4D675F7-835E-A6E3-EC3D-2918A799EC03}"/>
              </a:ext>
            </a:extLst>
          </p:cNvPr>
          <p:cNvSpPr>
            <a:spLocks noChangeAspect="1"/>
          </p:cNvSpPr>
          <p:nvPr/>
        </p:nvSpPr>
        <p:spPr bwMode="auto">
          <a:xfrm>
            <a:off x="9341510" y="5322557"/>
            <a:ext cx="31589" cy="47844"/>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2" name="Freeform 81">
            <a:extLst>
              <a:ext uri="{FF2B5EF4-FFF2-40B4-BE49-F238E27FC236}">
                <a16:creationId xmlns:a16="http://schemas.microsoft.com/office/drawing/2014/main" id="{A744FC10-55BE-923C-6AEC-0EA0CBE2AE68}"/>
              </a:ext>
            </a:extLst>
          </p:cNvPr>
          <p:cNvSpPr>
            <a:spLocks noChangeAspect="1"/>
          </p:cNvSpPr>
          <p:nvPr/>
        </p:nvSpPr>
        <p:spPr bwMode="auto">
          <a:xfrm>
            <a:off x="9388894" y="4269995"/>
            <a:ext cx="36854" cy="28706"/>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3" name="Freeform 82">
            <a:extLst>
              <a:ext uri="{FF2B5EF4-FFF2-40B4-BE49-F238E27FC236}">
                <a16:creationId xmlns:a16="http://schemas.microsoft.com/office/drawing/2014/main" id="{CEE7F021-6313-E904-F548-135149511F2D}"/>
              </a:ext>
            </a:extLst>
          </p:cNvPr>
          <p:cNvSpPr>
            <a:spLocks noChangeAspect="1"/>
          </p:cNvSpPr>
          <p:nvPr/>
        </p:nvSpPr>
        <p:spPr bwMode="auto">
          <a:xfrm>
            <a:off x="9257272" y="4944591"/>
            <a:ext cx="115827" cy="186590"/>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4" name="Freeform 83">
            <a:extLst>
              <a:ext uri="{FF2B5EF4-FFF2-40B4-BE49-F238E27FC236}">
                <a16:creationId xmlns:a16="http://schemas.microsoft.com/office/drawing/2014/main" id="{4A3C6F29-7ABE-52DB-EC77-195FC9CA1714}"/>
              </a:ext>
            </a:extLst>
          </p:cNvPr>
          <p:cNvSpPr>
            <a:spLocks noChangeAspect="1"/>
          </p:cNvSpPr>
          <p:nvPr/>
        </p:nvSpPr>
        <p:spPr bwMode="auto">
          <a:xfrm>
            <a:off x="11221022" y="3858539"/>
            <a:ext cx="300097" cy="124393"/>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5" name="Freeform 84">
            <a:extLst>
              <a:ext uri="{FF2B5EF4-FFF2-40B4-BE49-F238E27FC236}">
                <a16:creationId xmlns:a16="http://schemas.microsoft.com/office/drawing/2014/main" id="{27B7BB3E-8284-5F71-1632-AC590ABAAF31}"/>
              </a:ext>
            </a:extLst>
          </p:cNvPr>
          <p:cNvSpPr>
            <a:spLocks noChangeAspect="1"/>
          </p:cNvSpPr>
          <p:nvPr/>
        </p:nvSpPr>
        <p:spPr bwMode="auto">
          <a:xfrm>
            <a:off x="11168373" y="3992501"/>
            <a:ext cx="31589" cy="81334"/>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6" name="Freeform 85">
            <a:extLst>
              <a:ext uri="{FF2B5EF4-FFF2-40B4-BE49-F238E27FC236}">
                <a16:creationId xmlns:a16="http://schemas.microsoft.com/office/drawing/2014/main" id="{BA34A329-6506-0957-C472-15CE3F182D7F}"/>
              </a:ext>
            </a:extLst>
          </p:cNvPr>
          <p:cNvSpPr>
            <a:spLocks noChangeAspect="1"/>
          </p:cNvSpPr>
          <p:nvPr/>
        </p:nvSpPr>
        <p:spPr bwMode="auto">
          <a:xfrm>
            <a:off x="11126255" y="4030776"/>
            <a:ext cx="26324" cy="14353"/>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Freeform 86">
            <a:extLst>
              <a:ext uri="{FF2B5EF4-FFF2-40B4-BE49-F238E27FC236}">
                <a16:creationId xmlns:a16="http://schemas.microsoft.com/office/drawing/2014/main" id="{A7FFD113-666A-F1BA-3144-B2338CC978B3}"/>
              </a:ext>
            </a:extLst>
          </p:cNvPr>
          <p:cNvSpPr>
            <a:spLocks noChangeAspect="1"/>
          </p:cNvSpPr>
          <p:nvPr/>
        </p:nvSpPr>
        <p:spPr bwMode="auto">
          <a:xfrm>
            <a:off x="10972084" y="3954227"/>
            <a:ext cx="226389" cy="138746"/>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8" name="Freeform 87">
            <a:extLst>
              <a:ext uri="{FF2B5EF4-FFF2-40B4-BE49-F238E27FC236}">
                <a16:creationId xmlns:a16="http://schemas.microsoft.com/office/drawing/2014/main" id="{F11F4CB1-CB47-BF32-A009-A094D5A740CA}"/>
              </a:ext>
            </a:extLst>
          </p:cNvPr>
          <p:cNvSpPr>
            <a:spLocks noChangeAspect="1"/>
          </p:cNvSpPr>
          <p:nvPr/>
        </p:nvSpPr>
        <p:spPr bwMode="auto">
          <a:xfrm>
            <a:off x="11540454" y="4872826"/>
            <a:ext cx="321157" cy="43059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9" name="Freeform 88">
            <a:extLst>
              <a:ext uri="{FF2B5EF4-FFF2-40B4-BE49-F238E27FC236}">
                <a16:creationId xmlns:a16="http://schemas.microsoft.com/office/drawing/2014/main" id="{22138F95-2918-9CF8-B827-08B98AD95018}"/>
              </a:ext>
            </a:extLst>
          </p:cNvPr>
          <p:cNvSpPr>
            <a:spLocks noChangeAspect="1"/>
          </p:cNvSpPr>
          <p:nvPr/>
        </p:nvSpPr>
        <p:spPr bwMode="auto">
          <a:xfrm>
            <a:off x="11738494" y="4734080"/>
            <a:ext cx="63179" cy="861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0" name="Freeform 89">
            <a:extLst>
              <a:ext uri="{FF2B5EF4-FFF2-40B4-BE49-F238E27FC236}">
                <a16:creationId xmlns:a16="http://schemas.microsoft.com/office/drawing/2014/main" id="{1C437528-EEB7-51C7-1514-9BB94B7CCB03}"/>
              </a:ext>
            </a:extLst>
          </p:cNvPr>
          <p:cNvSpPr>
            <a:spLocks noChangeAspect="1"/>
          </p:cNvSpPr>
          <p:nvPr/>
        </p:nvSpPr>
        <p:spPr bwMode="auto">
          <a:xfrm>
            <a:off x="11701640" y="5006789"/>
            <a:ext cx="15794" cy="14353"/>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1" name="Freeform 90">
            <a:extLst>
              <a:ext uri="{FF2B5EF4-FFF2-40B4-BE49-F238E27FC236}">
                <a16:creationId xmlns:a16="http://schemas.microsoft.com/office/drawing/2014/main" id="{A3AAF5C1-9AF3-2E81-5886-D62B26D8A819}"/>
              </a:ext>
            </a:extLst>
          </p:cNvPr>
          <p:cNvSpPr>
            <a:spLocks noChangeAspect="1"/>
          </p:cNvSpPr>
          <p:nvPr/>
        </p:nvSpPr>
        <p:spPr bwMode="auto">
          <a:xfrm>
            <a:off x="11586152" y="5037886"/>
            <a:ext cx="63179" cy="23922"/>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2" name="Freeform 91">
            <a:extLst>
              <a:ext uri="{FF2B5EF4-FFF2-40B4-BE49-F238E27FC236}">
                <a16:creationId xmlns:a16="http://schemas.microsoft.com/office/drawing/2014/main" id="{D3FD75FB-D597-F163-E963-CF3A1960D00D}"/>
              </a:ext>
            </a:extLst>
          </p:cNvPr>
          <p:cNvSpPr>
            <a:spLocks noChangeAspect="1"/>
          </p:cNvSpPr>
          <p:nvPr/>
        </p:nvSpPr>
        <p:spPr bwMode="auto">
          <a:xfrm>
            <a:off x="11460135" y="4848786"/>
            <a:ext cx="100032" cy="71766"/>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3" name="Freeform 92">
            <a:extLst>
              <a:ext uri="{FF2B5EF4-FFF2-40B4-BE49-F238E27FC236}">
                <a16:creationId xmlns:a16="http://schemas.microsoft.com/office/drawing/2014/main" id="{530EF622-57D5-AA94-B4EB-669871C2BF33}"/>
              </a:ext>
            </a:extLst>
          </p:cNvPr>
          <p:cNvSpPr>
            <a:spLocks noChangeAspect="1"/>
          </p:cNvSpPr>
          <p:nvPr/>
        </p:nvSpPr>
        <p:spPr bwMode="auto">
          <a:xfrm>
            <a:off x="11275914" y="4528351"/>
            <a:ext cx="268508" cy="191375"/>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74" name="Freeform 93">
            <a:extLst>
              <a:ext uri="{FF2B5EF4-FFF2-40B4-BE49-F238E27FC236}">
                <a16:creationId xmlns:a16="http://schemas.microsoft.com/office/drawing/2014/main" id="{7F597F6E-DD41-425B-D9C8-32CE431D2B1A}"/>
              </a:ext>
            </a:extLst>
          </p:cNvPr>
          <p:cNvSpPr>
            <a:spLocks noChangeAspect="1"/>
          </p:cNvSpPr>
          <p:nvPr/>
        </p:nvSpPr>
        <p:spPr bwMode="auto">
          <a:xfrm>
            <a:off x="11491724" y="5303419"/>
            <a:ext cx="36854" cy="526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5" name="Freeform 94">
            <a:extLst>
              <a:ext uri="{FF2B5EF4-FFF2-40B4-BE49-F238E27FC236}">
                <a16:creationId xmlns:a16="http://schemas.microsoft.com/office/drawing/2014/main" id="{E896DDC2-4F7E-FE6A-B1C8-0314B9874587}"/>
              </a:ext>
            </a:extLst>
          </p:cNvPr>
          <p:cNvSpPr>
            <a:spLocks noChangeAspect="1"/>
          </p:cNvSpPr>
          <p:nvPr/>
        </p:nvSpPr>
        <p:spPr bwMode="auto">
          <a:xfrm>
            <a:off x="11440422" y="5360833"/>
            <a:ext cx="100032" cy="32533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6" name="Freeform 95">
            <a:extLst>
              <a:ext uri="{FF2B5EF4-FFF2-40B4-BE49-F238E27FC236}">
                <a16:creationId xmlns:a16="http://schemas.microsoft.com/office/drawing/2014/main" id="{DF22AB97-5419-22C1-BBF7-B935922DD15D}"/>
              </a:ext>
            </a:extLst>
          </p:cNvPr>
          <p:cNvSpPr>
            <a:spLocks noChangeAspect="1"/>
          </p:cNvSpPr>
          <p:nvPr/>
        </p:nvSpPr>
        <p:spPr bwMode="auto">
          <a:xfrm>
            <a:off x="11323688" y="4718751"/>
            <a:ext cx="47384" cy="43059"/>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7" name="Freeform 96">
            <a:extLst>
              <a:ext uri="{FF2B5EF4-FFF2-40B4-BE49-F238E27FC236}">
                <a16:creationId xmlns:a16="http://schemas.microsoft.com/office/drawing/2014/main" id="{69BC3410-573A-2D98-6897-775447EA9097}"/>
              </a:ext>
            </a:extLst>
          </p:cNvPr>
          <p:cNvSpPr>
            <a:spLocks noChangeAspect="1"/>
          </p:cNvSpPr>
          <p:nvPr/>
        </p:nvSpPr>
        <p:spPr bwMode="auto">
          <a:xfrm>
            <a:off x="11338365" y="4499645"/>
            <a:ext cx="42119" cy="28706"/>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accent5">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Freeform 97">
            <a:extLst>
              <a:ext uri="{FF2B5EF4-FFF2-40B4-BE49-F238E27FC236}">
                <a16:creationId xmlns:a16="http://schemas.microsoft.com/office/drawing/2014/main" id="{643D8BF5-3F94-2C14-BC3D-6E251329574E}"/>
              </a:ext>
            </a:extLst>
          </p:cNvPr>
          <p:cNvSpPr>
            <a:spLocks noChangeAspect="1"/>
          </p:cNvSpPr>
          <p:nvPr/>
        </p:nvSpPr>
        <p:spPr bwMode="auto">
          <a:xfrm>
            <a:off x="11384011" y="5667033"/>
            <a:ext cx="94767" cy="66981"/>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9" name="Freeform 98">
            <a:extLst>
              <a:ext uri="{FF2B5EF4-FFF2-40B4-BE49-F238E27FC236}">
                <a16:creationId xmlns:a16="http://schemas.microsoft.com/office/drawing/2014/main" id="{47889787-D5FA-186C-6F41-745258ADF28F}"/>
              </a:ext>
            </a:extLst>
          </p:cNvPr>
          <p:cNvSpPr>
            <a:spLocks noChangeAspect="1"/>
          </p:cNvSpPr>
          <p:nvPr/>
        </p:nvSpPr>
        <p:spPr bwMode="auto">
          <a:xfrm>
            <a:off x="11287218" y="4418311"/>
            <a:ext cx="94767" cy="105256"/>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0" name="Freeform 99">
            <a:extLst>
              <a:ext uri="{FF2B5EF4-FFF2-40B4-BE49-F238E27FC236}">
                <a16:creationId xmlns:a16="http://schemas.microsoft.com/office/drawing/2014/main" id="{70096836-D1CC-2042-CE42-CCFD4A6B8314}"/>
              </a:ext>
            </a:extLst>
          </p:cNvPr>
          <p:cNvSpPr>
            <a:spLocks noChangeAspect="1"/>
          </p:cNvSpPr>
          <p:nvPr/>
        </p:nvSpPr>
        <p:spPr bwMode="auto">
          <a:xfrm>
            <a:off x="11297748" y="4112111"/>
            <a:ext cx="42119" cy="2392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1" name="Freeform 100">
            <a:extLst>
              <a:ext uri="{FF2B5EF4-FFF2-40B4-BE49-F238E27FC236}">
                <a16:creationId xmlns:a16="http://schemas.microsoft.com/office/drawing/2014/main" id="{63041350-B5EB-1E86-BAC2-93EACB16CF4E}"/>
              </a:ext>
            </a:extLst>
          </p:cNvPr>
          <p:cNvSpPr>
            <a:spLocks noChangeAspect="1"/>
          </p:cNvSpPr>
          <p:nvPr/>
        </p:nvSpPr>
        <p:spPr bwMode="auto">
          <a:xfrm>
            <a:off x="11213510" y="4322623"/>
            <a:ext cx="73708" cy="86119"/>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2" name="Freeform 101">
            <a:extLst>
              <a:ext uri="{FF2B5EF4-FFF2-40B4-BE49-F238E27FC236}">
                <a16:creationId xmlns:a16="http://schemas.microsoft.com/office/drawing/2014/main" id="{F9C51426-74A5-E3DB-AE74-11FB4B961357}"/>
              </a:ext>
            </a:extLst>
          </p:cNvPr>
          <p:cNvSpPr>
            <a:spLocks noChangeAspect="1"/>
          </p:cNvSpPr>
          <p:nvPr/>
        </p:nvSpPr>
        <p:spPr bwMode="auto">
          <a:xfrm>
            <a:off x="11166127" y="4231720"/>
            <a:ext cx="31589" cy="14353"/>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3" name="Freeform 102">
            <a:extLst>
              <a:ext uri="{FF2B5EF4-FFF2-40B4-BE49-F238E27FC236}">
                <a16:creationId xmlns:a16="http://schemas.microsoft.com/office/drawing/2014/main" id="{3CA0F8A8-C470-0108-8008-2A85FFF91488}"/>
              </a:ext>
            </a:extLst>
          </p:cNvPr>
          <p:cNvSpPr>
            <a:spLocks noChangeAspect="1"/>
          </p:cNvSpPr>
          <p:nvPr/>
        </p:nvSpPr>
        <p:spPr bwMode="auto">
          <a:xfrm>
            <a:off x="11160862" y="4169523"/>
            <a:ext cx="31589" cy="28706"/>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4" name="Freeform 103">
            <a:extLst>
              <a:ext uri="{FF2B5EF4-FFF2-40B4-BE49-F238E27FC236}">
                <a16:creationId xmlns:a16="http://schemas.microsoft.com/office/drawing/2014/main" id="{D1FF8B0A-A806-D850-4F2A-2B9857ACF4C4}"/>
              </a:ext>
            </a:extLst>
          </p:cNvPr>
          <p:cNvSpPr>
            <a:spLocks noChangeAspect="1"/>
          </p:cNvSpPr>
          <p:nvPr/>
        </p:nvSpPr>
        <p:spPr bwMode="auto">
          <a:xfrm>
            <a:off x="11160862" y="4958945"/>
            <a:ext cx="15794" cy="14353"/>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Freeform 104">
            <a:extLst>
              <a:ext uri="{FF2B5EF4-FFF2-40B4-BE49-F238E27FC236}">
                <a16:creationId xmlns:a16="http://schemas.microsoft.com/office/drawing/2014/main" id="{29D3AEB2-220B-652D-7D28-98B039613DC7}"/>
              </a:ext>
            </a:extLst>
          </p:cNvPr>
          <p:cNvSpPr>
            <a:spLocks noChangeAspect="1"/>
          </p:cNvSpPr>
          <p:nvPr/>
        </p:nvSpPr>
        <p:spPr bwMode="auto">
          <a:xfrm>
            <a:off x="11199963" y="4179856"/>
            <a:ext cx="47384" cy="62197"/>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6" name="Freeform 105">
            <a:extLst>
              <a:ext uri="{FF2B5EF4-FFF2-40B4-BE49-F238E27FC236}">
                <a16:creationId xmlns:a16="http://schemas.microsoft.com/office/drawing/2014/main" id="{582EA2A8-317B-F4FE-12DE-8E6D46F3C529}"/>
              </a:ext>
            </a:extLst>
          </p:cNvPr>
          <p:cNvSpPr>
            <a:spLocks noChangeAspect="1"/>
          </p:cNvSpPr>
          <p:nvPr/>
        </p:nvSpPr>
        <p:spPr bwMode="auto">
          <a:xfrm>
            <a:off x="11152579" y="4466154"/>
            <a:ext cx="42119" cy="19138"/>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7" name="Freeform 106">
            <a:extLst>
              <a:ext uri="{FF2B5EF4-FFF2-40B4-BE49-F238E27FC236}">
                <a16:creationId xmlns:a16="http://schemas.microsoft.com/office/drawing/2014/main" id="{136ABD72-2CDD-EB4D-4DF7-6AE58BEB3F1E}"/>
              </a:ext>
            </a:extLst>
          </p:cNvPr>
          <p:cNvSpPr>
            <a:spLocks noChangeAspect="1"/>
          </p:cNvSpPr>
          <p:nvPr/>
        </p:nvSpPr>
        <p:spPr bwMode="auto">
          <a:xfrm>
            <a:off x="11172149" y="4753217"/>
            <a:ext cx="115827" cy="100472"/>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88" name="Freeform 107">
            <a:extLst>
              <a:ext uri="{FF2B5EF4-FFF2-40B4-BE49-F238E27FC236}">
                <a16:creationId xmlns:a16="http://schemas.microsoft.com/office/drawing/2014/main" id="{E7AC3936-044A-CC97-A294-D0FBF5CFA08A}"/>
              </a:ext>
            </a:extLst>
          </p:cNvPr>
          <p:cNvSpPr>
            <a:spLocks noChangeAspect="1"/>
          </p:cNvSpPr>
          <p:nvPr/>
        </p:nvSpPr>
        <p:spPr bwMode="auto">
          <a:xfrm>
            <a:off x="11166884" y="4490077"/>
            <a:ext cx="21059" cy="14353"/>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9" name="Freeform 108">
            <a:extLst>
              <a:ext uri="{FF2B5EF4-FFF2-40B4-BE49-F238E27FC236}">
                <a16:creationId xmlns:a16="http://schemas.microsoft.com/office/drawing/2014/main" id="{F60A14A3-7FCA-01B5-F397-74AC48D7418F}"/>
              </a:ext>
            </a:extLst>
          </p:cNvPr>
          <p:cNvSpPr>
            <a:spLocks noChangeAspect="1"/>
          </p:cNvSpPr>
          <p:nvPr/>
        </p:nvSpPr>
        <p:spPr bwMode="auto">
          <a:xfrm>
            <a:off x="11082646" y="3317904"/>
            <a:ext cx="42119" cy="14353"/>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Freeform 109">
            <a:extLst>
              <a:ext uri="{FF2B5EF4-FFF2-40B4-BE49-F238E27FC236}">
                <a16:creationId xmlns:a16="http://schemas.microsoft.com/office/drawing/2014/main" id="{D6A55526-6A69-664E-A4F5-BF4A77B56ED8}"/>
              </a:ext>
            </a:extLst>
          </p:cNvPr>
          <p:cNvSpPr>
            <a:spLocks noChangeAspect="1"/>
          </p:cNvSpPr>
          <p:nvPr/>
        </p:nvSpPr>
        <p:spPr bwMode="auto">
          <a:xfrm>
            <a:off x="10824668" y="3274845"/>
            <a:ext cx="194800" cy="334906"/>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1" name="Freeform 110">
            <a:extLst>
              <a:ext uri="{FF2B5EF4-FFF2-40B4-BE49-F238E27FC236}">
                <a16:creationId xmlns:a16="http://schemas.microsoft.com/office/drawing/2014/main" id="{55031899-07D6-DFCB-09B1-9112ABEC2138}"/>
              </a:ext>
            </a:extLst>
          </p:cNvPr>
          <p:cNvSpPr>
            <a:spLocks noChangeAspect="1"/>
          </p:cNvSpPr>
          <p:nvPr/>
        </p:nvSpPr>
        <p:spPr bwMode="auto">
          <a:xfrm>
            <a:off x="10708841" y="3274845"/>
            <a:ext cx="52649" cy="47844"/>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2" name="Freeform 111">
            <a:extLst>
              <a:ext uri="{FF2B5EF4-FFF2-40B4-BE49-F238E27FC236}">
                <a16:creationId xmlns:a16="http://schemas.microsoft.com/office/drawing/2014/main" id="{8F61212F-216E-03B0-EECB-E193B625BD8D}"/>
              </a:ext>
            </a:extLst>
          </p:cNvPr>
          <p:cNvSpPr>
            <a:spLocks noChangeAspect="1"/>
          </p:cNvSpPr>
          <p:nvPr/>
        </p:nvSpPr>
        <p:spPr bwMode="auto">
          <a:xfrm>
            <a:off x="10882581" y="2676798"/>
            <a:ext cx="447513" cy="315768"/>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3" name="Freeform 112">
            <a:extLst>
              <a:ext uri="{FF2B5EF4-FFF2-40B4-BE49-F238E27FC236}">
                <a16:creationId xmlns:a16="http://schemas.microsoft.com/office/drawing/2014/main" id="{4CF3FF24-53D1-C413-3C8F-D38A1A33F532}"/>
              </a:ext>
            </a:extLst>
          </p:cNvPr>
          <p:cNvSpPr>
            <a:spLocks noChangeAspect="1"/>
          </p:cNvSpPr>
          <p:nvPr/>
        </p:nvSpPr>
        <p:spPr bwMode="auto">
          <a:xfrm>
            <a:off x="10414009" y="2193576"/>
            <a:ext cx="226389" cy="186590"/>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4" name="Freeform 113">
            <a:extLst>
              <a:ext uri="{FF2B5EF4-FFF2-40B4-BE49-F238E27FC236}">
                <a16:creationId xmlns:a16="http://schemas.microsoft.com/office/drawing/2014/main" id="{D4B3FA2A-160D-2C0C-7CE3-316971851F36}"/>
              </a:ext>
            </a:extLst>
          </p:cNvPr>
          <p:cNvSpPr>
            <a:spLocks noChangeAspect="1"/>
          </p:cNvSpPr>
          <p:nvPr/>
        </p:nvSpPr>
        <p:spPr bwMode="auto">
          <a:xfrm>
            <a:off x="10458152" y="2557189"/>
            <a:ext cx="47384" cy="66981"/>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5" name="Freeform 114">
            <a:extLst>
              <a:ext uri="{FF2B5EF4-FFF2-40B4-BE49-F238E27FC236}">
                <a16:creationId xmlns:a16="http://schemas.microsoft.com/office/drawing/2014/main" id="{14857A96-6B7F-A381-7B61-A9FB5A5D43A2}"/>
              </a:ext>
            </a:extLst>
          </p:cNvPr>
          <p:cNvSpPr>
            <a:spLocks noChangeAspect="1"/>
          </p:cNvSpPr>
          <p:nvPr/>
        </p:nvSpPr>
        <p:spPr bwMode="auto">
          <a:xfrm>
            <a:off x="10850992" y="4537920"/>
            <a:ext cx="194800" cy="129178"/>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6" name="Freeform 115">
            <a:extLst>
              <a:ext uri="{FF2B5EF4-FFF2-40B4-BE49-F238E27FC236}">
                <a16:creationId xmlns:a16="http://schemas.microsoft.com/office/drawing/2014/main" id="{CA807C2B-706F-8A53-C653-CF53EDD57E24}"/>
              </a:ext>
            </a:extLst>
          </p:cNvPr>
          <p:cNvSpPr>
            <a:spLocks noChangeAspect="1"/>
          </p:cNvSpPr>
          <p:nvPr/>
        </p:nvSpPr>
        <p:spPr bwMode="auto">
          <a:xfrm>
            <a:off x="10850992" y="4939808"/>
            <a:ext cx="73708" cy="47844"/>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97" name="Freeform 116">
            <a:extLst>
              <a:ext uri="{FF2B5EF4-FFF2-40B4-BE49-F238E27FC236}">
                <a16:creationId xmlns:a16="http://schemas.microsoft.com/office/drawing/2014/main" id="{27592358-42F8-CE3B-F1C7-F2D03DED0263}"/>
              </a:ext>
            </a:extLst>
          </p:cNvPr>
          <p:cNvSpPr>
            <a:spLocks noChangeAspect="1"/>
          </p:cNvSpPr>
          <p:nvPr/>
        </p:nvSpPr>
        <p:spPr bwMode="auto">
          <a:xfrm>
            <a:off x="10861522" y="4384820"/>
            <a:ext cx="36854" cy="28706"/>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8" name="Freeform 117">
            <a:extLst>
              <a:ext uri="{FF2B5EF4-FFF2-40B4-BE49-F238E27FC236}">
                <a16:creationId xmlns:a16="http://schemas.microsoft.com/office/drawing/2014/main" id="{664EFBA5-E48E-014C-42F9-BF6FCD5254F0}"/>
              </a:ext>
            </a:extLst>
          </p:cNvPr>
          <p:cNvSpPr>
            <a:spLocks noChangeAspect="1"/>
          </p:cNvSpPr>
          <p:nvPr/>
        </p:nvSpPr>
        <p:spPr bwMode="auto">
          <a:xfrm>
            <a:off x="10766755" y="4557057"/>
            <a:ext cx="47384" cy="23922"/>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9" name="Freeform 118">
            <a:extLst>
              <a:ext uri="{FF2B5EF4-FFF2-40B4-BE49-F238E27FC236}">
                <a16:creationId xmlns:a16="http://schemas.microsoft.com/office/drawing/2014/main" id="{EEE0BF0C-7779-C406-EAF9-69B52B658D66}"/>
              </a:ext>
            </a:extLst>
          </p:cNvPr>
          <p:cNvSpPr>
            <a:spLocks noChangeAspect="1"/>
          </p:cNvSpPr>
          <p:nvPr/>
        </p:nvSpPr>
        <p:spPr bwMode="auto">
          <a:xfrm>
            <a:off x="10750960" y="4528351"/>
            <a:ext cx="21059" cy="4785"/>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Freeform 119">
            <a:extLst>
              <a:ext uri="{FF2B5EF4-FFF2-40B4-BE49-F238E27FC236}">
                <a16:creationId xmlns:a16="http://schemas.microsoft.com/office/drawing/2014/main" id="{E5A5D1EC-36ED-CE30-EFA1-22804F843049}"/>
              </a:ext>
            </a:extLst>
          </p:cNvPr>
          <p:cNvSpPr>
            <a:spLocks noChangeAspect="1"/>
          </p:cNvSpPr>
          <p:nvPr/>
        </p:nvSpPr>
        <p:spPr bwMode="auto">
          <a:xfrm>
            <a:off x="10603544" y="4332192"/>
            <a:ext cx="147416" cy="220081"/>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1" name="Freeform 120">
            <a:extLst>
              <a:ext uri="{FF2B5EF4-FFF2-40B4-BE49-F238E27FC236}">
                <a16:creationId xmlns:a16="http://schemas.microsoft.com/office/drawing/2014/main" id="{C76022ED-7692-54B3-52C0-8EA4CE9AAB21}"/>
              </a:ext>
            </a:extLst>
          </p:cNvPr>
          <p:cNvSpPr>
            <a:spLocks noChangeAspect="1"/>
          </p:cNvSpPr>
          <p:nvPr/>
        </p:nvSpPr>
        <p:spPr bwMode="auto">
          <a:xfrm>
            <a:off x="10729900" y="4552273"/>
            <a:ext cx="15794" cy="9568"/>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Freeform 121">
            <a:extLst>
              <a:ext uri="{FF2B5EF4-FFF2-40B4-BE49-F238E27FC236}">
                <a16:creationId xmlns:a16="http://schemas.microsoft.com/office/drawing/2014/main" id="{A4D1968C-ED38-AE66-56AB-2AB8B19BCAF3}"/>
              </a:ext>
            </a:extLst>
          </p:cNvPr>
          <p:cNvSpPr>
            <a:spLocks noChangeAspect="1"/>
          </p:cNvSpPr>
          <p:nvPr/>
        </p:nvSpPr>
        <p:spPr bwMode="auto">
          <a:xfrm>
            <a:off x="10703576" y="4576195"/>
            <a:ext cx="21059" cy="19138"/>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3" name="Freeform 122">
            <a:extLst>
              <a:ext uri="{FF2B5EF4-FFF2-40B4-BE49-F238E27FC236}">
                <a16:creationId xmlns:a16="http://schemas.microsoft.com/office/drawing/2014/main" id="{22B87338-6465-6037-67EC-C433094FE43A}"/>
              </a:ext>
            </a:extLst>
          </p:cNvPr>
          <p:cNvSpPr>
            <a:spLocks noChangeAspect="1"/>
          </p:cNvSpPr>
          <p:nvPr/>
        </p:nvSpPr>
        <p:spPr bwMode="auto">
          <a:xfrm>
            <a:off x="10614073" y="4877611"/>
            <a:ext cx="84238" cy="114825"/>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04" name="Freeform 123">
            <a:extLst>
              <a:ext uri="{FF2B5EF4-FFF2-40B4-BE49-F238E27FC236}">
                <a16:creationId xmlns:a16="http://schemas.microsoft.com/office/drawing/2014/main" id="{2432CB9E-A109-4EF3-73D2-E624936A6222}"/>
              </a:ext>
            </a:extLst>
          </p:cNvPr>
          <p:cNvSpPr>
            <a:spLocks noChangeAspect="1"/>
          </p:cNvSpPr>
          <p:nvPr/>
        </p:nvSpPr>
        <p:spPr bwMode="auto">
          <a:xfrm>
            <a:off x="10656192" y="4595332"/>
            <a:ext cx="36854" cy="28706"/>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5" name="Freeform 124">
            <a:extLst>
              <a:ext uri="{FF2B5EF4-FFF2-40B4-BE49-F238E27FC236}">
                <a16:creationId xmlns:a16="http://schemas.microsoft.com/office/drawing/2014/main" id="{6886CE90-3BEE-7240-E0F0-9D8E822375E9}"/>
              </a:ext>
            </a:extLst>
          </p:cNvPr>
          <p:cNvSpPr>
            <a:spLocks noChangeAspect="1"/>
          </p:cNvSpPr>
          <p:nvPr/>
        </p:nvSpPr>
        <p:spPr bwMode="auto">
          <a:xfrm>
            <a:off x="10582484" y="4112111"/>
            <a:ext cx="94767" cy="62197"/>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6" name="Freeform 125">
            <a:extLst>
              <a:ext uri="{FF2B5EF4-FFF2-40B4-BE49-F238E27FC236}">
                <a16:creationId xmlns:a16="http://schemas.microsoft.com/office/drawing/2014/main" id="{EF9FCD2D-CC2F-26DB-0D26-22EF98D94A9C}"/>
              </a:ext>
            </a:extLst>
          </p:cNvPr>
          <p:cNvSpPr>
            <a:spLocks noChangeAspect="1"/>
          </p:cNvSpPr>
          <p:nvPr/>
        </p:nvSpPr>
        <p:spPr bwMode="auto">
          <a:xfrm>
            <a:off x="10635132" y="4935023"/>
            <a:ext cx="10530" cy="9568"/>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7" name="Freeform 126">
            <a:extLst>
              <a:ext uri="{FF2B5EF4-FFF2-40B4-BE49-F238E27FC236}">
                <a16:creationId xmlns:a16="http://schemas.microsoft.com/office/drawing/2014/main" id="{DDE4C642-5A88-2596-9BA3-8E788919B130}"/>
              </a:ext>
            </a:extLst>
          </p:cNvPr>
          <p:cNvSpPr>
            <a:spLocks noChangeAspect="1"/>
          </p:cNvSpPr>
          <p:nvPr/>
        </p:nvSpPr>
        <p:spPr bwMode="auto">
          <a:xfrm>
            <a:off x="10556159" y="4647961"/>
            <a:ext cx="84238" cy="105256"/>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08" name="Freeform 127">
            <a:extLst>
              <a:ext uri="{FF2B5EF4-FFF2-40B4-BE49-F238E27FC236}">
                <a16:creationId xmlns:a16="http://schemas.microsoft.com/office/drawing/2014/main" id="{3B9917A2-1CF8-2A6B-92E2-F853A17B97B9}"/>
              </a:ext>
            </a:extLst>
          </p:cNvPr>
          <p:cNvSpPr>
            <a:spLocks noChangeAspect="1"/>
          </p:cNvSpPr>
          <p:nvPr/>
        </p:nvSpPr>
        <p:spPr bwMode="auto">
          <a:xfrm>
            <a:off x="10598279" y="4911102"/>
            <a:ext cx="15794" cy="23922"/>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9" name="Freeform 128">
            <a:extLst>
              <a:ext uri="{FF2B5EF4-FFF2-40B4-BE49-F238E27FC236}">
                <a16:creationId xmlns:a16="http://schemas.microsoft.com/office/drawing/2014/main" id="{284ADA9E-9A9F-F8BF-EDCF-78D7D4873C31}"/>
              </a:ext>
            </a:extLst>
          </p:cNvPr>
          <p:cNvSpPr>
            <a:spLocks noChangeAspect="1"/>
          </p:cNvSpPr>
          <p:nvPr/>
        </p:nvSpPr>
        <p:spPr bwMode="auto">
          <a:xfrm>
            <a:off x="10466657" y="4370467"/>
            <a:ext cx="100032" cy="133963"/>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0" name="Freeform 129">
            <a:extLst>
              <a:ext uri="{FF2B5EF4-FFF2-40B4-BE49-F238E27FC236}">
                <a16:creationId xmlns:a16="http://schemas.microsoft.com/office/drawing/2014/main" id="{82393872-623C-5C3F-D3B6-E984C71E228C}"/>
              </a:ext>
            </a:extLst>
          </p:cNvPr>
          <p:cNvSpPr>
            <a:spLocks noChangeAspect="1"/>
          </p:cNvSpPr>
          <p:nvPr/>
        </p:nvSpPr>
        <p:spPr bwMode="auto">
          <a:xfrm>
            <a:off x="10497639" y="4157190"/>
            <a:ext cx="36854" cy="33491"/>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1" name="Freeform 130">
            <a:extLst>
              <a:ext uri="{FF2B5EF4-FFF2-40B4-BE49-F238E27FC236}">
                <a16:creationId xmlns:a16="http://schemas.microsoft.com/office/drawing/2014/main" id="{C1D8D70C-D31E-BA8A-A95D-63AD9374A508}"/>
              </a:ext>
            </a:extLst>
          </p:cNvPr>
          <p:cNvSpPr>
            <a:spLocks noChangeAspect="1"/>
          </p:cNvSpPr>
          <p:nvPr/>
        </p:nvSpPr>
        <p:spPr bwMode="auto">
          <a:xfrm>
            <a:off x="10382419" y="3978148"/>
            <a:ext cx="173740" cy="110040"/>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2" name="Freeform 131">
            <a:extLst>
              <a:ext uri="{FF2B5EF4-FFF2-40B4-BE49-F238E27FC236}">
                <a16:creationId xmlns:a16="http://schemas.microsoft.com/office/drawing/2014/main" id="{10D4D0FC-6E42-BD5E-1989-B291A5C7E5CB}"/>
              </a:ext>
            </a:extLst>
          </p:cNvPr>
          <p:cNvSpPr>
            <a:spLocks noChangeAspect="1"/>
          </p:cNvSpPr>
          <p:nvPr/>
        </p:nvSpPr>
        <p:spPr bwMode="auto">
          <a:xfrm>
            <a:off x="10462606" y="4671882"/>
            <a:ext cx="68443" cy="57412"/>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3" name="Freeform 132">
            <a:extLst>
              <a:ext uri="{FF2B5EF4-FFF2-40B4-BE49-F238E27FC236}">
                <a16:creationId xmlns:a16="http://schemas.microsoft.com/office/drawing/2014/main" id="{234A6E32-083B-5B93-581A-B35BE4F2167A}"/>
              </a:ext>
            </a:extLst>
          </p:cNvPr>
          <p:cNvSpPr>
            <a:spLocks noChangeAspect="1"/>
          </p:cNvSpPr>
          <p:nvPr/>
        </p:nvSpPr>
        <p:spPr bwMode="auto">
          <a:xfrm>
            <a:off x="10429231" y="4420702"/>
            <a:ext cx="42119" cy="71766"/>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4" name="Freeform 133">
            <a:extLst>
              <a:ext uri="{FF2B5EF4-FFF2-40B4-BE49-F238E27FC236}">
                <a16:creationId xmlns:a16="http://schemas.microsoft.com/office/drawing/2014/main" id="{786FACB5-81F0-DAF9-DDA0-A82E2DA00A9D}"/>
              </a:ext>
            </a:extLst>
          </p:cNvPr>
          <p:cNvSpPr>
            <a:spLocks noChangeAspect="1"/>
          </p:cNvSpPr>
          <p:nvPr/>
        </p:nvSpPr>
        <p:spPr bwMode="auto">
          <a:xfrm>
            <a:off x="10382419" y="4513998"/>
            <a:ext cx="36854" cy="14353"/>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5" name="Freeform 134">
            <a:extLst>
              <a:ext uri="{FF2B5EF4-FFF2-40B4-BE49-F238E27FC236}">
                <a16:creationId xmlns:a16="http://schemas.microsoft.com/office/drawing/2014/main" id="{AAC917CA-0A02-6509-A995-78B6EA4159BB}"/>
              </a:ext>
            </a:extLst>
          </p:cNvPr>
          <p:cNvSpPr>
            <a:spLocks noChangeAspect="1"/>
          </p:cNvSpPr>
          <p:nvPr/>
        </p:nvSpPr>
        <p:spPr bwMode="auto">
          <a:xfrm>
            <a:off x="10320775" y="3734145"/>
            <a:ext cx="179005" cy="23443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6" name="Freeform 135">
            <a:extLst>
              <a:ext uri="{FF2B5EF4-FFF2-40B4-BE49-F238E27FC236}">
                <a16:creationId xmlns:a16="http://schemas.microsoft.com/office/drawing/2014/main" id="{303A0073-EFD4-04FD-C4D6-C9FEA82DD177}"/>
              </a:ext>
            </a:extLst>
          </p:cNvPr>
          <p:cNvSpPr>
            <a:spLocks noChangeAspect="1"/>
          </p:cNvSpPr>
          <p:nvPr/>
        </p:nvSpPr>
        <p:spPr bwMode="auto">
          <a:xfrm>
            <a:off x="10400239" y="4097758"/>
            <a:ext cx="68443" cy="110040"/>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7" name="Freeform 136">
            <a:extLst>
              <a:ext uri="{FF2B5EF4-FFF2-40B4-BE49-F238E27FC236}">
                <a16:creationId xmlns:a16="http://schemas.microsoft.com/office/drawing/2014/main" id="{7F9ADA0B-9C00-A7A5-F0D0-991D3FE82AE0}"/>
              </a:ext>
            </a:extLst>
          </p:cNvPr>
          <p:cNvSpPr>
            <a:spLocks noChangeAspect="1"/>
          </p:cNvSpPr>
          <p:nvPr/>
        </p:nvSpPr>
        <p:spPr bwMode="auto">
          <a:xfrm>
            <a:off x="10400239" y="4734080"/>
            <a:ext cx="63179" cy="47844"/>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18" name="Freeform 137">
            <a:extLst>
              <a:ext uri="{FF2B5EF4-FFF2-40B4-BE49-F238E27FC236}">
                <a16:creationId xmlns:a16="http://schemas.microsoft.com/office/drawing/2014/main" id="{EB681301-EE76-F16E-77D8-91F4FE25B01D}"/>
              </a:ext>
            </a:extLst>
          </p:cNvPr>
          <p:cNvSpPr>
            <a:spLocks noChangeAspect="1"/>
          </p:cNvSpPr>
          <p:nvPr/>
        </p:nvSpPr>
        <p:spPr bwMode="auto">
          <a:xfrm>
            <a:off x="10294450" y="4456586"/>
            <a:ext cx="73708" cy="105256"/>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9" name="Freeform 138">
            <a:extLst>
              <a:ext uri="{FF2B5EF4-FFF2-40B4-BE49-F238E27FC236}">
                <a16:creationId xmlns:a16="http://schemas.microsoft.com/office/drawing/2014/main" id="{A3FDBE2C-7932-9C9E-01CE-728F3BD41BBA}"/>
              </a:ext>
            </a:extLst>
          </p:cNvPr>
          <p:cNvSpPr>
            <a:spLocks noChangeAspect="1"/>
          </p:cNvSpPr>
          <p:nvPr/>
        </p:nvSpPr>
        <p:spPr bwMode="auto">
          <a:xfrm>
            <a:off x="10320775" y="4016423"/>
            <a:ext cx="42119" cy="23922"/>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0" name="Freeform 139">
            <a:extLst>
              <a:ext uri="{FF2B5EF4-FFF2-40B4-BE49-F238E27FC236}">
                <a16:creationId xmlns:a16="http://schemas.microsoft.com/office/drawing/2014/main" id="{1CC5EAB7-CADE-D58B-9F9D-39A816AFACE5}"/>
              </a:ext>
            </a:extLst>
          </p:cNvPr>
          <p:cNvSpPr>
            <a:spLocks noChangeAspect="1"/>
          </p:cNvSpPr>
          <p:nvPr/>
        </p:nvSpPr>
        <p:spPr bwMode="auto">
          <a:xfrm>
            <a:off x="10273390" y="4652745"/>
            <a:ext cx="42119" cy="23922"/>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1" name="Freeform 140">
            <a:extLst>
              <a:ext uri="{FF2B5EF4-FFF2-40B4-BE49-F238E27FC236}">
                <a16:creationId xmlns:a16="http://schemas.microsoft.com/office/drawing/2014/main" id="{B1B0176E-4846-641C-A7B0-6206E219E12E}"/>
              </a:ext>
            </a:extLst>
          </p:cNvPr>
          <p:cNvSpPr>
            <a:spLocks noChangeAspect="1"/>
          </p:cNvSpPr>
          <p:nvPr/>
        </p:nvSpPr>
        <p:spPr bwMode="auto">
          <a:xfrm>
            <a:off x="10226007" y="4604901"/>
            <a:ext cx="42119" cy="47844"/>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2" name="Freeform 141">
            <a:extLst>
              <a:ext uri="{FF2B5EF4-FFF2-40B4-BE49-F238E27FC236}">
                <a16:creationId xmlns:a16="http://schemas.microsoft.com/office/drawing/2014/main" id="{75025504-433F-11C5-5BA0-DC7796FDCC9F}"/>
              </a:ext>
            </a:extLst>
          </p:cNvPr>
          <p:cNvSpPr>
            <a:spLocks noChangeAspect="1"/>
          </p:cNvSpPr>
          <p:nvPr/>
        </p:nvSpPr>
        <p:spPr bwMode="auto">
          <a:xfrm>
            <a:off x="10099650" y="4667098"/>
            <a:ext cx="147416" cy="86119"/>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23" name="Freeform 142">
            <a:extLst>
              <a:ext uri="{FF2B5EF4-FFF2-40B4-BE49-F238E27FC236}">
                <a16:creationId xmlns:a16="http://schemas.microsoft.com/office/drawing/2014/main" id="{CA9924E5-E032-F96B-432B-AF64F4F1DF3C}"/>
              </a:ext>
            </a:extLst>
          </p:cNvPr>
          <p:cNvSpPr>
            <a:spLocks noChangeAspect="1"/>
          </p:cNvSpPr>
          <p:nvPr/>
        </p:nvSpPr>
        <p:spPr bwMode="auto">
          <a:xfrm>
            <a:off x="10168093" y="4336976"/>
            <a:ext cx="63179" cy="66981"/>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4" name="Freeform 143">
            <a:extLst>
              <a:ext uri="{FF2B5EF4-FFF2-40B4-BE49-F238E27FC236}">
                <a16:creationId xmlns:a16="http://schemas.microsoft.com/office/drawing/2014/main" id="{5B7427A8-9CEB-420A-41C8-4198FF436BF6}"/>
              </a:ext>
            </a:extLst>
          </p:cNvPr>
          <p:cNvSpPr>
            <a:spLocks noChangeAspect="1"/>
          </p:cNvSpPr>
          <p:nvPr/>
        </p:nvSpPr>
        <p:spPr bwMode="auto">
          <a:xfrm>
            <a:off x="10125975" y="4126464"/>
            <a:ext cx="78973" cy="133963"/>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5" name="Freeform 144">
            <a:extLst>
              <a:ext uri="{FF2B5EF4-FFF2-40B4-BE49-F238E27FC236}">
                <a16:creationId xmlns:a16="http://schemas.microsoft.com/office/drawing/2014/main" id="{3CE61BE2-86BA-35E3-2E58-037D90B7E0A7}"/>
              </a:ext>
            </a:extLst>
          </p:cNvPr>
          <p:cNvSpPr>
            <a:spLocks noChangeAspect="1"/>
          </p:cNvSpPr>
          <p:nvPr/>
        </p:nvSpPr>
        <p:spPr bwMode="auto">
          <a:xfrm>
            <a:off x="10078591" y="3973364"/>
            <a:ext cx="84238" cy="119610"/>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6" name="Freeform 145">
            <a:extLst>
              <a:ext uri="{FF2B5EF4-FFF2-40B4-BE49-F238E27FC236}">
                <a16:creationId xmlns:a16="http://schemas.microsoft.com/office/drawing/2014/main" id="{C768EF3B-9FF1-3349-513F-5E8155AD2A82}"/>
              </a:ext>
            </a:extLst>
          </p:cNvPr>
          <p:cNvSpPr>
            <a:spLocks noChangeAspect="1"/>
          </p:cNvSpPr>
          <p:nvPr/>
        </p:nvSpPr>
        <p:spPr bwMode="auto">
          <a:xfrm>
            <a:off x="10036072" y="4635999"/>
            <a:ext cx="21059" cy="23922"/>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7" name="Freeform 146">
            <a:extLst>
              <a:ext uri="{FF2B5EF4-FFF2-40B4-BE49-F238E27FC236}">
                <a16:creationId xmlns:a16="http://schemas.microsoft.com/office/drawing/2014/main" id="{2A79B310-51BE-EDC5-B241-D5CEEC92BB2C}"/>
              </a:ext>
            </a:extLst>
          </p:cNvPr>
          <p:cNvSpPr>
            <a:spLocks noChangeAspect="1"/>
          </p:cNvSpPr>
          <p:nvPr/>
        </p:nvSpPr>
        <p:spPr bwMode="auto">
          <a:xfrm>
            <a:off x="9983824" y="3911165"/>
            <a:ext cx="21059" cy="71766"/>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8" name="Freeform 147">
            <a:extLst>
              <a:ext uri="{FF2B5EF4-FFF2-40B4-BE49-F238E27FC236}">
                <a16:creationId xmlns:a16="http://schemas.microsoft.com/office/drawing/2014/main" id="{6602DE84-8D69-962B-2E1C-C69978BDD6B3}"/>
              </a:ext>
            </a:extLst>
          </p:cNvPr>
          <p:cNvSpPr>
            <a:spLocks noChangeAspect="1"/>
          </p:cNvSpPr>
          <p:nvPr/>
        </p:nvSpPr>
        <p:spPr bwMode="auto">
          <a:xfrm>
            <a:off x="8014765" y="2810760"/>
            <a:ext cx="768670" cy="66502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9" name="Freeform 148">
            <a:extLst>
              <a:ext uri="{FF2B5EF4-FFF2-40B4-BE49-F238E27FC236}">
                <a16:creationId xmlns:a16="http://schemas.microsoft.com/office/drawing/2014/main" id="{C781EA76-9A2F-4EFA-A1B8-71479B9FD356}"/>
              </a:ext>
            </a:extLst>
          </p:cNvPr>
          <p:cNvSpPr>
            <a:spLocks noChangeAspect="1"/>
          </p:cNvSpPr>
          <p:nvPr/>
        </p:nvSpPr>
        <p:spPr bwMode="auto">
          <a:xfrm>
            <a:off x="8267478" y="3466220"/>
            <a:ext cx="42119" cy="9568"/>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0" name="Freeform 149">
            <a:extLst>
              <a:ext uri="{FF2B5EF4-FFF2-40B4-BE49-F238E27FC236}">
                <a16:creationId xmlns:a16="http://schemas.microsoft.com/office/drawing/2014/main" id="{11DA7F2C-8F97-696A-9B87-8AD4E89E0E55}"/>
              </a:ext>
            </a:extLst>
          </p:cNvPr>
          <p:cNvSpPr>
            <a:spLocks noChangeAspect="1"/>
          </p:cNvSpPr>
          <p:nvPr/>
        </p:nvSpPr>
        <p:spPr bwMode="auto">
          <a:xfrm>
            <a:off x="8209564" y="3461435"/>
            <a:ext cx="21059" cy="14353"/>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1" name="Freeform 150">
            <a:extLst>
              <a:ext uri="{FF2B5EF4-FFF2-40B4-BE49-F238E27FC236}">
                <a16:creationId xmlns:a16="http://schemas.microsoft.com/office/drawing/2014/main" id="{AA92111A-AD1C-61B5-8AD5-6D733CF81CC1}"/>
              </a:ext>
            </a:extLst>
          </p:cNvPr>
          <p:cNvSpPr>
            <a:spLocks noChangeAspect="1"/>
          </p:cNvSpPr>
          <p:nvPr/>
        </p:nvSpPr>
        <p:spPr bwMode="auto">
          <a:xfrm>
            <a:off x="8191929" y="3365747"/>
            <a:ext cx="21059" cy="23922"/>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accent1">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2" name="Freeform 151">
            <a:extLst>
              <a:ext uri="{FF2B5EF4-FFF2-40B4-BE49-F238E27FC236}">
                <a16:creationId xmlns:a16="http://schemas.microsoft.com/office/drawing/2014/main" id="{472E04A9-9987-0509-EBEE-AB2DE1D1CDDD}"/>
              </a:ext>
            </a:extLst>
          </p:cNvPr>
          <p:cNvSpPr>
            <a:spLocks noChangeAspect="1"/>
          </p:cNvSpPr>
          <p:nvPr/>
        </p:nvSpPr>
        <p:spPr bwMode="auto">
          <a:xfrm>
            <a:off x="7930527" y="3734145"/>
            <a:ext cx="210594" cy="220081"/>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3" name="Freeform 152">
            <a:extLst>
              <a:ext uri="{FF2B5EF4-FFF2-40B4-BE49-F238E27FC236}">
                <a16:creationId xmlns:a16="http://schemas.microsoft.com/office/drawing/2014/main" id="{6E15FEA8-1EFF-F5EB-959B-089218FB8AD4}"/>
              </a:ext>
            </a:extLst>
          </p:cNvPr>
          <p:cNvSpPr>
            <a:spLocks noChangeAspect="1"/>
          </p:cNvSpPr>
          <p:nvPr/>
        </p:nvSpPr>
        <p:spPr bwMode="auto">
          <a:xfrm>
            <a:off x="10621363" y="5743582"/>
            <a:ext cx="558076" cy="263141"/>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4" name="Freeform 153">
            <a:extLst>
              <a:ext uri="{FF2B5EF4-FFF2-40B4-BE49-F238E27FC236}">
                <a16:creationId xmlns:a16="http://schemas.microsoft.com/office/drawing/2014/main" id="{EEA2C249-719A-2FE0-3F0F-3539C321CE1D}"/>
              </a:ext>
            </a:extLst>
          </p:cNvPr>
          <p:cNvSpPr>
            <a:spLocks noChangeAspect="1"/>
          </p:cNvSpPr>
          <p:nvPr/>
        </p:nvSpPr>
        <p:spPr bwMode="auto">
          <a:xfrm>
            <a:off x="11058347" y="6035429"/>
            <a:ext cx="10530" cy="14353"/>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5" name="Freeform 154">
            <a:extLst>
              <a:ext uri="{FF2B5EF4-FFF2-40B4-BE49-F238E27FC236}">
                <a16:creationId xmlns:a16="http://schemas.microsoft.com/office/drawing/2014/main" id="{6439FAF3-A9E0-D33C-3A9C-0DFE9173227C}"/>
              </a:ext>
            </a:extLst>
          </p:cNvPr>
          <p:cNvSpPr>
            <a:spLocks noChangeAspect="1"/>
          </p:cNvSpPr>
          <p:nvPr/>
        </p:nvSpPr>
        <p:spPr bwMode="auto">
          <a:xfrm>
            <a:off x="10231272" y="5686170"/>
            <a:ext cx="494897" cy="373181"/>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6" name="Freeform 155">
            <a:extLst>
              <a:ext uri="{FF2B5EF4-FFF2-40B4-BE49-F238E27FC236}">
                <a16:creationId xmlns:a16="http://schemas.microsoft.com/office/drawing/2014/main" id="{43823FE1-E82D-2A5C-6654-A2F58CD632CA}"/>
              </a:ext>
            </a:extLst>
          </p:cNvPr>
          <p:cNvSpPr>
            <a:spLocks noChangeAspect="1"/>
          </p:cNvSpPr>
          <p:nvPr/>
        </p:nvSpPr>
        <p:spPr bwMode="auto">
          <a:xfrm>
            <a:off x="10479212" y="5647895"/>
            <a:ext cx="36854" cy="23922"/>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7" name="Freeform 156">
            <a:extLst>
              <a:ext uri="{FF2B5EF4-FFF2-40B4-BE49-F238E27FC236}">
                <a16:creationId xmlns:a16="http://schemas.microsoft.com/office/drawing/2014/main" id="{2200F682-9E3E-5667-1A1A-06F175BA5FAB}"/>
              </a:ext>
            </a:extLst>
          </p:cNvPr>
          <p:cNvSpPr>
            <a:spLocks noChangeAspect="1"/>
          </p:cNvSpPr>
          <p:nvPr/>
        </p:nvSpPr>
        <p:spPr bwMode="auto">
          <a:xfrm>
            <a:off x="9494191" y="5480441"/>
            <a:ext cx="500162" cy="382750"/>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8" name="Freeform 157">
            <a:extLst>
              <a:ext uri="{FF2B5EF4-FFF2-40B4-BE49-F238E27FC236}">
                <a16:creationId xmlns:a16="http://schemas.microsoft.com/office/drawing/2014/main" id="{A2F04590-048B-2FF6-00CE-1264291D3BBB}"/>
              </a:ext>
            </a:extLst>
          </p:cNvPr>
          <p:cNvSpPr>
            <a:spLocks noChangeAspect="1"/>
          </p:cNvSpPr>
          <p:nvPr/>
        </p:nvSpPr>
        <p:spPr bwMode="auto">
          <a:xfrm>
            <a:off x="9815348" y="6069095"/>
            <a:ext cx="47384" cy="43059"/>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9" name="Freeform 158">
            <a:extLst>
              <a:ext uri="{FF2B5EF4-FFF2-40B4-BE49-F238E27FC236}">
                <a16:creationId xmlns:a16="http://schemas.microsoft.com/office/drawing/2014/main" id="{074AEBFD-0B84-4268-FF58-C11A01E4B542}"/>
              </a:ext>
            </a:extLst>
          </p:cNvPr>
          <p:cNvSpPr>
            <a:spLocks noChangeAspect="1"/>
          </p:cNvSpPr>
          <p:nvPr/>
        </p:nvSpPr>
        <p:spPr bwMode="auto">
          <a:xfrm>
            <a:off x="9051943" y="2518913"/>
            <a:ext cx="500162" cy="449731"/>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0" name="Freeform 159">
            <a:extLst>
              <a:ext uri="{FF2B5EF4-FFF2-40B4-BE49-F238E27FC236}">
                <a16:creationId xmlns:a16="http://schemas.microsoft.com/office/drawing/2014/main" id="{B9C86F24-1D40-76D9-7F77-A9D0F47DFBC4}"/>
              </a:ext>
            </a:extLst>
          </p:cNvPr>
          <p:cNvSpPr>
            <a:spLocks noChangeAspect="1"/>
          </p:cNvSpPr>
          <p:nvPr/>
        </p:nvSpPr>
        <p:spPr bwMode="auto">
          <a:xfrm>
            <a:off x="10090300" y="2681582"/>
            <a:ext cx="21059" cy="23922"/>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accent4">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1" name="Freeform 160">
            <a:extLst>
              <a:ext uri="{FF2B5EF4-FFF2-40B4-BE49-F238E27FC236}">
                <a16:creationId xmlns:a16="http://schemas.microsoft.com/office/drawing/2014/main" id="{0D3CFBFE-DD74-BC03-B194-BB4406548D99}"/>
              </a:ext>
            </a:extLst>
          </p:cNvPr>
          <p:cNvSpPr>
            <a:spLocks noChangeAspect="1"/>
          </p:cNvSpPr>
          <p:nvPr/>
        </p:nvSpPr>
        <p:spPr bwMode="auto">
          <a:xfrm>
            <a:off x="10004883" y="2662445"/>
            <a:ext cx="26324" cy="33491"/>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2" name="Freeform 161">
            <a:extLst>
              <a:ext uri="{FF2B5EF4-FFF2-40B4-BE49-F238E27FC236}">
                <a16:creationId xmlns:a16="http://schemas.microsoft.com/office/drawing/2014/main" id="{17D3BF13-0353-074E-1AD9-E1B8A7CB5DF3}"/>
              </a:ext>
            </a:extLst>
          </p:cNvPr>
          <p:cNvSpPr>
            <a:spLocks noChangeAspect="1"/>
          </p:cNvSpPr>
          <p:nvPr/>
        </p:nvSpPr>
        <p:spPr bwMode="auto">
          <a:xfrm>
            <a:off x="9973294" y="2906448"/>
            <a:ext cx="15794" cy="23922"/>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3" name="Freeform 162">
            <a:extLst>
              <a:ext uri="{FF2B5EF4-FFF2-40B4-BE49-F238E27FC236}">
                <a16:creationId xmlns:a16="http://schemas.microsoft.com/office/drawing/2014/main" id="{E6A11E5F-F8FF-B72D-9DCD-882BBF2E280D}"/>
              </a:ext>
            </a:extLst>
          </p:cNvPr>
          <p:cNvSpPr>
            <a:spLocks noChangeAspect="1"/>
          </p:cNvSpPr>
          <p:nvPr/>
        </p:nvSpPr>
        <p:spPr bwMode="auto">
          <a:xfrm>
            <a:off x="9946969" y="2710289"/>
            <a:ext cx="31589" cy="47844"/>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4" name="Freeform 163">
            <a:extLst>
              <a:ext uri="{FF2B5EF4-FFF2-40B4-BE49-F238E27FC236}">
                <a16:creationId xmlns:a16="http://schemas.microsoft.com/office/drawing/2014/main" id="{836B2554-F739-E004-79A1-26244EBF964B}"/>
              </a:ext>
            </a:extLst>
          </p:cNvPr>
          <p:cNvSpPr>
            <a:spLocks noChangeAspect="1"/>
          </p:cNvSpPr>
          <p:nvPr/>
        </p:nvSpPr>
        <p:spPr bwMode="auto">
          <a:xfrm>
            <a:off x="9899586" y="2796407"/>
            <a:ext cx="21059" cy="526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accent4">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5" name="Freeform 164">
            <a:extLst>
              <a:ext uri="{FF2B5EF4-FFF2-40B4-BE49-F238E27FC236}">
                <a16:creationId xmlns:a16="http://schemas.microsoft.com/office/drawing/2014/main" id="{A2CE1264-ACA5-8AE9-26E0-39B9B919BAB5}"/>
              </a:ext>
            </a:extLst>
          </p:cNvPr>
          <p:cNvSpPr>
            <a:spLocks noChangeAspect="1"/>
          </p:cNvSpPr>
          <p:nvPr/>
        </p:nvSpPr>
        <p:spPr bwMode="auto">
          <a:xfrm>
            <a:off x="9831142" y="2762916"/>
            <a:ext cx="78973" cy="105256"/>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6" name="Freeform 165">
            <a:extLst>
              <a:ext uri="{FF2B5EF4-FFF2-40B4-BE49-F238E27FC236}">
                <a16:creationId xmlns:a16="http://schemas.microsoft.com/office/drawing/2014/main" id="{0FEFF264-2F38-5396-6788-F08977C8407C}"/>
              </a:ext>
            </a:extLst>
          </p:cNvPr>
          <p:cNvSpPr>
            <a:spLocks noChangeAspect="1"/>
          </p:cNvSpPr>
          <p:nvPr/>
        </p:nvSpPr>
        <p:spPr bwMode="auto">
          <a:xfrm>
            <a:off x="9686359" y="2796407"/>
            <a:ext cx="110562" cy="105256"/>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7" name="Freeform 166">
            <a:extLst>
              <a:ext uri="{FF2B5EF4-FFF2-40B4-BE49-F238E27FC236}">
                <a16:creationId xmlns:a16="http://schemas.microsoft.com/office/drawing/2014/main" id="{6DBFCA67-C138-9754-8E6B-94D755E983E5}"/>
              </a:ext>
            </a:extLst>
          </p:cNvPr>
          <p:cNvSpPr>
            <a:spLocks noChangeAspect="1"/>
          </p:cNvSpPr>
          <p:nvPr/>
        </p:nvSpPr>
        <p:spPr bwMode="auto">
          <a:xfrm>
            <a:off x="9578429" y="2815545"/>
            <a:ext cx="78973" cy="526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8" name="Freeform 167">
            <a:extLst>
              <a:ext uri="{FF2B5EF4-FFF2-40B4-BE49-F238E27FC236}">
                <a16:creationId xmlns:a16="http://schemas.microsoft.com/office/drawing/2014/main" id="{83DACD2C-0469-B41E-6F50-D0EF6AC3F6F6}"/>
              </a:ext>
            </a:extLst>
          </p:cNvPr>
          <p:cNvSpPr>
            <a:spLocks noChangeAspect="1"/>
          </p:cNvSpPr>
          <p:nvPr/>
        </p:nvSpPr>
        <p:spPr bwMode="auto">
          <a:xfrm>
            <a:off x="8076946" y="3207863"/>
            <a:ext cx="52649" cy="47844"/>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9" name="Freeform 168">
            <a:extLst>
              <a:ext uri="{FF2B5EF4-FFF2-40B4-BE49-F238E27FC236}">
                <a16:creationId xmlns:a16="http://schemas.microsoft.com/office/drawing/2014/main" id="{046B0CD9-3597-894C-72BB-76CD7DEE30D5}"/>
              </a:ext>
            </a:extLst>
          </p:cNvPr>
          <p:cNvSpPr>
            <a:spLocks noChangeAspect="1"/>
          </p:cNvSpPr>
          <p:nvPr/>
        </p:nvSpPr>
        <p:spPr bwMode="auto">
          <a:xfrm>
            <a:off x="8109532" y="3241355"/>
            <a:ext cx="21059" cy="23922"/>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accent1">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0" name="Freeform 169">
            <a:extLst>
              <a:ext uri="{FF2B5EF4-FFF2-40B4-BE49-F238E27FC236}">
                <a16:creationId xmlns:a16="http://schemas.microsoft.com/office/drawing/2014/main" id="{FC20B35E-7C71-0B1D-FD9D-A48D2E08A60F}"/>
              </a:ext>
            </a:extLst>
          </p:cNvPr>
          <p:cNvSpPr>
            <a:spLocks noChangeAspect="1"/>
          </p:cNvSpPr>
          <p:nvPr/>
        </p:nvSpPr>
        <p:spPr bwMode="auto">
          <a:xfrm>
            <a:off x="8051618" y="3308336"/>
            <a:ext cx="10530" cy="19138"/>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1" name="Freeform 170">
            <a:extLst>
              <a:ext uri="{FF2B5EF4-FFF2-40B4-BE49-F238E27FC236}">
                <a16:creationId xmlns:a16="http://schemas.microsoft.com/office/drawing/2014/main" id="{55A2A746-0975-6C7A-7F94-4030D16B411E}"/>
              </a:ext>
            </a:extLst>
          </p:cNvPr>
          <p:cNvSpPr>
            <a:spLocks noChangeAspect="1"/>
          </p:cNvSpPr>
          <p:nvPr/>
        </p:nvSpPr>
        <p:spPr bwMode="auto">
          <a:xfrm>
            <a:off x="7946321" y="3298767"/>
            <a:ext cx="78973" cy="162669"/>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2" name="Freeform 171">
            <a:extLst>
              <a:ext uri="{FF2B5EF4-FFF2-40B4-BE49-F238E27FC236}">
                <a16:creationId xmlns:a16="http://schemas.microsoft.com/office/drawing/2014/main" id="{3541FCAC-E0DD-EDE6-912B-EB0E0AD1416D}"/>
              </a:ext>
            </a:extLst>
          </p:cNvPr>
          <p:cNvSpPr>
            <a:spLocks noChangeAspect="1"/>
          </p:cNvSpPr>
          <p:nvPr/>
        </p:nvSpPr>
        <p:spPr bwMode="auto">
          <a:xfrm>
            <a:off x="7777846" y="3322689"/>
            <a:ext cx="273773" cy="315768"/>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3" name="Freeform 172">
            <a:extLst>
              <a:ext uri="{FF2B5EF4-FFF2-40B4-BE49-F238E27FC236}">
                <a16:creationId xmlns:a16="http://schemas.microsoft.com/office/drawing/2014/main" id="{7A7B63AC-BBE2-A721-2BF7-67DC1CF1546E}"/>
              </a:ext>
            </a:extLst>
          </p:cNvPr>
          <p:cNvSpPr>
            <a:spLocks noChangeAspect="1"/>
          </p:cNvSpPr>
          <p:nvPr/>
        </p:nvSpPr>
        <p:spPr bwMode="auto">
          <a:xfrm>
            <a:off x="7993705" y="3265276"/>
            <a:ext cx="10530" cy="9568"/>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4" name="Freeform 173">
            <a:extLst>
              <a:ext uri="{FF2B5EF4-FFF2-40B4-BE49-F238E27FC236}">
                <a16:creationId xmlns:a16="http://schemas.microsoft.com/office/drawing/2014/main" id="{85675F04-C5AC-BC14-AF28-AE51E5EB1740}"/>
              </a:ext>
            </a:extLst>
          </p:cNvPr>
          <p:cNvSpPr>
            <a:spLocks noChangeAspect="1"/>
          </p:cNvSpPr>
          <p:nvPr/>
        </p:nvSpPr>
        <p:spPr bwMode="auto">
          <a:xfrm>
            <a:off x="8014764" y="3157627"/>
            <a:ext cx="42119" cy="57412"/>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5" name="Freeform 174">
            <a:extLst>
              <a:ext uri="{FF2B5EF4-FFF2-40B4-BE49-F238E27FC236}">
                <a16:creationId xmlns:a16="http://schemas.microsoft.com/office/drawing/2014/main" id="{A4624C28-D1A1-8892-7A41-478C7C2520ED}"/>
              </a:ext>
            </a:extLst>
          </p:cNvPr>
          <p:cNvSpPr>
            <a:spLocks noChangeAspect="1"/>
          </p:cNvSpPr>
          <p:nvPr/>
        </p:nvSpPr>
        <p:spPr bwMode="auto">
          <a:xfrm>
            <a:off x="7914732" y="3059548"/>
            <a:ext cx="100032" cy="196160"/>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6" name="Freeform 175">
            <a:extLst>
              <a:ext uri="{FF2B5EF4-FFF2-40B4-BE49-F238E27FC236}">
                <a16:creationId xmlns:a16="http://schemas.microsoft.com/office/drawing/2014/main" id="{F3E3D5F7-F90E-FFDE-418B-5E09D796495A}"/>
              </a:ext>
            </a:extLst>
          </p:cNvPr>
          <p:cNvSpPr>
            <a:spLocks noChangeAspect="1"/>
          </p:cNvSpPr>
          <p:nvPr/>
        </p:nvSpPr>
        <p:spPr bwMode="auto">
          <a:xfrm>
            <a:off x="7677813" y="2743779"/>
            <a:ext cx="52649" cy="43059"/>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7" name="Freeform 176">
            <a:extLst>
              <a:ext uri="{FF2B5EF4-FFF2-40B4-BE49-F238E27FC236}">
                <a16:creationId xmlns:a16="http://schemas.microsoft.com/office/drawing/2014/main" id="{74952BFB-6A67-024C-34C4-57B7A37B40FF}"/>
              </a:ext>
            </a:extLst>
          </p:cNvPr>
          <p:cNvSpPr>
            <a:spLocks noChangeAspect="1"/>
          </p:cNvSpPr>
          <p:nvPr/>
        </p:nvSpPr>
        <p:spPr bwMode="auto">
          <a:xfrm>
            <a:off x="7425100" y="2289264"/>
            <a:ext cx="263243" cy="354044"/>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8" name="Freeform 178">
            <a:extLst>
              <a:ext uri="{FF2B5EF4-FFF2-40B4-BE49-F238E27FC236}">
                <a16:creationId xmlns:a16="http://schemas.microsoft.com/office/drawing/2014/main" id="{12E90045-EFFB-3CF6-D88E-5AC313094433}"/>
              </a:ext>
            </a:extLst>
          </p:cNvPr>
          <p:cNvSpPr>
            <a:spLocks noChangeAspect="1"/>
          </p:cNvSpPr>
          <p:nvPr/>
        </p:nvSpPr>
        <p:spPr bwMode="auto">
          <a:xfrm>
            <a:off x="10797886" y="900810"/>
            <a:ext cx="573870" cy="751147"/>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59" name="Freeform 179">
            <a:extLst>
              <a:ext uri="{FF2B5EF4-FFF2-40B4-BE49-F238E27FC236}">
                <a16:creationId xmlns:a16="http://schemas.microsoft.com/office/drawing/2014/main" id="{CFC3018E-D4D4-3E61-A7ED-D8D08B1281E5}"/>
              </a:ext>
            </a:extLst>
          </p:cNvPr>
          <p:cNvSpPr>
            <a:spLocks noChangeAspect="1"/>
          </p:cNvSpPr>
          <p:nvPr/>
        </p:nvSpPr>
        <p:spPr bwMode="auto">
          <a:xfrm>
            <a:off x="10640397" y="1849101"/>
            <a:ext cx="142152" cy="81334"/>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0" name="Freeform 180">
            <a:extLst>
              <a:ext uri="{FF2B5EF4-FFF2-40B4-BE49-F238E27FC236}">
                <a16:creationId xmlns:a16="http://schemas.microsoft.com/office/drawing/2014/main" id="{06022D73-5F7F-9C1E-1B62-4FDEE4E7F52B}"/>
              </a:ext>
            </a:extLst>
          </p:cNvPr>
          <p:cNvSpPr>
            <a:spLocks noChangeAspect="1"/>
          </p:cNvSpPr>
          <p:nvPr/>
        </p:nvSpPr>
        <p:spPr bwMode="auto">
          <a:xfrm>
            <a:off x="9852201" y="1332389"/>
            <a:ext cx="547545" cy="349259"/>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1" name="Freeform 181">
            <a:extLst>
              <a:ext uri="{FF2B5EF4-FFF2-40B4-BE49-F238E27FC236}">
                <a16:creationId xmlns:a16="http://schemas.microsoft.com/office/drawing/2014/main" id="{C947E7BF-4C08-0061-999B-7C80BF8492AF}"/>
              </a:ext>
            </a:extLst>
          </p:cNvPr>
          <p:cNvSpPr>
            <a:spLocks noChangeAspect="1"/>
          </p:cNvSpPr>
          <p:nvPr/>
        </p:nvSpPr>
        <p:spPr bwMode="auto">
          <a:xfrm>
            <a:off x="10220742" y="1624236"/>
            <a:ext cx="147416" cy="167453"/>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2" name="Freeform 182">
            <a:extLst>
              <a:ext uri="{FF2B5EF4-FFF2-40B4-BE49-F238E27FC236}">
                <a16:creationId xmlns:a16="http://schemas.microsoft.com/office/drawing/2014/main" id="{DB40F276-608E-2CFE-D525-E715A7D6F919}"/>
              </a:ext>
            </a:extLst>
          </p:cNvPr>
          <p:cNvSpPr>
            <a:spLocks noChangeAspect="1"/>
          </p:cNvSpPr>
          <p:nvPr/>
        </p:nvSpPr>
        <p:spPr bwMode="auto">
          <a:xfrm>
            <a:off x="9378364" y="1719923"/>
            <a:ext cx="779200" cy="545418"/>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3" name="Freeform 183">
            <a:extLst>
              <a:ext uri="{FF2B5EF4-FFF2-40B4-BE49-F238E27FC236}">
                <a16:creationId xmlns:a16="http://schemas.microsoft.com/office/drawing/2014/main" id="{2CFC6623-A328-B197-BADF-27DADD3A40EC}"/>
              </a:ext>
            </a:extLst>
          </p:cNvPr>
          <p:cNvSpPr>
            <a:spLocks noChangeAspect="1"/>
          </p:cNvSpPr>
          <p:nvPr/>
        </p:nvSpPr>
        <p:spPr bwMode="auto">
          <a:xfrm>
            <a:off x="9867996" y="1963926"/>
            <a:ext cx="26324" cy="14353"/>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4" name="Freeform 184">
            <a:extLst>
              <a:ext uri="{FF2B5EF4-FFF2-40B4-BE49-F238E27FC236}">
                <a16:creationId xmlns:a16="http://schemas.microsoft.com/office/drawing/2014/main" id="{AE9E3351-E6C5-D811-8DC3-CE518C8B128C}"/>
              </a:ext>
            </a:extLst>
          </p:cNvPr>
          <p:cNvSpPr>
            <a:spLocks noChangeAspect="1"/>
          </p:cNvSpPr>
          <p:nvPr/>
        </p:nvSpPr>
        <p:spPr bwMode="auto">
          <a:xfrm>
            <a:off x="9541575" y="2064398"/>
            <a:ext cx="252713" cy="215297"/>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5" name="Freeform 185">
            <a:extLst>
              <a:ext uri="{FF2B5EF4-FFF2-40B4-BE49-F238E27FC236}">
                <a16:creationId xmlns:a16="http://schemas.microsoft.com/office/drawing/2014/main" id="{3EE774DE-319C-A212-5043-710BDFF15D61}"/>
              </a:ext>
            </a:extLst>
          </p:cNvPr>
          <p:cNvSpPr>
            <a:spLocks noChangeAspect="1"/>
          </p:cNvSpPr>
          <p:nvPr/>
        </p:nvSpPr>
        <p:spPr bwMode="auto">
          <a:xfrm>
            <a:off x="10062796" y="3724576"/>
            <a:ext cx="26324" cy="28706"/>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6" name="Freeform 186">
            <a:extLst>
              <a:ext uri="{FF2B5EF4-FFF2-40B4-BE49-F238E27FC236}">
                <a16:creationId xmlns:a16="http://schemas.microsoft.com/office/drawing/2014/main" id="{7A86C166-8AEB-08B7-01E7-E034E84120D7}"/>
              </a:ext>
            </a:extLst>
          </p:cNvPr>
          <p:cNvSpPr>
            <a:spLocks noChangeAspect="1"/>
          </p:cNvSpPr>
          <p:nvPr/>
        </p:nvSpPr>
        <p:spPr bwMode="auto">
          <a:xfrm>
            <a:off x="10004883" y="3604967"/>
            <a:ext cx="15794" cy="4785"/>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7" name="Freeform 187">
            <a:extLst>
              <a:ext uri="{FF2B5EF4-FFF2-40B4-BE49-F238E27FC236}">
                <a16:creationId xmlns:a16="http://schemas.microsoft.com/office/drawing/2014/main" id="{2A045DFF-832A-6F3B-BD32-EC0F4715FE80}"/>
              </a:ext>
            </a:extLst>
          </p:cNvPr>
          <p:cNvSpPr>
            <a:spLocks noChangeAspect="1"/>
          </p:cNvSpPr>
          <p:nvPr/>
        </p:nvSpPr>
        <p:spPr bwMode="auto">
          <a:xfrm>
            <a:off x="9252007" y="2939938"/>
            <a:ext cx="1016119" cy="827697"/>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8" name="Freeform 188">
            <a:extLst>
              <a:ext uri="{FF2B5EF4-FFF2-40B4-BE49-F238E27FC236}">
                <a16:creationId xmlns:a16="http://schemas.microsoft.com/office/drawing/2014/main" id="{992E34F2-A76D-17E1-E208-EBEC3C49C3EE}"/>
              </a:ext>
            </a:extLst>
          </p:cNvPr>
          <p:cNvSpPr>
            <a:spLocks noChangeAspect="1"/>
          </p:cNvSpPr>
          <p:nvPr/>
        </p:nvSpPr>
        <p:spPr bwMode="auto">
          <a:xfrm>
            <a:off x="10199682" y="2978214"/>
            <a:ext cx="126357" cy="157884"/>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9" name="Freeform 189">
            <a:extLst>
              <a:ext uri="{FF2B5EF4-FFF2-40B4-BE49-F238E27FC236}">
                <a16:creationId xmlns:a16="http://schemas.microsoft.com/office/drawing/2014/main" id="{D55044AE-9EDC-853C-A91E-9E3B34B9C309}"/>
              </a:ext>
            </a:extLst>
          </p:cNvPr>
          <p:cNvSpPr>
            <a:spLocks noChangeAspect="1"/>
          </p:cNvSpPr>
          <p:nvPr/>
        </p:nvSpPr>
        <p:spPr bwMode="auto">
          <a:xfrm>
            <a:off x="9989088" y="3461435"/>
            <a:ext cx="15794" cy="14353"/>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0" name="Freeform 191">
            <a:extLst>
              <a:ext uri="{FF2B5EF4-FFF2-40B4-BE49-F238E27FC236}">
                <a16:creationId xmlns:a16="http://schemas.microsoft.com/office/drawing/2014/main" id="{8A0AC056-8A14-DCD8-9D22-D5A55200070E}"/>
              </a:ext>
            </a:extLst>
          </p:cNvPr>
          <p:cNvSpPr>
            <a:spLocks noChangeAspect="1"/>
          </p:cNvSpPr>
          <p:nvPr/>
        </p:nvSpPr>
        <p:spPr bwMode="auto">
          <a:xfrm>
            <a:off x="9531045" y="3370533"/>
            <a:ext cx="42119" cy="23922"/>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1" name="Freeform 192">
            <a:extLst>
              <a:ext uri="{FF2B5EF4-FFF2-40B4-BE49-F238E27FC236}">
                <a16:creationId xmlns:a16="http://schemas.microsoft.com/office/drawing/2014/main" id="{496ED886-DEA2-E68F-5D9A-37211D329C2C}"/>
              </a:ext>
            </a:extLst>
          </p:cNvPr>
          <p:cNvSpPr>
            <a:spLocks noChangeAspect="1"/>
          </p:cNvSpPr>
          <p:nvPr/>
        </p:nvSpPr>
        <p:spPr bwMode="auto">
          <a:xfrm>
            <a:off x="9467867" y="3404023"/>
            <a:ext cx="73708" cy="33491"/>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accent4">
              <a:lumMod val="20000"/>
              <a:lumOff val="8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2" name="Freeform 194">
            <a:extLst>
              <a:ext uri="{FF2B5EF4-FFF2-40B4-BE49-F238E27FC236}">
                <a16:creationId xmlns:a16="http://schemas.microsoft.com/office/drawing/2014/main" id="{669B776A-0985-C148-1B37-585126FC3BB7}"/>
              </a:ext>
            </a:extLst>
          </p:cNvPr>
          <p:cNvSpPr>
            <a:spLocks noChangeAspect="1"/>
          </p:cNvSpPr>
          <p:nvPr/>
        </p:nvSpPr>
        <p:spPr bwMode="auto">
          <a:xfrm>
            <a:off x="9220418" y="2576326"/>
            <a:ext cx="84238" cy="86119"/>
          </a:xfrm>
          <a:custGeom>
            <a:avLst/>
            <a:gdLst>
              <a:gd name="T0" fmla="*/ 0 w 58"/>
              <a:gd name="T1" fmla="*/ 0 h 53"/>
              <a:gd name="T2" fmla="*/ 0 w 58"/>
              <a:gd name="T3" fmla="*/ 0 h 53"/>
              <a:gd name="T4" fmla="*/ 0 w 58"/>
              <a:gd name="T5" fmla="*/ 0 h 53"/>
              <a:gd name="T6" fmla="*/ 0 w 58"/>
              <a:gd name="T7" fmla="*/ 0 h 53"/>
              <a:gd name="T8" fmla="*/ 0 w 58"/>
              <a:gd name="T9" fmla="*/ 0 h 53"/>
              <a:gd name="T10" fmla="*/ 0 w 58"/>
              <a:gd name="T11" fmla="*/ 0 h 53"/>
              <a:gd name="T12" fmla="*/ 0 w 58"/>
              <a:gd name="T13" fmla="*/ 0 h 53"/>
              <a:gd name="T14" fmla="*/ 0 w 58"/>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53">
                <a:moveTo>
                  <a:pt x="0" y="22"/>
                </a:moveTo>
                <a:lnTo>
                  <a:pt x="2" y="4"/>
                </a:lnTo>
                <a:lnTo>
                  <a:pt x="9" y="0"/>
                </a:lnTo>
                <a:lnTo>
                  <a:pt x="25" y="10"/>
                </a:lnTo>
                <a:lnTo>
                  <a:pt x="37" y="11"/>
                </a:lnTo>
                <a:lnTo>
                  <a:pt x="58" y="37"/>
                </a:lnTo>
                <a:lnTo>
                  <a:pt x="39" y="53"/>
                </a:lnTo>
                <a:lnTo>
                  <a:pt x="0"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3" name="Freeform 201">
            <a:extLst>
              <a:ext uri="{FF2B5EF4-FFF2-40B4-BE49-F238E27FC236}">
                <a16:creationId xmlns:a16="http://schemas.microsoft.com/office/drawing/2014/main" id="{A90F35FB-C532-399B-7002-458998B8FB26}"/>
              </a:ext>
            </a:extLst>
          </p:cNvPr>
          <p:cNvSpPr>
            <a:spLocks noChangeAspect="1"/>
          </p:cNvSpPr>
          <p:nvPr/>
        </p:nvSpPr>
        <p:spPr bwMode="auto">
          <a:xfrm>
            <a:off x="8341186" y="3322689"/>
            <a:ext cx="31589" cy="47844"/>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accent4">
              <a:lumMod val="20000"/>
              <a:lumOff val="8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4" name="Rectangle 573">
            <a:extLst>
              <a:ext uri="{FF2B5EF4-FFF2-40B4-BE49-F238E27FC236}">
                <a16:creationId xmlns:a16="http://schemas.microsoft.com/office/drawing/2014/main" id="{03DC86D6-8465-F489-DF2D-2577FF23D4A7}"/>
              </a:ext>
            </a:extLst>
          </p:cNvPr>
          <p:cNvSpPr/>
          <p:nvPr/>
        </p:nvSpPr>
        <p:spPr bwMode="auto">
          <a:xfrm>
            <a:off x="7372772" y="853184"/>
            <a:ext cx="4562131" cy="5399503"/>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575" name="TextBox 574">
            <a:extLst>
              <a:ext uri="{FF2B5EF4-FFF2-40B4-BE49-F238E27FC236}">
                <a16:creationId xmlns:a16="http://schemas.microsoft.com/office/drawing/2014/main" id="{AC564543-7282-4EC2-5FD6-33C68DCA4A25}"/>
              </a:ext>
            </a:extLst>
          </p:cNvPr>
          <p:cNvSpPr txBox="1"/>
          <p:nvPr/>
        </p:nvSpPr>
        <p:spPr>
          <a:xfrm>
            <a:off x="10533587" y="1284817"/>
            <a:ext cx="334256" cy="285838"/>
          </a:xfrm>
          <a:prstGeom prst="rect">
            <a:avLst/>
          </a:prstGeom>
          <a:noFill/>
          <a:ln w="6350" cmpd="sng">
            <a:solidFill>
              <a:schemeClr val="bg1"/>
            </a:solid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r>
              <a:rPr lang="el-GR" sz="900"/>
              <a:t>22</a:t>
            </a:r>
          </a:p>
        </p:txBody>
      </p:sp>
      <p:sp>
        <p:nvSpPr>
          <p:cNvPr id="577" name="TextBox 576">
            <a:extLst>
              <a:ext uri="{FF2B5EF4-FFF2-40B4-BE49-F238E27FC236}">
                <a16:creationId xmlns:a16="http://schemas.microsoft.com/office/drawing/2014/main" id="{3A39F21A-501A-CB3C-377C-9BC9A89A1367}"/>
              </a:ext>
            </a:extLst>
          </p:cNvPr>
          <p:cNvSpPr txBox="1"/>
          <p:nvPr/>
        </p:nvSpPr>
        <p:spPr>
          <a:xfrm>
            <a:off x="7952130" y="2302184"/>
            <a:ext cx="177465"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31</a:t>
            </a:r>
          </a:p>
        </p:txBody>
      </p:sp>
      <p:sp>
        <p:nvSpPr>
          <p:cNvPr id="578" name="TextBox 577">
            <a:extLst>
              <a:ext uri="{FF2B5EF4-FFF2-40B4-BE49-F238E27FC236}">
                <a16:creationId xmlns:a16="http://schemas.microsoft.com/office/drawing/2014/main" id="{21B9A4FC-1BA8-12F8-CB5A-31222DB4B71C}"/>
              </a:ext>
            </a:extLst>
          </p:cNvPr>
          <p:cNvSpPr txBox="1"/>
          <p:nvPr/>
        </p:nvSpPr>
        <p:spPr>
          <a:xfrm>
            <a:off x="8848154" y="2358244"/>
            <a:ext cx="351205"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101</a:t>
            </a:r>
          </a:p>
        </p:txBody>
      </p:sp>
      <p:sp>
        <p:nvSpPr>
          <p:cNvPr id="582" name="TextBox 581">
            <a:extLst>
              <a:ext uri="{FF2B5EF4-FFF2-40B4-BE49-F238E27FC236}">
                <a16:creationId xmlns:a16="http://schemas.microsoft.com/office/drawing/2014/main" id="{D48E918D-2848-FC00-821D-02B55CFB12D6}"/>
              </a:ext>
            </a:extLst>
          </p:cNvPr>
          <p:cNvSpPr txBox="1"/>
          <p:nvPr/>
        </p:nvSpPr>
        <p:spPr>
          <a:xfrm>
            <a:off x="8739468" y="3910967"/>
            <a:ext cx="177466" cy="276999"/>
          </a:xfrm>
          <a:prstGeom prst="rect">
            <a:avLst/>
          </a:prstGeom>
          <a:noFill/>
          <a:ln w="6350" cmpd="sng">
            <a:no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pPr algn="ctr">
              <a:defRPr/>
            </a:pPr>
            <a:r>
              <a:rPr lang="el-GR" sz="900"/>
              <a:t>3</a:t>
            </a:r>
          </a:p>
        </p:txBody>
      </p:sp>
      <p:sp>
        <p:nvSpPr>
          <p:cNvPr id="417" name="Rectangle: Rounded Corners 416">
            <a:extLst>
              <a:ext uri="{FF2B5EF4-FFF2-40B4-BE49-F238E27FC236}">
                <a16:creationId xmlns:a16="http://schemas.microsoft.com/office/drawing/2014/main" id="{CCECF2F8-7CC3-8D1A-1EDB-C2FF6FD20E0A}"/>
              </a:ext>
            </a:extLst>
          </p:cNvPr>
          <p:cNvSpPr/>
          <p:nvPr/>
        </p:nvSpPr>
        <p:spPr>
          <a:xfrm>
            <a:off x="7432548" y="901791"/>
            <a:ext cx="1440000" cy="432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Διαχειριστικές Μελέτες </a:t>
            </a:r>
            <a:r>
              <a:rPr lang="el-GR" b="1" dirty="0">
                <a:ln>
                  <a:noFill/>
                </a:ln>
                <a:solidFill>
                  <a:srgbClr val="353013"/>
                </a:solidFill>
              </a:rPr>
              <a:t>σε ισχύ: 358</a:t>
            </a:r>
          </a:p>
        </p:txBody>
      </p:sp>
      <p:sp>
        <p:nvSpPr>
          <p:cNvPr id="365" name="Rectangle: Rounded Corners 364">
            <a:extLst>
              <a:ext uri="{FF2B5EF4-FFF2-40B4-BE49-F238E27FC236}">
                <a16:creationId xmlns:a16="http://schemas.microsoft.com/office/drawing/2014/main" id="{E133FD19-B7B8-4D8F-8235-52DEEABFCA9C}"/>
              </a:ext>
            </a:extLst>
          </p:cNvPr>
          <p:cNvSpPr/>
          <p:nvPr/>
        </p:nvSpPr>
        <p:spPr>
          <a:xfrm>
            <a:off x="248839" y="6427677"/>
            <a:ext cx="7981784" cy="168920"/>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sz="1000" i="1" dirty="0">
                <a:solidFill>
                  <a:schemeClr val="tx1"/>
                </a:solidFill>
              </a:rPr>
              <a:t>*</a:t>
            </a:r>
            <a:r>
              <a:rPr lang="en-US" sz="1000" i="1" dirty="0">
                <a:solidFill>
                  <a:schemeClr val="tx1"/>
                </a:solidFill>
              </a:rPr>
              <a:t>To </a:t>
            </a:r>
            <a:r>
              <a:rPr lang="el-GR" sz="1000" i="1" dirty="0">
                <a:solidFill>
                  <a:schemeClr val="tx1"/>
                </a:solidFill>
              </a:rPr>
              <a:t>ποσοστό αφορά το λόγο των δασικών εκτάσεων υπό διαχείριση προς τη συνολική έκταση του δασικού οικοσυστήματος ανά Περιφέρεια</a:t>
            </a:r>
          </a:p>
        </p:txBody>
      </p:sp>
      <p:sp>
        <p:nvSpPr>
          <p:cNvPr id="4" name="TextBox 3">
            <a:extLst>
              <a:ext uri="{FF2B5EF4-FFF2-40B4-BE49-F238E27FC236}">
                <a16:creationId xmlns:a16="http://schemas.microsoft.com/office/drawing/2014/main" id="{EF63DDDD-1C2A-2C29-3D7A-316440EEF895}"/>
              </a:ext>
            </a:extLst>
          </p:cNvPr>
          <p:cNvSpPr txBox="1"/>
          <p:nvPr/>
        </p:nvSpPr>
        <p:spPr>
          <a:xfrm>
            <a:off x="9095602" y="1416042"/>
            <a:ext cx="356471"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96</a:t>
            </a:r>
          </a:p>
        </p:txBody>
      </p:sp>
      <p:sp>
        <p:nvSpPr>
          <p:cNvPr id="175" name="TextBox 174">
            <a:extLst>
              <a:ext uri="{FF2B5EF4-FFF2-40B4-BE49-F238E27FC236}">
                <a16:creationId xmlns:a16="http://schemas.microsoft.com/office/drawing/2014/main" id="{6E3DCC7D-144D-401E-26E8-53CA17F6F976}"/>
              </a:ext>
            </a:extLst>
          </p:cNvPr>
          <p:cNvSpPr txBox="1"/>
          <p:nvPr/>
        </p:nvSpPr>
        <p:spPr>
          <a:xfrm>
            <a:off x="8264279" y="3125244"/>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a:t>
            </a:r>
          </a:p>
        </p:txBody>
      </p:sp>
      <p:sp>
        <p:nvSpPr>
          <p:cNvPr id="176" name="TextBox 175">
            <a:extLst>
              <a:ext uri="{FF2B5EF4-FFF2-40B4-BE49-F238E27FC236}">
                <a16:creationId xmlns:a16="http://schemas.microsoft.com/office/drawing/2014/main" id="{65675F93-6F12-6CFD-3FE8-4102E3611B21}"/>
              </a:ext>
            </a:extLst>
          </p:cNvPr>
          <p:cNvSpPr txBox="1"/>
          <p:nvPr/>
        </p:nvSpPr>
        <p:spPr>
          <a:xfrm>
            <a:off x="10996968" y="2724694"/>
            <a:ext cx="126358"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2</a:t>
            </a:r>
          </a:p>
        </p:txBody>
      </p:sp>
      <p:sp>
        <p:nvSpPr>
          <p:cNvPr id="642" name="TextBox 641">
            <a:extLst>
              <a:ext uri="{FF2B5EF4-FFF2-40B4-BE49-F238E27FC236}">
                <a16:creationId xmlns:a16="http://schemas.microsoft.com/office/drawing/2014/main" id="{25491525-C8C8-49C9-A4F1-8C35E8B3C3D8}"/>
              </a:ext>
            </a:extLst>
          </p:cNvPr>
          <p:cNvSpPr txBox="1"/>
          <p:nvPr/>
        </p:nvSpPr>
        <p:spPr>
          <a:xfrm>
            <a:off x="7620877" y="4932407"/>
            <a:ext cx="1162558" cy="123111"/>
          </a:xfrm>
          <a:prstGeom prst="rect">
            <a:avLst/>
          </a:prstGeom>
          <a:noFill/>
        </p:spPr>
        <p:txBody>
          <a:bodyPr wrap="square" lIns="0" tIns="0" rIns="0" bIns="0" rtlCol="0">
            <a:spAutoFit/>
          </a:bodyPr>
          <a:lstStyle/>
          <a:p>
            <a:pPr>
              <a:defRPr/>
            </a:pPr>
            <a:r>
              <a:rPr lang="el-GR" sz="800" b="1" dirty="0">
                <a:solidFill>
                  <a:prstClr val="black"/>
                </a:solidFill>
              </a:rPr>
              <a:t>Αριθμός ΔΜ σε ισχύ</a:t>
            </a:r>
          </a:p>
        </p:txBody>
      </p:sp>
      <p:sp>
        <p:nvSpPr>
          <p:cNvPr id="643" name="Freeform 68">
            <a:extLst>
              <a:ext uri="{FF2B5EF4-FFF2-40B4-BE49-F238E27FC236}">
                <a16:creationId xmlns:a16="http://schemas.microsoft.com/office/drawing/2014/main" id="{2AC0B911-4EA7-433C-BCA8-BF09A2C898FF}"/>
              </a:ext>
            </a:extLst>
          </p:cNvPr>
          <p:cNvSpPr>
            <a:spLocks noChangeAspect="1"/>
          </p:cNvSpPr>
          <p:nvPr/>
        </p:nvSpPr>
        <p:spPr bwMode="auto">
          <a:xfrm>
            <a:off x="9157069" y="4886825"/>
            <a:ext cx="31245" cy="23516"/>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4" name="Freeform 80">
            <a:extLst>
              <a:ext uri="{FF2B5EF4-FFF2-40B4-BE49-F238E27FC236}">
                <a16:creationId xmlns:a16="http://schemas.microsoft.com/office/drawing/2014/main" id="{63147822-2994-4AC7-8352-AD858C27ABAC}"/>
              </a:ext>
            </a:extLst>
          </p:cNvPr>
          <p:cNvSpPr>
            <a:spLocks noChangeAspect="1"/>
          </p:cNvSpPr>
          <p:nvPr/>
        </p:nvSpPr>
        <p:spPr bwMode="auto">
          <a:xfrm>
            <a:off x="9214351" y="5347733"/>
            <a:ext cx="31245" cy="4703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6" name="TextBox 645">
            <a:extLst>
              <a:ext uri="{FF2B5EF4-FFF2-40B4-BE49-F238E27FC236}">
                <a16:creationId xmlns:a16="http://schemas.microsoft.com/office/drawing/2014/main" id="{8D03A5F3-A420-47F7-A0E7-12B494B96CF7}"/>
              </a:ext>
            </a:extLst>
          </p:cNvPr>
          <p:cNvSpPr txBox="1"/>
          <p:nvPr/>
        </p:nvSpPr>
        <p:spPr>
          <a:xfrm>
            <a:off x="7841534" y="5082357"/>
            <a:ext cx="1174107"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solidFill>
                  <a:prstClr val="black"/>
                </a:solidFill>
              </a:rPr>
              <a:t>1 - 25</a:t>
            </a:r>
            <a:endParaRPr lang="el-GR" sz="9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a:ln>
                  <a:noFill/>
                </a:ln>
                <a:solidFill>
                  <a:prstClr val="black"/>
                </a:solidFill>
                <a:effectLst/>
                <a:uLnTx/>
                <a:uFillTx/>
                <a:ea typeface="+mn-ea"/>
                <a:cs typeface="+mn-cs"/>
              </a:rPr>
              <a:t>26 - 50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solidFill>
                  <a:prstClr val="black"/>
                </a:solidFill>
              </a:rPr>
              <a:t>51 - 75</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ea typeface="+mn-ea"/>
                <a:cs typeface="+mn-cs"/>
              </a:rPr>
              <a:t>76 - 100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&gt;</a:t>
            </a:r>
            <a:r>
              <a:rPr lang="el-GR">
                <a:solidFill>
                  <a:prstClr val="black"/>
                </a:solidFill>
              </a:rPr>
              <a:t>100</a:t>
            </a:r>
            <a:endParaRPr kumimoji="0" lang="el-GR" sz="900" b="0" i="0" u="none" strike="noStrike" kern="1200" cap="none" spc="0" normalizeH="0" baseline="0" noProof="0" dirty="0">
              <a:ln>
                <a:noFill/>
              </a:ln>
              <a:solidFill>
                <a:prstClr val="black"/>
              </a:solidFill>
              <a:effectLst/>
              <a:uLnTx/>
              <a:uFillTx/>
              <a:ea typeface="+mn-ea"/>
              <a:cs typeface="+mn-cs"/>
            </a:endParaRPr>
          </a:p>
        </p:txBody>
      </p:sp>
      <p:sp>
        <p:nvSpPr>
          <p:cNvPr id="647" name="Rectangle 646">
            <a:extLst>
              <a:ext uri="{FF2B5EF4-FFF2-40B4-BE49-F238E27FC236}">
                <a16:creationId xmlns:a16="http://schemas.microsoft.com/office/drawing/2014/main" id="{A22669BE-A8E4-47AA-9ADA-BB7D2CC40D96}"/>
              </a:ext>
            </a:extLst>
          </p:cNvPr>
          <p:cNvSpPr/>
          <p:nvPr/>
        </p:nvSpPr>
        <p:spPr>
          <a:xfrm>
            <a:off x="7607859" y="5237114"/>
            <a:ext cx="171846" cy="108171"/>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8" name="Rectangle 647">
            <a:extLst>
              <a:ext uri="{FF2B5EF4-FFF2-40B4-BE49-F238E27FC236}">
                <a16:creationId xmlns:a16="http://schemas.microsoft.com/office/drawing/2014/main" id="{F311C6CF-D0A9-4B9F-8B94-51B8422354A7}"/>
              </a:ext>
            </a:extLst>
          </p:cNvPr>
          <p:cNvSpPr/>
          <p:nvPr/>
        </p:nvSpPr>
        <p:spPr>
          <a:xfrm>
            <a:off x="7608383" y="5379610"/>
            <a:ext cx="171846" cy="108171"/>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9" name="Rectangle 648">
            <a:extLst>
              <a:ext uri="{FF2B5EF4-FFF2-40B4-BE49-F238E27FC236}">
                <a16:creationId xmlns:a16="http://schemas.microsoft.com/office/drawing/2014/main" id="{21893D28-8FB3-4981-BEE7-EEF5816E227B}"/>
              </a:ext>
            </a:extLst>
          </p:cNvPr>
          <p:cNvSpPr/>
          <p:nvPr/>
        </p:nvSpPr>
        <p:spPr>
          <a:xfrm>
            <a:off x="7608383" y="5511468"/>
            <a:ext cx="171846" cy="108171"/>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0" name="Rectangle 649">
            <a:extLst>
              <a:ext uri="{FF2B5EF4-FFF2-40B4-BE49-F238E27FC236}">
                <a16:creationId xmlns:a16="http://schemas.microsoft.com/office/drawing/2014/main" id="{C42F0F7B-4BFE-499C-806A-8BC3B3091845}"/>
              </a:ext>
            </a:extLst>
          </p:cNvPr>
          <p:cNvSpPr/>
          <p:nvPr/>
        </p:nvSpPr>
        <p:spPr>
          <a:xfrm>
            <a:off x="7608383" y="5639231"/>
            <a:ext cx="171846" cy="108171"/>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2" name="Rectangle 651">
            <a:extLst>
              <a:ext uri="{FF2B5EF4-FFF2-40B4-BE49-F238E27FC236}">
                <a16:creationId xmlns:a16="http://schemas.microsoft.com/office/drawing/2014/main" id="{C1B625AF-2AAC-4ECE-A082-C0064469A4C1}"/>
              </a:ext>
            </a:extLst>
          </p:cNvPr>
          <p:cNvSpPr/>
          <p:nvPr/>
        </p:nvSpPr>
        <p:spPr>
          <a:xfrm>
            <a:off x="7606785" y="5093762"/>
            <a:ext cx="171846" cy="108171"/>
          </a:xfrm>
          <a:prstGeom prst="rect">
            <a:avLst/>
          </a:pr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58" name="Rectangle 157">
            <a:extLst>
              <a:ext uri="{FF2B5EF4-FFF2-40B4-BE49-F238E27FC236}">
                <a16:creationId xmlns:a16="http://schemas.microsoft.com/office/drawing/2014/main" id="{5E8FA4CB-B21B-DB4D-A0A0-5D37E09C395A}"/>
              </a:ext>
            </a:extLst>
          </p:cNvPr>
          <p:cNvSpPr/>
          <p:nvPr/>
        </p:nvSpPr>
        <p:spPr>
          <a:xfrm>
            <a:off x="255128" y="854786"/>
            <a:ext cx="4561967" cy="523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161" name="TextBox 160">
            <a:extLst>
              <a:ext uri="{FF2B5EF4-FFF2-40B4-BE49-F238E27FC236}">
                <a16:creationId xmlns:a16="http://schemas.microsoft.com/office/drawing/2014/main" id="{4D44867E-C0E2-8EFF-8A22-F7159C26C5A1}"/>
              </a:ext>
            </a:extLst>
          </p:cNvPr>
          <p:cNvSpPr txBox="1"/>
          <p:nvPr/>
        </p:nvSpPr>
        <p:spPr>
          <a:xfrm>
            <a:off x="384277" y="4856708"/>
            <a:ext cx="1484785" cy="123111"/>
          </a:xfrm>
          <a:prstGeom prst="rect">
            <a:avLst/>
          </a:prstGeom>
          <a:noFill/>
        </p:spPr>
        <p:txBody>
          <a:bodyPr wrap="square" lIns="0" tIns="0" rIns="0" bIns="0" rtlCol="0">
            <a:spAutoFit/>
          </a:bodyPr>
          <a:lstStyle/>
          <a:p>
            <a:pPr>
              <a:defRPr/>
            </a:pPr>
            <a:r>
              <a:rPr lang="el-GR" sz="800" b="1" dirty="0">
                <a:solidFill>
                  <a:prstClr val="black"/>
                </a:solidFill>
              </a:rPr>
              <a:t>Δασική Έκταση σε στρέμματα</a:t>
            </a:r>
          </a:p>
        </p:txBody>
      </p:sp>
      <p:sp>
        <p:nvSpPr>
          <p:cNvPr id="163" name="Freeform 111">
            <a:extLst>
              <a:ext uri="{FF2B5EF4-FFF2-40B4-BE49-F238E27FC236}">
                <a16:creationId xmlns:a16="http://schemas.microsoft.com/office/drawing/2014/main" id="{3C5CFEA4-7F05-B9DF-C407-AE0B22F00F02}"/>
              </a:ext>
            </a:extLst>
          </p:cNvPr>
          <p:cNvSpPr>
            <a:spLocks noChangeAspect="1"/>
          </p:cNvSpPr>
          <p:nvPr/>
        </p:nvSpPr>
        <p:spPr bwMode="auto">
          <a:xfrm>
            <a:off x="3687693" y="2661170"/>
            <a:ext cx="442631" cy="310407"/>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71" name="Freeform 37">
            <a:extLst>
              <a:ext uri="{FF2B5EF4-FFF2-40B4-BE49-F238E27FC236}">
                <a16:creationId xmlns:a16="http://schemas.microsoft.com/office/drawing/2014/main" id="{3325AB8D-0D35-D0B7-A7FF-D9A73281BF0C}"/>
              </a:ext>
            </a:extLst>
          </p:cNvPr>
          <p:cNvSpPr>
            <a:spLocks noChangeAspect="1"/>
          </p:cNvSpPr>
          <p:nvPr/>
        </p:nvSpPr>
        <p:spPr bwMode="auto">
          <a:xfrm>
            <a:off x="3329898" y="1222007"/>
            <a:ext cx="505121" cy="357439"/>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82" name="Freeform 38">
            <a:extLst>
              <a:ext uri="{FF2B5EF4-FFF2-40B4-BE49-F238E27FC236}">
                <a16:creationId xmlns:a16="http://schemas.microsoft.com/office/drawing/2014/main" id="{3A7EB917-02F9-0FC5-E31A-28DFA3E1B82A}"/>
              </a:ext>
            </a:extLst>
          </p:cNvPr>
          <p:cNvSpPr>
            <a:spLocks noChangeAspect="1"/>
          </p:cNvSpPr>
          <p:nvPr/>
        </p:nvSpPr>
        <p:spPr bwMode="auto">
          <a:xfrm>
            <a:off x="3012244" y="1179679"/>
            <a:ext cx="411387" cy="390361"/>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83" name="Freeform 39">
            <a:extLst>
              <a:ext uri="{FF2B5EF4-FFF2-40B4-BE49-F238E27FC236}">
                <a16:creationId xmlns:a16="http://schemas.microsoft.com/office/drawing/2014/main" id="{4DCBA077-D273-197E-80AC-4691602ADF26}"/>
              </a:ext>
            </a:extLst>
          </p:cNvPr>
          <p:cNvSpPr>
            <a:spLocks noChangeAspect="1"/>
          </p:cNvSpPr>
          <p:nvPr/>
        </p:nvSpPr>
        <p:spPr bwMode="auto">
          <a:xfrm>
            <a:off x="2548784" y="1062100"/>
            <a:ext cx="624891" cy="427986"/>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86" name="Freeform 40">
            <a:extLst>
              <a:ext uri="{FF2B5EF4-FFF2-40B4-BE49-F238E27FC236}">
                <a16:creationId xmlns:a16="http://schemas.microsoft.com/office/drawing/2014/main" id="{2D3CE0DA-5AAB-BD65-6CEC-5FC258FC9FF4}"/>
              </a:ext>
            </a:extLst>
          </p:cNvPr>
          <p:cNvSpPr>
            <a:spLocks noChangeAspect="1"/>
          </p:cNvSpPr>
          <p:nvPr/>
        </p:nvSpPr>
        <p:spPr bwMode="auto">
          <a:xfrm>
            <a:off x="2121774" y="1179679"/>
            <a:ext cx="692588" cy="479721"/>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90" name="Freeform 41">
            <a:extLst>
              <a:ext uri="{FF2B5EF4-FFF2-40B4-BE49-F238E27FC236}">
                <a16:creationId xmlns:a16="http://schemas.microsoft.com/office/drawing/2014/main" id="{04469181-90D3-9F35-CA7E-54323D552025}"/>
              </a:ext>
            </a:extLst>
          </p:cNvPr>
          <p:cNvSpPr>
            <a:spLocks noChangeAspect="1"/>
          </p:cNvSpPr>
          <p:nvPr/>
        </p:nvSpPr>
        <p:spPr bwMode="auto">
          <a:xfrm>
            <a:off x="1793707" y="1222007"/>
            <a:ext cx="536366" cy="413877"/>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91" name="Freeform 42">
            <a:extLst>
              <a:ext uri="{FF2B5EF4-FFF2-40B4-BE49-F238E27FC236}">
                <a16:creationId xmlns:a16="http://schemas.microsoft.com/office/drawing/2014/main" id="{D6338915-49EA-BB3F-56A5-48848654ADAA}"/>
              </a:ext>
            </a:extLst>
          </p:cNvPr>
          <p:cNvSpPr>
            <a:spLocks noChangeAspect="1"/>
          </p:cNvSpPr>
          <p:nvPr/>
        </p:nvSpPr>
        <p:spPr bwMode="auto">
          <a:xfrm>
            <a:off x="1923892" y="1461867"/>
            <a:ext cx="676966" cy="507940"/>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6" name="Freeform 43">
            <a:extLst>
              <a:ext uri="{FF2B5EF4-FFF2-40B4-BE49-F238E27FC236}">
                <a16:creationId xmlns:a16="http://schemas.microsoft.com/office/drawing/2014/main" id="{2805AD8F-B2DF-4260-EB5C-918556D859D9}"/>
              </a:ext>
            </a:extLst>
          </p:cNvPr>
          <p:cNvSpPr>
            <a:spLocks noChangeAspect="1"/>
          </p:cNvSpPr>
          <p:nvPr/>
        </p:nvSpPr>
        <p:spPr bwMode="auto">
          <a:xfrm>
            <a:off x="1470846" y="1344288"/>
            <a:ext cx="505121" cy="38565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9" name="Freeform 44">
            <a:extLst>
              <a:ext uri="{FF2B5EF4-FFF2-40B4-BE49-F238E27FC236}">
                <a16:creationId xmlns:a16="http://schemas.microsoft.com/office/drawing/2014/main" id="{97450FB2-6590-CD37-E635-3DE8DE17ECF4}"/>
              </a:ext>
            </a:extLst>
          </p:cNvPr>
          <p:cNvSpPr>
            <a:spLocks noChangeAspect="1"/>
          </p:cNvSpPr>
          <p:nvPr/>
        </p:nvSpPr>
        <p:spPr bwMode="auto">
          <a:xfrm>
            <a:off x="1574994" y="1687618"/>
            <a:ext cx="427009" cy="282188"/>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0" name="Freeform 45">
            <a:extLst>
              <a:ext uri="{FF2B5EF4-FFF2-40B4-BE49-F238E27FC236}">
                <a16:creationId xmlns:a16="http://schemas.microsoft.com/office/drawing/2014/main" id="{35EF4A79-1892-4DC7-B6E5-B99E3E3186B6}"/>
              </a:ext>
            </a:extLst>
          </p:cNvPr>
          <p:cNvSpPr>
            <a:spLocks noChangeAspect="1"/>
          </p:cNvSpPr>
          <p:nvPr/>
        </p:nvSpPr>
        <p:spPr bwMode="auto">
          <a:xfrm>
            <a:off x="1720803" y="1805196"/>
            <a:ext cx="281201" cy="437393"/>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1" name="Freeform 46">
            <a:extLst>
              <a:ext uri="{FF2B5EF4-FFF2-40B4-BE49-F238E27FC236}">
                <a16:creationId xmlns:a16="http://schemas.microsoft.com/office/drawing/2014/main" id="{417383F2-781E-31F7-0F68-0E4192F2B912}"/>
              </a:ext>
            </a:extLst>
          </p:cNvPr>
          <p:cNvSpPr>
            <a:spLocks noChangeAspect="1"/>
          </p:cNvSpPr>
          <p:nvPr/>
        </p:nvSpPr>
        <p:spPr bwMode="auto">
          <a:xfrm>
            <a:off x="1080289" y="1649993"/>
            <a:ext cx="676966" cy="57848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3" name="Freeform 47">
            <a:extLst>
              <a:ext uri="{FF2B5EF4-FFF2-40B4-BE49-F238E27FC236}">
                <a16:creationId xmlns:a16="http://schemas.microsoft.com/office/drawing/2014/main" id="{10E7066F-1346-0C3E-B04F-E5BCC07CC0F6}"/>
              </a:ext>
            </a:extLst>
          </p:cNvPr>
          <p:cNvSpPr>
            <a:spLocks noChangeAspect="1"/>
          </p:cNvSpPr>
          <p:nvPr/>
        </p:nvSpPr>
        <p:spPr bwMode="auto">
          <a:xfrm>
            <a:off x="1543750" y="2063870"/>
            <a:ext cx="593647" cy="780722"/>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4" name="Freeform 48">
            <a:extLst>
              <a:ext uri="{FF2B5EF4-FFF2-40B4-BE49-F238E27FC236}">
                <a16:creationId xmlns:a16="http://schemas.microsoft.com/office/drawing/2014/main" id="{FEE6E449-9D02-B874-5094-B93291D0185C}"/>
              </a:ext>
            </a:extLst>
          </p:cNvPr>
          <p:cNvSpPr>
            <a:spLocks noChangeAspect="1"/>
          </p:cNvSpPr>
          <p:nvPr/>
        </p:nvSpPr>
        <p:spPr bwMode="auto">
          <a:xfrm>
            <a:off x="1043836" y="1499493"/>
            <a:ext cx="479084" cy="296298"/>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6" name="Freeform 49">
            <a:extLst>
              <a:ext uri="{FF2B5EF4-FFF2-40B4-BE49-F238E27FC236}">
                <a16:creationId xmlns:a16="http://schemas.microsoft.com/office/drawing/2014/main" id="{257BAEA2-8CCA-B611-5A4C-DC73AFB6C369}"/>
              </a:ext>
            </a:extLst>
          </p:cNvPr>
          <p:cNvSpPr>
            <a:spLocks noChangeAspect="1"/>
          </p:cNvSpPr>
          <p:nvPr/>
        </p:nvSpPr>
        <p:spPr bwMode="auto">
          <a:xfrm>
            <a:off x="924066" y="1640587"/>
            <a:ext cx="416594" cy="427986"/>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7" name="Freeform 50">
            <a:extLst>
              <a:ext uri="{FF2B5EF4-FFF2-40B4-BE49-F238E27FC236}">
                <a16:creationId xmlns:a16="http://schemas.microsoft.com/office/drawing/2014/main" id="{AB98BBD5-7393-A29C-F86B-FF27597366EC}"/>
              </a:ext>
            </a:extLst>
          </p:cNvPr>
          <p:cNvSpPr>
            <a:spLocks noChangeAspect="1"/>
          </p:cNvSpPr>
          <p:nvPr/>
        </p:nvSpPr>
        <p:spPr bwMode="auto">
          <a:xfrm>
            <a:off x="658487" y="1918072"/>
            <a:ext cx="531158" cy="776019"/>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8" name="Freeform 51">
            <a:extLst>
              <a:ext uri="{FF2B5EF4-FFF2-40B4-BE49-F238E27FC236}">
                <a16:creationId xmlns:a16="http://schemas.microsoft.com/office/drawing/2014/main" id="{7576B228-D79D-3C11-6791-4D7DDDF4DD87}"/>
              </a:ext>
            </a:extLst>
          </p:cNvPr>
          <p:cNvSpPr>
            <a:spLocks noChangeAspect="1"/>
          </p:cNvSpPr>
          <p:nvPr/>
        </p:nvSpPr>
        <p:spPr bwMode="auto">
          <a:xfrm>
            <a:off x="471019" y="2299027"/>
            <a:ext cx="385349" cy="395064"/>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9" name="Freeform 52">
            <a:extLst>
              <a:ext uri="{FF2B5EF4-FFF2-40B4-BE49-F238E27FC236}">
                <a16:creationId xmlns:a16="http://schemas.microsoft.com/office/drawing/2014/main" id="{D0D4FAD0-6FA3-DD52-272A-8D89CE32B8D7}"/>
              </a:ext>
            </a:extLst>
          </p:cNvPr>
          <p:cNvSpPr>
            <a:spLocks noChangeAspect="1"/>
          </p:cNvSpPr>
          <p:nvPr/>
        </p:nvSpPr>
        <p:spPr bwMode="auto">
          <a:xfrm>
            <a:off x="642865" y="2623544"/>
            <a:ext cx="390557" cy="324517"/>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0" name="Freeform 53">
            <a:extLst>
              <a:ext uri="{FF2B5EF4-FFF2-40B4-BE49-F238E27FC236}">
                <a16:creationId xmlns:a16="http://schemas.microsoft.com/office/drawing/2014/main" id="{C8D1DE1B-61CE-11B0-01BB-E1D44A69FCF8}"/>
              </a:ext>
            </a:extLst>
          </p:cNvPr>
          <p:cNvSpPr>
            <a:spLocks noChangeAspect="1"/>
          </p:cNvSpPr>
          <p:nvPr/>
        </p:nvSpPr>
        <p:spPr bwMode="auto">
          <a:xfrm>
            <a:off x="1043836" y="2021542"/>
            <a:ext cx="510328" cy="282188"/>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1" name="Freeform 54">
            <a:extLst>
              <a:ext uri="{FF2B5EF4-FFF2-40B4-BE49-F238E27FC236}">
                <a16:creationId xmlns:a16="http://schemas.microsoft.com/office/drawing/2014/main" id="{79738E76-3DA6-CD7A-0568-40DB28C3A867}"/>
              </a:ext>
            </a:extLst>
          </p:cNvPr>
          <p:cNvSpPr>
            <a:spLocks noChangeAspect="1"/>
          </p:cNvSpPr>
          <p:nvPr/>
        </p:nvSpPr>
        <p:spPr bwMode="auto">
          <a:xfrm>
            <a:off x="1101118" y="2256699"/>
            <a:ext cx="609269" cy="42328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2" name="Freeform 55">
            <a:extLst>
              <a:ext uri="{FF2B5EF4-FFF2-40B4-BE49-F238E27FC236}">
                <a16:creationId xmlns:a16="http://schemas.microsoft.com/office/drawing/2014/main" id="{A9EFA85F-2DAA-BE88-B86A-09BFE6875B31}"/>
              </a:ext>
            </a:extLst>
          </p:cNvPr>
          <p:cNvSpPr>
            <a:spLocks noChangeAspect="1"/>
          </p:cNvSpPr>
          <p:nvPr/>
        </p:nvSpPr>
        <p:spPr bwMode="auto">
          <a:xfrm>
            <a:off x="1220889" y="2520074"/>
            <a:ext cx="531158" cy="390361"/>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3" name="Freeform 56">
            <a:extLst>
              <a:ext uri="{FF2B5EF4-FFF2-40B4-BE49-F238E27FC236}">
                <a16:creationId xmlns:a16="http://schemas.microsoft.com/office/drawing/2014/main" id="{9254BBA7-87DF-0024-7A2B-BF1035558A25}"/>
              </a:ext>
            </a:extLst>
          </p:cNvPr>
          <p:cNvSpPr>
            <a:spLocks noChangeAspect="1"/>
          </p:cNvSpPr>
          <p:nvPr/>
        </p:nvSpPr>
        <p:spPr bwMode="auto">
          <a:xfrm>
            <a:off x="903236" y="2557700"/>
            <a:ext cx="369728" cy="357439"/>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4" name="Freeform 57">
            <a:extLst>
              <a:ext uri="{FF2B5EF4-FFF2-40B4-BE49-F238E27FC236}">
                <a16:creationId xmlns:a16="http://schemas.microsoft.com/office/drawing/2014/main" id="{A0F02D64-85BD-B40A-A810-0F725E55159D}"/>
              </a:ext>
            </a:extLst>
          </p:cNvPr>
          <p:cNvSpPr>
            <a:spLocks noChangeAspect="1"/>
          </p:cNvSpPr>
          <p:nvPr/>
        </p:nvSpPr>
        <p:spPr bwMode="auto">
          <a:xfrm>
            <a:off x="1252133" y="2717607"/>
            <a:ext cx="317653" cy="442095"/>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5" name="Freeform 58">
            <a:extLst>
              <a:ext uri="{FF2B5EF4-FFF2-40B4-BE49-F238E27FC236}">
                <a16:creationId xmlns:a16="http://schemas.microsoft.com/office/drawing/2014/main" id="{CF22F9C2-E15F-AB9B-AC13-BD6585E5AA2E}"/>
              </a:ext>
            </a:extLst>
          </p:cNvPr>
          <p:cNvSpPr>
            <a:spLocks noChangeAspect="1"/>
          </p:cNvSpPr>
          <p:nvPr/>
        </p:nvSpPr>
        <p:spPr bwMode="auto">
          <a:xfrm>
            <a:off x="1517712" y="2727013"/>
            <a:ext cx="843604" cy="569080"/>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6" name="Freeform 59">
            <a:extLst>
              <a:ext uri="{FF2B5EF4-FFF2-40B4-BE49-F238E27FC236}">
                <a16:creationId xmlns:a16="http://schemas.microsoft.com/office/drawing/2014/main" id="{827C7B74-290C-A988-0CDF-7F974F0F2275}"/>
              </a:ext>
            </a:extLst>
          </p:cNvPr>
          <p:cNvSpPr>
            <a:spLocks noChangeAspect="1"/>
          </p:cNvSpPr>
          <p:nvPr/>
        </p:nvSpPr>
        <p:spPr bwMode="auto">
          <a:xfrm>
            <a:off x="1871818" y="3230250"/>
            <a:ext cx="671758" cy="357439"/>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7" name="Freeform 60">
            <a:extLst>
              <a:ext uri="{FF2B5EF4-FFF2-40B4-BE49-F238E27FC236}">
                <a16:creationId xmlns:a16="http://schemas.microsoft.com/office/drawing/2014/main" id="{8CFAFE57-4D75-1F59-7705-0DD2FEC13925}"/>
              </a:ext>
            </a:extLst>
          </p:cNvPr>
          <p:cNvSpPr>
            <a:spLocks noChangeAspect="1"/>
          </p:cNvSpPr>
          <p:nvPr/>
        </p:nvSpPr>
        <p:spPr bwMode="auto">
          <a:xfrm>
            <a:off x="1720803" y="3582986"/>
            <a:ext cx="541572" cy="324517"/>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8" name="Freeform 61">
            <a:extLst>
              <a:ext uri="{FF2B5EF4-FFF2-40B4-BE49-F238E27FC236}">
                <a16:creationId xmlns:a16="http://schemas.microsoft.com/office/drawing/2014/main" id="{1B6BD78F-60A7-F3E7-6F4E-ACFC453F7F1B}"/>
              </a:ext>
            </a:extLst>
          </p:cNvPr>
          <p:cNvSpPr>
            <a:spLocks noChangeAspect="1"/>
          </p:cNvSpPr>
          <p:nvPr/>
        </p:nvSpPr>
        <p:spPr bwMode="auto">
          <a:xfrm>
            <a:off x="1798914" y="3799330"/>
            <a:ext cx="676966" cy="418580"/>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9" name="Freeform 62">
            <a:extLst>
              <a:ext uri="{FF2B5EF4-FFF2-40B4-BE49-F238E27FC236}">
                <a16:creationId xmlns:a16="http://schemas.microsoft.com/office/drawing/2014/main" id="{BBDB4E8B-27FA-884C-0CD8-1221CDBA5F0F}"/>
              </a:ext>
            </a:extLst>
          </p:cNvPr>
          <p:cNvSpPr>
            <a:spLocks noChangeAspect="1"/>
          </p:cNvSpPr>
          <p:nvPr/>
        </p:nvSpPr>
        <p:spPr bwMode="auto">
          <a:xfrm>
            <a:off x="1200059" y="3432485"/>
            <a:ext cx="614477" cy="40447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0" name="Freeform 63">
            <a:extLst>
              <a:ext uri="{FF2B5EF4-FFF2-40B4-BE49-F238E27FC236}">
                <a16:creationId xmlns:a16="http://schemas.microsoft.com/office/drawing/2014/main" id="{65CF8C9C-1478-40CF-538B-58E0D579FB0E}"/>
              </a:ext>
            </a:extLst>
          </p:cNvPr>
          <p:cNvSpPr>
            <a:spLocks noChangeAspect="1"/>
          </p:cNvSpPr>
          <p:nvPr/>
        </p:nvSpPr>
        <p:spPr bwMode="auto">
          <a:xfrm>
            <a:off x="1043836" y="3587688"/>
            <a:ext cx="520743" cy="554971"/>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1" name="Freeform 64">
            <a:extLst>
              <a:ext uri="{FF2B5EF4-FFF2-40B4-BE49-F238E27FC236}">
                <a16:creationId xmlns:a16="http://schemas.microsoft.com/office/drawing/2014/main" id="{95F3CEF4-C2B8-A448-4F21-E301D815E4F5}"/>
              </a:ext>
            </a:extLst>
          </p:cNvPr>
          <p:cNvSpPr>
            <a:spLocks noChangeAspect="1"/>
          </p:cNvSpPr>
          <p:nvPr/>
        </p:nvSpPr>
        <p:spPr bwMode="auto">
          <a:xfrm>
            <a:off x="1444809" y="3775815"/>
            <a:ext cx="697795" cy="644331"/>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2" name="Freeform 65">
            <a:extLst>
              <a:ext uri="{FF2B5EF4-FFF2-40B4-BE49-F238E27FC236}">
                <a16:creationId xmlns:a16="http://schemas.microsoft.com/office/drawing/2014/main" id="{4A64DED3-B60C-731E-DC25-6A89FBBAAFAC}"/>
              </a:ext>
            </a:extLst>
          </p:cNvPr>
          <p:cNvSpPr>
            <a:spLocks noChangeAspect="1"/>
          </p:cNvSpPr>
          <p:nvPr/>
        </p:nvSpPr>
        <p:spPr bwMode="auto">
          <a:xfrm>
            <a:off x="1512505" y="3084452"/>
            <a:ext cx="442631" cy="38565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3" name="Freeform 66">
            <a:extLst>
              <a:ext uri="{FF2B5EF4-FFF2-40B4-BE49-F238E27FC236}">
                <a16:creationId xmlns:a16="http://schemas.microsoft.com/office/drawing/2014/main" id="{075BE00F-60CF-07E5-78F7-4F4C8CD9368C}"/>
              </a:ext>
            </a:extLst>
          </p:cNvPr>
          <p:cNvSpPr>
            <a:spLocks noChangeAspect="1"/>
          </p:cNvSpPr>
          <p:nvPr/>
        </p:nvSpPr>
        <p:spPr bwMode="auto">
          <a:xfrm>
            <a:off x="2788325" y="5610040"/>
            <a:ext cx="369728" cy="253970"/>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4" name="Freeform 67">
            <a:extLst>
              <a:ext uri="{FF2B5EF4-FFF2-40B4-BE49-F238E27FC236}">
                <a16:creationId xmlns:a16="http://schemas.microsoft.com/office/drawing/2014/main" id="{737D4B44-A037-63FC-F1EF-D2CC00662B5E}"/>
              </a:ext>
            </a:extLst>
          </p:cNvPr>
          <p:cNvSpPr>
            <a:spLocks noChangeAspect="1"/>
          </p:cNvSpPr>
          <p:nvPr/>
        </p:nvSpPr>
        <p:spPr bwMode="auto">
          <a:xfrm>
            <a:off x="1710388" y="4194394"/>
            <a:ext cx="546780" cy="686659"/>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5" name="Freeform 68">
            <a:extLst>
              <a:ext uri="{FF2B5EF4-FFF2-40B4-BE49-F238E27FC236}">
                <a16:creationId xmlns:a16="http://schemas.microsoft.com/office/drawing/2014/main" id="{3BB9BBB1-3191-3131-0D0E-71906A064808}"/>
              </a:ext>
            </a:extLst>
          </p:cNvPr>
          <p:cNvSpPr>
            <a:spLocks noChangeAspect="1"/>
          </p:cNvSpPr>
          <p:nvPr/>
        </p:nvSpPr>
        <p:spPr bwMode="auto">
          <a:xfrm>
            <a:off x="2106152" y="4801100"/>
            <a:ext cx="31245" cy="23516"/>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6" name="Freeform 69">
            <a:extLst>
              <a:ext uri="{FF2B5EF4-FFF2-40B4-BE49-F238E27FC236}">
                <a16:creationId xmlns:a16="http://schemas.microsoft.com/office/drawing/2014/main" id="{97994F9E-79F2-4ADE-13F7-C510FB5FAB33}"/>
              </a:ext>
            </a:extLst>
          </p:cNvPr>
          <p:cNvSpPr>
            <a:spLocks noChangeAspect="1"/>
          </p:cNvSpPr>
          <p:nvPr/>
        </p:nvSpPr>
        <p:spPr bwMode="auto">
          <a:xfrm>
            <a:off x="1304208" y="4081518"/>
            <a:ext cx="479084" cy="569080"/>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7" name="Freeform 70">
            <a:extLst>
              <a:ext uri="{FF2B5EF4-FFF2-40B4-BE49-F238E27FC236}">
                <a16:creationId xmlns:a16="http://schemas.microsoft.com/office/drawing/2014/main" id="{487A96D3-531C-3E11-2E6B-F23BFFC25CFF}"/>
              </a:ext>
            </a:extLst>
          </p:cNvPr>
          <p:cNvSpPr>
            <a:spLocks noChangeAspect="1"/>
          </p:cNvSpPr>
          <p:nvPr/>
        </p:nvSpPr>
        <p:spPr bwMode="auto">
          <a:xfrm>
            <a:off x="1397942" y="4603568"/>
            <a:ext cx="20830" cy="3762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8" name="Freeform 71">
            <a:extLst>
              <a:ext uri="{FF2B5EF4-FFF2-40B4-BE49-F238E27FC236}">
                <a16:creationId xmlns:a16="http://schemas.microsoft.com/office/drawing/2014/main" id="{D9F85581-A442-DBAA-28F8-94E073386690}"/>
              </a:ext>
            </a:extLst>
          </p:cNvPr>
          <p:cNvSpPr>
            <a:spLocks noChangeAspect="1"/>
          </p:cNvSpPr>
          <p:nvPr/>
        </p:nvSpPr>
        <p:spPr bwMode="auto">
          <a:xfrm>
            <a:off x="1366697" y="4570646"/>
            <a:ext cx="15622" cy="32922"/>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9" name="Freeform 72">
            <a:extLst>
              <a:ext uri="{FF2B5EF4-FFF2-40B4-BE49-F238E27FC236}">
                <a16:creationId xmlns:a16="http://schemas.microsoft.com/office/drawing/2014/main" id="{09DD2888-C4BE-7E8E-9961-DFC79817A142}"/>
              </a:ext>
            </a:extLst>
          </p:cNvPr>
          <p:cNvSpPr>
            <a:spLocks noChangeAspect="1"/>
          </p:cNvSpPr>
          <p:nvPr/>
        </p:nvSpPr>
        <p:spPr bwMode="auto">
          <a:xfrm>
            <a:off x="2194349" y="3409956"/>
            <a:ext cx="567609" cy="522049"/>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0" name="Freeform 73">
            <a:extLst>
              <a:ext uri="{FF2B5EF4-FFF2-40B4-BE49-F238E27FC236}">
                <a16:creationId xmlns:a16="http://schemas.microsoft.com/office/drawing/2014/main" id="{EA526711-43F9-A18C-551D-0D8A16EF6F85}"/>
              </a:ext>
            </a:extLst>
          </p:cNvPr>
          <p:cNvSpPr>
            <a:spLocks noChangeAspect="1"/>
          </p:cNvSpPr>
          <p:nvPr/>
        </p:nvSpPr>
        <p:spPr bwMode="auto">
          <a:xfrm>
            <a:off x="2262375" y="3959237"/>
            <a:ext cx="197882" cy="141094"/>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1" name="Freeform 74">
            <a:extLst>
              <a:ext uri="{FF2B5EF4-FFF2-40B4-BE49-F238E27FC236}">
                <a16:creationId xmlns:a16="http://schemas.microsoft.com/office/drawing/2014/main" id="{123E7F78-B969-D975-F2E5-259523E7420F}"/>
              </a:ext>
            </a:extLst>
          </p:cNvPr>
          <p:cNvSpPr>
            <a:spLocks noChangeAspect="1"/>
          </p:cNvSpPr>
          <p:nvPr/>
        </p:nvSpPr>
        <p:spPr bwMode="auto">
          <a:xfrm>
            <a:off x="2397768" y="3695861"/>
            <a:ext cx="88527" cy="94063"/>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2" name="Freeform 75">
            <a:extLst>
              <a:ext uri="{FF2B5EF4-FFF2-40B4-BE49-F238E27FC236}">
                <a16:creationId xmlns:a16="http://schemas.microsoft.com/office/drawing/2014/main" id="{87BB5650-7D7C-7DB5-D9BE-0E825374FA2C}"/>
              </a:ext>
            </a:extLst>
          </p:cNvPr>
          <p:cNvSpPr>
            <a:spLocks noChangeAspect="1"/>
          </p:cNvSpPr>
          <p:nvPr/>
        </p:nvSpPr>
        <p:spPr bwMode="auto">
          <a:xfrm>
            <a:off x="2366524" y="4166175"/>
            <a:ext cx="124978" cy="51735"/>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3" name="Freeform 76">
            <a:extLst>
              <a:ext uri="{FF2B5EF4-FFF2-40B4-BE49-F238E27FC236}">
                <a16:creationId xmlns:a16="http://schemas.microsoft.com/office/drawing/2014/main" id="{0F9A54FA-8B88-F015-07D2-8009C5679245}"/>
              </a:ext>
            </a:extLst>
          </p:cNvPr>
          <p:cNvSpPr>
            <a:spLocks noChangeAspect="1"/>
          </p:cNvSpPr>
          <p:nvPr/>
        </p:nvSpPr>
        <p:spPr bwMode="auto">
          <a:xfrm>
            <a:off x="2397768" y="3860471"/>
            <a:ext cx="88527" cy="75250"/>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4" name="Freeform 77">
            <a:extLst>
              <a:ext uri="{FF2B5EF4-FFF2-40B4-BE49-F238E27FC236}">
                <a16:creationId xmlns:a16="http://schemas.microsoft.com/office/drawing/2014/main" id="{5AFC3989-6A6B-5BF6-D4F8-1261BF29A023}"/>
              </a:ext>
            </a:extLst>
          </p:cNvPr>
          <p:cNvSpPr>
            <a:spLocks noChangeAspect="1"/>
          </p:cNvSpPr>
          <p:nvPr/>
        </p:nvSpPr>
        <p:spPr bwMode="auto">
          <a:xfrm>
            <a:off x="2408183" y="4025081"/>
            <a:ext cx="52074" cy="3762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5" name="Freeform 78">
            <a:extLst>
              <a:ext uri="{FF2B5EF4-FFF2-40B4-BE49-F238E27FC236}">
                <a16:creationId xmlns:a16="http://schemas.microsoft.com/office/drawing/2014/main" id="{2861942D-D255-F8A7-E7F8-E355717A52B5}"/>
              </a:ext>
            </a:extLst>
          </p:cNvPr>
          <p:cNvSpPr>
            <a:spLocks noChangeAspect="1"/>
          </p:cNvSpPr>
          <p:nvPr/>
        </p:nvSpPr>
        <p:spPr bwMode="auto">
          <a:xfrm>
            <a:off x="2345694" y="3907502"/>
            <a:ext cx="26037" cy="28219"/>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6" name="Freeform 79">
            <a:extLst>
              <a:ext uri="{FF2B5EF4-FFF2-40B4-BE49-F238E27FC236}">
                <a16:creationId xmlns:a16="http://schemas.microsoft.com/office/drawing/2014/main" id="{79C5D1CA-431F-EF1D-E075-58099DE06477}"/>
              </a:ext>
            </a:extLst>
          </p:cNvPr>
          <p:cNvSpPr>
            <a:spLocks noChangeAspect="1"/>
          </p:cNvSpPr>
          <p:nvPr/>
        </p:nvSpPr>
        <p:spPr bwMode="auto">
          <a:xfrm>
            <a:off x="2319657" y="4175581"/>
            <a:ext cx="41659" cy="23516"/>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7" name="Freeform 80">
            <a:extLst>
              <a:ext uri="{FF2B5EF4-FFF2-40B4-BE49-F238E27FC236}">
                <a16:creationId xmlns:a16="http://schemas.microsoft.com/office/drawing/2014/main" id="{7C003716-5976-EB40-06D9-B9DEF779B322}"/>
              </a:ext>
            </a:extLst>
          </p:cNvPr>
          <p:cNvSpPr>
            <a:spLocks noChangeAspect="1"/>
          </p:cNvSpPr>
          <p:nvPr/>
        </p:nvSpPr>
        <p:spPr bwMode="auto">
          <a:xfrm>
            <a:off x="2163434" y="5262008"/>
            <a:ext cx="31245" cy="4703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18" name="Freeform 81">
            <a:extLst>
              <a:ext uri="{FF2B5EF4-FFF2-40B4-BE49-F238E27FC236}">
                <a16:creationId xmlns:a16="http://schemas.microsoft.com/office/drawing/2014/main" id="{F3995BE4-AE5F-1DB7-C27A-884934E2AFA1}"/>
              </a:ext>
            </a:extLst>
          </p:cNvPr>
          <p:cNvSpPr>
            <a:spLocks noChangeAspect="1"/>
          </p:cNvSpPr>
          <p:nvPr/>
        </p:nvSpPr>
        <p:spPr bwMode="auto">
          <a:xfrm>
            <a:off x="2210301" y="4227316"/>
            <a:ext cx="36452" cy="28219"/>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9" name="Freeform 82">
            <a:extLst>
              <a:ext uri="{FF2B5EF4-FFF2-40B4-BE49-F238E27FC236}">
                <a16:creationId xmlns:a16="http://schemas.microsoft.com/office/drawing/2014/main" id="{8AE5F8EF-A561-8658-3AD2-BD397881872C}"/>
              </a:ext>
            </a:extLst>
          </p:cNvPr>
          <p:cNvSpPr>
            <a:spLocks noChangeAspect="1"/>
          </p:cNvSpPr>
          <p:nvPr/>
        </p:nvSpPr>
        <p:spPr bwMode="auto">
          <a:xfrm>
            <a:off x="2080115" y="4890459"/>
            <a:ext cx="114564" cy="183422"/>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0" name="Freeform 83">
            <a:extLst>
              <a:ext uri="{FF2B5EF4-FFF2-40B4-BE49-F238E27FC236}">
                <a16:creationId xmlns:a16="http://schemas.microsoft.com/office/drawing/2014/main" id="{79AE8F48-CBC6-77F2-257B-623B67D7156A}"/>
              </a:ext>
            </a:extLst>
          </p:cNvPr>
          <p:cNvSpPr>
            <a:spLocks noChangeAspect="1"/>
          </p:cNvSpPr>
          <p:nvPr/>
        </p:nvSpPr>
        <p:spPr bwMode="auto">
          <a:xfrm>
            <a:off x="4022442" y="3822846"/>
            <a:ext cx="296824" cy="122281"/>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1" name="Freeform 84">
            <a:extLst>
              <a:ext uri="{FF2B5EF4-FFF2-40B4-BE49-F238E27FC236}">
                <a16:creationId xmlns:a16="http://schemas.microsoft.com/office/drawing/2014/main" id="{C639E97E-C90C-299D-2FC3-6FC4BB9469F2}"/>
              </a:ext>
            </a:extLst>
          </p:cNvPr>
          <p:cNvSpPr>
            <a:spLocks noChangeAspect="1"/>
          </p:cNvSpPr>
          <p:nvPr/>
        </p:nvSpPr>
        <p:spPr bwMode="auto">
          <a:xfrm>
            <a:off x="3970368" y="3954534"/>
            <a:ext cx="31245" cy="79953"/>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2" name="Freeform 85">
            <a:extLst>
              <a:ext uri="{FF2B5EF4-FFF2-40B4-BE49-F238E27FC236}">
                <a16:creationId xmlns:a16="http://schemas.microsoft.com/office/drawing/2014/main" id="{E393C469-1F66-1A6F-1AC4-77A346387BCF}"/>
              </a:ext>
            </a:extLst>
          </p:cNvPr>
          <p:cNvSpPr>
            <a:spLocks noChangeAspect="1"/>
          </p:cNvSpPr>
          <p:nvPr/>
        </p:nvSpPr>
        <p:spPr bwMode="auto">
          <a:xfrm>
            <a:off x="3928709" y="3992159"/>
            <a:ext cx="26037" cy="14109"/>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3" name="Freeform 86">
            <a:extLst>
              <a:ext uri="{FF2B5EF4-FFF2-40B4-BE49-F238E27FC236}">
                <a16:creationId xmlns:a16="http://schemas.microsoft.com/office/drawing/2014/main" id="{7ADA552A-5DBB-2365-95CC-C5044A02CBED}"/>
              </a:ext>
            </a:extLst>
          </p:cNvPr>
          <p:cNvSpPr>
            <a:spLocks noChangeAspect="1"/>
          </p:cNvSpPr>
          <p:nvPr/>
        </p:nvSpPr>
        <p:spPr bwMode="auto">
          <a:xfrm>
            <a:off x="3776220" y="3916909"/>
            <a:ext cx="223919" cy="136391"/>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4" name="Freeform 87">
            <a:extLst>
              <a:ext uri="{FF2B5EF4-FFF2-40B4-BE49-F238E27FC236}">
                <a16:creationId xmlns:a16="http://schemas.microsoft.com/office/drawing/2014/main" id="{FE7300D6-DB29-9952-3F2B-2D6995F2A7DE}"/>
              </a:ext>
            </a:extLst>
          </p:cNvPr>
          <p:cNvSpPr>
            <a:spLocks noChangeAspect="1"/>
          </p:cNvSpPr>
          <p:nvPr/>
        </p:nvSpPr>
        <p:spPr bwMode="auto">
          <a:xfrm>
            <a:off x="4338389" y="4819913"/>
            <a:ext cx="317653" cy="42328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5" name="Freeform 88">
            <a:extLst>
              <a:ext uri="{FF2B5EF4-FFF2-40B4-BE49-F238E27FC236}">
                <a16:creationId xmlns:a16="http://schemas.microsoft.com/office/drawing/2014/main" id="{EE499A0D-50E6-B380-4252-C32450678231}"/>
              </a:ext>
            </a:extLst>
          </p:cNvPr>
          <p:cNvSpPr>
            <a:spLocks noChangeAspect="1"/>
          </p:cNvSpPr>
          <p:nvPr/>
        </p:nvSpPr>
        <p:spPr bwMode="auto">
          <a:xfrm>
            <a:off x="4534269" y="4683522"/>
            <a:ext cx="62489" cy="84657"/>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6" name="Freeform 89">
            <a:extLst>
              <a:ext uri="{FF2B5EF4-FFF2-40B4-BE49-F238E27FC236}">
                <a16:creationId xmlns:a16="http://schemas.microsoft.com/office/drawing/2014/main" id="{CB1FABB1-41D6-5303-16E6-3CA7045E0100}"/>
              </a:ext>
            </a:extLst>
          </p:cNvPr>
          <p:cNvSpPr>
            <a:spLocks noChangeAspect="1"/>
          </p:cNvSpPr>
          <p:nvPr/>
        </p:nvSpPr>
        <p:spPr bwMode="auto">
          <a:xfrm>
            <a:off x="4497817" y="4951601"/>
            <a:ext cx="15622" cy="14109"/>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7" name="Freeform 90">
            <a:extLst>
              <a:ext uri="{FF2B5EF4-FFF2-40B4-BE49-F238E27FC236}">
                <a16:creationId xmlns:a16="http://schemas.microsoft.com/office/drawing/2014/main" id="{F5E7A775-8334-89B0-E139-D4112EC9B9EC}"/>
              </a:ext>
            </a:extLst>
          </p:cNvPr>
          <p:cNvSpPr>
            <a:spLocks noChangeAspect="1"/>
          </p:cNvSpPr>
          <p:nvPr/>
        </p:nvSpPr>
        <p:spPr bwMode="auto">
          <a:xfrm>
            <a:off x="4393669" y="4979819"/>
            <a:ext cx="62489" cy="23516"/>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8" name="Freeform 91">
            <a:extLst>
              <a:ext uri="{FF2B5EF4-FFF2-40B4-BE49-F238E27FC236}">
                <a16:creationId xmlns:a16="http://schemas.microsoft.com/office/drawing/2014/main" id="{E8B58012-CECA-EEA9-F2E1-49E7CFA93CBC}"/>
              </a:ext>
            </a:extLst>
          </p:cNvPr>
          <p:cNvSpPr>
            <a:spLocks noChangeAspect="1"/>
          </p:cNvSpPr>
          <p:nvPr/>
        </p:nvSpPr>
        <p:spPr bwMode="auto">
          <a:xfrm>
            <a:off x="4258275" y="4810507"/>
            <a:ext cx="98941" cy="70548"/>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9" name="Freeform 92">
            <a:extLst>
              <a:ext uri="{FF2B5EF4-FFF2-40B4-BE49-F238E27FC236}">
                <a16:creationId xmlns:a16="http://schemas.microsoft.com/office/drawing/2014/main" id="{1130BA53-8236-96AC-52FE-3710DB9E1CAA}"/>
              </a:ext>
            </a:extLst>
          </p:cNvPr>
          <p:cNvSpPr>
            <a:spLocks noChangeAspect="1"/>
          </p:cNvSpPr>
          <p:nvPr/>
        </p:nvSpPr>
        <p:spPr bwMode="auto">
          <a:xfrm>
            <a:off x="4098332" y="4481286"/>
            <a:ext cx="265579" cy="188126"/>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0" name="Freeform 93">
            <a:extLst>
              <a:ext uri="{FF2B5EF4-FFF2-40B4-BE49-F238E27FC236}">
                <a16:creationId xmlns:a16="http://schemas.microsoft.com/office/drawing/2014/main" id="{75915B7C-987D-B471-92B7-507F4B66E3BE}"/>
              </a:ext>
            </a:extLst>
          </p:cNvPr>
          <p:cNvSpPr>
            <a:spLocks noChangeAspect="1"/>
          </p:cNvSpPr>
          <p:nvPr/>
        </p:nvSpPr>
        <p:spPr bwMode="auto">
          <a:xfrm>
            <a:off x="4301938" y="5243195"/>
            <a:ext cx="36452" cy="51735"/>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1" name="Freeform 94">
            <a:extLst>
              <a:ext uri="{FF2B5EF4-FFF2-40B4-BE49-F238E27FC236}">
                <a16:creationId xmlns:a16="http://schemas.microsoft.com/office/drawing/2014/main" id="{65B0DFA8-F1BE-0CC4-4E61-F726D2B7776A}"/>
              </a:ext>
            </a:extLst>
          </p:cNvPr>
          <p:cNvSpPr>
            <a:spLocks noChangeAspect="1"/>
          </p:cNvSpPr>
          <p:nvPr/>
        </p:nvSpPr>
        <p:spPr bwMode="auto">
          <a:xfrm>
            <a:off x="4239448" y="5299633"/>
            <a:ext cx="98941" cy="319814"/>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2" name="Freeform 95">
            <a:extLst>
              <a:ext uri="{FF2B5EF4-FFF2-40B4-BE49-F238E27FC236}">
                <a16:creationId xmlns:a16="http://schemas.microsoft.com/office/drawing/2014/main" id="{0FB215D8-3DD5-ACBB-5740-536B8AE670A0}"/>
              </a:ext>
            </a:extLst>
          </p:cNvPr>
          <p:cNvSpPr>
            <a:spLocks noChangeAspect="1"/>
          </p:cNvSpPr>
          <p:nvPr/>
        </p:nvSpPr>
        <p:spPr bwMode="auto">
          <a:xfrm>
            <a:off x="4159334" y="4702334"/>
            <a:ext cx="46867" cy="42328"/>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3" name="Freeform 96">
            <a:extLst>
              <a:ext uri="{FF2B5EF4-FFF2-40B4-BE49-F238E27FC236}">
                <a16:creationId xmlns:a16="http://schemas.microsoft.com/office/drawing/2014/main" id="{3DDE98A5-0C67-FC49-AF35-EE3D342158E6}"/>
              </a:ext>
            </a:extLst>
          </p:cNvPr>
          <p:cNvSpPr>
            <a:spLocks noChangeAspect="1"/>
          </p:cNvSpPr>
          <p:nvPr/>
        </p:nvSpPr>
        <p:spPr bwMode="auto">
          <a:xfrm>
            <a:off x="4138505" y="4453067"/>
            <a:ext cx="41659" cy="28219"/>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4" name="Freeform 97">
            <a:extLst>
              <a:ext uri="{FF2B5EF4-FFF2-40B4-BE49-F238E27FC236}">
                <a16:creationId xmlns:a16="http://schemas.microsoft.com/office/drawing/2014/main" id="{187603DA-EDFC-703B-97F4-3648A740A8EE}"/>
              </a:ext>
            </a:extLst>
          </p:cNvPr>
          <p:cNvSpPr>
            <a:spLocks noChangeAspect="1"/>
          </p:cNvSpPr>
          <p:nvPr/>
        </p:nvSpPr>
        <p:spPr bwMode="auto">
          <a:xfrm>
            <a:off x="4183653" y="5600635"/>
            <a:ext cx="93733" cy="65844"/>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5" name="Freeform 98">
            <a:extLst>
              <a:ext uri="{FF2B5EF4-FFF2-40B4-BE49-F238E27FC236}">
                <a16:creationId xmlns:a16="http://schemas.microsoft.com/office/drawing/2014/main" id="{EB0C4911-5762-3E38-D799-48537025A500}"/>
              </a:ext>
            </a:extLst>
          </p:cNvPr>
          <p:cNvSpPr>
            <a:spLocks noChangeAspect="1"/>
          </p:cNvSpPr>
          <p:nvPr/>
        </p:nvSpPr>
        <p:spPr bwMode="auto">
          <a:xfrm>
            <a:off x="4087916" y="4373114"/>
            <a:ext cx="93733" cy="103469"/>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6" name="Freeform 99">
            <a:extLst>
              <a:ext uri="{FF2B5EF4-FFF2-40B4-BE49-F238E27FC236}">
                <a16:creationId xmlns:a16="http://schemas.microsoft.com/office/drawing/2014/main" id="{52338651-4A0D-EB71-065D-CF94D25854C7}"/>
              </a:ext>
            </a:extLst>
          </p:cNvPr>
          <p:cNvSpPr>
            <a:spLocks noChangeAspect="1"/>
          </p:cNvSpPr>
          <p:nvPr/>
        </p:nvSpPr>
        <p:spPr bwMode="auto">
          <a:xfrm>
            <a:off x="4098332" y="4072113"/>
            <a:ext cx="41659" cy="23516"/>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7" name="Freeform 100">
            <a:extLst>
              <a:ext uri="{FF2B5EF4-FFF2-40B4-BE49-F238E27FC236}">
                <a16:creationId xmlns:a16="http://schemas.microsoft.com/office/drawing/2014/main" id="{55827180-547A-47C5-4DA0-86578960FE16}"/>
              </a:ext>
            </a:extLst>
          </p:cNvPr>
          <p:cNvSpPr>
            <a:spLocks noChangeAspect="1"/>
          </p:cNvSpPr>
          <p:nvPr/>
        </p:nvSpPr>
        <p:spPr bwMode="auto">
          <a:xfrm>
            <a:off x="4015013" y="4279051"/>
            <a:ext cx="72904" cy="84657"/>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8" name="Freeform 101">
            <a:extLst>
              <a:ext uri="{FF2B5EF4-FFF2-40B4-BE49-F238E27FC236}">
                <a16:creationId xmlns:a16="http://schemas.microsoft.com/office/drawing/2014/main" id="{8F88FAEF-69C8-2A91-23D8-0575B9DE352A}"/>
              </a:ext>
            </a:extLst>
          </p:cNvPr>
          <p:cNvSpPr>
            <a:spLocks noChangeAspect="1"/>
          </p:cNvSpPr>
          <p:nvPr/>
        </p:nvSpPr>
        <p:spPr bwMode="auto">
          <a:xfrm>
            <a:off x="3968146" y="4189692"/>
            <a:ext cx="31245" cy="14109"/>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9" name="Freeform 102">
            <a:extLst>
              <a:ext uri="{FF2B5EF4-FFF2-40B4-BE49-F238E27FC236}">
                <a16:creationId xmlns:a16="http://schemas.microsoft.com/office/drawing/2014/main" id="{C4F356A9-2500-4D3D-FE10-4BD0CB6EC81B}"/>
              </a:ext>
            </a:extLst>
          </p:cNvPr>
          <p:cNvSpPr>
            <a:spLocks noChangeAspect="1"/>
          </p:cNvSpPr>
          <p:nvPr/>
        </p:nvSpPr>
        <p:spPr bwMode="auto">
          <a:xfrm>
            <a:off x="3962938" y="4128550"/>
            <a:ext cx="31245" cy="28219"/>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2" name="Freeform 103">
            <a:extLst>
              <a:ext uri="{FF2B5EF4-FFF2-40B4-BE49-F238E27FC236}">
                <a16:creationId xmlns:a16="http://schemas.microsoft.com/office/drawing/2014/main" id="{079CEDF7-8C5B-C1A5-481F-36145FF2449F}"/>
              </a:ext>
            </a:extLst>
          </p:cNvPr>
          <p:cNvSpPr>
            <a:spLocks noChangeAspect="1"/>
          </p:cNvSpPr>
          <p:nvPr/>
        </p:nvSpPr>
        <p:spPr bwMode="auto">
          <a:xfrm>
            <a:off x="3962938" y="4904569"/>
            <a:ext cx="15622" cy="14109"/>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3" name="Freeform 104">
            <a:extLst>
              <a:ext uri="{FF2B5EF4-FFF2-40B4-BE49-F238E27FC236}">
                <a16:creationId xmlns:a16="http://schemas.microsoft.com/office/drawing/2014/main" id="{E06AC098-F266-1C3E-0736-A9901A9CE00A}"/>
              </a:ext>
            </a:extLst>
          </p:cNvPr>
          <p:cNvSpPr>
            <a:spLocks noChangeAspect="1"/>
          </p:cNvSpPr>
          <p:nvPr/>
        </p:nvSpPr>
        <p:spPr bwMode="auto">
          <a:xfrm>
            <a:off x="4001613" y="4156769"/>
            <a:ext cx="46867" cy="61141"/>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4" name="Freeform 105">
            <a:extLst>
              <a:ext uri="{FF2B5EF4-FFF2-40B4-BE49-F238E27FC236}">
                <a16:creationId xmlns:a16="http://schemas.microsoft.com/office/drawing/2014/main" id="{424BB7DB-F7C8-7747-70FC-DAAF187AC452}"/>
              </a:ext>
            </a:extLst>
          </p:cNvPr>
          <p:cNvSpPr>
            <a:spLocks noChangeAspect="1"/>
          </p:cNvSpPr>
          <p:nvPr/>
        </p:nvSpPr>
        <p:spPr bwMode="auto">
          <a:xfrm>
            <a:off x="3954746" y="4420145"/>
            <a:ext cx="41659" cy="1881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5" name="Freeform 106">
            <a:extLst>
              <a:ext uri="{FF2B5EF4-FFF2-40B4-BE49-F238E27FC236}">
                <a16:creationId xmlns:a16="http://schemas.microsoft.com/office/drawing/2014/main" id="{00710248-5620-C621-EB4B-711FEC266DDC}"/>
              </a:ext>
            </a:extLst>
          </p:cNvPr>
          <p:cNvSpPr>
            <a:spLocks noChangeAspect="1"/>
          </p:cNvSpPr>
          <p:nvPr/>
        </p:nvSpPr>
        <p:spPr bwMode="auto">
          <a:xfrm>
            <a:off x="3974102" y="4702334"/>
            <a:ext cx="114564" cy="98766"/>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6" name="Freeform 107">
            <a:extLst>
              <a:ext uri="{FF2B5EF4-FFF2-40B4-BE49-F238E27FC236}">
                <a16:creationId xmlns:a16="http://schemas.microsoft.com/office/drawing/2014/main" id="{32683D79-5426-13F1-339C-1260C9CF432F}"/>
              </a:ext>
            </a:extLst>
          </p:cNvPr>
          <p:cNvSpPr>
            <a:spLocks noChangeAspect="1"/>
          </p:cNvSpPr>
          <p:nvPr/>
        </p:nvSpPr>
        <p:spPr bwMode="auto">
          <a:xfrm>
            <a:off x="3968894" y="4443661"/>
            <a:ext cx="20830" cy="14109"/>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8" name="Freeform 108">
            <a:extLst>
              <a:ext uri="{FF2B5EF4-FFF2-40B4-BE49-F238E27FC236}">
                <a16:creationId xmlns:a16="http://schemas.microsoft.com/office/drawing/2014/main" id="{23A01EAC-3BA6-047D-BC48-A84D335B2B86}"/>
              </a:ext>
            </a:extLst>
          </p:cNvPr>
          <p:cNvSpPr>
            <a:spLocks noChangeAspect="1"/>
          </p:cNvSpPr>
          <p:nvPr/>
        </p:nvSpPr>
        <p:spPr bwMode="auto">
          <a:xfrm>
            <a:off x="3885576" y="3291391"/>
            <a:ext cx="41659" cy="14109"/>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9" name="Freeform 109">
            <a:extLst>
              <a:ext uri="{FF2B5EF4-FFF2-40B4-BE49-F238E27FC236}">
                <a16:creationId xmlns:a16="http://schemas.microsoft.com/office/drawing/2014/main" id="{F2240E7C-50B3-8B2D-D27C-4C43E498256C}"/>
              </a:ext>
            </a:extLst>
          </p:cNvPr>
          <p:cNvSpPr>
            <a:spLocks noChangeAspect="1"/>
          </p:cNvSpPr>
          <p:nvPr/>
        </p:nvSpPr>
        <p:spPr bwMode="auto">
          <a:xfrm>
            <a:off x="3630412" y="3249063"/>
            <a:ext cx="192675" cy="329220"/>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0" name="Freeform 110">
            <a:extLst>
              <a:ext uri="{FF2B5EF4-FFF2-40B4-BE49-F238E27FC236}">
                <a16:creationId xmlns:a16="http://schemas.microsoft.com/office/drawing/2014/main" id="{9D8F1111-31C2-9198-1E1B-0A5F6037E978}"/>
              </a:ext>
            </a:extLst>
          </p:cNvPr>
          <p:cNvSpPr>
            <a:spLocks noChangeAspect="1"/>
          </p:cNvSpPr>
          <p:nvPr/>
        </p:nvSpPr>
        <p:spPr bwMode="auto">
          <a:xfrm>
            <a:off x="3515849" y="3249063"/>
            <a:ext cx="52074" cy="47031"/>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1" name="Freeform 112">
            <a:extLst>
              <a:ext uri="{FF2B5EF4-FFF2-40B4-BE49-F238E27FC236}">
                <a16:creationId xmlns:a16="http://schemas.microsoft.com/office/drawing/2014/main" id="{118B20B1-9EE7-42F1-20A4-E3E9945C1871}"/>
              </a:ext>
            </a:extLst>
          </p:cNvPr>
          <p:cNvSpPr>
            <a:spLocks noChangeAspect="1"/>
          </p:cNvSpPr>
          <p:nvPr/>
        </p:nvSpPr>
        <p:spPr bwMode="auto">
          <a:xfrm>
            <a:off x="3224233" y="2186151"/>
            <a:ext cx="223919" cy="183422"/>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2" name="Freeform 113">
            <a:extLst>
              <a:ext uri="{FF2B5EF4-FFF2-40B4-BE49-F238E27FC236}">
                <a16:creationId xmlns:a16="http://schemas.microsoft.com/office/drawing/2014/main" id="{1E495D60-67FB-32D6-1D9C-BBC13E45DE85}"/>
              </a:ext>
            </a:extLst>
          </p:cNvPr>
          <p:cNvSpPr>
            <a:spLocks noChangeAspect="1"/>
          </p:cNvSpPr>
          <p:nvPr/>
        </p:nvSpPr>
        <p:spPr bwMode="auto">
          <a:xfrm>
            <a:off x="3267894" y="2543591"/>
            <a:ext cx="46867" cy="65844"/>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3" name="Freeform 114">
            <a:extLst>
              <a:ext uri="{FF2B5EF4-FFF2-40B4-BE49-F238E27FC236}">
                <a16:creationId xmlns:a16="http://schemas.microsoft.com/office/drawing/2014/main" id="{21F6E117-3CF2-94BE-3294-36188C1139E2}"/>
              </a:ext>
            </a:extLst>
          </p:cNvPr>
          <p:cNvSpPr>
            <a:spLocks noChangeAspect="1"/>
          </p:cNvSpPr>
          <p:nvPr/>
        </p:nvSpPr>
        <p:spPr bwMode="auto">
          <a:xfrm>
            <a:off x="3656449" y="4490693"/>
            <a:ext cx="192675" cy="126985"/>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4" name="Freeform 115">
            <a:extLst>
              <a:ext uri="{FF2B5EF4-FFF2-40B4-BE49-F238E27FC236}">
                <a16:creationId xmlns:a16="http://schemas.microsoft.com/office/drawing/2014/main" id="{C439A05A-ED23-7501-46F2-9336DC30AC8B}"/>
              </a:ext>
            </a:extLst>
          </p:cNvPr>
          <p:cNvSpPr>
            <a:spLocks noChangeAspect="1"/>
          </p:cNvSpPr>
          <p:nvPr/>
        </p:nvSpPr>
        <p:spPr bwMode="auto">
          <a:xfrm>
            <a:off x="3656449" y="4885757"/>
            <a:ext cx="72904" cy="47031"/>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6" name="Freeform 116">
            <a:extLst>
              <a:ext uri="{FF2B5EF4-FFF2-40B4-BE49-F238E27FC236}">
                <a16:creationId xmlns:a16="http://schemas.microsoft.com/office/drawing/2014/main" id="{3D8FF923-5D41-A067-8B70-F56494F31A4D}"/>
              </a:ext>
            </a:extLst>
          </p:cNvPr>
          <p:cNvSpPr>
            <a:spLocks noChangeAspect="1"/>
          </p:cNvSpPr>
          <p:nvPr/>
        </p:nvSpPr>
        <p:spPr bwMode="auto">
          <a:xfrm>
            <a:off x="3666864" y="4340192"/>
            <a:ext cx="36452" cy="28219"/>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8" name="Freeform 117">
            <a:extLst>
              <a:ext uri="{FF2B5EF4-FFF2-40B4-BE49-F238E27FC236}">
                <a16:creationId xmlns:a16="http://schemas.microsoft.com/office/drawing/2014/main" id="{865F3A5C-5E07-4B17-5064-BE1408E51145}"/>
              </a:ext>
            </a:extLst>
          </p:cNvPr>
          <p:cNvSpPr>
            <a:spLocks noChangeAspect="1"/>
          </p:cNvSpPr>
          <p:nvPr/>
        </p:nvSpPr>
        <p:spPr bwMode="auto">
          <a:xfrm>
            <a:off x="3573131" y="4509504"/>
            <a:ext cx="46867" cy="23516"/>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9" name="Freeform 118">
            <a:extLst>
              <a:ext uri="{FF2B5EF4-FFF2-40B4-BE49-F238E27FC236}">
                <a16:creationId xmlns:a16="http://schemas.microsoft.com/office/drawing/2014/main" id="{DF6F1196-A77D-2A56-FDC3-82FA7C7FE51F}"/>
              </a:ext>
            </a:extLst>
          </p:cNvPr>
          <p:cNvSpPr>
            <a:spLocks noChangeAspect="1"/>
          </p:cNvSpPr>
          <p:nvPr/>
        </p:nvSpPr>
        <p:spPr bwMode="auto">
          <a:xfrm>
            <a:off x="3557508" y="4481286"/>
            <a:ext cx="20830" cy="4703"/>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0" name="Freeform 119">
            <a:extLst>
              <a:ext uri="{FF2B5EF4-FFF2-40B4-BE49-F238E27FC236}">
                <a16:creationId xmlns:a16="http://schemas.microsoft.com/office/drawing/2014/main" id="{74E725DB-36F8-2ECF-450F-8F708B36F8B5}"/>
              </a:ext>
            </a:extLst>
          </p:cNvPr>
          <p:cNvSpPr>
            <a:spLocks noChangeAspect="1"/>
          </p:cNvSpPr>
          <p:nvPr/>
        </p:nvSpPr>
        <p:spPr bwMode="auto">
          <a:xfrm>
            <a:off x="3411700" y="4288457"/>
            <a:ext cx="145808" cy="216344"/>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1" name="Freeform 120">
            <a:extLst>
              <a:ext uri="{FF2B5EF4-FFF2-40B4-BE49-F238E27FC236}">
                <a16:creationId xmlns:a16="http://schemas.microsoft.com/office/drawing/2014/main" id="{8EC69412-A078-EF8F-44E7-02E46B0C01A9}"/>
              </a:ext>
            </a:extLst>
          </p:cNvPr>
          <p:cNvSpPr>
            <a:spLocks noChangeAspect="1"/>
          </p:cNvSpPr>
          <p:nvPr/>
        </p:nvSpPr>
        <p:spPr bwMode="auto">
          <a:xfrm>
            <a:off x="3536678" y="4504802"/>
            <a:ext cx="15622" cy="9406"/>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4" name="Freeform 121">
            <a:extLst>
              <a:ext uri="{FF2B5EF4-FFF2-40B4-BE49-F238E27FC236}">
                <a16:creationId xmlns:a16="http://schemas.microsoft.com/office/drawing/2014/main" id="{6C69DA18-4917-5AAB-C656-2BFD35A0EF7C}"/>
              </a:ext>
            </a:extLst>
          </p:cNvPr>
          <p:cNvSpPr>
            <a:spLocks noChangeAspect="1"/>
          </p:cNvSpPr>
          <p:nvPr/>
        </p:nvSpPr>
        <p:spPr bwMode="auto">
          <a:xfrm>
            <a:off x="3510641" y="4528317"/>
            <a:ext cx="20830" cy="1881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5" name="Freeform 122">
            <a:extLst>
              <a:ext uri="{FF2B5EF4-FFF2-40B4-BE49-F238E27FC236}">
                <a16:creationId xmlns:a16="http://schemas.microsoft.com/office/drawing/2014/main" id="{E4BE6E9B-1B1E-69DF-A2A2-D9793DC9F1D0}"/>
              </a:ext>
            </a:extLst>
          </p:cNvPr>
          <p:cNvSpPr>
            <a:spLocks noChangeAspect="1"/>
          </p:cNvSpPr>
          <p:nvPr/>
        </p:nvSpPr>
        <p:spPr bwMode="auto">
          <a:xfrm>
            <a:off x="3422114" y="4824616"/>
            <a:ext cx="83319" cy="112876"/>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6" name="Freeform 123">
            <a:extLst>
              <a:ext uri="{FF2B5EF4-FFF2-40B4-BE49-F238E27FC236}">
                <a16:creationId xmlns:a16="http://schemas.microsoft.com/office/drawing/2014/main" id="{86EEDE7E-62B8-17F2-40B9-A0F4C9EC304F}"/>
              </a:ext>
            </a:extLst>
          </p:cNvPr>
          <p:cNvSpPr>
            <a:spLocks noChangeAspect="1"/>
          </p:cNvSpPr>
          <p:nvPr/>
        </p:nvSpPr>
        <p:spPr bwMode="auto">
          <a:xfrm>
            <a:off x="3463774" y="4547130"/>
            <a:ext cx="36452" cy="28219"/>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7" name="Freeform 124">
            <a:extLst>
              <a:ext uri="{FF2B5EF4-FFF2-40B4-BE49-F238E27FC236}">
                <a16:creationId xmlns:a16="http://schemas.microsoft.com/office/drawing/2014/main" id="{07CB2965-17F6-6119-2BCF-88C73004C28D}"/>
              </a:ext>
            </a:extLst>
          </p:cNvPr>
          <p:cNvSpPr>
            <a:spLocks noChangeAspect="1"/>
          </p:cNvSpPr>
          <p:nvPr/>
        </p:nvSpPr>
        <p:spPr bwMode="auto">
          <a:xfrm>
            <a:off x="3390870" y="4072113"/>
            <a:ext cx="93733" cy="61141"/>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8" name="Freeform 125">
            <a:extLst>
              <a:ext uri="{FF2B5EF4-FFF2-40B4-BE49-F238E27FC236}">
                <a16:creationId xmlns:a16="http://schemas.microsoft.com/office/drawing/2014/main" id="{BEBC03C6-4BEE-A376-6434-4C4A0A3ED774}"/>
              </a:ext>
            </a:extLst>
          </p:cNvPr>
          <p:cNvSpPr>
            <a:spLocks noChangeAspect="1"/>
          </p:cNvSpPr>
          <p:nvPr/>
        </p:nvSpPr>
        <p:spPr bwMode="auto">
          <a:xfrm>
            <a:off x="3442944" y="4881053"/>
            <a:ext cx="10415" cy="9406"/>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9" name="Freeform 126">
            <a:extLst>
              <a:ext uri="{FF2B5EF4-FFF2-40B4-BE49-F238E27FC236}">
                <a16:creationId xmlns:a16="http://schemas.microsoft.com/office/drawing/2014/main" id="{C135A9C7-4E2E-2DE7-C854-AB082C5567A0}"/>
              </a:ext>
            </a:extLst>
          </p:cNvPr>
          <p:cNvSpPr>
            <a:spLocks noChangeAspect="1"/>
          </p:cNvSpPr>
          <p:nvPr/>
        </p:nvSpPr>
        <p:spPr bwMode="auto">
          <a:xfrm>
            <a:off x="3364833" y="4598865"/>
            <a:ext cx="83319" cy="103469"/>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0" name="Freeform 127">
            <a:extLst>
              <a:ext uri="{FF2B5EF4-FFF2-40B4-BE49-F238E27FC236}">
                <a16:creationId xmlns:a16="http://schemas.microsoft.com/office/drawing/2014/main" id="{EE483C92-6603-B09B-3AE0-5A6ACBCEE8E6}"/>
              </a:ext>
            </a:extLst>
          </p:cNvPr>
          <p:cNvSpPr>
            <a:spLocks noChangeAspect="1"/>
          </p:cNvSpPr>
          <p:nvPr/>
        </p:nvSpPr>
        <p:spPr bwMode="auto">
          <a:xfrm>
            <a:off x="3406493" y="4857538"/>
            <a:ext cx="15622" cy="23516"/>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1" name="Freeform 128">
            <a:extLst>
              <a:ext uri="{FF2B5EF4-FFF2-40B4-BE49-F238E27FC236}">
                <a16:creationId xmlns:a16="http://schemas.microsoft.com/office/drawing/2014/main" id="{01F7C1DA-9F08-E133-C093-8D2446367BFE}"/>
              </a:ext>
            </a:extLst>
          </p:cNvPr>
          <p:cNvSpPr>
            <a:spLocks noChangeAspect="1"/>
          </p:cNvSpPr>
          <p:nvPr/>
        </p:nvSpPr>
        <p:spPr bwMode="auto">
          <a:xfrm>
            <a:off x="3276307" y="4326082"/>
            <a:ext cx="98941" cy="131688"/>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2" name="Freeform 129">
            <a:extLst>
              <a:ext uri="{FF2B5EF4-FFF2-40B4-BE49-F238E27FC236}">
                <a16:creationId xmlns:a16="http://schemas.microsoft.com/office/drawing/2014/main" id="{2720EF0B-2FC9-D6FF-504A-AE35A84678DC}"/>
              </a:ext>
            </a:extLst>
          </p:cNvPr>
          <p:cNvSpPr>
            <a:spLocks noChangeAspect="1"/>
          </p:cNvSpPr>
          <p:nvPr/>
        </p:nvSpPr>
        <p:spPr bwMode="auto">
          <a:xfrm>
            <a:off x="3328381" y="4123847"/>
            <a:ext cx="36452" cy="32922"/>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3" name="Freeform 130">
            <a:extLst>
              <a:ext uri="{FF2B5EF4-FFF2-40B4-BE49-F238E27FC236}">
                <a16:creationId xmlns:a16="http://schemas.microsoft.com/office/drawing/2014/main" id="{E5CEBBDF-B8AA-88CD-D9BF-167024DDB0D0}"/>
              </a:ext>
            </a:extLst>
          </p:cNvPr>
          <p:cNvSpPr>
            <a:spLocks noChangeAspect="1"/>
          </p:cNvSpPr>
          <p:nvPr/>
        </p:nvSpPr>
        <p:spPr bwMode="auto">
          <a:xfrm>
            <a:off x="3192988" y="3940424"/>
            <a:ext cx="171845" cy="108172"/>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4" name="Freeform 131">
            <a:extLst>
              <a:ext uri="{FF2B5EF4-FFF2-40B4-BE49-F238E27FC236}">
                <a16:creationId xmlns:a16="http://schemas.microsoft.com/office/drawing/2014/main" id="{E083C169-3600-678F-6989-421958378D3B}"/>
              </a:ext>
            </a:extLst>
          </p:cNvPr>
          <p:cNvSpPr>
            <a:spLocks noChangeAspect="1"/>
          </p:cNvSpPr>
          <p:nvPr/>
        </p:nvSpPr>
        <p:spPr bwMode="auto">
          <a:xfrm>
            <a:off x="3245062" y="4650600"/>
            <a:ext cx="67696" cy="56437"/>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5" name="Freeform 132">
            <a:extLst>
              <a:ext uri="{FF2B5EF4-FFF2-40B4-BE49-F238E27FC236}">
                <a16:creationId xmlns:a16="http://schemas.microsoft.com/office/drawing/2014/main" id="{6ECEACCB-BF76-EABB-1F14-09AC070E07C9}"/>
              </a:ext>
            </a:extLst>
          </p:cNvPr>
          <p:cNvSpPr>
            <a:spLocks noChangeAspect="1"/>
          </p:cNvSpPr>
          <p:nvPr/>
        </p:nvSpPr>
        <p:spPr bwMode="auto">
          <a:xfrm>
            <a:off x="3224233" y="4410739"/>
            <a:ext cx="41659" cy="70548"/>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6" name="Freeform 133">
            <a:extLst>
              <a:ext uri="{FF2B5EF4-FFF2-40B4-BE49-F238E27FC236}">
                <a16:creationId xmlns:a16="http://schemas.microsoft.com/office/drawing/2014/main" id="{846C4A16-854C-EB97-0269-EABB6CFD216C}"/>
              </a:ext>
            </a:extLst>
          </p:cNvPr>
          <p:cNvSpPr>
            <a:spLocks noChangeAspect="1"/>
          </p:cNvSpPr>
          <p:nvPr/>
        </p:nvSpPr>
        <p:spPr bwMode="auto">
          <a:xfrm>
            <a:off x="3192988" y="4467177"/>
            <a:ext cx="36452" cy="14109"/>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7" name="Freeform 134">
            <a:extLst>
              <a:ext uri="{FF2B5EF4-FFF2-40B4-BE49-F238E27FC236}">
                <a16:creationId xmlns:a16="http://schemas.microsoft.com/office/drawing/2014/main" id="{E4D81924-36D8-52B4-1F02-0DD26C82B099}"/>
              </a:ext>
            </a:extLst>
          </p:cNvPr>
          <p:cNvSpPr>
            <a:spLocks noChangeAspect="1"/>
          </p:cNvSpPr>
          <p:nvPr/>
        </p:nvSpPr>
        <p:spPr bwMode="auto">
          <a:xfrm>
            <a:off x="3132016" y="3700564"/>
            <a:ext cx="177052" cy="23045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8" name="Freeform 135">
            <a:extLst>
              <a:ext uri="{FF2B5EF4-FFF2-40B4-BE49-F238E27FC236}">
                <a16:creationId xmlns:a16="http://schemas.microsoft.com/office/drawing/2014/main" id="{915AF5D8-6C23-B8CA-4304-CD1E67A156FB}"/>
              </a:ext>
            </a:extLst>
          </p:cNvPr>
          <p:cNvSpPr>
            <a:spLocks noChangeAspect="1"/>
          </p:cNvSpPr>
          <p:nvPr/>
        </p:nvSpPr>
        <p:spPr bwMode="auto">
          <a:xfrm>
            <a:off x="3210613" y="4058003"/>
            <a:ext cx="67696" cy="108172"/>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9" name="Freeform 136">
            <a:extLst>
              <a:ext uri="{FF2B5EF4-FFF2-40B4-BE49-F238E27FC236}">
                <a16:creationId xmlns:a16="http://schemas.microsoft.com/office/drawing/2014/main" id="{93EA5DE0-7CC4-8E1C-C4D3-D841BC414ACE}"/>
              </a:ext>
            </a:extLst>
          </p:cNvPr>
          <p:cNvSpPr>
            <a:spLocks noChangeAspect="1"/>
          </p:cNvSpPr>
          <p:nvPr/>
        </p:nvSpPr>
        <p:spPr bwMode="auto">
          <a:xfrm>
            <a:off x="3210613" y="4683522"/>
            <a:ext cx="62489" cy="47031"/>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0" name="Freeform 137">
            <a:extLst>
              <a:ext uri="{FF2B5EF4-FFF2-40B4-BE49-F238E27FC236}">
                <a16:creationId xmlns:a16="http://schemas.microsoft.com/office/drawing/2014/main" id="{A1D2AA22-66C2-AA92-01B5-6ED10646CC62}"/>
              </a:ext>
            </a:extLst>
          </p:cNvPr>
          <p:cNvSpPr>
            <a:spLocks noChangeAspect="1"/>
          </p:cNvSpPr>
          <p:nvPr/>
        </p:nvSpPr>
        <p:spPr bwMode="auto">
          <a:xfrm>
            <a:off x="3105979" y="4410739"/>
            <a:ext cx="72904" cy="103469"/>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1" name="Freeform 138">
            <a:extLst>
              <a:ext uri="{FF2B5EF4-FFF2-40B4-BE49-F238E27FC236}">
                <a16:creationId xmlns:a16="http://schemas.microsoft.com/office/drawing/2014/main" id="{B9847ED6-155E-F096-353E-49D6E7685A63}"/>
              </a:ext>
            </a:extLst>
          </p:cNvPr>
          <p:cNvSpPr>
            <a:spLocks noChangeAspect="1"/>
          </p:cNvSpPr>
          <p:nvPr/>
        </p:nvSpPr>
        <p:spPr bwMode="auto">
          <a:xfrm>
            <a:off x="3132016" y="3978050"/>
            <a:ext cx="41659" cy="23516"/>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2" name="Freeform 139">
            <a:extLst>
              <a:ext uri="{FF2B5EF4-FFF2-40B4-BE49-F238E27FC236}">
                <a16:creationId xmlns:a16="http://schemas.microsoft.com/office/drawing/2014/main" id="{21C9ECF6-2CF1-C300-F0A2-0290389FD069}"/>
              </a:ext>
            </a:extLst>
          </p:cNvPr>
          <p:cNvSpPr>
            <a:spLocks noChangeAspect="1"/>
          </p:cNvSpPr>
          <p:nvPr/>
        </p:nvSpPr>
        <p:spPr bwMode="auto">
          <a:xfrm>
            <a:off x="3085148" y="4603568"/>
            <a:ext cx="41659" cy="23516"/>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3" name="Freeform 140">
            <a:extLst>
              <a:ext uri="{FF2B5EF4-FFF2-40B4-BE49-F238E27FC236}">
                <a16:creationId xmlns:a16="http://schemas.microsoft.com/office/drawing/2014/main" id="{0D7E9637-3782-FC6E-CFFC-D7E2BB3E96A6}"/>
              </a:ext>
            </a:extLst>
          </p:cNvPr>
          <p:cNvSpPr>
            <a:spLocks noChangeAspect="1"/>
          </p:cNvSpPr>
          <p:nvPr/>
        </p:nvSpPr>
        <p:spPr bwMode="auto">
          <a:xfrm>
            <a:off x="3038282" y="4556536"/>
            <a:ext cx="41659" cy="47031"/>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4" name="Freeform 141">
            <a:extLst>
              <a:ext uri="{FF2B5EF4-FFF2-40B4-BE49-F238E27FC236}">
                <a16:creationId xmlns:a16="http://schemas.microsoft.com/office/drawing/2014/main" id="{57ED9F2D-A456-2041-03C6-F7334A31BA13}"/>
              </a:ext>
            </a:extLst>
          </p:cNvPr>
          <p:cNvSpPr>
            <a:spLocks noChangeAspect="1"/>
          </p:cNvSpPr>
          <p:nvPr/>
        </p:nvSpPr>
        <p:spPr bwMode="auto">
          <a:xfrm>
            <a:off x="2913303" y="4617678"/>
            <a:ext cx="145808" cy="84657"/>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5" name="Freeform 142">
            <a:extLst>
              <a:ext uri="{FF2B5EF4-FFF2-40B4-BE49-F238E27FC236}">
                <a16:creationId xmlns:a16="http://schemas.microsoft.com/office/drawing/2014/main" id="{9B7BBDF4-75C6-CEAB-560D-21C776446A52}"/>
              </a:ext>
            </a:extLst>
          </p:cNvPr>
          <p:cNvSpPr>
            <a:spLocks noChangeAspect="1"/>
          </p:cNvSpPr>
          <p:nvPr/>
        </p:nvSpPr>
        <p:spPr bwMode="auto">
          <a:xfrm>
            <a:off x="2981000" y="4293160"/>
            <a:ext cx="62489" cy="65844"/>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6" name="Freeform 143">
            <a:extLst>
              <a:ext uri="{FF2B5EF4-FFF2-40B4-BE49-F238E27FC236}">
                <a16:creationId xmlns:a16="http://schemas.microsoft.com/office/drawing/2014/main" id="{65B2B35C-9436-C8B9-9751-721B339679EF}"/>
              </a:ext>
            </a:extLst>
          </p:cNvPr>
          <p:cNvSpPr>
            <a:spLocks noChangeAspect="1"/>
          </p:cNvSpPr>
          <p:nvPr/>
        </p:nvSpPr>
        <p:spPr bwMode="auto">
          <a:xfrm>
            <a:off x="2939341" y="4086222"/>
            <a:ext cx="78111" cy="131688"/>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7" name="Freeform 144">
            <a:extLst>
              <a:ext uri="{FF2B5EF4-FFF2-40B4-BE49-F238E27FC236}">
                <a16:creationId xmlns:a16="http://schemas.microsoft.com/office/drawing/2014/main" id="{27431364-A182-ED87-249D-C175B5D679A4}"/>
              </a:ext>
            </a:extLst>
          </p:cNvPr>
          <p:cNvSpPr>
            <a:spLocks noChangeAspect="1"/>
          </p:cNvSpPr>
          <p:nvPr/>
        </p:nvSpPr>
        <p:spPr bwMode="auto">
          <a:xfrm>
            <a:off x="2892474" y="3935722"/>
            <a:ext cx="83319" cy="117579"/>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8" name="Freeform 145">
            <a:extLst>
              <a:ext uri="{FF2B5EF4-FFF2-40B4-BE49-F238E27FC236}">
                <a16:creationId xmlns:a16="http://schemas.microsoft.com/office/drawing/2014/main" id="{C720A320-21A3-39EA-C465-46AC5C10D8DA}"/>
              </a:ext>
            </a:extLst>
          </p:cNvPr>
          <p:cNvSpPr>
            <a:spLocks noChangeAspect="1"/>
          </p:cNvSpPr>
          <p:nvPr/>
        </p:nvSpPr>
        <p:spPr bwMode="auto">
          <a:xfrm>
            <a:off x="2861229" y="4584756"/>
            <a:ext cx="20830" cy="23516"/>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9" name="Freeform 146">
            <a:extLst>
              <a:ext uri="{FF2B5EF4-FFF2-40B4-BE49-F238E27FC236}">
                <a16:creationId xmlns:a16="http://schemas.microsoft.com/office/drawing/2014/main" id="{7AB68BFA-B919-392E-86E6-4F4D7E2F0321}"/>
              </a:ext>
            </a:extLst>
          </p:cNvPr>
          <p:cNvSpPr>
            <a:spLocks noChangeAspect="1"/>
          </p:cNvSpPr>
          <p:nvPr/>
        </p:nvSpPr>
        <p:spPr bwMode="auto">
          <a:xfrm>
            <a:off x="2798740" y="3888689"/>
            <a:ext cx="20830" cy="70548"/>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147">
            <a:extLst>
              <a:ext uri="{FF2B5EF4-FFF2-40B4-BE49-F238E27FC236}">
                <a16:creationId xmlns:a16="http://schemas.microsoft.com/office/drawing/2014/main" id="{EA725E41-02A0-70FB-D37C-43A36287DDCC}"/>
              </a:ext>
            </a:extLst>
          </p:cNvPr>
          <p:cNvSpPr>
            <a:spLocks noChangeAspect="1"/>
          </p:cNvSpPr>
          <p:nvPr/>
        </p:nvSpPr>
        <p:spPr bwMode="auto">
          <a:xfrm>
            <a:off x="869379" y="2769071"/>
            <a:ext cx="760285" cy="653737"/>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241" name="Freeform 148">
            <a:extLst>
              <a:ext uri="{FF2B5EF4-FFF2-40B4-BE49-F238E27FC236}">
                <a16:creationId xmlns:a16="http://schemas.microsoft.com/office/drawing/2014/main" id="{B0FEF4C7-2BD8-467D-B4FA-8378508473B5}"/>
              </a:ext>
            </a:extLst>
          </p:cNvPr>
          <p:cNvSpPr>
            <a:spLocks noChangeAspect="1"/>
          </p:cNvSpPr>
          <p:nvPr/>
        </p:nvSpPr>
        <p:spPr bwMode="auto">
          <a:xfrm>
            <a:off x="1101118" y="3437188"/>
            <a:ext cx="41659" cy="9406"/>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149">
            <a:extLst>
              <a:ext uri="{FF2B5EF4-FFF2-40B4-BE49-F238E27FC236}">
                <a16:creationId xmlns:a16="http://schemas.microsoft.com/office/drawing/2014/main" id="{D0B3808A-E4E9-B636-CCE6-C5E1DFD558C5}"/>
              </a:ext>
            </a:extLst>
          </p:cNvPr>
          <p:cNvSpPr>
            <a:spLocks noChangeAspect="1"/>
          </p:cNvSpPr>
          <p:nvPr/>
        </p:nvSpPr>
        <p:spPr bwMode="auto">
          <a:xfrm>
            <a:off x="1043836" y="3432485"/>
            <a:ext cx="20830" cy="14109"/>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3" name="Freeform 150">
            <a:extLst>
              <a:ext uri="{FF2B5EF4-FFF2-40B4-BE49-F238E27FC236}">
                <a16:creationId xmlns:a16="http://schemas.microsoft.com/office/drawing/2014/main" id="{2FC1B31D-2287-2792-16AB-BA079F187430}"/>
              </a:ext>
            </a:extLst>
          </p:cNvPr>
          <p:cNvSpPr>
            <a:spLocks noChangeAspect="1"/>
          </p:cNvSpPr>
          <p:nvPr/>
        </p:nvSpPr>
        <p:spPr bwMode="auto">
          <a:xfrm>
            <a:off x="1038630" y="3343125"/>
            <a:ext cx="20830" cy="23516"/>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4" name="Freeform 151">
            <a:extLst>
              <a:ext uri="{FF2B5EF4-FFF2-40B4-BE49-F238E27FC236}">
                <a16:creationId xmlns:a16="http://schemas.microsoft.com/office/drawing/2014/main" id="{AE834774-1F64-A6E0-F855-E95311153267}"/>
              </a:ext>
            </a:extLst>
          </p:cNvPr>
          <p:cNvSpPr>
            <a:spLocks noChangeAspect="1"/>
          </p:cNvSpPr>
          <p:nvPr/>
        </p:nvSpPr>
        <p:spPr bwMode="auto">
          <a:xfrm>
            <a:off x="767843" y="3700564"/>
            <a:ext cx="208297" cy="216344"/>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5" name="Freeform 152">
            <a:extLst>
              <a:ext uri="{FF2B5EF4-FFF2-40B4-BE49-F238E27FC236}">
                <a16:creationId xmlns:a16="http://schemas.microsoft.com/office/drawing/2014/main" id="{99A9B5C5-43AF-3850-CB45-83D7658BC132}"/>
              </a:ext>
            </a:extLst>
          </p:cNvPr>
          <p:cNvSpPr>
            <a:spLocks noChangeAspect="1"/>
          </p:cNvSpPr>
          <p:nvPr/>
        </p:nvSpPr>
        <p:spPr bwMode="auto">
          <a:xfrm>
            <a:off x="3429325" y="5675885"/>
            <a:ext cx="551987" cy="258673"/>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6" name="Freeform 153">
            <a:extLst>
              <a:ext uri="{FF2B5EF4-FFF2-40B4-BE49-F238E27FC236}">
                <a16:creationId xmlns:a16="http://schemas.microsoft.com/office/drawing/2014/main" id="{67A304BD-BABB-86C9-1F42-5E7D378FF169}"/>
              </a:ext>
            </a:extLst>
          </p:cNvPr>
          <p:cNvSpPr>
            <a:spLocks noChangeAspect="1"/>
          </p:cNvSpPr>
          <p:nvPr/>
        </p:nvSpPr>
        <p:spPr bwMode="auto">
          <a:xfrm>
            <a:off x="3861542" y="5962776"/>
            <a:ext cx="10415" cy="14109"/>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7" name="Freeform 154">
            <a:extLst>
              <a:ext uri="{FF2B5EF4-FFF2-40B4-BE49-F238E27FC236}">
                <a16:creationId xmlns:a16="http://schemas.microsoft.com/office/drawing/2014/main" id="{F5CBBB6F-DA0B-FD2D-BBD7-85D77B33C5CD}"/>
              </a:ext>
            </a:extLst>
          </p:cNvPr>
          <p:cNvSpPr>
            <a:spLocks noChangeAspect="1"/>
          </p:cNvSpPr>
          <p:nvPr/>
        </p:nvSpPr>
        <p:spPr bwMode="auto">
          <a:xfrm>
            <a:off x="3043489" y="5619447"/>
            <a:ext cx="489498" cy="36684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8" name="Freeform 155">
            <a:extLst>
              <a:ext uri="{FF2B5EF4-FFF2-40B4-BE49-F238E27FC236}">
                <a16:creationId xmlns:a16="http://schemas.microsoft.com/office/drawing/2014/main" id="{F4CFAE2D-72BE-CCDA-C7A6-235D481A202D}"/>
              </a:ext>
            </a:extLst>
          </p:cNvPr>
          <p:cNvSpPr>
            <a:spLocks noChangeAspect="1"/>
          </p:cNvSpPr>
          <p:nvPr/>
        </p:nvSpPr>
        <p:spPr bwMode="auto">
          <a:xfrm>
            <a:off x="3288725" y="5581822"/>
            <a:ext cx="36452" cy="23516"/>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9" name="Freeform 156">
            <a:extLst>
              <a:ext uri="{FF2B5EF4-FFF2-40B4-BE49-F238E27FC236}">
                <a16:creationId xmlns:a16="http://schemas.microsoft.com/office/drawing/2014/main" id="{6C9883F1-FCBA-7DCD-68F7-F4EE83DE685E}"/>
              </a:ext>
            </a:extLst>
          </p:cNvPr>
          <p:cNvSpPr>
            <a:spLocks noChangeAspect="1"/>
          </p:cNvSpPr>
          <p:nvPr/>
        </p:nvSpPr>
        <p:spPr bwMode="auto">
          <a:xfrm>
            <a:off x="2314449" y="5417211"/>
            <a:ext cx="494706" cy="376251"/>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0" name="Freeform 157">
            <a:extLst>
              <a:ext uri="{FF2B5EF4-FFF2-40B4-BE49-F238E27FC236}">
                <a16:creationId xmlns:a16="http://schemas.microsoft.com/office/drawing/2014/main" id="{DC43BC75-4EBD-77B3-AA73-7AE9A319513C}"/>
              </a:ext>
            </a:extLst>
          </p:cNvPr>
          <p:cNvSpPr>
            <a:spLocks noChangeAspect="1"/>
          </p:cNvSpPr>
          <p:nvPr/>
        </p:nvSpPr>
        <p:spPr bwMode="auto">
          <a:xfrm>
            <a:off x="2632103" y="6033324"/>
            <a:ext cx="46867" cy="42328"/>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1" name="Freeform 158">
            <a:extLst>
              <a:ext uri="{FF2B5EF4-FFF2-40B4-BE49-F238E27FC236}">
                <a16:creationId xmlns:a16="http://schemas.microsoft.com/office/drawing/2014/main" id="{24721ACE-AF3A-7D86-B4F5-DD2111E4CC4D}"/>
              </a:ext>
            </a:extLst>
          </p:cNvPr>
          <p:cNvSpPr>
            <a:spLocks noChangeAspect="1"/>
          </p:cNvSpPr>
          <p:nvPr/>
        </p:nvSpPr>
        <p:spPr bwMode="auto">
          <a:xfrm>
            <a:off x="1877026" y="2505965"/>
            <a:ext cx="494706" cy="442095"/>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252" name="Freeform 159">
            <a:extLst>
              <a:ext uri="{FF2B5EF4-FFF2-40B4-BE49-F238E27FC236}">
                <a16:creationId xmlns:a16="http://schemas.microsoft.com/office/drawing/2014/main" id="{F99266A4-D8EA-3DAF-1613-8B25E34D802D}"/>
              </a:ext>
            </a:extLst>
          </p:cNvPr>
          <p:cNvSpPr>
            <a:spLocks noChangeAspect="1"/>
          </p:cNvSpPr>
          <p:nvPr/>
        </p:nvSpPr>
        <p:spPr bwMode="auto">
          <a:xfrm>
            <a:off x="2908096" y="2684685"/>
            <a:ext cx="20830" cy="23516"/>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3" name="Freeform 160">
            <a:extLst>
              <a:ext uri="{FF2B5EF4-FFF2-40B4-BE49-F238E27FC236}">
                <a16:creationId xmlns:a16="http://schemas.microsoft.com/office/drawing/2014/main" id="{463823C9-9B2E-7B80-2ABC-BBD069BD30EA}"/>
              </a:ext>
            </a:extLst>
          </p:cNvPr>
          <p:cNvSpPr>
            <a:spLocks noChangeAspect="1"/>
          </p:cNvSpPr>
          <p:nvPr/>
        </p:nvSpPr>
        <p:spPr bwMode="auto">
          <a:xfrm>
            <a:off x="2819570" y="2647060"/>
            <a:ext cx="26037" cy="32922"/>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61">
            <a:extLst>
              <a:ext uri="{FF2B5EF4-FFF2-40B4-BE49-F238E27FC236}">
                <a16:creationId xmlns:a16="http://schemas.microsoft.com/office/drawing/2014/main" id="{EF2EB57C-6FD6-A34A-C4A8-4756EBB39828}"/>
              </a:ext>
            </a:extLst>
          </p:cNvPr>
          <p:cNvSpPr>
            <a:spLocks noChangeAspect="1"/>
          </p:cNvSpPr>
          <p:nvPr/>
        </p:nvSpPr>
        <p:spPr bwMode="auto">
          <a:xfrm>
            <a:off x="2788325" y="2886920"/>
            <a:ext cx="15622" cy="23516"/>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62">
            <a:extLst>
              <a:ext uri="{FF2B5EF4-FFF2-40B4-BE49-F238E27FC236}">
                <a16:creationId xmlns:a16="http://schemas.microsoft.com/office/drawing/2014/main" id="{9BCBAF2D-BE31-2BA2-E408-BD540BF144BA}"/>
              </a:ext>
            </a:extLst>
          </p:cNvPr>
          <p:cNvSpPr>
            <a:spLocks noChangeAspect="1"/>
          </p:cNvSpPr>
          <p:nvPr/>
        </p:nvSpPr>
        <p:spPr bwMode="auto">
          <a:xfrm>
            <a:off x="2762288" y="2694092"/>
            <a:ext cx="31245" cy="47031"/>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40" name="Freeform 163">
            <a:extLst>
              <a:ext uri="{FF2B5EF4-FFF2-40B4-BE49-F238E27FC236}">
                <a16:creationId xmlns:a16="http://schemas.microsoft.com/office/drawing/2014/main" id="{3EDC7986-4607-61BE-1C79-D9014DB70380}"/>
              </a:ext>
            </a:extLst>
          </p:cNvPr>
          <p:cNvSpPr>
            <a:spLocks noChangeAspect="1"/>
          </p:cNvSpPr>
          <p:nvPr/>
        </p:nvSpPr>
        <p:spPr bwMode="auto">
          <a:xfrm>
            <a:off x="2715422" y="2778748"/>
            <a:ext cx="20830" cy="51735"/>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1" name="Freeform 164">
            <a:extLst>
              <a:ext uri="{FF2B5EF4-FFF2-40B4-BE49-F238E27FC236}">
                <a16:creationId xmlns:a16="http://schemas.microsoft.com/office/drawing/2014/main" id="{9A560DF8-1B6C-19FE-1677-809E123168AC}"/>
              </a:ext>
            </a:extLst>
          </p:cNvPr>
          <p:cNvSpPr>
            <a:spLocks noChangeAspect="1"/>
          </p:cNvSpPr>
          <p:nvPr/>
        </p:nvSpPr>
        <p:spPr bwMode="auto">
          <a:xfrm>
            <a:off x="2647725" y="2745825"/>
            <a:ext cx="78111" cy="103469"/>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45" name="Freeform 165">
            <a:extLst>
              <a:ext uri="{FF2B5EF4-FFF2-40B4-BE49-F238E27FC236}">
                <a16:creationId xmlns:a16="http://schemas.microsoft.com/office/drawing/2014/main" id="{D575824F-53F3-FCF4-F5AE-BCA7FD7DAB93}"/>
              </a:ext>
            </a:extLst>
          </p:cNvPr>
          <p:cNvSpPr>
            <a:spLocks noChangeAspect="1"/>
          </p:cNvSpPr>
          <p:nvPr/>
        </p:nvSpPr>
        <p:spPr bwMode="auto">
          <a:xfrm>
            <a:off x="2512331" y="2792857"/>
            <a:ext cx="109356" cy="103469"/>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51" name="Freeform 166">
            <a:extLst>
              <a:ext uri="{FF2B5EF4-FFF2-40B4-BE49-F238E27FC236}">
                <a16:creationId xmlns:a16="http://schemas.microsoft.com/office/drawing/2014/main" id="{4CAAE1E7-6BBE-0BB4-A216-E243DE8895A4}"/>
              </a:ext>
            </a:extLst>
          </p:cNvPr>
          <p:cNvSpPr>
            <a:spLocks noChangeAspect="1"/>
          </p:cNvSpPr>
          <p:nvPr/>
        </p:nvSpPr>
        <p:spPr bwMode="auto">
          <a:xfrm>
            <a:off x="2397768" y="2797560"/>
            <a:ext cx="78111" cy="51735"/>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53" name="Freeform 167">
            <a:extLst>
              <a:ext uri="{FF2B5EF4-FFF2-40B4-BE49-F238E27FC236}">
                <a16:creationId xmlns:a16="http://schemas.microsoft.com/office/drawing/2014/main" id="{45058B15-E38E-E050-29F0-D517BFA08706}"/>
              </a:ext>
            </a:extLst>
          </p:cNvPr>
          <p:cNvSpPr>
            <a:spLocks noChangeAspect="1"/>
          </p:cNvSpPr>
          <p:nvPr/>
        </p:nvSpPr>
        <p:spPr bwMode="auto">
          <a:xfrm>
            <a:off x="924066" y="3178515"/>
            <a:ext cx="52074" cy="47031"/>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4" name="Freeform 168">
            <a:extLst>
              <a:ext uri="{FF2B5EF4-FFF2-40B4-BE49-F238E27FC236}">
                <a16:creationId xmlns:a16="http://schemas.microsoft.com/office/drawing/2014/main" id="{37B43CD4-6FCF-F759-C3EA-3B725768C6D4}"/>
              </a:ext>
            </a:extLst>
          </p:cNvPr>
          <p:cNvSpPr>
            <a:spLocks noChangeAspect="1"/>
          </p:cNvSpPr>
          <p:nvPr/>
        </p:nvSpPr>
        <p:spPr bwMode="auto">
          <a:xfrm>
            <a:off x="944895" y="3216140"/>
            <a:ext cx="20830" cy="23516"/>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5" name="Freeform 169">
            <a:extLst>
              <a:ext uri="{FF2B5EF4-FFF2-40B4-BE49-F238E27FC236}">
                <a16:creationId xmlns:a16="http://schemas.microsoft.com/office/drawing/2014/main" id="{75BBB64F-FAA1-F45E-A2FD-76DA490FE859}"/>
              </a:ext>
            </a:extLst>
          </p:cNvPr>
          <p:cNvSpPr>
            <a:spLocks noChangeAspect="1"/>
          </p:cNvSpPr>
          <p:nvPr/>
        </p:nvSpPr>
        <p:spPr bwMode="auto">
          <a:xfrm>
            <a:off x="887613" y="3281985"/>
            <a:ext cx="10415" cy="1881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6" name="Freeform 170">
            <a:extLst>
              <a:ext uri="{FF2B5EF4-FFF2-40B4-BE49-F238E27FC236}">
                <a16:creationId xmlns:a16="http://schemas.microsoft.com/office/drawing/2014/main" id="{9E47E035-9082-F901-48E9-4DC9FFCBB92F}"/>
              </a:ext>
            </a:extLst>
          </p:cNvPr>
          <p:cNvSpPr>
            <a:spLocks noChangeAspect="1"/>
          </p:cNvSpPr>
          <p:nvPr/>
        </p:nvSpPr>
        <p:spPr bwMode="auto">
          <a:xfrm>
            <a:off x="783465" y="3272578"/>
            <a:ext cx="78111" cy="159907"/>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7" name="Freeform 171">
            <a:extLst>
              <a:ext uri="{FF2B5EF4-FFF2-40B4-BE49-F238E27FC236}">
                <a16:creationId xmlns:a16="http://schemas.microsoft.com/office/drawing/2014/main" id="{50BD5D1E-66C7-55E4-A834-028606E29ADD}"/>
              </a:ext>
            </a:extLst>
          </p:cNvPr>
          <p:cNvSpPr>
            <a:spLocks noChangeAspect="1"/>
          </p:cNvSpPr>
          <p:nvPr/>
        </p:nvSpPr>
        <p:spPr bwMode="auto">
          <a:xfrm>
            <a:off x="616828" y="3296094"/>
            <a:ext cx="270787" cy="310407"/>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8" name="Freeform 172">
            <a:extLst>
              <a:ext uri="{FF2B5EF4-FFF2-40B4-BE49-F238E27FC236}">
                <a16:creationId xmlns:a16="http://schemas.microsoft.com/office/drawing/2014/main" id="{7288EF9B-793D-DB12-2D5D-54F2BC670300}"/>
              </a:ext>
            </a:extLst>
          </p:cNvPr>
          <p:cNvSpPr>
            <a:spLocks noChangeAspect="1"/>
          </p:cNvSpPr>
          <p:nvPr/>
        </p:nvSpPr>
        <p:spPr bwMode="auto">
          <a:xfrm>
            <a:off x="830332" y="3239656"/>
            <a:ext cx="10415" cy="9406"/>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9" name="Freeform 173">
            <a:extLst>
              <a:ext uri="{FF2B5EF4-FFF2-40B4-BE49-F238E27FC236}">
                <a16:creationId xmlns:a16="http://schemas.microsoft.com/office/drawing/2014/main" id="{3AEBA0B7-C798-D0F2-9B51-327345BA9FF8}"/>
              </a:ext>
            </a:extLst>
          </p:cNvPr>
          <p:cNvSpPr>
            <a:spLocks noChangeAspect="1"/>
          </p:cNvSpPr>
          <p:nvPr/>
        </p:nvSpPr>
        <p:spPr bwMode="auto">
          <a:xfrm>
            <a:off x="851162" y="3159702"/>
            <a:ext cx="41659" cy="56437"/>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0" name="Freeform 174">
            <a:extLst>
              <a:ext uri="{FF2B5EF4-FFF2-40B4-BE49-F238E27FC236}">
                <a16:creationId xmlns:a16="http://schemas.microsoft.com/office/drawing/2014/main" id="{9E5E4B33-7412-6B28-1E52-1C488EC25E46}"/>
              </a:ext>
            </a:extLst>
          </p:cNvPr>
          <p:cNvSpPr>
            <a:spLocks noChangeAspect="1"/>
          </p:cNvSpPr>
          <p:nvPr/>
        </p:nvSpPr>
        <p:spPr bwMode="auto">
          <a:xfrm>
            <a:off x="752221" y="3037421"/>
            <a:ext cx="98941" cy="19282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1" name="Freeform 175">
            <a:extLst>
              <a:ext uri="{FF2B5EF4-FFF2-40B4-BE49-F238E27FC236}">
                <a16:creationId xmlns:a16="http://schemas.microsoft.com/office/drawing/2014/main" id="{DF71EC33-E453-DE8A-B49A-F5F53036775D}"/>
              </a:ext>
            </a:extLst>
          </p:cNvPr>
          <p:cNvSpPr>
            <a:spLocks noChangeAspect="1"/>
          </p:cNvSpPr>
          <p:nvPr/>
        </p:nvSpPr>
        <p:spPr bwMode="auto">
          <a:xfrm>
            <a:off x="517886" y="2727013"/>
            <a:ext cx="52074" cy="42328"/>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2" name="Freeform 176">
            <a:extLst>
              <a:ext uri="{FF2B5EF4-FFF2-40B4-BE49-F238E27FC236}">
                <a16:creationId xmlns:a16="http://schemas.microsoft.com/office/drawing/2014/main" id="{F26D4FB6-04F6-1BD6-3856-C3AD660C7EAC}"/>
              </a:ext>
            </a:extLst>
          </p:cNvPr>
          <p:cNvSpPr>
            <a:spLocks noChangeAspect="1"/>
          </p:cNvSpPr>
          <p:nvPr/>
        </p:nvSpPr>
        <p:spPr bwMode="auto">
          <a:xfrm>
            <a:off x="267930" y="2280215"/>
            <a:ext cx="260371" cy="348033"/>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3" name="Freeform 178">
            <a:extLst>
              <a:ext uri="{FF2B5EF4-FFF2-40B4-BE49-F238E27FC236}">
                <a16:creationId xmlns:a16="http://schemas.microsoft.com/office/drawing/2014/main" id="{704D46DD-5404-5227-527C-416EEFC7A42F}"/>
              </a:ext>
            </a:extLst>
          </p:cNvPr>
          <p:cNvSpPr>
            <a:spLocks noChangeAspect="1"/>
          </p:cNvSpPr>
          <p:nvPr/>
        </p:nvSpPr>
        <p:spPr bwMode="auto">
          <a:xfrm>
            <a:off x="3647551" y="921006"/>
            <a:ext cx="567609" cy="738394"/>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4" name="Freeform 179">
            <a:extLst>
              <a:ext uri="{FF2B5EF4-FFF2-40B4-BE49-F238E27FC236}">
                <a16:creationId xmlns:a16="http://schemas.microsoft.com/office/drawing/2014/main" id="{813402BD-9978-FB57-AFEE-2316D70C2F4E}"/>
              </a:ext>
            </a:extLst>
          </p:cNvPr>
          <p:cNvSpPr>
            <a:spLocks noChangeAspect="1"/>
          </p:cNvSpPr>
          <p:nvPr/>
        </p:nvSpPr>
        <p:spPr bwMode="auto">
          <a:xfrm>
            <a:off x="3448152" y="1847525"/>
            <a:ext cx="140601" cy="79953"/>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5" name="Freeform 180">
            <a:extLst>
              <a:ext uri="{FF2B5EF4-FFF2-40B4-BE49-F238E27FC236}">
                <a16:creationId xmlns:a16="http://schemas.microsoft.com/office/drawing/2014/main" id="{04AE5303-19B6-7601-100D-E8DE16A31716}"/>
              </a:ext>
            </a:extLst>
          </p:cNvPr>
          <p:cNvSpPr>
            <a:spLocks noChangeAspect="1"/>
          </p:cNvSpPr>
          <p:nvPr/>
        </p:nvSpPr>
        <p:spPr bwMode="auto">
          <a:xfrm>
            <a:off x="2668554" y="1339586"/>
            <a:ext cx="541572" cy="343329"/>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6" name="Freeform 181">
            <a:extLst>
              <a:ext uri="{FF2B5EF4-FFF2-40B4-BE49-F238E27FC236}">
                <a16:creationId xmlns:a16="http://schemas.microsoft.com/office/drawing/2014/main" id="{7D159CA4-1580-4946-2FAD-B4AA1B94E55D}"/>
              </a:ext>
            </a:extLst>
          </p:cNvPr>
          <p:cNvSpPr>
            <a:spLocks noChangeAspect="1"/>
          </p:cNvSpPr>
          <p:nvPr/>
        </p:nvSpPr>
        <p:spPr bwMode="auto">
          <a:xfrm>
            <a:off x="3033074" y="1626478"/>
            <a:ext cx="145808" cy="164610"/>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7" name="Freeform 182">
            <a:extLst>
              <a:ext uri="{FF2B5EF4-FFF2-40B4-BE49-F238E27FC236}">
                <a16:creationId xmlns:a16="http://schemas.microsoft.com/office/drawing/2014/main" id="{12258883-5417-35F7-B2BD-341786F313C9}"/>
              </a:ext>
            </a:extLst>
          </p:cNvPr>
          <p:cNvSpPr>
            <a:spLocks noChangeAspect="1"/>
          </p:cNvSpPr>
          <p:nvPr/>
        </p:nvSpPr>
        <p:spPr bwMode="auto">
          <a:xfrm>
            <a:off x="2199886" y="1720541"/>
            <a:ext cx="770700" cy="536158"/>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8" name="Freeform 183">
            <a:extLst>
              <a:ext uri="{FF2B5EF4-FFF2-40B4-BE49-F238E27FC236}">
                <a16:creationId xmlns:a16="http://schemas.microsoft.com/office/drawing/2014/main" id="{902CE9B2-3374-DD45-5CEA-85072EA4BA4B}"/>
              </a:ext>
            </a:extLst>
          </p:cNvPr>
          <p:cNvSpPr>
            <a:spLocks noChangeAspect="1"/>
          </p:cNvSpPr>
          <p:nvPr/>
        </p:nvSpPr>
        <p:spPr bwMode="auto">
          <a:xfrm>
            <a:off x="2684177" y="1960401"/>
            <a:ext cx="26037" cy="14109"/>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9" name="Freeform 184">
            <a:extLst>
              <a:ext uri="{FF2B5EF4-FFF2-40B4-BE49-F238E27FC236}">
                <a16:creationId xmlns:a16="http://schemas.microsoft.com/office/drawing/2014/main" id="{384898C2-D387-B823-89CA-BBA443AC76EA}"/>
              </a:ext>
            </a:extLst>
          </p:cNvPr>
          <p:cNvSpPr>
            <a:spLocks noChangeAspect="1"/>
          </p:cNvSpPr>
          <p:nvPr/>
        </p:nvSpPr>
        <p:spPr bwMode="auto">
          <a:xfrm>
            <a:off x="2361316" y="2059166"/>
            <a:ext cx="249956" cy="21164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0" name="Freeform 185">
            <a:extLst>
              <a:ext uri="{FF2B5EF4-FFF2-40B4-BE49-F238E27FC236}">
                <a16:creationId xmlns:a16="http://schemas.microsoft.com/office/drawing/2014/main" id="{51049DF7-8251-089E-646C-9CF393EF2A1F}"/>
              </a:ext>
            </a:extLst>
          </p:cNvPr>
          <p:cNvSpPr>
            <a:spLocks noChangeAspect="1"/>
          </p:cNvSpPr>
          <p:nvPr/>
        </p:nvSpPr>
        <p:spPr bwMode="auto">
          <a:xfrm>
            <a:off x="2876851" y="3691158"/>
            <a:ext cx="26037" cy="28219"/>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71" name="Freeform 186">
            <a:extLst>
              <a:ext uri="{FF2B5EF4-FFF2-40B4-BE49-F238E27FC236}">
                <a16:creationId xmlns:a16="http://schemas.microsoft.com/office/drawing/2014/main" id="{178ACDC4-9551-7883-3A07-06D86AE9F3C7}"/>
              </a:ext>
            </a:extLst>
          </p:cNvPr>
          <p:cNvSpPr>
            <a:spLocks noChangeAspect="1"/>
          </p:cNvSpPr>
          <p:nvPr/>
        </p:nvSpPr>
        <p:spPr bwMode="auto">
          <a:xfrm>
            <a:off x="2819570" y="3573579"/>
            <a:ext cx="15622" cy="4703"/>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2" name="Freeform 187">
            <a:extLst>
              <a:ext uri="{FF2B5EF4-FFF2-40B4-BE49-F238E27FC236}">
                <a16:creationId xmlns:a16="http://schemas.microsoft.com/office/drawing/2014/main" id="{EA6E4360-858D-E09E-874C-2D6A37FAA9E1}"/>
              </a:ext>
            </a:extLst>
          </p:cNvPr>
          <p:cNvSpPr>
            <a:spLocks noChangeAspect="1"/>
          </p:cNvSpPr>
          <p:nvPr/>
        </p:nvSpPr>
        <p:spPr bwMode="auto">
          <a:xfrm>
            <a:off x="2074907" y="2919842"/>
            <a:ext cx="1005034" cy="813644"/>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3" name="Freeform 188">
            <a:extLst>
              <a:ext uri="{FF2B5EF4-FFF2-40B4-BE49-F238E27FC236}">
                <a16:creationId xmlns:a16="http://schemas.microsoft.com/office/drawing/2014/main" id="{0104DEA0-6BFE-7B15-4FF8-613213C19F75}"/>
              </a:ext>
            </a:extLst>
          </p:cNvPr>
          <p:cNvSpPr>
            <a:spLocks noChangeAspect="1"/>
          </p:cNvSpPr>
          <p:nvPr/>
        </p:nvSpPr>
        <p:spPr bwMode="auto">
          <a:xfrm>
            <a:off x="3012244" y="2957467"/>
            <a:ext cx="124978" cy="155204"/>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74" name="Freeform 189">
            <a:extLst>
              <a:ext uri="{FF2B5EF4-FFF2-40B4-BE49-F238E27FC236}">
                <a16:creationId xmlns:a16="http://schemas.microsoft.com/office/drawing/2014/main" id="{32EA3E5A-2887-6BDF-6728-C8190BF504C8}"/>
              </a:ext>
            </a:extLst>
          </p:cNvPr>
          <p:cNvSpPr>
            <a:spLocks noChangeAspect="1"/>
          </p:cNvSpPr>
          <p:nvPr/>
        </p:nvSpPr>
        <p:spPr bwMode="auto">
          <a:xfrm>
            <a:off x="2803947" y="3432485"/>
            <a:ext cx="15622" cy="14109"/>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5" name="Freeform 190">
            <a:extLst>
              <a:ext uri="{FF2B5EF4-FFF2-40B4-BE49-F238E27FC236}">
                <a16:creationId xmlns:a16="http://schemas.microsoft.com/office/drawing/2014/main" id="{9DA61503-F935-4BCB-C744-562DB364C646}"/>
              </a:ext>
            </a:extLst>
          </p:cNvPr>
          <p:cNvSpPr>
            <a:spLocks noChangeAspect="1"/>
          </p:cNvSpPr>
          <p:nvPr/>
        </p:nvSpPr>
        <p:spPr bwMode="auto">
          <a:xfrm>
            <a:off x="2387353" y="1697024"/>
            <a:ext cx="140601" cy="47031"/>
          </a:xfrm>
          <a:custGeom>
            <a:avLst/>
            <a:gdLst>
              <a:gd name="T0" fmla="*/ 0 w 94"/>
              <a:gd name="T1" fmla="*/ 0 h 34"/>
              <a:gd name="T2" fmla="*/ 0 w 94"/>
              <a:gd name="T3" fmla="*/ 0 h 34"/>
              <a:gd name="T4" fmla="*/ 0 w 94"/>
              <a:gd name="T5" fmla="*/ 0 h 34"/>
              <a:gd name="T6" fmla="*/ 0 w 94"/>
              <a:gd name="T7" fmla="*/ 0 h 34"/>
              <a:gd name="T8" fmla="*/ 0 w 94"/>
              <a:gd name="T9" fmla="*/ 0 h 34"/>
              <a:gd name="T10" fmla="*/ 0 w 94"/>
              <a:gd name="T11" fmla="*/ 0 h 34"/>
              <a:gd name="T12" fmla="*/ 0 w 94"/>
              <a:gd name="T13" fmla="*/ 0 h 34"/>
              <a:gd name="T14" fmla="*/ 0 w 94"/>
              <a:gd name="T15" fmla="*/ 0 h 34"/>
              <a:gd name="T16" fmla="*/ 0 w 94"/>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34">
                <a:moveTo>
                  <a:pt x="65" y="25"/>
                </a:moveTo>
                <a:lnTo>
                  <a:pt x="39" y="12"/>
                </a:lnTo>
                <a:lnTo>
                  <a:pt x="23" y="17"/>
                </a:lnTo>
                <a:lnTo>
                  <a:pt x="0" y="11"/>
                </a:lnTo>
                <a:lnTo>
                  <a:pt x="3" y="2"/>
                </a:lnTo>
                <a:lnTo>
                  <a:pt x="62" y="0"/>
                </a:lnTo>
                <a:lnTo>
                  <a:pt x="94" y="19"/>
                </a:lnTo>
                <a:lnTo>
                  <a:pt x="74" y="34"/>
                </a:lnTo>
                <a:lnTo>
                  <a:pt x="65" y="2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6" name="Freeform 191">
            <a:extLst>
              <a:ext uri="{FF2B5EF4-FFF2-40B4-BE49-F238E27FC236}">
                <a16:creationId xmlns:a16="http://schemas.microsoft.com/office/drawing/2014/main" id="{64A39573-5461-182A-C58B-16F845590299}"/>
              </a:ext>
            </a:extLst>
          </p:cNvPr>
          <p:cNvSpPr>
            <a:spLocks noChangeAspect="1"/>
          </p:cNvSpPr>
          <p:nvPr/>
        </p:nvSpPr>
        <p:spPr bwMode="auto">
          <a:xfrm>
            <a:off x="2350901" y="3343125"/>
            <a:ext cx="41659" cy="23516"/>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7" name="Freeform 192">
            <a:extLst>
              <a:ext uri="{FF2B5EF4-FFF2-40B4-BE49-F238E27FC236}">
                <a16:creationId xmlns:a16="http://schemas.microsoft.com/office/drawing/2014/main" id="{03C1EE09-FB94-F49A-61E2-3E730C2797B5}"/>
              </a:ext>
            </a:extLst>
          </p:cNvPr>
          <p:cNvSpPr>
            <a:spLocks noChangeAspect="1"/>
          </p:cNvSpPr>
          <p:nvPr/>
        </p:nvSpPr>
        <p:spPr bwMode="auto">
          <a:xfrm>
            <a:off x="2288412" y="3376047"/>
            <a:ext cx="72904" cy="32922"/>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8" name="Freeform 193">
            <a:extLst>
              <a:ext uri="{FF2B5EF4-FFF2-40B4-BE49-F238E27FC236}">
                <a16:creationId xmlns:a16="http://schemas.microsoft.com/office/drawing/2014/main" id="{D5B54A6C-751C-3BC2-5F2C-A7E97E7D526C}"/>
              </a:ext>
            </a:extLst>
          </p:cNvPr>
          <p:cNvSpPr>
            <a:spLocks noChangeAspect="1"/>
          </p:cNvSpPr>
          <p:nvPr/>
        </p:nvSpPr>
        <p:spPr bwMode="auto">
          <a:xfrm>
            <a:off x="2231130" y="1678212"/>
            <a:ext cx="88527" cy="47031"/>
          </a:xfrm>
          <a:custGeom>
            <a:avLst/>
            <a:gdLst>
              <a:gd name="T0" fmla="*/ 0 w 60"/>
              <a:gd name="T1" fmla="*/ 0 h 31"/>
              <a:gd name="T2" fmla="*/ 0 w 60"/>
              <a:gd name="T3" fmla="*/ 0 h 31"/>
              <a:gd name="T4" fmla="*/ 0 w 60"/>
              <a:gd name="T5" fmla="*/ 0 h 31"/>
              <a:gd name="T6" fmla="*/ 0 w 60"/>
              <a:gd name="T7" fmla="*/ 0 h 31"/>
              <a:gd name="T8" fmla="*/ 0 w 60"/>
              <a:gd name="T9" fmla="*/ 0 h 31"/>
              <a:gd name="T10" fmla="*/ 0 w 6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
                <a:moveTo>
                  <a:pt x="8" y="21"/>
                </a:moveTo>
                <a:lnTo>
                  <a:pt x="0" y="2"/>
                </a:lnTo>
                <a:lnTo>
                  <a:pt x="32" y="0"/>
                </a:lnTo>
                <a:lnTo>
                  <a:pt x="60" y="21"/>
                </a:lnTo>
                <a:lnTo>
                  <a:pt x="41" y="31"/>
                </a:lnTo>
                <a:lnTo>
                  <a:pt x="8" y="2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9" name="Freeform 194">
            <a:extLst>
              <a:ext uri="{FF2B5EF4-FFF2-40B4-BE49-F238E27FC236}">
                <a16:creationId xmlns:a16="http://schemas.microsoft.com/office/drawing/2014/main" id="{AB57C30F-95A7-25A2-D216-5F8BD55DD021}"/>
              </a:ext>
            </a:extLst>
          </p:cNvPr>
          <p:cNvSpPr>
            <a:spLocks noChangeAspect="1"/>
          </p:cNvSpPr>
          <p:nvPr/>
        </p:nvSpPr>
        <p:spPr bwMode="auto">
          <a:xfrm>
            <a:off x="2026277" y="2536597"/>
            <a:ext cx="83320" cy="84657"/>
          </a:xfrm>
          <a:custGeom>
            <a:avLst/>
            <a:gdLst>
              <a:gd name="T0" fmla="*/ 0 w 58"/>
              <a:gd name="T1" fmla="*/ 0 h 53"/>
              <a:gd name="T2" fmla="*/ 0 w 58"/>
              <a:gd name="T3" fmla="*/ 0 h 53"/>
              <a:gd name="T4" fmla="*/ 0 w 58"/>
              <a:gd name="T5" fmla="*/ 0 h 53"/>
              <a:gd name="T6" fmla="*/ 0 w 58"/>
              <a:gd name="T7" fmla="*/ 0 h 53"/>
              <a:gd name="T8" fmla="*/ 0 w 58"/>
              <a:gd name="T9" fmla="*/ 0 h 53"/>
              <a:gd name="T10" fmla="*/ 0 w 58"/>
              <a:gd name="T11" fmla="*/ 0 h 53"/>
              <a:gd name="T12" fmla="*/ 0 w 58"/>
              <a:gd name="T13" fmla="*/ 0 h 53"/>
              <a:gd name="T14" fmla="*/ 0 w 58"/>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53">
                <a:moveTo>
                  <a:pt x="0" y="22"/>
                </a:moveTo>
                <a:lnTo>
                  <a:pt x="2" y="4"/>
                </a:lnTo>
                <a:lnTo>
                  <a:pt x="9" y="0"/>
                </a:lnTo>
                <a:lnTo>
                  <a:pt x="25" y="10"/>
                </a:lnTo>
                <a:lnTo>
                  <a:pt x="37" y="11"/>
                </a:lnTo>
                <a:lnTo>
                  <a:pt x="58" y="37"/>
                </a:lnTo>
                <a:lnTo>
                  <a:pt x="39" y="53"/>
                </a:lnTo>
                <a:lnTo>
                  <a:pt x="0"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0" name="Freeform 195">
            <a:extLst>
              <a:ext uri="{FF2B5EF4-FFF2-40B4-BE49-F238E27FC236}">
                <a16:creationId xmlns:a16="http://schemas.microsoft.com/office/drawing/2014/main" id="{9D218A5E-3DBE-0AA4-A014-F614904DDAA2}"/>
              </a:ext>
            </a:extLst>
          </p:cNvPr>
          <p:cNvSpPr>
            <a:spLocks noChangeAspect="1"/>
          </p:cNvSpPr>
          <p:nvPr/>
        </p:nvSpPr>
        <p:spPr bwMode="auto">
          <a:xfrm>
            <a:off x="1257341" y="3220843"/>
            <a:ext cx="119771" cy="70548"/>
          </a:xfrm>
          <a:custGeom>
            <a:avLst/>
            <a:gdLst>
              <a:gd name="T0" fmla="*/ 0 w 80"/>
              <a:gd name="T1" fmla="*/ 0 h 48"/>
              <a:gd name="T2" fmla="*/ 0 w 80"/>
              <a:gd name="T3" fmla="*/ 0 h 48"/>
              <a:gd name="T4" fmla="*/ 0 w 80"/>
              <a:gd name="T5" fmla="*/ 0 h 48"/>
              <a:gd name="T6" fmla="*/ 0 w 80"/>
              <a:gd name="T7" fmla="*/ 0 h 48"/>
              <a:gd name="T8" fmla="*/ 0 w 80"/>
              <a:gd name="T9" fmla="*/ 0 h 48"/>
              <a:gd name="T10" fmla="*/ 0 w 80"/>
              <a:gd name="T11" fmla="*/ 0 h 48"/>
              <a:gd name="T12" fmla="*/ 0 w 80"/>
              <a:gd name="T13" fmla="*/ 0 h 48"/>
              <a:gd name="T14" fmla="*/ 0 w 80"/>
              <a:gd name="T15" fmla="*/ 0 h 48"/>
              <a:gd name="T16" fmla="*/ 0 w 80"/>
              <a:gd name="T17" fmla="*/ 0 h 48"/>
              <a:gd name="T18" fmla="*/ 0 w 8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8">
                <a:moveTo>
                  <a:pt x="65" y="48"/>
                </a:moveTo>
                <a:lnTo>
                  <a:pt x="30" y="26"/>
                </a:lnTo>
                <a:lnTo>
                  <a:pt x="5" y="31"/>
                </a:lnTo>
                <a:lnTo>
                  <a:pt x="0" y="25"/>
                </a:lnTo>
                <a:lnTo>
                  <a:pt x="8" y="8"/>
                </a:lnTo>
                <a:lnTo>
                  <a:pt x="30" y="0"/>
                </a:lnTo>
                <a:lnTo>
                  <a:pt x="62" y="8"/>
                </a:lnTo>
                <a:lnTo>
                  <a:pt x="80" y="35"/>
                </a:lnTo>
                <a:lnTo>
                  <a:pt x="80" y="43"/>
                </a:lnTo>
                <a:lnTo>
                  <a:pt x="65" y="4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1" name="Freeform 196">
            <a:extLst>
              <a:ext uri="{FF2B5EF4-FFF2-40B4-BE49-F238E27FC236}">
                <a16:creationId xmlns:a16="http://schemas.microsoft.com/office/drawing/2014/main" id="{E2D32023-76C4-550A-677A-55C7707A7E4F}"/>
              </a:ext>
            </a:extLst>
          </p:cNvPr>
          <p:cNvSpPr>
            <a:spLocks noChangeAspect="1"/>
          </p:cNvSpPr>
          <p:nvPr/>
        </p:nvSpPr>
        <p:spPr bwMode="auto">
          <a:xfrm>
            <a:off x="1200059" y="3230250"/>
            <a:ext cx="41659" cy="3762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2" name="Freeform 197">
            <a:extLst>
              <a:ext uri="{FF2B5EF4-FFF2-40B4-BE49-F238E27FC236}">
                <a16:creationId xmlns:a16="http://schemas.microsoft.com/office/drawing/2014/main" id="{CE6C50CC-7013-CEDA-A8FF-73E9B6FE9BB0}"/>
              </a:ext>
            </a:extLst>
          </p:cNvPr>
          <p:cNvSpPr>
            <a:spLocks noChangeAspect="1"/>
          </p:cNvSpPr>
          <p:nvPr/>
        </p:nvSpPr>
        <p:spPr bwMode="auto">
          <a:xfrm>
            <a:off x="1121948" y="3159702"/>
            <a:ext cx="26037" cy="32922"/>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3" name="Freeform 198">
            <a:extLst>
              <a:ext uri="{FF2B5EF4-FFF2-40B4-BE49-F238E27FC236}">
                <a16:creationId xmlns:a16="http://schemas.microsoft.com/office/drawing/2014/main" id="{4E08D68A-F414-3C43-5F80-ED44C1630611}"/>
              </a:ext>
            </a:extLst>
          </p:cNvPr>
          <p:cNvSpPr>
            <a:spLocks noChangeAspect="1"/>
          </p:cNvSpPr>
          <p:nvPr/>
        </p:nvSpPr>
        <p:spPr bwMode="auto">
          <a:xfrm>
            <a:off x="1101118" y="3060936"/>
            <a:ext cx="15622" cy="65844"/>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5" name="Freeform 200">
            <a:extLst>
              <a:ext uri="{FF2B5EF4-FFF2-40B4-BE49-F238E27FC236}">
                <a16:creationId xmlns:a16="http://schemas.microsoft.com/office/drawing/2014/main" id="{6AE1AA6D-0EA6-445E-88A3-CE3CCC44B1BE}"/>
              </a:ext>
            </a:extLst>
          </p:cNvPr>
          <p:cNvSpPr>
            <a:spLocks noChangeAspect="1"/>
          </p:cNvSpPr>
          <p:nvPr/>
        </p:nvSpPr>
        <p:spPr bwMode="auto">
          <a:xfrm>
            <a:off x="903236" y="3004499"/>
            <a:ext cx="31245" cy="28219"/>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86" name="Freeform 201">
            <a:extLst>
              <a:ext uri="{FF2B5EF4-FFF2-40B4-BE49-F238E27FC236}">
                <a16:creationId xmlns:a16="http://schemas.microsoft.com/office/drawing/2014/main" id="{0E942DAF-2189-9B73-837E-7AD24AE90B54}"/>
              </a:ext>
            </a:extLst>
          </p:cNvPr>
          <p:cNvSpPr>
            <a:spLocks noChangeAspect="1"/>
          </p:cNvSpPr>
          <p:nvPr/>
        </p:nvSpPr>
        <p:spPr bwMode="auto">
          <a:xfrm>
            <a:off x="1174022" y="3296094"/>
            <a:ext cx="31245" cy="47031"/>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7" name="Rectangle 686">
            <a:extLst>
              <a:ext uri="{FF2B5EF4-FFF2-40B4-BE49-F238E27FC236}">
                <a16:creationId xmlns:a16="http://schemas.microsoft.com/office/drawing/2014/main" id="{9CD46A83-6EC9-D6ED-3E9C-57819E1F5773}"/>
              </a:ext>
            </a:extLst>
          </p:cNvPr>
          <p:cNvSpPr/>
          <p:nvPr/>
        </p:nvSpPr>
        <p:spPr bwMode="auto">
          <a:xfrm>
            <a:off x="244434" y="854787"/>
            <a:ext cx="4553684" cy="5399503"/>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688" name="TextBox 687">
            <a:extLst>
              <a:ext uri="{FF2B5EF4-FFF2-40B4-BE49-F238E27FC236}">
                <a16:creationId xmlns:a16="http://schemas.microsoft.com/office/drawing/2014/main" id="{ECF74A28-88DA-BA8E-E5F1-88E296C7D8B1}"/>
              </a:ext>
            </a:extLst>
          </p:cNvPr>
          <p:cNvSpPr txBox="1"/>
          <p:nvPr/>
        </p:nvSpPr>
        <p:spPr>
          <a:xfrm>
            <a:off x="790617" y="4996632"/>
            <a:ext cx="1372816"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1.000.000 – 2.500.000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900" dirty="0">
                <a:solidFill>
                  <a:prstClr val="black"/>
                </a:solidFill>
              </a:rPr>
              <a:t>2.500.001 – 5.000.000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5.000.001 – 7.500.000</a:t>
            </a:r>
            <a:endParaRPr lang="el-GR"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7.500.001 </a:t>
            </a:r>
            <a:r>
              <a:rPr lang="el-GR" dirty="0">
                <a:solidFill>
                  <a:prstClr val="black"/>
                </a:solidFill>
              </a:rPr>
              <a:t>– 10.000.000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&gt;10.000.</a:t>
            </a:r>
            <a:r>
              <a:rPr lang="el-GR" dirty="0">
                <a:solidFill>
                  <a:prstClr val="black"/>
                </a:solidFill>
              </a:rPr>
              <a:t>000</a:t>
            </a:r>
            <a:endParaRPr kumimoji="0" lang="el-GR" sz="900" b="0" i="0" u="none" strike="noStrike" kern="1200" cap="none" spc="0" normalizeH="0" baseline="0" noProof="0" dirty="0">
              <a:ln>
                <a:noFill/>
              </a:ln>
              <a:solidFill>
                <a:prstClr val="black"/>
              </a:solidFill>
              <a:effectLst/>
              <a:uLnTx/>
              <a:uFillTx/>
              <a:ea typeface="+mn-ea"/>
              <a:cs typeface="+mn-cs"/>
            </a:endParaRPr>
          </a:p>
        </p:txBody>
      </p:sp>
      <p:sp>
        <p:nvSpPr>
          <p:cNvPr id="689" name="Rectangle 688">
            <a:extLst>
              <a:ext uri="{FF2B5EF4-FFF2-40B4-BE49-F238E27FC236}">
                <a16:creationId xmlns:a16="http://schemas.microsoft.com/office/drawing/2014/main" id="{08439CFC-B32E-B61C-C0D5-2CB3E9D731EF}"/>
              </a:ext>
            </a:extLst>
          </p:cNvPr>
          <p:cNvSpPr/>
          <p:nvPr/>
        </p:nvSpPr>
        <p:spPr>
          <a:xfrm>
            <a:off x="572898" y="4996161"/>
            <a:ext cx="171846" cy="108171"/>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1" name="Rectangle 690">
            <a:extLst>
              <a:ext uri="{FF2B5EF4-FFF2-40B4-BE49-F238E27FC236}">
                <a16:creationId xmlns:a16="http://schemas.microsoft.com/office/drawing/2014/main" id="{DBCFEDF6-6AB8-6945-8137-0035B089EB27}"/>
              </a:ext>
            </a:extLst>
          </p:cNvPr>
          <p:cNvSpPr/>
          <p:nvPr/>
        </p:nvSpPr>
        <p:spPr>
          <a:xfrm>
            <a:off x="572898" y="5137796"/>
            <a:ext cx="171846" cy="108171"/>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2" name="Rectangle 691">
            <a:extLst>
              <a:ext uri="{FF2B5EF4-FFF2-40B4-BE49-F238E27FC236}">
                <a16:creationId xmlns:a16="http://schemas.microsoft.com/office/drawing/2014/main" id="{0CCC0AE2-0C16-E51D-15F2-EC9D353D2E74}"/>
              </a:ext>
            </a:extLst>
          </p:cNvPr>
          <p:cNvSpPr/>
          <p:nvPr/>
        </p:nvSpPr>
        <p:spPr>
          <a:xfrm>
            <a:off x="572898" y="5277504"/>
            <a:ext cx="171846" cy="108171"/>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3" name="Rectangle 692">
            <a:extLst>
              <a:ext uri="{FF2B5EF4-FFF2-40B4-BE49-F238E27FC236}">
                <a16:creationId xmlns:a16="http://schemas.microsoft.com/office/drawing/2014/main" id="{A882A550-BEFB-2E24-3FFF-3AC1FF460D08}"/>
              </a:ext>
            </a:extLst>
          </p:cNvPr>
          <p:cNvSpPr/>
          <p:nvPr/>
        </p:nvSpPr>
        <p:spPr>
          <a:xfrm>
            <a:off x="572898" y="5394716"/>
            <a:ext cx="171846" cy="108171"/>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4" name="TextBox 693">
            <a:extLst>
              <a:ext uri="{FF2B5EF4-FFF2-40B4-BE49-F238E27FC236}">
                <a16:creationId xmlns:a16="http://schemas.microsoft.com/office/drawing/2014/main" id="{0DBFA8DB-2EC5-0E23-3B8A-517139909ED4}"/>
              </a:ext>
            </a:extLst>
          </p:cNvPr>
          <p:cNvSpPr txBox="1"/>
          <p:nvPr/>
        </p:nvSpPr>
        <p:spPr>
          <a:xfrm>
            <a:off x="3456187" y="1268761"/>
            <a:ext cx="592186" cy="276999"/>
          </a:xfrm>
          <a:prstGeom prst="rect">
            <a:avLst/>
          </a:prstGeom>
          <a:noFill/>
        </p:spPr>
        <p:txBody>
          <a:bodyPr wrap="square" lIns="0" tIns="0" rIns="0" bIns="0" rtlCol="0">
            <a:spAutoFit/>
          </a:bodyPr>
          <a:lstStyle/>
          <a:p>
            <a:pPr algn="ctr">
              <a:defRPr/>
            </a:pPr>
            <a:r>
              <a:rPr lang="el-GR" b="1">
                <a:solidFill>
                  <a:schemeClr val="bg1"/>
                </a:solidFill>
              </a:rPr>
              <a:t>8.628.440</a:t>
            </a:r>
            <a:r>
              <a:rPr lang="en-US" b="1">
                <a:solidFill>
                  <a:schemeClr val="bg1"/>
                </a:solidFill>
              </a:rPr>
              <a:t> </a:t>
            </a:r>
            <a:r>
              <a:rPr lang="el-GR" b="1">
                <a:solidFill>
                  <a:schemeClr val="bg1"/>
                </a:solidFill>
              </a:rPr>
              <a:t>52,96</a:t>
            </a:r>
            <a:r>
              <a:rPr lang="en-US" b="1">
                <a:solidFill>
                  <a:schemeClr val="bg1"/>
                </a:solidFill>
              </a:rPr>
              <a:t>%</a:t>
            </a:r>
            <a:endParaRPr lang="el-GR" b="1">
              <a:solidFill>
                <a:schemeClr val="bg1"/>
              </a:solidFill>
            </a:endParaRPr>
          </a:p>
        </p:txBody>
      </p:sp>
      <p:sp>
        <p:nvSpPr>
          <p:cNvPr id="695" name="TextBox 694">
            <a:extLst>
              <a:ext uri="{FF2B5EF4-FFF2-40B4-BE49-F238E27FC236}">
                <a16:creationId xmlns:a16="http://schemas.microsoft.com/office/drawing/2014/main" id="{5E8D5D16-80C3-58DC-2DF8-8FFA8061F393}"/>
              </a:ext>
            </a:extLst>
          </p:cNvPr>
          <p:cNvSpPr txBox="1"/>
          <p:nvPr/>
        </p:nvSpPr>
        <p:spPr>
          <a:xfrm>
            <a:off x="2298044" y="1256970"/>
            <a:ext cx="524669" cy="276999"/>
          </a:xfrm>
          <a:prstGeom prst="rect">
            <a:avLst/>
          </a:prstGeom>
          <a:noFill/>
        </p:spPr>
        <p:txBody>
          <a:bodyPr wrap="square" lIns="0" tIns="0" rIns="0" bIns="0" rtlCol="0">
            <a:spAutoFit/>
          </a:bodyPr>
          <a:lstStyle/>
          <a:p>
            <a:pPr algn="ctr">
              <a:defRPr/>
            </a:pPr>
            <a:r>
              <a:rPr lang="el-GR" b="1" dirty="0">
                <a:solidFill>
                  <a:schemeClr val="bg1"/>
                </a:solidFill>
              </a:rPr>
              <a:t>9.295.20087,16%</a:t>
            </a:r>
          </a:p>
        </p:txBody>
      </p:sp>
      <p:sp>
        <p:nvSpPr>
          <p:cNvPr id="696" name="TextBox 695">
            <a:extLst>
              <a:ext uri="{FF2B5EF4-FFF2-40B4-BE49-F238E27FC236}">
                <a16:creationId xmlns:a16="http://schemas.microsoft.com/office/drawing/2014/main" id="{CD9326D2-2606-3438-ED40-FA03D9F6DCC2}"/>
              </a:ext>
            </a:extLst>
          </p:cNvPr>
          <p:cNvSpPr txBox="1"/>
          <p:nvPr/>
        </p:nvSpPr>
        <p:spPr>
          <a:xfrm>
            <a:off x="925121" y="1741918"/>
            <a:ext cx="805268" cy="245305"/>
          </a:xfrm>
          <a:prstGeom prst="rect">
            <a:avLst/>
          </a:prstGeom>
          <a:noFill/>
          <a:ln w="6350" cmpd="sng">
            <a:no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pPr algn="ctr"/>
            <a:r>
              <a:rPr lang="el-GR" sz="900">
                <a:latin typeface="+mn-lt"/>
              </a:rPr>
              <a:t>6.881.658</a:t>
            </a:r>
          </a:p>
          <a:p>
            <a:pPr algn="ctr"/>
            <a:r>
              <a:rPr lang="el-GR" sz="900">
                <a:latin typeface="+mn-lt"/>
              </a:rPr>
              <a:t>27,97%</a:t>
            </a:r>
          </a:p>
        </p:txBody>
      </p:sp>
      <p:sp>
        <p:nvSpPr>
          <p:cNvPr id="697" name="TextBox 696">
            <a:extLst>
              <a:ext uri="{FF2B5EF4-FFF2-40B4-BE49-F238E27FC236}">
                <a16:creationId xmlns:a16="http://schemas.microsoft.com/office/drawing/2014/main" id="{8C65C97C-7EA4-CECE-771D-B5C22104F25D}"/>
              </a:ext>
            </a:extLst>
          </p:cNvPr>
          <p:cNvSpPr txBox="1"/>
          <p:nvPr/>
        </p:nvSpPr>
        <p:spPr>
          <a:xfrm>
            <a:off x="566581" y="2340286"/>
            <a:ext cx="610611" cy="276999"/>
          </a:xfrm>
          <a:prstGeom prst="rect">
            <a:avLst/>
          </a:prstGeom>
          <a:noFill/>
        </p:spPr>
        <p:txBody>
          <a:bodyPr wrap="square" lIns="0" tIns="0" rIns="0" bIns="0" rtlCol="0">
            <a:spAutoFit/>
          </a:bodyPr>
          <a:lstStyle/>
          <a:p>
            <a:pPr algn="ctr">
              <a:defRPr/>
            </a:pPr>
            <a:r>
              <a:rPr lang="el-GR" b="1">
                <a:solidFill>
                  <a:prstClr val="black"/>
                </a:solidFill>
              </a:rPr>
              <a:t>6.032.600</a:t>
            </a:r>
            <a:r>
              <a:rPr lang="en-US" b="1">
                <a:solidFill>
                  <a:prstClr val="black"/>
                </a:solidFill>
              </a:rPr>
              <a:t> </a:t>
            </a:r>
            <a:r>
              <a:rPr lang="el-GR" b="1">
                <a:solidFill>
                  <a:prstClr val="black"/>
                </a:solidFill>
              </a:rPr>
              <a:t>15,8</a:t>
            </a:r>
            <a:r>
              <a:rPr lang="en-US" b="1">
                <a:solidFill>
                  <a:prstClr val="black"/>
                </a:solidFill>
              </a:rPr>
              <a:t>%</a:t>
            </a:r>
            <a:endParaRPr lang="el-GR" b="1">
              <a:solidFill>
                <a:prstClr val="black"/>
              </a:solidFill>
            </a:endParaRPr>
          </a:p>
        </p:txBody>
      </p:sp>
      <p:sp>
        <p:nvSpPr>
          <p:cNvPr id="698" name="TextBox 697">
            <a:extLst>
              <a:ext uri="{FF2B5EF4-FFF2-40B4-BE49-F238E27FC236}">
                <a16:creationId xmlns:a16="http://schemas.microsoft.com/office/drawing/2014/main" id="{615FBDCF-96B0-B574-21EE-E6D2F362AA1A}"/>
              </a:ext>
            </a:extLst>
          </p:cNvPr>
          <p:cNvSpPr txBox="1"/>
          <p:nvPr/>
        </p:nvSpPr>
        <p:spPr>
          <a:xfrm>
            <a:off x="1293793" y="2364808"/>
            <a:ext cx="645557" cy="276999"/>
          </a:xfrm>
          <a:prstGeom prst="rect">
            <a:avLst/>
          </a:prstGeom>
          <a:noFill/>
        </p:spPr>
        <p:txBody>
          <a:bodyPr wrap="square" lIns="0" tIns="0" rIns="0" bIns="0" rtlCol="0">
            <a:spAutoFit/>
          </a:bodyPr>
          <a:lstStyle/>
          <a:p>
            <a:pPr algn="ctr">
              <a:defRPr/>
            </a:pPr>
            <a:r>
              <a:rPr lang="el-GR" b="1">
                <a:solidFill>
                  <a:schemeClr val="bg1"/>
                </a:solidFill>
              </a:rPr>
              <a:t>7.911.991</a:t>
            </a:r>
            <a:r>
              <a:rPr lang="en-US" b="1">
                <a:solidFill>
                  <a:schemeClr val="bg1"/>
                </a:solidFill>
              </a:rPr>
              <a:t> </a:t>
            </a:r>
            <a:r>
              <a:rPr lang="el-GR" b="1">
                <a:solidFill>
                  <a:schemeClr val="bg1"/>
                </a:solidFill>
              </a:rPr>
              <a:t>22,23</a:t>
            </a:r>
            <a:r>
              <a:rPr lang="en-US" b="1">
                <a:solidFill>
                  <a:schemeClr val="bg1"/>
                </a:solidFill>
              </a:rPr>
              <a:t>%</a:t>
            </a:r>
            <a:endParaRPr lang="el-GR" b="1">
              <a:solidFill>
                <a:schemeClr val="bg1"/>
              </a:solidFill>
            </a:endParaRPr>
          </a:p>
        </p:txBody>
      </p:sp>
      <p:sp>
        <p:nvSpPr>
          <p:cNvPr id="699" name="TextBox 698">
            <a:extLst>
              <a:ext uri="{FF2B5EF4-FFF2-40B4-BE49-F238E27FC236}">
                <a16:creationId xmlns:a16="http://schemas.microsoft.com/office/drawing/2014/main" id="{52938F1A-C438-88C7-6696-E535EC1378D3}"/>
              </a:ext>
            </a:extLst>
          </p:cNvPr>
          <p:cNvSpPr txBox="1"/>
          <p:nvPr/>
        </p:nvSpPr>
        <p:spPr>
          <a:xfrm>
            <a:off x="1011556" y="3033370"/>
            <a:ext cx="533280" cy="276999"/>
          </a:xfrm>
          <a:prstGeom prst="rect">
            <a:avLst/>
          </a:prstGeom>
          <a:noFill/>
        </p:spPr>
        <p:txBody>
          <a:bodyPr wrap="square" lIns="0" tIns="0" rIns="0" bIns="0" rtlCol="0">
            <a:spAutoFit/>
          </a:bodyPr>
          <a:lstStyle/>
          <a:p>
            <a:pPr algn="ctr">
              <a:defRPr/>
            </a:pPr>
            <a:r>
              <a:rPr lang="el-GR" b="1" dirty="0">
                <a:solidFill>
                  <a:prstClr val="black"/>
                </a:solidFill>
              </a:rPr>
              <a:t>6.468.715 3,82</a:t>
            </a:r>
            <a:r>
              <a:rPr lang="en-US" b="1" dirty="0">
                <a:solidFill>
                  <a:prstClr val="black"/>
                </a:solidFill>
              </a:rPr>
              <a:t>%</a:t>
            </a:r>
            <a:endParaRPr lang="el-GR" b="1" dirty="0">
              <a:solidFill>
                <a:prstClr val="black"/>
              </a:solidFill>
            </a:endParaRPr>
          </a:p>
        </p:txBody>
      </p:sp>
      <p:sp>
        <p:nvSpPr>
          <p:cNvPr id="700" name="TextBox 699">
            <a:extLst>
              <a:ext uri="{FF2B5EF4-FFF2-40B4-BE49-F238E27FC236}">
                <a16:creationId xmlns:a16="http://schemas.microsoft.com/office/drawing/2014/main" id="{0A04B013-68F5-F958-31D9-5288A20BD279}"/>
              </a:ext>
            </a:extLst>
          </p:cNvPr>
          <p:cNvSpPr txBox="1"/>
          <p:nvPr/>
        </p:nvSpPr>
        <p:spPr>
          <a:xfrm>
            <a:off x="1603249" y="3113513"/>
            <a:ext cx="627575" cy="276999"/>
          </a:xfrm>
          <a:prstGeom prst="rect">
            <a:avLst/>
          </a:prstGeom>
          <a:noFill/>
        </p:spPr>
        <p:txBody>
          <a:bodyPr wrap="square" lIns="0" tIns="0" rIns="0" bIns="0" rtlCol="0">
            <a:spAutoFit/>
          </a:bodyPr>
          <a:lstStyle/>
          <a:p>
            <a:pPr algn="ctr">
              <a:defRPr/>
            </a:pPr>
            <a:r>
              <a:rPr lang="el-GR" b="1">
                <a:solidFill>
                  <a:schemeClr val="bg1"/>
                </a:solidFill>
              </a:rPr>
              <a:t>10.551.289</a:t>
            </a:r>
            <a:r>
              <a:rPr lang="en-US" b="1">
                <a:solidFill>
                  <a:schemeClr val="bg1"/>
                </a:solidFill>
              </a:rPr>
              <a:t> </a:t>
            </a:r>
            <a:r>
              <a:rPr lang="el-GR" b="1">
                <a:solidFill>
                  <a:schemeClr val="bg1"/>
                </a:solidFill>
              </a:rPr>
              <a:t>18,48</a:t>
            </a:r>
            <a:r>
              <a:rPr lang="en-US" b="1">
                <a:solidFill>
                  <a:schemeClr val="bg1"/>
                </a:solidFill>
              </a:rPr>
              <a:t>%</a:t>
            </a:r>
            <a:endParaRPr lang="el-GR" b="1">
              <a:solidFill>
                <a:schemeClr val="bg1"/>
              </a:solidFill>
            </a:endParaRPr>
          </a:p>
        </p:txBody>
      </p:sp>
      <p:sp>
        <p:nvSpPr>
          <p:cNvPr id="701" name="TextBox 700">
            <a:extLst>
              <a:ext uri="{FF2B5EF4-FFF2-40B4-BE49-F238E27FC236}">
                <a16:creationId xmlns:a16="http://schemas.microsoft.com/office/drawing/2014/main" id="{D12CBF10-56B4-4D0C-E22D-9F96F3BA5EEA}"/>
              </a:ext>
            </a:extLst>
          </p:cNvPr>
          <p:cNvSpPr txBox="1"/>
          <p:nvPr/>
        </p:nvSpPr>
        <p:spPr>
          <a:xfrm>
            <a:off x="2158551" y="3545847"/>
            <a:ext cx="749221" cy="276999"/>
          </a:xfrm>
          <a:prstGeom prst="rect">
            <a:avLst/>
          </a:prstGeom>
          <a:noFill/>
        </p:spPr>
        <p:txBody>
          <a:bodyPr wrap="square" lIns="0" tIns="0" rIns="0" bIns="0" rtlCol="0">
            <a:spAutoFit/>
          </a:bodyPr>
          <a:lstStyle/>
          <a:p>
            <a:pPr algn="ctr">
              <a:defRPr/>
            </a:pPr>
            <a:r>
              <a:rPr lang="el-GR" b="1">
                <a:solidFill>
                  <a:prstClr val="black"/>
                </a:solidFill>
              </a:rPr>
              <a:t>2.170.477</a:t>
            </a:r>
            <a:r>
              <a:rPr lang="en-US" b="1">
                <a:solidFill>
                  <a:prstClr val="black"/>
                </a:solidFill>
              </a:rPr>
              <a:t> </a:t>
            </a:r>
            <a:r>
              <a:rPr lang="el-GR" b="1">
                <a:solidFill>
                  <a:prstClr val="black"/>
                </a:solidFill>
              </a:rPr>
              <a:t>7,61</a:t>
            </a:r>
            <a:r>
              <a:rPr lang="en-US" b="1">
                <a:solidFill>
                  <a:prstClr val="black"/>
                </a:solidFill>
              </a:rPr>
              <a:t>%</a:t>
            </a:r>
            <a:endParaRPr lang="el-GR" b="1">
              <a:solidFill>
                <a:prstClr val="black"/>
              </a:solidFill>
            </a:endParaRPr>
          </a:p>
        </p:txBody>
      </p:sp>
      <p:sp>
        <p:nvSpPr>
          <p:cNvPr id="702" name="TextBox 701">
            <a:extLst>
              <a:ext uri="{FF2B5EF4-FFF2-40B4-BE49-F238E27FC236}">
                <a16:creationId xmlns:a16="http://schemas.microsoft.com/office/drawing/2014/main" id="{36C73729-B24C-756F-8224-803E789958C5}"/>
              </a:ext>
            </a:extLst>
          </p:cNvPr>
          <p:cNvSpPr txBox="1"/>
          <p:nvPr/>
        </p:nvSpPr>
        <p:spPr>
          <a:xfrm>
            <a:off x="1384133" y="3846239"/>
            <a:ext cx="697655" cy="276999"/>
          </a:xfrm>
          <a:prstGeom prst="rect">
            <a:avLst/>
          </a:prstGeom>
          <a:noFill/>
        </p:spPr>
        <p:txBody>
          <a:bodyPr wrap="square" lIns="0" tIns="0" rIns="0" bIns="0" rtlCol="0">
            <a:spAutoFit/>
          </a:bodyPr>
          <a:lstStyle/>
          <a:p>
            <a:pPr algn="ctr">
              <a:defRPr/>
            </a:pPr>
            <a:r>
              <a:rPr lang="el-GR" b="1">
                <a:solidFill>
                  <a:schemeClr val="bg1"/>
                </a:solidFill>
              </a:rPr>
              <a:t>9.474.480  7,69%</a:t>
            </a:r>
            <a:endParaRPr lang="el-GR" b="1">
              <a:solidFill>
                <a:schemeClr val="bg1"/>
              </a:solidFill>
              <a:highlight>
                <a:srgbClr val="FFFF00"/>
              </a:highlight>
            </a:endParaRPr>
          </a:p>
        </p:txBody>
      </p:sp>
      <p:sp>
        <p:nvSpPr>
          <p:cNvPr id="703" name="Rectangle: Rounded Corners 702">
            <a:extLst>
              <a:ext uri="{FF2B5EF4-FFF2-40B4-BE49-F238E27FC236}">
                <a16:creationId xmlns:a16="http://schemas.microsoft.com/office/drawing/2014/main" id="{2D57D84A-335E-0263-9444-41997195BA78}"/>
              </a:ext>
            </a:extLst>
          </p:cNvPr>
          <p:cNvSpPr/>
          <p:nvPr/>
        </p:nvSpPr>
        <p:spPr>
          <a:xfrm>
            <a:off x="299774" y="910594"/>
            <a:ext cx="1476000" cy="432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Συνολική έκταση δασικών οικοσυστημάτων</a:t>
            </a:r>
          </a:p>
        </p:txBody>
      </p:sp>
      <p:sp>
        <p:nvSpPr>
          <p:cNvPr id="320" name="TextBox 319">
            <a:extLst>
              <a:ext uri="{FF2B5EF4-FFF2-40B4-BE49-F238E27FC236}">
                <a16:creationId xmlns:a16="http://schemas.microsoft.com/office/drawing/2014/main" id="{A04214E4-D840-F6CE-5D75-6786485D4B66}"/>
              </a:ext>
            </a:extLst>
          </p:cNvPr>
          <p:cNvSpPr txBox="1"/>
          <p:nvPr/>
        </p:nvSpPr>
        <p:spPr>
          <a:xfrm>
            <a:off x="3890864" y="3347828"/>
            <a:ext cx="60635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solidFill>
                  <a:prstClr val="black"/>
                </a:solidFill>
              </a:rPr>
              <a:t>5.418.994 0,42</a:t>
            </a:r>
            <a:r>
              <a:rPr lang="en-US" b="1" dirty="0">
                <a:solidFill>
                  <a:prstClr val="black"/>
                </a:solidFill>
              </a:rPr>
              <a:t>%</a:t>
            </a:r>
            <a:endParaRPr lang="el-GR" b="1" dirty="0">
              <a:solidFill>
                <a:prstClr val="black"/>
              </a:solidFill>
            </a:endParaRPr>
          </a:p>
        </p:txBody>
      </p:sp>
      <p:sp>
        <p:nvSpPr>
          <p:cNvPr id="321" name="Rectangle 320">
            <a:extLst>
              <a:ext uri="{FF2B5EF4-FFF2-40B4-BE49-F238E27FC236}">
                <a16:creationId xmlns:a16="http://schemas.microsoft.com/office/drawing/2014/main" id="{96F55E49-F2B8-B1BC-CC82-E93071763C53}"/>
              </a:ext>
            </a:extLst>
          </p:cNvPr>
          <p:cNvSpPr/>
          <p:nvPr/>
        </p:nvSpPr>
        <p:spPr>
          <a:xfrm>
            <a:off x="572898" y="5552308"/>
            <a:ext cx="171846" cy="108171"/>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322" name="TextBox 321">
            <a:extLst>
              <a:ext uri="{FF2B5EF4-FFF2-40B4-BE49-F238E27FC236}">
                <a16:creationId xmlns:a16="http://schemas.microsoft.com/office/drawing/2014/main" id="{2BD64F47-0C45-A779-CCC6-27BFCB86BFC3}"/>
              </a:ext>
            </a:extLst>
          </p:cNvPr>
          <p:cNvSpPr txBox="1"/>
          <p:nvPr/>
        </p:nvSpPr>
        <p:spPr>
          <a:xfrm>
            <a:off x="8380141" y="1881765"/>
            <a:ext cx="356471"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62</a:t>
            </a:r>
          </a:p>
        </p:txBody>
      </p:sp>
      <p:sp>
        <p:nvSpPr>
          <p:cNvPr id="323" name="TextBox 322">
            <a:extLst>
              <a:ext uri="{FF2B5EF4-FFF2-40B4-BE49-F238E27FC236}">
                <a16:creationId xmlns:a16="http://schemas.microsoft.com/office/drawing/2014/main" id="{237D6F4F-5FEA-E1A6-93A8-DA7694F5FFA6}"/>
              </a:ext>
            </a:extLst>
          </p:cNvPr>
          <p:cNvSpPr txBox="1"/>
          <p:nvPr/>
        </p:nvSpPr>
        <p:spPr>
          <a:xfrm>
            <a:off x="9681864" y="3604962"/>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a:t>
            </a:r>
          </a:p>
        </p:txBody>
      </p:sp>
      <p:sp>
        <p:nvSpPr>
          <p:cNvPr id="324" name="TextBox 323">
            <a:extLst>
              <a:ext uri="{FF2B5EF4-FFF2-40B4-BE49-F238E27FC236}">
                <a16:creationId xmlns:a16="http://schemas.microsoft.com/office/drawing/2014/main" id="{6815C1F5-E7BD-24A4-48F1-BA6355CD6A03}"/>
              </a:ext>
            </a:extLst>
          </p:cNvPr>
          <p:cNvSpPr txBox="1"/>
          <p:nvPr/>
        </p:nvSpPr>
        <p:spPr>
          <a:xfrm>
            <a:off x="8879742" y="3145306"/>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37</a:t>
            </a:r>
          </a:p>
        </p:txBody>
      </p:sp>
      <p:sp>
        <p:nvSpPr>
          <p:cNvPr id="704" name="TextBox 703">
            <a:extLst>
              <a:ext uri="{FF2B5EF4-FFF2-40B4-BE49-F238E27FC236}">
                <a16:creationId xmlns:a16="http://schemas.microsoft.com/office/drawing/2014/main" id="{6104783D-8D6F-4118-9F2D-13A1EE560DE2}"/>
              </a:ext>
            </a:extLst>
          </p:cNvPr>
          <p:cNvSpPr txBox="1"/>
          <p:nvPr/>
        </p:nvSpPr>
        <p:spPr>
          <a:xfrm>
            <a:off x="263151" y="2936043"/>
            <a:ext cx="533280" cy="276999"/>
          </a:xfrm>
          <a:prstGeom prst="rect">
            <a:avLst/>
          </a:prstGeom>
          <a:noFill/>
        </p:spPr>
        <p:txBody>
          <a:bodyPr wrap="square" lIns="0" tIns="0" rIns="0" bIns="0" rtlCol="0">
            <a:spAutoFit/>
          </a:bodyPr>
          <a:lstStyle/>
          <a:p>
            <a:pPr algn="ctr">
              <a:defRPr/>
            </a:pPr>
            <a:r>
              <a:rPr lang="el-GR" b="1" dirty="0">
                <a:solidFill>
                  <a:prstClr val="black"/>
                </a:solidFill>
              </a:rPr>
              <a:t>1.184.882 0</a:t>
            </a:r>
            <a:r>
              <a:rPr lang="en-US" b="1" dirty="0">
                <a:solidFill>
                  <a:prstClr val="black"/>
                </a:solidFill>
              </a:rPr>
              <a:t>%</a:t>
            </a:r>
            <a:endParaRPr lang="el-GR" b="1" dirty="0">
              <a:solidFill>
                <a:prstClr val="black"/>
              </a:solidFill>
            </a:endParaRPr>
          </a:p>
        </p:txBody>
      </p:sp>
      <p:sp>
        <p:nvSpPr>
          <p:cNvPr id="705" name="TextBox 704">
            <a:extLst>
              <a:ext uri="{FF2B5EF4-FFF2-40B4-BE49-F238E27FC236}">
                <a16:creationId xmlns:a16="http://schemas.microsoft.com/office/drawing/2014/main" id="{A20B87CB-9ECB-4E51-A02B-450BF2F4AB5F}"/>
              </a:ext>
            </a:extLst>
          </p:cNvPr>
          <p:cNvSpPr txBox="1"/>
          <p:nvPr/>
        </p:nvSpPr>
        <p:spPr>
          <a:xfrm>
            <a:off x="2426146" y="5854969"/>
            <a:ext cx="533280" cy="276999"/>
          </a:xfrm>
          <a:prstGeom prst="rect">
            <a:avLst/>
          </a:prstGeom>
          <a:noFill/>
        </p:spPr>
        <p:txBody>
          <a:bodyPr wrap="square" lIns="0" tIns="0" rIns="0" bIns="0" rtlCol="0">
            <a:spAutoFit/>
          </a:bodyPr>
          <a:lstStyle/>
          <a:p>
            <a:pPr algn="ctr">
              <a:defRPr/>
            </a:pPr>
            <a:r>
              <a:rPr lang="el-GR" b="1" dirty="0">
                <a:solidFill>
                  <a:prstClr val="black"/>
                </a:solidFill>
              </a:rPr>
              <a:t>4.453.043 0</a:t>
            </a:r>
            <a:r>
              <a:rPr lang="en-US" b="1" dirty="0">
                <a:solidFill>
                  <a:prstClr val="black"/>
                </a:solidFill>
              </a:rPr>
              <a:t>%</a:t>
            </a:r>
            <a:endParaRPr lang="el-GR" b="1" dirty="0">
              <a:solidFill>
                <a:prstClr val="black"/>
              </a:solidFill>
            </a:endParaRPr>
          </a:p>
        </p:txBody>
      </p:sp>
      <p:cxnSp>
        <p:nvCxnSpPr>
          <p:cNvPr id="3" name="Straight Connector 2">
            <a:extLst>
              <a:ext uri="{FF2B5EF4-FFF2-40B4-BE49-F238E27FC236}">
                <a16:creationId xmlns:a16="http://schemas.microsoft.com/office/drawing/2014/main" id="{0028D973-5676-6EAC-E8F0-5F48F2DE60E0}"/>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4225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Extract 19">
            <a:extLst>
              <a:ext uri="{FF2B5EF4-FFF2-40B4-BE49-F238E27FC236}">
                <a16:creationId xmlns:a16="http://schemas.microsoft.com/office/drawing/2014/main" id="{1BED2BBF-D10E-E399-AB67-82D59B08330B}"/>
              </a:ext>
            </a:extLst>
          </p:cNvPr>
          <p:cNvSpPr/>
          <p:nvPr/>
        </p:nvSpPr>
        <p:spPr>
          <a:xfrm rot="16200000">
            <a:off x="3448052" y="2435468"/>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923330"/>
          </a:xfrm>
        </p:spPr>
        <p:txBody>
          <a:bodyPr/>
          <a:lstStyle/>
          <a:p>
            <a:r>
              <a:rPr lang="el-GR" sz="2800" dirty="0"/>
              <a:t>Μεταβολή του τρόπου εκμετάλλευσης των δημοσίων δασικών οικοσυστημάτων</a:t>
            </a:r>
          </a:p>
        </p:txBody>
      </p:sp>
      <p:cxnSp>
        <p:nvCxnSpPr>
          <p:cNvPr id="2" name="Straight Connector 1">
            <a:extLst>
              <a:ext uri="{FF2B5EF4-FFF2-40B4-BE49-F238E27FC236}">
                <a16:creationId xmlns:a16="http://schemas.microsoft.com/office/drawing/2014/main" id="{D1E234B7-A391-BEA8-256E-A3808DCFE2DF}"/>
              </a:ext>
            </a:extLst>
          </p:cNvPr>
          <p:cNvCxnSpPr>
            <a:cxnSpLocks/>
          </p:cNvCxnSpPr>
          <p:nvPr/>
        </p:nvCxnSpPr>
        <p:spPr>
          <a:xfrm>
            <a:off x="524361" y="1099186"/>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13" name="Rectangle: Diagonal Corners Rounded 12">
            <a:extLst>
              <a:ext uri="{FF2B5EF4-FFF2-40B4-BE49-F238E27FC236}">
                <a16:creationId xmlns:a16="http://schemas.microsoft.com/office/drawing/2014/main" id="{608FACA0-DF4A-1E9C-DE47-2A7CA61A777A}"/>
              </a:ext>
            </a:extLst>
          </p:cNvPr>
          <p:cNvSpPr/>
          <p:nvPr/>
        </p:nvSpPr>
        <p:spPr>
          <a:xfrm>
            <a:off x="6663338" y="1326555"/>
            <a:ext cx="4725673" cy="5238750"/>
          </a:xfrm>
          <a:prstGeom prst="round2DiagRect">
            <a:avLst/>
          </a:prstGeom>
          <a:solidFill>
            <a:schemeClr val="tx2">
              <a:lumMod val="20000"/>
              <a:lumOff val="80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buFont typeface="Wingdings" panose="05000000000000000000" pitchFamily="2" charset="2"/>
              <a:buChar char="Ø"/>
            </a:pPr>
            <a:r>
              <a:rPr lang="el-GR" sz="1400" dirty="0">
                <a:solidFill>
                  <a:schemeClr val="tx1"/>
                </a:solidFill>
              </a:rPr>
              <a:t>Το μεγαλύτερο ποσοστό παραγωγής από τα δημόσια δασικά οικοσυστήματα πραγματοποιείται με Παραχώρηση σε ΔΑΣΕ.</a:t>
            </a:r>
          </a:p>
          <a:p>
            <a:pPr marL="342900" indent="-342900">
              <a:buFont typeface="Wingdings" panose="05000000000000000000" pitchFamily="2" charset="2"/>
              <a:buChar char="Ø"/>
            </a:pPr>
            <a:r>
              <a:rPr lang="el-GR" sz="1400" dirty="0">
                <a:solidFill>
                  <a:schemeClr val="tx1"/>
                </a:solidFill>
              </a:rPr>
              <a:t>Το ποσοστό παραγωγής με Μίσθωση Λήμματος έχει σταθερή τάση και κυμαίνεται σε ποσοστό μεταξύ 10% και 14%.</a:t>
            </a:r>
          </a:p>
          <a:p>
            <a:pPr marL="342900" indent="-342900">
              <a:buFont typeface="Wingdings" panose="05000000000000000000" pitchFamily="2" charset="2"/>
              <a:buChar char="Ø"/>
            </a:pPr>
            <a:r>
              <a:rPr lang="el-GR" sz="1400" dirty="0">
                <a:solidFill>
                  <a:schemeClr val="tx1"/>
                </a:solidFill>
              </a:rPr>
              <a:t>Σε ότι αφορά την Κρατική Εκμετάλλευση Δασών (ΚΕΔ), παρατηρείται μείωση από το 29% το 2000, στο 23% το 2010 και στο 5% το 2022.</a:t>
            </a:r>
          </a:p>
          <a:p>
            <a:pPr marL="342900" indent="-342900">
              <a:buFont typeface="Wingdings" panose="05000000000000000000" pitchFamily="2" charset="2"/>
              <a:buChar char="Ø"/>
            </a:pPr>
            <a:r>
              <a:rPr lang="el-GR" sz="1400" dirty="0">
                <a:solidFill>
                  <a:schemeClr val="tx1"/>
                </a:solidFill>
              </a:rPr>
              <a:t>Σε ότι αφορά την Παραχώρηση σε ΔΑΣΕ παρατηρείται  αύξηση από το 58% στο 81% εντός 20ετίας.</a:t>
            </a:r>
          </a:p>
        </p:txBody>
      </p:sp>
      <p:sp>
        <p:nvSpPr>
          <p:cNvPr id="21" name="Rectangle 20">
            <a:extLst>
              <a:ext uri="{FF2B5EF4-FFF2-40B4-BE49-F238E27FC236}">
                <a16:creationId xmlns:a16="http://schemas.microsoft.com/office/drawing/2014/main" id="{631E19E4-1123-4029-8664-493BA683A3D7}"/>
              </a:ext>
            </a:extLst>
          </p:cNvPr>
          <p:cNvSpPr/>
          <p:nvPr/>
        </p:nvSpPr>
        <p:spPr>
          <a:xfrm>
            <a:off x="320512" y="1326555"/>
            <a:ext cx="5129062" cy="5238750"/>
          </a:xfrm>
          <a:prstGeom prst="rect">
            <a:avLst/>
          </a:prstGeom>
          <a:solidFill>
            <a:schemeClr val="tx2">
              <a:lumMod val="20000"/>
              <a:lumOff val="80000"/>
            </a:schemeClr>
          </a:solid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22" name="Rectangle 21">
            <a:extLst>
              <a:ext uri="{FF2B5EF4-FFF2-40B4-BE49-F238E27FC236}">
                <a16:creationId xmlns:a16="http://schemas.microsoft.com/office/drawing/2014/main" id="{EC6317AD-C334-4793-A596-AA1C69149FDA}"/>
              </a:ext>
            </a:extLst>
          </p:cNvPr>
          <p:cNvSpPr/>
          <p:nvPr/>
        </p:nvSpPr>
        <p:spPr>
          <a:xfrm>
            <a:off x="723898" y="6152494"/>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3"/>
              </a:rPr>
              <a:t>https://ypen.gov.gr/perivallon/dasi/diacheirisi-dason/etisia-synoliki-paragogi-dasikon-proionton/</a:t>
            </a:r>
            <a:r>
              <a:rPr lang="el-GR" sz="1000" i="1" dirty="0"/>
              <a:t> *Κρατική Εκμετάλλευση Δασών</a:t>
            </a:r>
          </a:p>
        </p:txBody>
      </p:sp>
      <p:grpSp>
        <p:nvGrpSpPr>
          <p:cNvPr id="23" name="Group 22">
            <a:extLst>
              <a:ext uri="{FF2B5EF4-FFF2-40B4-BE49-F238E27FC236}">
                <a16:creationId xmlns:a16="http://schemas.microsoft.com/office/drawing/2014/main" id="{3BEF8A64-E2B0-4C39-A594-2CBDE4966402}"/>
              </a:ext>
            </a:extLst>
          </p:cNvPr>
          <p:cNvGrpSpPr/>
          <p:nvPr/>
        </p:nvGrpSpPr>
        <p:grpSpPr>
          <a:xfrm>
            <a:off x="344633" y="1494503"/>
            <a:ext cx="5104939" cy="4657991"/>
            <a:chOff x="0" y="0"/>
            <a:chExt cx="7097486" cy="4259172"/>
          </a:xfrm>
        </p:grpSpPr>
        <p:graphicFrame>
          <p:nvGraphicFramePr>
            <p:cNvPr id="24" name="Chart 23">
              <a:extLst>
                <a:ext uri="{FF2B5EF4-FFF2-40B4-BE49-F238E27FC236}">
                  <a16:creationId xmlns:a16="http://schemas.microsoft.com/office/drawing/2014/main" id="{8FFC4C85-08DA-41BB-94C9-B408DDA96D12}"/>
                </a:ext>
              </a:extLst>
            </p:cNvPr>
            <p:cNvGraphicFramePr/>
            <p:nvPr/>
          </p:nvGraphicFramePr>
          <p:xfrm>
            <a:off x="0" y="0"/>
            <a:ext cx="7097486" cy="4259172"/>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3">
              <a:extLst>
                <a:ext uri="{FF2B5EF4-FFF2-40B4-BE49-F238E27FC236}">
                  <a16:creationId xmlns:a16="http://schemas.microsoft.com/office/drawing/2014/main" id="{689A2DD7-817E-47EC-B363-2679A3CB5804}"/>
                </a:ext>
              </a:extLst>
            </p:cNvPr>
            <p:cNvSpPr txBox="1"/>
            <p:nvPr/>
          </p:nvSpPr>
          <p:spPr>
            <a:xfrm>
              <a:off x="5160802" y="1962013"/>
              <a:ext cx="534444" cy="18124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a:ln>
                    <a:noFill/>
                  </a:ln>
                  <a:solidFill>
                    <a:sysClr val="window" lastClr="FFFFFF"/>
                  </a:solidFill>
                  <a:effectLst/>
                  <a:uLnTx/>
                  <a:uFillTx/>
                  <a:latin typeface="Calibri" panose="020F0502020204030204"/>
                  <a:ea typeface="+mn-ea"/>
                  <a:cs typeface="+mn-cs"/>
                </a:rPr>
                <a:t>81%</a:t>
              </a:r>
            </a:p>
          </p:txBody>
        </p:sp>
        <p:sp>
          <p:nvSpPr>
            <p:cNvPr id="26" name="TextBox 5">
              <a:extLst>
                <a:ext uri="{FF2B5EF4-FFF2-40B4-BE49-F238E27FC236}">
                  <a16:creationId xmlns:a16="http://schemas.microsoft.com/office/drawing/2014/main" id="{030D281D-6C14-4509-8A96-5DAD93C93351}"/>
                </a:ext>
              </a:extLst>
            </p:cNvPr>
            <p:cNvSpPr txBox="1"/>
            <p:nvPr/>
          </p:nvSpPr>
          <p:spPr>
            <a:xfrm>
              <a:off x="5553736" y="3411904"/>
              <a:ext cx="641340" cy="10314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14%</a:t>
              </a:r>
            </a:p>
          </p:txBody>
        </p:sp>
        <p:sp>
          <p:nvSpPr>
            <p:cNvPr id="27" name="TextBox 6">
              <a:extLst>
                <a:ext uri="{FF2B5EF4-FFF2-40B4-BE49-F238E27FC236}">
                  <a16:creationId xmlns:a16="http://schemas.microsoft.com/office/drawing/2014/main" id="{05AC99F3-8F92-4922-835D-F8CAC4171D2E}"/>
                </a:ext>
              </a:extLst>
            </p:cNvPr>
            <p:cNvSpPr txBox="1"/>
            <p:nvPr/>
          </p:nvSpPr>
          <p:spPr>
            <a:xfrm>
              <a:off x="6089713" y="3523902"/>
              <a:ext cx="516332" cy="17934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5%</a:t>
              </a:r>
            </a:p>
          </p:txBody>
        </p:sp>
        <p:sp>
          <p:nvSpPr>
            <p:cNvPr id="28" name="TextBox 7">
              <a:extLst>
                <a:ext uri="{FF2B5EF4-FFF2-40B4-BE49-F238E27FC236}">
                  <a16:creationId xmlns:a16="http://schemas.microsoft.com/office/drawing/2014/main" id="{7F2623BE-2979-4DAF-8E1B-FD1C034B4748}"/>
                </a:ext>
              </a:extLst>
            </p:cNvPr>
            <p:cNvSpPr txBox="1"/>
            <p:nvPr/>
          </p:nvSpPr>
          <p:spPr>
            <a:xfrm>
              <a:off x="3061437" y="2261643"/>
              <a:ext cx="644286" cy="1717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67%</a:t>
              </a:r>
            </a:p>
          </p:txBody>
        </p:sp>
        <p:sp>
          <p:nvSpPr>
            <p:cNvPr id="29" name="TextBox 8">
              <a:extLst>
                <a:ext uri="{FF2B5EF4-FFF2-40B4-BE49-F238E27FC236}">
                  <a16:creationId xmlns:a16="http://schemas.microsoft.com/office/drawing/2014/main" id="{2B8D251C-24EE-4D02-B11A-51A73B96AD77}"/>
                </a:ext>
              </a:extLst>
            </p:cNvPr>
            <p:cNvSpPr txBox="1"/>
            <p:nvPr/>
          </p:nvSpPr>
          <p:spPr>
            <a:xfrm>
              <a:off x="3487959" y="3390492"/>
              <a:ext cx="685260" cy="20329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10%</a:t>
              </a:r>
            </a:p>
          </p:txBody>
        </p:sp>
        <p:sp>
          <p:nvSpPr>
            <p:cNvPr id="30" name="TextBox 9">
              <a:extLst>
                <a:ext uri="{FF2B5EF4-FFF2-40B4-BE49-F238E27FC236}">
                  <a16:creationId xmlns:a16="http://schemas.microsoft.com/office/drawing/2014/main" id="{FEEB5FDF-596A-4DE0-B832-CD8334DF27CA}"/>
                </a:ext>
              </a:extLst>
            </p:cNvPr>
            <p:cNvSpPr txBox="1"/>
            <p:nvPr/>
          </p:nvSpPr>
          <p:spPr>
            <a:xfrm>
              <a:off x="4022732" y="3232648"/>
              <a:ext cx="539383" cy="16600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23%</a:t>
              </a:r>
            </a:p>
          </p:txBody>
        </p:sp>
        <p:sp>
          <p:nvSpPr>
            <p:cNvPr id="31" name="TextBox 10">
              <a:extLst>
                <a:ext uri="{FF2B5EF4-FFF2-40B4-BE49-F238E27FC236}">
                  <a16:creationId xmlns:a16="http://schemas.microsoft.com/office/drawing/2014/main" id="{2D39D008-8F3D-43AE-863C-4AF1F98A4636}"/>
                </a:ext>
              </a:extLst>
            </p:cNvPr>
            <p:cNvSpPr txBox="1"/>
            <p:nvPr/>
          </p:nvSpPr>
          <p:spPr>
            <a:xfrm>
              <a:off x="1063358" y="2403429"/>
              <a:ext cx="550909" cy="16600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58%</a:t>
              </a:r>
            </a:p>
          </p:txBody>
        </p:sp>
        <p:sp>
          <p:nvSpPr>
            <p:cNvPr id="32" name="TextBox 11">
              <a:extLst>
                <a:ext uri="{FF2B5EF4-FFF2-40B4-BE49-F238E27FC236}">
                  <a16:creationId xmlns:a16="http://schemas.microsoft.com/office/drawing/2014/main" id="{1E321177-7FA2-4ADE-BA9C-B656EB7E1E5A}"/>
                </a:ext>
              </a:extLst>
            </p:cNvPr>
            <p:cNvSpPr txBox="1"/>
            <p:nvPr/>
          </p:nvSpPr>
          <p:spPr>
            <a:xfrm>
              <a:off x="1515906" y="3337199"/>
              <a:ext cx="550909" cy="16410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900" b="1" kern="0" dirty="0">
                  <a:solidFill>
                    <a:sysClr val="window" lastClr="FFFFFF"/>
                  </a:solidFill>
                  <a:latin typeface="Calibri" panose="020F0502020204030204"/>
                </a:rPr>
                <a:t>14</a:t>
              </a: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a:t>
              </a:r>
            </a:p>
          </p:txBody>
        </p:sp>
        <p:sp>
          <p:nvSpPr>
            <p:cNvPr id="33" name="TextBox 12">
              <a:extLst>
                <a:ext uri="{FF2B5EF4-FFF2-40B4-BE49-F238E27FC236}">
                  <a16:creationId xmlns:a16="http://schemas.microsoft.com/office/drawing/2014/main" id="{0B229AE6-E99C-4E63-AA48-1089D5D40530}"/>
                </a:ext>
              </a:extLst>
            </p:cNvPr>
            <p:cNvSpPr txBox="1"/>
            <p:nvPr/>
          </p:nvSpPr>
          <p:spPr>
            <a:xfrm>
              <a:off x="1971527" y="3121204"/>
              <a:ext cx="550909" cy="1717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900" b="1" kern="0" dirty="0">
                  <a:solidFill>
                    <a:sysClr val="window" lastClr="FFFFFF"/>
                  </a:solidFill>
                  <a:latin typeface="Calibri" panose="020F0502020204030204"/>
                </a:rPr>
                <a:t>29</a:t>
              </a: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91092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Χαρτογράφηση των ΔΑΣΕ και Δασεργατών - μελών τους</a:t>
            </a:r>
          </a:p>
        </p:txBody>
      </p:sp>
      <p:sp>
        <p:nvSpPr>
          <p:cNvPr id="708" name="Isosceles Triangle 707">
            <a:extLst>
              <a:ext uri="{FF2B5EF4-FFF2-40B4-BE49-F238E27FC236}">
                <a16:creationId xmlns:a16="http://schemas.microsoft.com/office/drawing/2014/main" id="{E735B628-7207-4A4A-ADCC-5DFBB287B7E1}"/>
              </a:ext>
            </a:extLst>
          </p:cNvPr>
          <p:cNvSpPr/>
          <p:nvPr/>
        </p:nvSpPr>
        <p:spPr>
          <a:xfrm rot="16200000" flipH="1" flipV="1">
            <a:off x="5799560" y="3212148"/>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709" name="Rectangle: Rounded Corners 708">
            <a:extLst>
              <a:ext uri="{FF2B5EF4-FFF2-40B4-BE49-F238E27FC236}">
                <a16:creationId xmlns:a16="http://schemas.microsoft.com/office/drawing/2014/main" id="{3CDBCAAE-6C51-4E37-A7F1-497630535A41}"/>
              </a:ext>
            </a:extLst>
          </p:cNvPr>
          <p:cNvSpPr/>
          <p:nvPr/>
        </p:nvSpPr>
        <p:spPr>
          <a:xfrm>
            <a:off x="7381237" y="971305"/>
            <a:ext cx="4526957" cy="5258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710" name="Isosceles Triangle 709">
            <a:extLst>
              <a:ext uri="{FF2B5EF4-FFF2-40B4-BE49-F238E27FC236}">
                <a16:creationId xmlns:a16="http://schemas.microsoft.com/office/drawing/2014/main" id="{6424EF5E-F58B-4D10-9269-982890028A93}"/>
              </a:ext>
            </a:extLst>
          </p:cNvPr>
          <p:cNvSpPr/>
          <p:nvPr/>
        </p:nvSpPr>
        <p:spPr>
          <a:xfrm rot="16200000">
            <a:off x="2973405" y="3172444"/>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711" name="Freeform 37">
            <a:extLst>
              <a:ext uri="{FF2B5EF4-FFF2-40B4-BE49-F238E27FC236}">
                <a16:creationId xmlns:a16="http://schemas.microsoft.com/office/drawing/2014/main" id="{02BD09EB-2F9C-459F-A2CE-BC552440AC54}"/>
              </a:ext>
            </a:extLst>
          </p:cNvPr>
          <p:cNvSpPr>
            <a:spLocks noChangeAspect="1"/>
          </p:cNvSpPr>
          <p:nvPr/>
        </p:nvSpPr>
        <p:spPr bwMode="auto">
          <a:xfrm>
            <a:off x="10445943" y="1251743"/>
            <a:ext cx="501720" cy="358774"/>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2" name="Freeform 38">
            <a:extLst>
              <a:ext uri="{FF2B5EF4-FFF2-40B4-BE49-F238E27FC236}">
                <a16:creationId xmlns:a16="http://schemas.microsoft.com/office/drawing/2014/main" id="{ECC34595-28DC-42CB-8046-C6B9464AA75F}"/>
              </a:ext>
            </a:extLst>
          </p:cNvPr>
          <p:cNvSpPr>
            <a:spLocks noChangeAspect="1"/>
          </p:cNvSpPr>
          <p:nvPr/>
        </p:nvSpPr>
        <p:spPr bwMode="auto">
          <a:xfrm>
            <a:off x="10130429" y="1209257"/>
            <a:ext cx="408617" cy="391818"/>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3" name="Freeform 39">
            <a:extLst>
              <a:ext uri="{FF2B5EF4-FFF2-40B4-BE49-F238E27FC236}">
                <a16:creationId xmlns:a16="http://schemas.microsoft.com/office/drawing/2014/main" id="{61D78733-01AE-42A9-B997-8073F569A011}"/>
              </a:ext>
            </a:extLst>
          </p:cNvPr>
          <p:cNvSpPr>
            <a:spLocks noChangeAspect="1"/>
          </p:cNvSpPr>
          <p:nvPr/>
        </p:nvSpPr>
        <p:spPr bwMode="auto">
          <a:xfrm>
            <a:off x="9670088" y="1091239"/>
            <a:ext cx="620685" cy="429584"/>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4" name="Freeform 40">
            <a:extLst>
              <a:ext uri="{FF2B5EF4-FFF2-40B4-BE49-F238E27FC236}">
                <a16:creationId xmlns:a16="http://schemas.microsoft.com/office/drawing/2014/main" id="{29C2F113-8826-463A-81E2-75CADA63ADA0}"/>
              </a:ext>
            </a:extLst>
          </p:cNvPr>
          <p:cNvSpPr>
            <a:spLocks noChangeAspect="1"/>
          </p:cNvSpPr>
          <p:nvPr/>
        </p:nvSpPr>
        <p:spPr bwMode="auto">
          <a:xfrm>
            <a:off x="9245953" y="1209257"/>
            <a:ext cx="687926" cy="481512"/>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5" name="Freeform 41">
            <a:extLst>
              <a:ext uri="{FF2B5EF4-FFF2-40B4-BE49-F238E27FC236}">
                <a16:creationId xmlns:a16="http://schemas.microsoft.com/office/drawing/2014/main" id="{35AE6296-CF0C-4FFA-8436-DB4D976F23A6}"/>
              </a:ext>
            </a:extLst>
          </p:cNvPr>
          <p:cNvSpPr>
            <a:spLocks noChangeAspect="1"/>
          </p:cNvSpPr>
          <p:nvPr/>
        </p:nvSpPr>
        <p:spPr bwMode="auto">
          <a:xfrm>
            <a:off x="8920094" y="1251743"/>
            <a:ext cx="532755" cy="415422"/>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6" name="Freeform 42">
            <a:extLst>
              <a:ext uri="{FF2B5EF4-FFF2-40B4-BE49-F238E27FC236}">
                <a16:creationId xmlns:a16="http://schemas.microsoft.com/office/drawing/2014/main" id="{83580AC1-23C4-4D4A-984B-3975BBA8E563}"/>
              </a:ext>
            </a:extLst>
          </p:cNvPr>
          <p:cNvSpPr>
            <a:spLocks noChangeAspect="1"/>
          </p:cNvSpPr>
          <p:nvPr/>
        </p:nvSpPr>
        <p:spPr bwMode="auto">
          <a:xfrm>
            <a:off x="9049403" y="1492499"/>
            <a:ext cx="672408" cy="509836"/>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7" name="Freeform 43">
            <a:extLst>
              <a:ext uri="{FF2B5EF4-FFF2-40B4-BE49-F238E27FC236}">
                <a16:creationId xmlns:a16="http://schemas.microsoft.com/office/drawing/2014/main" id="{CD38F2A2-8BD5-4FE7-9E29-80950B274480}"/>
              </a:ext>
            </a:extLst>
          </p:cNvPr>
          <p:cNvSpPr>
            <a:spLocks noChangeAspect="1"/>
          </p:cNvSpPr>
          <p:nvPr/>
        </p:nvSpPr>
        <p:spPr bwMode="auto">
          <a:xfrm>
            <a:off x="8599406" y="1374481"/>
            <a:ext cx="501720" cy="38709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8" name="Freeform 44">
            <a:extLst>
              <a:ext uri="{FF2B5EF4-FFF2-40B4-BE49-F238E27FC236}">
                <a16:creationId xmlns:a16="http://schemas.microsoft.com/office/drawing/2014/main" id="{22482527-699E-41FD-8023-8557D311B696}"/>
              </a:ext>
            </a:extLst>
          </p:cNvPr>
          <p:cNvSpPr>
            <a:spLocks noChangeAspect="1"/>
          </p:cNvSpPr>
          <p:nvPr/>
        </p:nvSpPr>
        <p:spPr bwMode="auto">
          <a:xfrm>
            <a:off x="8702854" y="1719093"/>
            <a:ext cx="424135" cy="28324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9" name="Freeform 45">
            <a:extLst>
              <a:ext uri="{FF2B5EF4-FFF2-40B4-BE49-F238E27FC236}">
                <a16:creationId xmlns:a16="http://schemas.microsoft.com/office/drawing/2014/main" id="{8786BD50-FB32-457A-BAB0-12586DD30215}"/>
              </a:ext>
            </a:extLst>
          </p:cNvPr>
          <p:cNvSpPr>
            <a:spLocks noChangeAspect="1"/>
          </p:cNvSpPr>
          <p:nvPr/>
        </p:nvSpPr>
        <p:spPr bwMode="auto">
          <a:xfrm>
            <a:off x="8847681" y="1837110"/>
            <a:ext cx="279308" cy="439026"/>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0" name="Freeform 46">
            <a:extLst>
              <a:ext uri="{FF2B5EF4-FFF2-40B4-BE49-F238E27FC236}">
                <a16:creationId xmlns:a16="http://schemas.microsoft.com/office/drawing/2014/main" id="{C75B9F4E-7121-45FA-BF86-08715DC10136}"/>
              </a:ext>
            </a:extLst>
          </p:cNvPr>
          <p:cNvSpPr>
            <a:spLocks noChangeAspect="1"/>
          </p:cNvSpPr>
          <p:nvPr/>
        </p:nvSpPr>
        <p:spPr bwMode="auto">
          <a:xfrm>
            <a:off x="8211478" y="1681327"/>
            <a:ext cx="672408" cy="58064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1" name="Freeform 47">
            <a:extLst>
              <a:ext uri="{FF2B5EF4-FFF2-40B4-BE49-F238E27FC236}">
                <a16:creationId xmlns:a16="http://schemas.microsoft.com/office/drawing/2014/main" id="{7A9F0F83-6B6D-45F7-A5ED-7540F4FC2200}"/>
              </a:ext>
            </a:extLst>
          </p:cNvPr>
          <p:cNvSpPr>
            <a:spLocks noChangeAspect="1"/>
          </p:cNvSpPr>
          <p:nvPr/>
        </p:nvSpPr>
        <p:spPr bwMode="auto">
          <a:xfrm>
            <a:off x="8671819" y="2096749"/>
            <a:ext cx="589650" cy="783637"/>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2" name="Freeform 48">
            <a:extLst>
              <a:ext uri="{FF2B5EF4-FFF2-40B4-BE49-F238E27FC236}">
                <a16:creationId xmlns:a16="http://schemas.microsoft.com/office/drawing/2014/main" id="{A6F6C2C1-76C4-4955-A151-3704D8DEF29C}"/>
              </a:ext>
            </a:extLst>
          </p:cNvPr>
          <p:cNvSpPr>
            <a:spLocks noChangeAspect="1"/>
          </p:cNvSpPr>
          <p:nvPr/>
        </p:nvSpPr>
        <p:spPr bwMode="auto">
          <a:xfrm>
            <a:off x="8175271" y="1530265"/>
            <a:ext cx="475859" cy="297404"/>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3" name="Freeform 49">
            <a:extLst>
              <a:ext uri="{FF2B5EF4-FFF2-40B4-BE49-F238E27FC236}">
                <a16:creationId xmlns:a16="http://schemas.microsoft.com/office/drawing/2014/main" id="{FA1C676E-9FE1-4FF9-B80B-6D2328DB8BB0}"/>
              </a:ext>
            </a:extLst>
          </p:cNvPr>
          <p:cNvSpPr>
            <a:spLocks noChangeAspect="1"/>
          </p:cNvSpPr>
          <p:nvPr/>
        </p:nvSpPr>
        <p:spPr bwMode="auto">
          <a:xfrm>
            <a:off x="8056307" y="1671886"/>
            <a:ext cx="413790" cy="429584"/>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4" name="Freeform 50">
            <a:extLst>
              <a:ext uri="{FF2B5EF4-FFF2-40B4-BE49-F238E27FC236}">
                <a16:creationId xmlns:a16="http://schemas.microsoft.com/office/drawing/2014/main" id="{B5FB20BF-423B-4B1B-A85B-768156C991DA}"/>
              </a:ext>
            </a:extLst>
          </p:cNvPr>
          <p:cNvSpPr>
            <a:spLocks noChangeAspect="1"/>
          </p:cNvSpPr>
          <p:nvPr/>
        </p:nvSpPr>
        <p:spPr bwMode="auto">
          <a:xfrm>
            <a:off x="7792516" y="1950407"/>
            <a:ext cx="527582" cy="778916"/>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5" name="Freeform 51">
            <a:extLst>
              <a:ext uri="{FF2B5EF4-FFF2-40B4-BE49-F238E27FC236}">
                <a16:creationId xmlns:a16="http://schemas.microsoft.com/office/drawing/2014/main" id="{FD8F3F18-D4C3-4BB5-A8ED-292EB5127A14}"/>
              </a:ext>
            </a:extLst>
          </p:cNvPr>
          <p:cNvSpPr>
            <a:spLocks noChangeAspect="1"/>
          </p:cNvSpPr>
          <p:nvPr/>
        </p:nvSpPr>
        <p:spPr bwMode="auto">
          <a:xfrm>
            <a:off x="7606311" y="2332784"/>
            <a:ext cx="382755" cy="396539"/>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6" name="Freeform 52">
            <a:extLst>
              <a:ext uri="{FF2B5EF4-FFF2-40B4-BE49-F238E27FC236}">
                <a16:creationId xmlns:a16="http://schemas.microsoft.com/office/drawing/2014/main" id="{6E6763EB-6ABE-44F1-AD2E-98CFBCD67BA2}"/>
              </a:ext>
            </a:extLst>
          </p:cNvPr>
          <p:cNvSpPr>
            <a:spLocks noChangeAspect="1"/>
          </p:cNvSpPr>
          <p:nvPr/>
        </p:nvSpPr>
        <p:spPr bwMode="auto">
          <a:xfrm>
            <a:off x="7776999" y="2658513"/>
            <a:ext cx="387928" cy="325729"/>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7" name="Freeform 53">
            <a:extLst>
              <a:ext uri="{FF2B5EF4-FFF2-40B4-BE49-F238E27FC236}">
                <a16:creationId xmlns:a16="http://schemas.microsoft.com/office/drawing/2014/main" id="{0E5920CB-2427-4E85-91D3-FABBE03ACA70}"/>
              </a:ext>
            </a:extLst>
          </p:cNvPr>
          <p:cNvSpPr>
            <a:spLocks noChangeAspect="1"/>
          </p:cNvSpPr>
          <p:nvPr/>
        </p:nvSpPr>
        <p:spPr bwMode="auto">
          <a:xfrm>
            <a:off x="8175271" y="2054263"/>
            <a:ext cx="506893" cy="28324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8" name="Freeform 54">
            <a:extLst>
              <a:ext uri="{FF2B5EF4-FFF2-40B4-BE49-F238E27FC236}">
                <a16:creationId xmlns:a16="http://schemas.microsoft.com/office/drawing/2014/main" id="{25FB3000-13E7-4A35-A47D-9D45A7D3B454}"/>
              </a:ext>
            </a:extLst>
          </p:cNvPr>
          <p:cNvSpPr>
            <a:spLocks noChangeAspect="1"/>
          </p:cNvSpPr>
          <p:nvPr/>
        </p:nvSpPr>
        <p:spPr bwMode="auto">
          <a:xfrm>
            <a:off x="8232168" y="2290298"/>
            <a:ext cx="605168" cy="42486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9" name="Freeform 55">
            <a:extLst>
              <a:ext uri="{FF2B5EF4-FFF2-40B4-BE49-F238E27FC236}">
                <a16:creationId xmlns:a16="http://schemas.microsoft.com/office/drawing/2014/main" id="{76BCE9C4-F6D2-41A5-84B8-C26F40B956AB}"/>
              </a:ext>
            </a:extLst>
          </p:cNvPr>
          <p:cNvSpPr>
            <a:spLocks noChangeAspect="1"/>
          </p:cNvSpPr>
          <p:nvPr/>
        </p:nvSpPr>
        <p:spPr bwMode="auto">
          <a:xfrm>
            <a:off x="8351133" y="2554657"/>
            <a:ext cx="527582" cy="391818"/>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0" name="Freeform 56">
            <a:extLst>
              <a:ext uri="{FF2B5EF4-FFF2-40B4-BE49-F238E27FC236}">
                <a16:creationId xmlns:a16="http://schemas.microsoft.com/office/drawing/2014/main" id="{9A4825FD-E012-469C-BEEE-E2D08BAA907A}"/>
              </a:ext>
            </a:extLst>
          </p:cNvPr>
          <p:cNvSpPr>
            <a:spLocks noChangeAspect="1"/>
          </p:cNvSpPr>
          <p:nvPr/>
        </p:nvSpPr>
        <p:spPr bwMode="auto">
          <a:xfrm>
            <a:off x="8035618" y="2592423"/>
            <a:ext cx="367239" cy="358774"/>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1" name="Freeform 57">
            <a:extLst>
              <a:ext uri="{FF2B5EF4-FFF2-40B4-BE49-F238E27FC236}">
                <a16:creationId xmlns:a16="http://schemas.microsoft.com/office/drawing/2014/main" id="{86854A9D-E595-46E7-832C-24082C0A39F7}"/>
              </a:ext>
            </a:extLst>
          </p:cNvPr>
          <p:cNvSpPr>
            <a:spLocks noChangeAspect="1"/>
          </p:cNvSpPr>
          <p:nvPr/>
        </p:nvSpPr>
        <p:spPr bwMode="auto">
          <a:xfrm>
            <a:off x="8382166" y="2752927"/>
            <a:ext cx="315515" cy="443746"/>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2" name="Freeform 58">
            <a:extLst>
              <a:ext uri="{FF2B5EF4-FFF2-40B4-BE49-F238E27FC236}">
                <a16:creationId xmlns:a16="http://schemas.microsoft.com/office/drawing/2014/main" id="{80F38DA2-7609-41AE-B76D-D945EBC46D0C}"/>
              </a:ext>
            </a:extLst>
          </p:cNvPr>
          <p:cNvSpPr>
            <a:spLocks noChangeAspect="1"/>
          </p:cNvSpPr>
          <p:nvPr/>
        </p:nvSpPr>
        <p:spPr bwMode="auto">
          <a:xfrm>
            <a:off x="8645957" y="2762368"/>
            <a:ext cx="837925" cy="571205"/>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3" name="Freeform 59">
            <a:extLst>
              <a:ext uri="{FF2B5EF4-FFF2-40B4-BE49-F238E27FC236}">
                <a16:creationId xmlns:a16="http://schemas.microsoft.com/office/drawing/2014/main" id="{7A799FD6-1E5B-4450-A87A-A47A90A53128}"/>
              </a:ext>
            </a:extLst>
          </p:cNvPr>
          <p:cNvSpPr>
            <a:spLocks noChangeAspect="1"/>
          </p:cNvSpPr>
          <p:nvPr/>
        </p:nvSpPr>
        <p:spPr bwMode="auto">
          <a:xfrm>
            <a:off x="8997679" y="3267484"/>
            <a:ext cx="667236" cy="358774"/>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4" name="Freeform 60">
            <a:extLst>
              <a:ext uri="{FF2B5EF4-FFF2-40B4-BE49-F238E27FC236}">
                <a16:creationId xmlns:a16="http://schemas.microsoft.com/office/drawing/2014/main" id="{9F831126-0660-4A37-9CE9-DF2FC9DB26AF}"/>
              </a:ext>
            </a:extLst>
          </p:cNvPr>
          <p:cNvSpPr>
            <a:spLocks noChangeAspect="1"/>
          </p:cNvSpPr>
          <p:nvPr/>
        </p:nvSpPr>
        <p:spPr bwMode="auto">
          <a:xfrm>
            <a:off x="8847681" y="3621537"/>
            <a:ext cx="537927" cy="325729"/>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5" name="Freeform 61">
            <a:extLst>
              <a:ext uri="{FF2B5EF4-FFF2-40B4-BE49-F238E27FC236}">
                <a16:creationId xmlns:a16="http://schemas.microsoft.com/office/drawing/2014/main" id="{7537A93E-3BA6-4D40-BF6A-78A8B82D43E0}"/>
              </a:ext>
            </a:extLst>
          </p:cNvPr>
          <p:cNvSpPr>
            <a:spLocks noChangeAspect="1"/>
          </p:cNvSpPr>
          <p:nvPr/>
        </p:nvSpPr>
        <p:spPr bwMode="auto">
          <a:xfrm>
            <a:off x="8925266" y="3838689"/>
            <a:ext cx="672408" cy="420143"/>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6" name="Freeform 62">
            <a:extLst>
              <a:ext uri="{FF2B5EF4-FFF2-40B4-BE49-F238E27FC236}">
                <a16:creationId xmlns:a16="http://schemas.microsoft.com/office/drawing/2014/main" id="{9AAFE727-1079-44DB-AC1F-2EF4B7EC6050}"/>
              </a:ext>
            </a:extLst>
          </p:cNvPr>
          <p:cNvSpPr>
            <a:spLocks noChangeAspect="1"/>
          </p:cNvSpPr>
          <p:nvPr/>
        </p:nvSpPr>
        <p:spPr bwMode="auto">
          <a:xfrm>
            <a:off x="8330443" y="3470474"/>
            <a:ext cx="610340" cy="40598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7" name="Freeform 63">
            <a:extLst>
              <a:ext uri="{FF2B5EF4-FFF2-40B4-BE49-F238E27FC236}">
                <a16:creationId xmlns:a16="http://schemas.microsoft.com/office/drawing/2014/main" id="{6E692104-C8E8-4E4A-8A83-5641010FA8AF}"/>
              </a:ext>
            </a:extLst>
          </p:cNvPr>
          <p:cNvSpPr>
            <a:spLocks noChangeAspect="1"/>
          </p:cNvSpPr>
          <p:nvPr/>
        </p:nvSpPr>
        <p:spPr bwMode="auto">
          <a:xfrm>
            <a:off x="8175271" y="3626257"/>
            <a:ext cx="517237" cy="557043"/>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8" name="Freeform 64">
            <a:extLst>
              <a:ext uri="{FF2B5EF4-FFF2-40B4-BE49-F238E27FC236}">
                <a16:creationId xmlns:a16="http://schemas.microsoft.com/office/drawing/2014/main" id="{92268A15-1C3A-4692-8045-6972F66D45A0}"/>
              </a:ext>
            </a:extLst>
          </p:cNvPr>
          <p:cNvSpPr>
            <a:spLocks noChangeAspect="1"/>
          </p:cNvSpPr>
          <p:nvPr/>
        </p:nvSpPr>
        <p:spPr bwMode="auto">
          <a:xfrm>
            <a:off x="8573544" y="3815086"/>
            <a:ext cx="693098" cy="646737"/>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9" name="Freeform 65">
            <a:extLst>
              <a:ext uri="{FF2B5EF4-FFF2-40B4-BE49-F238E27FC236}">
                <a16:creationId xmlns:a16="http://schemas.microsoft.com/office/drawing/2014/main" id="{BDFE10D4-7266-469C-A221-79EB0B04C9BA}"/>
              </a:ext>
            </a:extLst>
          </p:cNvPr>
          <p:cNvSpPr>
            <a:spLocks noChangeAspect="1"/>
          </p:cNvSpPr>
          <p:nvPr/>
        </p:nvSpPr>
        <p:spPr bwMode="auto">
          <a:xfrm>
            <a:off x="8640785" y="3121142"/>
            <a:ext cx="439652" cy="38709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0" name="Freeform 66">
            <a:extLst>
              <a:ext uri="{FF2B5EF4-FFF2-40B4-BE49-F238E27FC236}">
                <a16:creationId xmlns:a16="http://schemas.microsoft.com/office/drawing/2014/main" id="{530E6B5E-5B97-4A34-9884-937A881CAC0F}"/>
              </a:ext>
            </a:extLst>
          </p:cNvPr>
          <p:cNvSpPr>
            <a:spLocks noChangeAspect="1"/>
          </p:cNvSpPr>
          <p:nvPr/>
        </p:nvSpPr>
        <p:spPr bwMode="auto">
          <a:xfrm>
            <a:off x="9908017" y="5656160"/>
            <a:ext cx="367239" cy="254918"/>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1" name="Freeform 67">
            <a:extLst>
              <a:ext uri="{FF2B5EF4-FFF2-40B4-BE49-F238E27FC236}">
                <a16:creationId xmlns:a16="http://schemas.microsoft.com/office/drawing/2014/main" id="{2A3DDC34-ED4C-4A63-919F-A0C7907B8506}"/>
              </a:ext>
            </a:extLst>
          </p:cNvPr>
          <p:cNvSpPr>
            <a:spLocks noChangeAspect="1"/>
          </p:cNvSpPr>
          <p:nvPr/>
        </p:nvSpPr>
        <p:spPr bwMode="auto">
          <a:xfrm>
            <a:off x="8837336" y="4235228"/>
            <a:ext cx="543099" cy="689223"/>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2" name="Freeform 68">
            <a:extLst>
              <a:ext uri="{FF2B5EF4-FFF2-40B4-BE49-F238E27FC236}">
                <a16:creationId xmlns:a16="http://schemas.microsoft.com/office/drawing/2014/main" id="{333B86AA-4433-4947-8738-9C50C5517090}"/>
              </a:ext>
            </a:extLst>
          </p:cNvPr>
          <p:cNvSpPr>
            <a:spLocks noChangeAspect="1"/>
          </p:cNvSpPr>
          <p:nvPr/>
        </p:nvSpPr>
        <p:spPr bwMode="auto">
          <a:xfrm>
            <a:off x="9230436" y="4844199"/>
            <a:ext cx="31034" cy="2360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3" name="Freeform 69">
            <a:extLst>
              <a:ext uri="{FF2B5EF4-FFF2-40B4-BE49-F238E27FC236}">
                <a16:creationId xmlns:a16="http://schemas.microsoft.com/office/drawing/2014/main" id="{E693E280-C018-45C9-9AE9-3BD992A0B202}"/>
              </a:ext>
            </a:extLst>
          </p:cNvPr>
          <p:cNvSpPr>
            <a:spLocks noChangeAspect="1"/>
          </p:cNvSpPr>
          <p:nvPr/>
        </p:nvSpPr>
        <p:spPr bwMode="auto">
          <a:xfrm>
            <a:off x="8433890" y="4121931"/>
            <a:ext cx="475859" cy="571205"/>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4" name="Freeform 70">
            <a:extLst>
              <a:ext uri="{FF2B5EF4-FFF2-40B4-BE49-F238E27FC236}">
                <a16:creationId xmlns:a16="http://schemas.microsoft.com/office/drawing/2014/main" id="{8CE0363A-929A-429F-87BA-F2A7EE6DE4C1}"/>
              </a:ext>
            </a:extLst>
          </p:cNvPr>
          <p:cNvSpPr>
            <a:spLocks noChangeAspect="1"/>
          </p:cNvSpPr>
          <p:nvPr/>
        </p:nvSpPr>
        <p:spPr bwMode="auto">
          <a:xfrm>
            <a:off x="8526993" y="4645930"/>
            <a:ext cx="20689" cy="3776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5" name="Freeform 71">
            <a:extLst>
              <a:ext uri="{FF2B5EF4-FFF2-40B4-BE49-F238E27FC236}">
                <a16:creationId xmlns:a16="http://schemas.microsoft.com/office/drawing/2014/main" id="{01376845-81CF-4F4C-85CD-794E272B0989}"/>
              </a:ext>
            </a:extLst>
          </p:cNvPr>
          <p:cNvSpPr>
            <a:spLocks noChangeAspect="1"/>
          </p:cNvSpPr>
          <p:nvPr/>
        </p:nvSpPr>
        <p:spPr bwMode="auto">
          <a:xfrm>
            <a:off x="8495959" y="4612885"/>
            <a:ext cx="15517" cy="33045"/>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6" name="Freeform 72">
            <a:extLst>
              <a:ext uri="{FF2B5EF4-FFF2-40B4-BE49-F238E27FC236}">
                <a16:creationId xmlns:a16="http://schemas.microsoft.com/office/drawing/2014/main" id="{BC8FC16A-BC58-4B48-AFAB-EEC9FD56FAFD}"/>
              </a:ext>
            </a:extLst>
          </p:cNvPr>
          <p:cNvSpPr>
            <a:spLocks noChangeAspect="1"/>
          </p:cNvSpPr>
          <p:nvPr/>
        </p:nvSpPr>
        <p:spPr bwMode="auto">
          <a:xfrm>
            <a:off x="9333883" y="3470474"/>
            <a:ext cx="563788" cy="523998"/>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7" name="Freeform 73">
            <a:extLst>
              <a:ext uri="{FF2B5EF4-FFF2-40B4-BE49-F238E27FC236}">
                <a16:creationId xmlns:a16="http://schemas.microsoft.com/office/drawing/2014/main" id="{062D0645-C3EB-4B8A-979A-D60837E0C84A}"/>
              </a:ext>
            </a:extLst>
          </p:cNvPr>
          <p:cNvSpPr>
            <a:spLocks noChangeAspect="1"/>
          </p:cNvSpPr>
          <p:nvPr/>
        </p:nvSpPr>
        <p:spPr bwMode="auto">
          <a:xfrm>
            <a:off x="9385607" y="3999193"/>
            <a:ext cx="196550" cy="14162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D9D9D9"/>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8" name="Freeform 74">
            <a:extLst>
              <a:ext uri="{FF2B5EF4-FFF2-40B4-BE49-F238E27FC236}">
                <a16:creationId xmlns:a16="http://schemas.microsoft.com/office/drawing/2014/main" id="{1C1B3D60-7E7E-4191-9756-4A492C618551}"/>
              </a:ext>
            </a:extLst>
          </p:cNvPr>
          <p:cNvSpPr>
            <a:spLocks noChangeAspect="1"/>
          </p:cNvSpPr>
          <p:nvPr/>
        </p:nvSpPr>
        <p:spPr bwMode="auto">
          <a:xfrm>
            <a:off x="9520089" y="3734834"/>
            <a:ext cx="87931" cy="94414"/>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9" name="Freeform 75">
            <a:extLst>
              <a:ext uri="{FF2B5EF4-FFF2-40B4-BE49-F238E27FC236}">
                <a16:creationId xmlns:a16="http://schemas.microsoft.com/office/drawing/2014/main" id="{CBBAE6F8-A600-4C3E-A95E-02F052769234}"/>
              </a:ext>
            </a:extLst>
          </p:cNvPr>
          <p:cNvSpPr>
            <a:spLocks noChangeAspect="1"/>
          </p:cNvSpPr>
          <p:nvPr/>
        </p:nvSpPr>
        <p:spPr bwMode="auto">
          <a:xfrm>
            <a:off x="9489055" y="4206904"/>
            <a:ext cx="124137" cy="519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0" name="Freeform 76">
            <a:extLst>
              <a:ext uri="{FF2B5EF4-FFF2-40B4-BE49-F238E27FC236}">
                <a16:creationId xmlns:a16="http://schemas.microsoft.com/office/drawing/2014/main" id="{2F390931-88A0-4B4D-8FE5-7DAB6A6EED52}"/>
              </a:ext>
            </a:extLst>
          </p:cNvPr>
          <p:cNvSpPr>
            <a:spLocks noChangeAspect="1"/>
          </p:cNvSpPr>
          <p:nvPr/>
        </p:nvSpPr>
        <p:spPr bwMode="auto">
          <a:xfrm>
            <a:off x="9520089" y="3900058"/>
            <a:ext cx="87931" cy="75531"/>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1" name="Freeform 77">
            <a:extLst>
              <a:ext uri="{FF2B5EF4-FFF2-40B4-BE49-F238E27FC236}">
                <a16:creationId xmlns:a16="http://schemas.microsoft.com/office/drawing/2014/main" id="{4316F3B3-EE53-4B52-9FEC-0B0C307BDC1D}"/>
              </a:ext>
            </a:extLst>
          </p:cNvPr>
          <p:cNvSpPr>
            <a:spLocks noChangeAspect="1"/>
          </p:cNvSpPr>
          <p:nvPr/>
        </p:nvSpPr>
        <p:spPr bwMode="auto">
          <a:xfrm>
            <a:off x="9530433" y="4065283"/>
            <a:ext cx="51724" cy="3776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2" name="Freeform 78">
            <a:extLst>
              <a:ext uri="{FF2B5EF4-FFF2-40B4-BE49-F238E27FC236}">
                <a16:creationId xmlns:a16="http://schemas.microsoft.com/office/drawing/2014/main" id="{866A22C6-80CB-4C7D-8504-D7C39C12DFC7}"/>
              </a:ext>
            </a:extLst>
          </p:cNvPr>
          <p:cNvSpPr>
            <a:spLocks noChangeAspect="1"/>
          </p:cNvSpPr>
          <p:nvPr/>
        </p:nvSpPr>
        <p:spPr bwMode="auto">
          <a:xfrm>
            <a:off x="9468365" y="3947265"/>
            <a:ext cx="25862" cy="28324"/>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3" name="Freeform 79">
            <a:extLst>
              <a:ext uri="{FF2B5EF4-FFF2-40B4-BE49-F238E27FC236}">
                <a16:creationId xmlns:a16="http://schemas.microsoft.com/office/drawing/2014/main" id="{D4EAD317-ED2C-4BB5-AE01-2558FFC665A3}"/>
              </a:ext>
            </a:extLst>
          </p:cNvPr>
          <p:cNvSpPr>
            <a:spLocks noChangeAspect="1"/>
          </p:cNvSpPr>
          <p:nvPr/>
        </p:nvSpPr>
        <p:spPr bwMode="auto">
          <a:xfrm>
            <a:off x="9442503" y="4216345"/>
            <a:ext cx="41379" cy="23604"/>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4" name="Freeform 80">
            <a:extLst>
              <a:ext uri="{FF2B5EF4-FFF2-40B4-BE49-F238E27FC236}">
                <a16:creationId xmlns:a16="http://schemas.microsoft.com/office/drawing/2014/main" id="{38116707-92F6-40F5-B684-B5E41C6727B2}"/>
              </a:ext>
            </a:extLst>
          </p:cNvPr>
          <p:cNvSpPr>
            <a:spLocks noChangeAspect="1"/>
          </p:cNvSpPr>
          <p:nvPr/>
        </p:nvSpPr>
        <p:spPr bwMode="auto">
          <a:xfrm>
            <a:off x="9287332" y="5306828"/>
            <a:ext cx="31034" cy="47207"/>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5" name="Freeform 81">
            <a:extLst>
              <a:ext uri="{FF2B5EF4-FFF2-40B4-BE49-F238E27FC236}">
                <a16:creationId xmlns:a16="http://schemas.microsoft.com/office/drawing/2014/main" id="{CEFFAA1F-D8AA-4026-81DC-BE6E44FA8235}"/>
              </a:ext>
            </a:extLst>
          </p:cNvPr>
          <p:cNvSpPr>
            <a:spLocks noChangeAspect="1"/>
          </p:cNvSpPr>
          <p:nvPr/>
        </p:nvSpPr>
        <p:spPr bwMode="auto">
          <a:xfrm>
            <a:off x="9333883" y="4268273"/>
            <a:ext cx="36207" cy="28324"/>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6" name="Freeform 82">
            <a:extLst>
              <a:ext uri="{FF2B5EF4-FFF2-40B4-BE49-F238E27FC236}">
                <a16:creationId xmlns:a16="http://schemas.microsoft.com/office/drawing/2014/main" id="{DE0781BC-1D01-4B60-8D0A-852DDEF1FC75}"/>
              </a:ext>
            </a:extLst>
          </p:cNvPr>
          <p:cNvSpPr>
            <a:spLocks noChangeAspect="1"/>
          </p:cNvSpPr>
          <p:nvPr/>
        </p:nvSpPr>
        <p:spPr bwMode="auto">
          <a:xfrm>
            <a:off x="9204574" y="4933892"/>
            <a:ext cx="113793" cy="184107"/>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7" name="Freeform 83">
            <a:extLst>
              <a:ext uri="{FF2B5EF4-FFF2-40B4-BE49-F238E27FC236}">
                <a16:creationId xmlns:a16="http://schemas.microsoft.com/office/drawing/2014/main" id="{0AE716F7-9F65-4EE3-8F6C-CAD9B7F64F0E}"/>
              </a:ext>
            </a:extLst>
          </p:cNvPr>
          <p:cNvSpPr>
            <a:spLocks noChangeAspect="1"/>
          </p:cNvSpPr>
          <p:nvPr/>
        </p:nvSpPr>
        <p:spPr bwMode="auto">
          <a:xfrm>
            <a:off x="11133826" y="3862293"/>
            <a:ext cx="294826" cy="122738"/>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8" name="Freeform 84">
            <a:extLst>
              <a:ext uri="{FF2B5EF4-FFF2-40B4-BE49-F238E27FC236}">
                <a16:creationId xmlns:a16="http://schemas.microsoft.com/office/drawing/2014/main" id="{82DAC990-5487-40A6-83AF-75F5505C2D12}"/>
              </a:ext>
            </a:extLst>
          </p:cNvPr>
          <p:cNvSpPr>
            <a:spLocks noChangeAspect="1"/>
          </p:cNvSpPr>
          <p:nvPr/>
        </p:nvSpPr>
        <p:spPr bwMode="auto">
          <a:xfrm>
            <a:off x="11082102" y="3994472"/>
            <a:ext cx="31034" cy="80252"/>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9" name="Freeform 85">
            <a:extLst>
              <a:ext uri="{FF2B5EF4-FFF2-40B4-BE49-F238E27FC236}">
                <a16:creationId xmlns:a16="http://schemas.microsoft.com/office/drawing/2014/main" id="{79DBC3A3-F7F0-4FEA-A0BD-42BD2044CCA8}"/>
              </a:ext>
            </a:extLst>
          </p:cNvPr>
          <p:cNvSpPr>
            <a:spLocks noChangeAspect="1"/>
          </p:cNvSpPr>
          <p:nvPr/>
        </p:nvSpPr>
        <p:spPr bwMode="auto">
          <a:xfrm>
            <a:off x="11040723" y="4032238"/>
            <a:ext cx="25862"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0" name="Freeform 86">
            <a:extLst>
              <a:ext uri="{FF2B5EF4-FFF2-40B4-BE49-F238E27FC236}">
                <a16:creationId xmlns:a16="http://schemas.microsoft.com/office/drawing/2014/main" id="{5EF90069-9CBD-446F-A128-04DE65EDC4D3}"/>
              </a:ext>
            </a:extLst>
          </p:cNvPr>
          <p:cNvSpPr>
            <a:spLocks noChangeAspect="1"/>
          </p:cNvSpPr>
          <p:nvPr/>
        </p:nvSpPr>
        <p:spPr bwMode="auto">
          <a:xfrm>
            <a:off x="10889261" y="3956707"/>
            <a:ext cx="222412" cy="136900"/>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1" name="Freeform 87">
            <a:extLst>
              <a:ext uri="{FF2B5EF4-FFF2-40B4-BE49-F238E27FC236}">
                <a16:creationId xmlns:a16="http://schemas.microsoft.com/office/drawing/2014/main" id="{79EB494C-CB5F-4769-A31A-B396FCE175B9}"/>
              </a:ext>
            </a:extLst>
          </p:cNvPr>
          <p:cNvSpPr>
            <a:spLocks noChangeAspect="1"/>
          </p:cNvSpPr>
          <p:nvPr/>
        </p:nvSpPr>
        <p:spPr bwMode="auto">
          <a:xfrm>
            <a:off x="11447646" y="4863082"/>
            <a:ext cx="315515" cy="42486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2" name="Freeform 88">
            <a:extLst>
              <a:ext uri="{FF2B5EF4-FFF2-40B4-BE49-F238E27FC236}">
                <a16:creationId xmlns:a16="http://schemas.microsoft.com/office/drawing/2014/main" id="{30D8784F-EA16-4474-9C0A-9A68DFF473BB}"/>
              </a:ext>
            </a:extLst>
          </p:cNvPr>
          <p:cNvSpPr>
            <a:spLocks noChangeAspect="1"/>
          </p:cNvSpPr>
          <p:nvPr/>
        </p:nvSpPr>
        <p:spPr bwMode="auto">
          <a:xfrm>
            <a:off x="11642207" y="4726182"/>
            <a:ext cx="62069" cy="84973"/>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3" name="Freeform 89">
            <a:extLst>
              <a:ext uri="{FF2B5EF4-FFF2-40B4-BE49-F238E27FC236}">
                <a16:creationId xmlns:a16="http://schemas.microsoft.com/office/drawing/2014/main" id="{6B0D7292-8599-49D7-A127-6EDB4D87FA0E}"/>
              </a:ext>
            </a:extLst>
          </p:cNvPr>
          <p:cNvSpPr>
            <a:spLocks noChangeAspect="1"/>
          </p:cNvSpPr>
          <p:nvPr/>
        </p:nvSpPr>
        <p:spPr bwMode="auto">
          <a:xfrm>
            <a:off x="11606001" y="4995262"/>
            <a:ext cx="15517" cy="14162"/>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4" name="Freeform 90">
            <a:extLst>
              <a:ext uri="{FF2B5EF4-FFF2-40B4-BE49-F238E27FC236}">
                <a16:creationId xmlns:a16="http://schemas.microsoft.com/office/drawing/2014/main" id="{AD87677B-F5B9-48E8-A9BF-32EBB35C1D91}"/>
              </a:ext>
            </a:extLst>
          </p:cNvPr>
          <p:cNvSpPr>
            <a:spLocks noChangeAspect="1"/>
          </p:cNvSpPr>
          <p:nvPr/>
        </p:nvSpPr>
        <p:spPr bwMode="auto">
          <a:xfrm>
            <a:off x="11502553" y="5023586"/>
            <a:ext cx="62069" cy="23604"/>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5" name="Freeform 91">
            <a:extLst>
              <a:ext uri="{FF2B5EF4-FFF2-40B4-BE49-F238E27FC236}">
                <a16:creationId xmlns:a16="http://schemas.microsoft.com/office/drawing/2014/main" id="{C7D98A9F-E9E1-4430-8113-2E37545A94E8}"/>
              </a:ext>
            </a:extLst>
          </p:cNvPr>
          <p:cNvSpPr>
            <a:spLocks noChangeAspect="1"/>
          </p:cNvSpPr>
          <p:nvPr/>
        </p:nvSpPr>
        <p:spPr bwMode="auto">
          <a:xfrm>
            <a:off x="11368071" y="4853641"/>
            <a:ext cx="98275" cy="70811"/>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6" name="Freeform 92">
            <a:extLst>
              <a:ext uri="{FF2B5EF4-FFF2-40B4-BE49-F238E27FC236}">
                <a16:creationId xmlns:a16="http://schemas.microsoft.com/office/drawing/2014/main" id="{E657853B-7803-447B-BC92-FF75912AFBDE}"/>
              </a:ext>
            </a:extLst>
          </p:cNvPr>
          <p:cNvSpPr>
            <a:spLocks noChangeAspect="1"/>
          </p:cNvSpPr>
          <p:nvPr/>
        </p:nvSpPr>
        <p:spPr bwMode="auto">
          <a:xfrm>
            <a:off x="11209204" y="4523191"/>
            <a:ext cx="263791" cy="188828"/>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7" name="Freeform 93">
            <a:extLst>
              <a:ext uri="{FF2B5EF4-FFF2-40B4-BE49-F238E27FC236}">
                <a16:creationId xmlns:a16="http://schemas.microsoft.com/office/drawing/2014/main" id="{A0252B10-623F-4A23-86E1-F897A1AFBF97}"/>
              </a:ext>
            </a:extLst>
          </p:cNvPr>
          <p:cNvSpPr>
            <a:spLocks noChangeAspect="1"/>
          </p:cNvSpPr>
          <p:nvPr/>
        </p:nvSpPr>
        <p:spPr bwMode="auto">
          <a:xfrm>
            <a:off x="11411440" y="5287945"/>
            <a:ext cx="36207" cy="519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8" name="Freeform 94">
            <a:extLst>
              <a:ext uri="{FF2B5EF4-FFF2-40B4-BE49-F238E27FC236}">
                <a16:creationId xmlns:a16="http://schemas.microsoft.com/office/drawing/2014/main" id="{08EEA6DA-E3C5-4199-B864-912738E5D562}"/>
              </a:ext>
            </a:extLst>
          </p:cNvPr>
          <p:cNvSpPr>
            <a:spLocks noChangeAspect="1"/>
          </p:cNvSpPr>
          <p:nvPr/>
        </p:nvSpPr>
        <p:spPr bwMode="auto">
          <a:xfrm>
            <a:off x="11349371" y="5344594"/>
            <a:ext cx="98275" cy="32100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9" name="Freeform 95">
            <a:extLst>
              <a:ext uri="{FF2B5EF4-FFF2-40B4-BE49-F238E27FC236}">
                <a16:creationId xmlns:a16="http://schemas.microsoft.com/office/drawing/2014/main" id="{B9DE0CBD-6022-4AE6-8FCB-3E7FF4347DC5}"/>
              </a:ext>
            </a:extLst>
          </p:cNvPr>
          <p:cNvSpPr>
            <a:spLocks noChangeAspect="1"/>
          </p:cNvSpPr>
          <p:nvPr/>
        </p:nvSpPr>
        <p:spPr bwMode="auto">
          <a:xfrm>
            <a:off x="11269796" y="4745064"/>
            <a:ext cx="46551" cy="42486"/>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0" name="Freeform 96">
            <a:extLst>
              <a:ext uri="{FF2B5EF4-FFF2-40B4-BE49-F238E27FC236}">
                <a16:creationId xmlns:a16="http://schemas.microsoft.com/office/drawing/2014/main" id="{2E55B043-818E-477C-9C9F-2D8B45DB0886}"/>
              </a:ext>
            </a:extLst>
          </p:cNvPr>
          <p:cNvSpPr>
            <a:spLocks noChangeAspect="1"/>
          </p:cNvSpPr>
          <p:nvPr/>
        </p:nvSpPr>
        <p:spPr bwMode="auto">
          <a:xfrm>
            <a:off x="11249107" y="4494867"/>
            <a:ext cx="41379" cy="28324"/>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1" name="Freeform 97">
            <a:extLst>
              <a:ext uri="{FF2B5EF4-FFF2-40B4-BE49-F238E27FC236}">
                <a16:creationId xmlns:a16="http://schemas.microsoft.com/office/drawing/2014/main" id="{32EAE055-181B-4C61-B80D-C3D7173CB179}"/>
              </a:ext>
            </a:extLst>
          </p:cNvPr>
          <p:cNvSpPr>
            <a:spLocks noChangeAspect="1"/>
          </p:cNvSpPr>
          <p:nvPr/>
        </p:nvSpPr>
        <p:spPr bwMode="auto">
          <a:xfrm>
            <a:off x="11293951" y="5646719"/>
            <a:ext cx="93102" cy="66090"/>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2" name="Freeform 98">
            <a:extLst>
              <a:ext uri="{FF2B5EF4-FFF2-40B4-BE49-F238E27FC236}">
                <a16:creationId xmlns:a16="http://schemas.microsoft.com/office/drawing/2014/main" id="{73C9655E-4694-4E26-8C27-493A263097F7}"/>
              </a:ext>
            </a:extLst>
          </p:cNvPr>
          <p:cNvSpPr>
            <a:spLocks noChangeAspect="1"/>
          </p:cNvSpPr>
          <p:nvPr/>
        </p:nvSpPr>
        <p:spPr bwMode="auto">
          <a:xfrm>
            <a:off x="11198859" y="4414615"/>
            <a:ext cx="93102" cy="103855"/>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3" name="Freeform 99">
            <a:extLst>
              <a:ext uri="{FF2B5EF4-FFF2-40B4-BE49-F238E27FC236}">
                <a16:creationId xmlns:a16="http://schemas.microsoft.com/office/drawing/2014/main" id="{B1A8DF2A-4BC0-4738-9D9C-4F8632F70EAE}"/>
              </a:ext>
            </a:extLst>
          </p:cNvPr>
          <p:cNvSpPr>
            <a:spLocks noChangeAspect="1"/>
          </p:cNvSpPr>
          <p:nvPr/>
        </p:nvSpPr>
        <p:spPr bwMode="auto">
          <a:xfrm>
            <a:off x="11209204" y="4112490"/>
            <a:ext cx="41379" cy="23604"/>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4" name="Freeform 100">
            <a:extLst>
              <a:ext uri="{FF2B5EF4-FFF2-40B4-BE49-F238E27FC236}">
                <a16:creationId xmlns:a16="http://schemas.microsoft.com/office/drawing/2014/main" id="{2E40E675-CBA3-4CB3-9A5C-A862D1BB4F21}"/>
              </a:ext>
            </a:extLst>
          </p:cNvPr>
          <p:cNvSpPr>
            <a:spLocks noChangeAspect="1"/>
          </p:cNvSpPr>
          <p:nvPr/>
        </p:nvSpPr>
        <p:spPr bwMode="auto">
          <a:xfrm>
            <a:off x="11126446" y="4320201"/>
            <a:ext cx="72413" cy="84973"/>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5" name="Freeform 101">
            <a:extLst>
              <a:ext uri="{FF2B5EF4-FFF2-40B4-BE49-F238E27FC236}">
                <a16:creationId xmlns:a16="http://schemas.microsoft.com/office/drawing/2014/main" id="{150FD07F-1090-4C0E-A623-C9BC25D162C9}"/>
              </a:ext>
            </a:extLst>
          </p:cNvPr>
          <p:cNvSpPr>
            <a:spLocks noChangeAspect="1"/>
          </p:cNvSpPr>
          <p:nvPr/>
        </p:nvSpPr>
        <p:spPr bwMode="auto">
          <a:xfrm>
            <a:off x="11079895" y="4230508"/>
            <a:ext cx="31034"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6" name="Freeform 102">
            <a:extLst>
              <a:ext uri="{FF2B5EF4-FFF2-40B4-BE49-F238E27FC236}">
                <a16:creationId xmlns:a16="http://schemas.microsoft.com/office/drawing/2014/main" id="{5B09FF8C-433B-4302-956F-5B81EE1B8190}"/>
              </a:ext>
            </a:extLst>
          </p:cNvPr>
          <p:cNvSpPr>
            <a:spLocks noChangeAspect="1"/>
          </p:cNvSpPr>
          <p:nvPr/>
        </p:nvSpPr>
        <p:spPr bwMode="auto">
          <a:xfrm>
            <a:off x="11074722" y="4169138"/>
            <a:ext cx="31034" cy="28324"/>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7" name="Freeform 103">
            <a:extLst>
              <a:ext uri="{FF2B5EF4-FFF2-40B4-BE49-F238E27FC236}">
                <a16:creationId xmlns:a16="http://schemas.microsoft.com/office/drawing/2014/main" id="{B55F0345-ECA1-4C88-AE52-58E5CB7D5D5C}"/>
              </a:ext>
            </a:extLst>
          </p:cNvPr>
          <p:cNvSpPr>
            <a:spLocks noChangeAspect="1"/>
          </p:cNvSpPr>
          <p:nvPr/>
        </p:nvSpPr>
        <p:spPr bwMode="auto">
          <a:xfrm>
            <a:off x="11074722" y="4948055"/>
            <a:ext cx="15517" cy="14162"/>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8" name="Freeform 104">
            <a:extLst>
              <a:ext uri="{FF2B5EF4-FFF2-40B4-BE49-F238E27FC236}">
                <a16:creationId xmlns:a16="http://schemas.microsoft.com/office/drawing/2014/main" id="{5F1E71E2-0E3F-4738-9D25-3BD367755218}"/>
              </a:ext>
            </a:extLst>
          </p:cNvPr>
          <p:cNvSpPr>
            <a:spLocks noChangeAspect="1"/>
          </p:cNvSpPr>
          <p:nvPr/>
        </p:nvSpPr>
        <p:spPr bwMode="auto">
          <a:xfrm>
            <a:off x="11113137" y="4197463"/>
            <a:ext cx="46551" cy="61369"/>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9" name="Freeform 105">
            <a:extLst>
              <a:ext uri="{FF2B5EF4-FFF2-40B4-BE49-F238E27FC236}">
                <a16:creationId xmlns:a16="http://schemas.microsoft.com/office/drawing/2014/main" id="{6DC328D8-E715-4BA8-84CC-8C9188145EF6}"/>
              </a:ext>
            </a:extLst>
          </p:cNvPr>
          <p:cNvSpPr>
            <a:spLocks noChangeAspect="1"/>
          </p:cNvSpPr>
          <p:nvPr/>
        </p:nvSpPr>
        <p:spPr bwMode="auto">
          <a:xfrm>
            <a:off x="11066585" y="4461822"/>
            <a:ext cx="41379" cy="1888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0" name="Freeform 106">
            <a:extLst>
              <a:ext uri="{FF2B5EF4-FFF2-40B4-BE49-F238E27FC236}">
                <a16:creationId xmlns:a16="http://schemas.microsoft.com/office/drawing/2014/main" id="{E49C5A89-0B82-4399-B6EF-4C0C52DA3B80}"/>
              </a:ext>
            </a:extLst>
          </p:cNvPr>
          <p:cNvSpPr>
            <a:spLocks noChangeAspect="1"/>
          </p:cNvSpPr>
          <p:nvPr/>
        </p:nvSpPr>
        <p:spPr bwMode="auto">
          <a:xfrm>
            <a:off x="11085811" y="4745064"/>
            <a:ext cx="113793" cy="99135"/>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1" name="Freeform 107">
            <a:extLst>
              <a:ext uri="{FF2B5EF4-FFF2-40B4-BE49-F238E27FC236}">
                <a16:creationId xmlns:a16="http://schemas.microsoft.com/office/drawing/2014/main" id="{1EA80894-EB6D-4CD3-8BFC-6365F5B8E0A5}"/>
              </a:ext>
            </a:extLst>
          </p:cNvPr>
          <p:cNvSpPr>
            <a:spLocks noChangeAspect="1"/>
          </p:cNvSpPr>
          <p:nvPr/>
        </p:nvSpPr>
        <p:spPr bwMode="auto">
          <a:xfrm>
            <a:off x="11080638" y="4485426"/>
            <a:ext cx="20689" cy="14162"/>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2" name="Freeform 108">
            <a:extLst>
              <a:ext uri="{FF2B5EF4-FFF2-40B4-BE49-F238E27FC236}">
                <a16:creationId xmlns:a16="http://schemas.microsoft.com/office/drawing/2014/main" id="{E42FB8C2-13DA-40D5-8C8F-27C64C356F2F}"/>
              </a:ext>
            </a:extLst>
          </p:cNvPr>
          <p:cNvSpPr>
            <a:spLocks noChangeAspect="1"/>
          </p:cNvSpPr>
          <p:nvPr/>
        </p:nvSpPr>
        <p:spPr bwMode="auto">
          <a:xfrm>
            <a:off x="10997881" y="3328853"/>
            <a:ext cx="41379" cy="1416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3" name="Freeform 109">
            <a:extLst>
              <a:ext uri="{FF2B5EF4-FFF2-40B4-BE49-F238E27FC236}">
                <a16:creationId xmlns:a16="http://schemas.microsoft.com/office/drawing/2014/main" id="{E3269D15-3D5C-4A78-9BA1-5B37B3CEC3CD}"/>
              </a:ext>
            </a:extLst>
          </p:cNvPr>
          <p:cNvSpPr>
            <a:spLocks noChangeAspect="1"/>
          </p:cNvSpPr>
          <p:nvPr/>
        </p:nvSpPr>
        <p:spPr bwMode="auto">
          <a:xfrm>
            <a:off x="10744434" y="3286367"/>
            <a:ext cx="191378" cy="330449"/>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4" name="Freeform 110">
            <a:extLst>
              <a:ext uri="{FF2B5EF4-FFF2-40B4-BE49-F238E27FC236}">
                <a16:creationId xmlns:a16="http://schemas.microsoft.com/office/drawing/2014/main" id="{16FA7D9D-7748-49A7-8AB5-7E390441C01D}"/>
              </a:ext>
            </a:extLst>
          </p:cNvPr>
          <p:cNvSpPr>
            <a:spLocks noChangeAspect="1"/>
          </p:cNvSpPr>
          <p:nvPr/>
        </p:nvSpPr>
        <p:spPr bwMode="auto">
          <a:xfrm>
            <a:off x="10630643" y="3286367"/>
            <a:ext cx="51724" cy="47207"/>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5" name="Freeform 111">
            <a:extLst>
              <a:ext uri="{FF2B5EF4-FFF2-40B4-BE49-F238E27FC236}">
                <a16:creationId xmlns:a16="http://schemas.microsoft.com/office/drawing/2014/main" id="{1669BE07-646E-4754-B065-37992A0469DE}"/>
              </a:ext>
            </a:extLst>
          </p:cNvPr>
          <p:cNvSpPr>
            <a:spLocks noChangeAspect="1"/>
          </p:cNvSpPr>
          <p:nvPr/>
        </p:nvSpPr>
        <p:spPr bwMode="auto">
          <a:xfrm>
            <a:off x="10801331" y="2696279"/>
            <a:ext cx="439652" cy="311566"/>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6" name="Freeform 112">
            <a:extLst>
              <a:ext uri="{FF2B5EF4-FFF2-40B4-BE49-F238E27FC236}">
                <a16:creationId xmlns:a16="http://schemas.microsoft.com/office/drawing/2014/main" id="{A7EA1E36-4841-421F-BD37-C9C9D91756C7}"/>
              </a:ext>
            </a:extLst>
          </p:cNvPr>
          <p:cNvSpPr>
            <a:spLocks noChangeAspect="1"/>
          </p:cNvSpPr>
          <p:nvPr/>
        </p:nvSpPr>
        <p:spPr bwMode="auto">
          <a:xfrm>
            <a:off x="10340990" y="2219487"/>
            <a:ext cx="222412" cy="184107"/>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7" name="Freeform 113">
            <a:extLst>
              <a:ext uri="{FF2B5EF4-FFF2-40B4-BE49-F238E27FC236}">
                <a16:creationId xmlns:a16="http://schemas.microsoft.com/office/drawing/2014/main" id="{61EF6650-1B9B-487A-927D-E2BB92498A10}"/>
              </a:ext>
            </a:extLst>
          </p:cNvPr>
          <p:cNvSpPr>
            <a:spLocks noChangeAspect="1"/>
          </p:cNvSpPr>
          <p:nvPr/>
        </p:nvSpPr>
        <p:spPr bwMode="auto">
          <a:xfrm>
            <a:off x="10384357" y="2578261"/>
            <a:ext cx="46551" cy="66090"/>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8" name="Freeform 114">
            <a:extLst>
              <a:ext uri="{FF2B5EF4-FFF2-40B4-BE49-F238E27FC236}">
                <a16:creationId xmlns:a16="http://schemas.microsoft.com/office/drawing/2014/main" id="{0E827487-F1ED-4C8C-84C3-9950293F7BB0}"/>
              </a:ext>
            </a:extLst>
          </p:cNvPr>
          <p:cNvSpPr>
            <a:spLocks noChangeAspect="1"/>
          </p:cNvSpPr>
          <p:nvPr/>
        </p:nvSpPr>
        <p:spPr bwMode="auto">
          <a:xfrm>
            <a:off x="10770296" y="4532633"/>
            <a:ext cx="191378" cy="127459"/>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9" name="Freeform 115">
            <a:extLst>
              <a:ext uri="{FF2B5EF4-FFF2-40B4-BE49-F238E27FC236}">
                <a16:creationId xmlns:a16="http://schemas.microsoft.com/office/drawing/2014/main" id="{3F45CCBB-136D-4EE3-BC82-44F43191C886}"/>
              </a:ext>
            </a:extLst>
          </p:cNvPr>
          <p:cNvSpPr>
            <a:spLocks noChangeAspect="1"/>
          </p:cNvSpPr>
          <p:nvPr/>
        </p:nvSpPr>
        <p:spPr bwMode="auto">
          <a:xfrm>
            <a:off x="10770296" y="4929172"/>
            <a:ext cx="72413" cy="47207"/>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0" name="Freeform 116">
            <a:extLst>
              <a:ext uri="{FF2B5EF4-FFF2-40B4-BE49-F238E27FC236}">
                <a16:creationId xmlns:a16="http://schemas.microsoft.com/office/drawing/2014/main" id="{00820756-2538-412B-ADA3-F2F04723BAD5}"/>
              </a:ext>
            </a:extLst>
          </p:cNvPr>
          <p:cNvSpPr>
            <a:spLocks noChangeAspect="1"/>
          </p:cNvSpPr>
          <p:nvPr/>
        </p:nvSpPr>
        <p:spPr bwMode="auto">
          <a:xfrm>
            <a:off x="10780641" y="4381570"/>
            <a:ext cx="36207" cy="28324"/>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1" name="Freeform 117">
            <a:extLst>
              <a:ext uri="{FF2B5EF4-FFF2-40B4-BE49-F238E27FC236}">
                <a16:creationId xmlns:a16="http://schemas.microsoft.com/office/drawing/2014/main" id="{260C0FDA-7194-4DE2-838A-01356B825567}"/>
              </a:ext>
            </a:extLst>
          </p:cNvPr>
          <p:cNvSpPr>
            <a:spLocks noChangeAspect="1"/>
          </p:cNvSpPr>
          <p:nvPr/>
        </p:nvSpPr>
        <p:spPr bwMode="auto">
          <a:xfrm>
            <a:off x="10687539" y="4551515"/>
            <a:ext cx="46551" cy="23604"/>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2" name="Freeform 118">
            <a:extLst>
              <a:ext uri="{FF2B5EF4-FFF2-40B4-BE49-F238E27FC236}">
                <a16:creationId xmlns:a16="http://schemas.microsoft.com/office/drawing/2014/main" id="{624D916F-5F27-44A1-8EBC-A4EA1FD746F4}"/>
              </a:ext>
            </a:extLst>
          </p:cNvPr>
          <p:cNvSpPr>
            <a:spLocks noChangeAspect="1"/>
          </p:cNvSpPr>
          <p:nvPr/>
        </p:nvSpPr>
        <p:spPr bwMode="auto">
          <a:xfrm>
            <a:off x="10672021" y="4523191"/>
            <a:ext cx="20689" cy="4721"/>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3" name="Freeform 119">
            <a:extLst>
              <a:ext uri="{FF2B5EF4-FFF2-40B4-BE49-F238E27FC236}">
                <a16:creationId xmlns:a16="http://schemas.microsoft.com/office/drawing/2014/main" id="{F7547E5C-0401-41A0-A148-EC917F464BB4}"/>
              </a:ext>
            </a:extLst>
          </p:cNvPr>
          <p:cNvSpPr>
            <a:spLocks noChangeAspect="1"/>
          </p:cNvSpPr>
          <p:nvPr/>
        </p:nvSpPr>
        <p:spPr bwMode="auto">
          <a:xfrm>
            <a:off x="10527195" y="4329642"/>
            <a:ext cx="144826" cy="217152"/>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4" name="Freeform 120">
            <a:extLst>
              <a:ext uri="{FF2B5EF4-FFF2-40B4-BE49-F238E27FC236}">
                <a16:creationId xmlns:a16="http://schemas.microsoft.com/office/drawing/2014/main" id="{874FC1BE-FD5B-48F0-AFF5-A4D9E8B9BF57}"/>
              </a:ext>
            </a:extLst>
          </p:cNvPr>
          <p:cNvSpPr>
            <a:spLocks noChangeAspect="1"/>
          </p:cNvSpPr>
          <p:nvPr/>
        </p:nvSpPr>
        <p:spPr bwMode="auto">
          <a:xfrm>
            <a:off x="10651332" y="4546795"/>
            <a:ext cx="15517" cy="9441"/>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5" name="Freeform 121">
            <a:extLst>
              <a:ext uri="{FF2B5EF4-FFF2-40B4-BE49-F238E27FC236}">
                <a16:creationId xmlns:a16="http://schemas.microsoft.com/office/drawing/2014/main" id="{486BAE07-EA43-447D-B8F1-DF24C5D6D540}"/>
              </a:ext>
            </a:extLst>
          </p:cNvPr>
          <p:cNvSpPr>
            <a:spLocks noChangeAspect="1"/>
          </p:cNvSpPr>
          <p:nvPr/>
        </p:nvSpPr>
        <p:spPr bwMode="auto">
          <a:xfrm>
            <a:off x="10625470" y="4570398"/>
            <a:ext cx="20689" cy="1888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6" name="Freeform 122">
            <a:extLst>
              <a:ext uri="{FF2B5EF4-FFF2-40B4-BE49-F238E27FC236}">
                <a16:creationId xmlns:a16="http://schemas.microsoft.com/office/drawing/2014/main" id="{ED3A7EEC-C150-4108-A687-99A84EC49C6C}"/>
              </a:ext>
            </a:extLst>
          </p:cNvPr>
          <p:cNvSpPr>
            <a:spLocks noChangeAspect="1"/>
          </p:cNvSpPr>
          <p:nvPr/>
        </p:nvSpPr>
        <p:spPr bwMode="auto">
          <a:xfrm>
            <a:off x="10537539" y="4867803"/>
            <a:ext cx="82758" cy="113297"/>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7" name="Freeform 123">
            <a:extLst>
              <a:ext uri="{FF2B5EF4-FFF2-40B4-BE49-F238E27FC236}">
                <a16:creationId xmlns:a16="http://schemas.microsoft.com/office/drawing/2014/main" id="{35E6015A-2C1D-46D8-873B-CF29DE84D9BD}"/>
              </a:ext>
            </a:extLst>
          </p:cNvPr>
          <p:cNvSpPr>
            <a:spLocks noChangeAspect="1"/>
          </p:cNvSpPr>
          <p:nvPr/>
        </p:nvSpPr>
        <p:spPr bwMode="auto">
          <a:xfrm>
            <a:off x="10578919" y="4589281"/>
            <a:ext cx="36207" cy="28324"/>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8" name="Freeform 124">
            <a:extLst>
              <a:ext uri="{FF2B5EF4-FFF2-40B4-BE49-F238E27FC236}">
                <a16:creationId xmlns:a16="http://schemas.microsoft.com/office/drawing/2014/main" id="{CBA8DFBB-F6AB-4500-BE3C-AA4D7495EB64}"/>
              </a:ext>
            </a:extLst>
          </p:cNvPr>
          <p:cNvSpPr>
            <a:spLocks noChangeAspect="1"/>
          </p:cNvSpPr>
          <p:nvPr/>
        </p:nvSpPr>
        <p:spPr bwMode="auto">
          <a:xfrm>
            <a:off x="10506505" y="4112490"/>
            <a:ext cx="93102" cy="61369"/>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9" name="Freeform 125">
            <a:extLst>
              <a:ext uri="{FF2B5EF4-FFF2-40B4-BE49-F238E27FC236}">
                <a16:creationId xmlns:a16="http://schemas.microsoft.com/office/drawing/2014/main" id="{39569804-60C9-4CDF-9D7B-C2855BECEBF1}"/>
              </a:ext>
            </a:extLst>
          </p:cNvPr>
          <p:cNvSpPr>
            <a:spLocks noChangeAspect="1"/>
          </p:cNvSpPr>
          <p:nvPr/>
        </p:nvSpPr>
        <p:spPr bwMode="auto">
          <a:xfrm>
            <a:off x="10558229" y="4924451"/>
            <a:ext cx="10345" cy="9441"/>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0" name="Freeform 126">
            <a:extLst>
              <a:ext uri="{FF2B5EF4-FFF2-40B4-BE49-F238E27FC236}">
                <a16:creationId xmlns:a16="http://schemas.microsoft.com/office/drawing/2014/main" id="{7ECD0F37-09A6-436B-BB0A-B641B4AFE312}"/>
              </a:ext>
            </a:extLst>
          </p:cNvPr>
          <p:cNvSpPr>
            <a:spLocks noChangeAspect="1"/>
          </p:cNvSpPr>
          <p:nvPr/>
        </p:nvSpPr>
        <p:spPr bwMode="auto">
          <a:xfrm>
            <a:off x="10480643" y="4641209"/>
            <a:ext cx="82758" cy="103855"/>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1" name="Freeform 127">
            <a:extLst>
              <a:ext uri="{FF2B5EF4-FFF2-40B4-BE49-F238E27FC236}">
                <a16:creationId xmlns:a16="http://schemas.microsoft.com/office/drawing/2014/main" id="{84DB85D1-6B3A-43BC-8492-93AF1FEBB12E}"/>
              </a:ext>
            </a:extLst>
          </p:cNvPr>
          <p:cNvSpPr>
            <a:spLocks noChangeAspect="1"/>
          </p:cNvSpPr>
          <p:nvPr/>
        </p:nvSpPr>
        <p:spPr bwMode="auto">
          <a:xfrm>
            <a:off x="10522023" y="4900848"/>
            <a:ext cx="15517"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2" name="Freeform 128">
            <a:extLst>
              <a:ext uri="{FF2B5EF4-FFF2-40B4-BE49-F238E27FC236}">
                <a16:creationId xmlns:a16="http://schemas.microsoft.com/office/drawing/2014/main" id="{53B6E7BB-7824-4FE0-A319-CEA268054371}"/>
              </a:ext>
            </a:extLst>
          </p:cNvPr>
          <p:cNvSpPr>
            <a:spLocks noChangeAspect="1"/>
          </p:cNvSpPr>
          <p:nvPr/>
        </p:nvSpPr>
        <p:spPr bwMode="auto">
          <a:xfrm>
            <a:off x="10392713" y="4367408"/>
            <a:ext cx="98275" cy="132180"/>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3" name="Freeform 129">
            <a:extLst>
              <a:ext uri="{FF2B5EF4-FFF2-40B4-BE49-F238E27FC236}">
                <a16:creationId xmlns:a16="http://schemas.microsoft.com/office/drawing/2014/main" id="{231875AB-D080-487F-BAAF-942E922731A8}"/>
              </a:ext>
            </a:extLst>
          </p:cNvPr>
          <p:cNvSpPr>
            <a:spLocks noChangeAspect="1"/>
          </p:cNvSpPr>
          <p:nvPr/>
        </p:nvSpPr>
        <p:spPr bwMode="auto">
          <a:xfrm>
            <a:off x="10444437" y="4164418"/>
            <a:ext cx="36207" cy="33045"/>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4" name="Freeform 130">
            <a:extLst>
              <a:ext uri="{FF2B5EF4-FFF2-40B4-BE49-F238E27FC236}">
                <a16:creationId xmlns:a16="http://schemas.microsoft.com/office/drawing/2014/main" id="{A75C1198-8944-476B-AD68-6F544E8F6E41}"/>
              </a:ext>
            </a:extLst>
          </p:cNvPr>
          <p:cNvSpPr>
            <a:spLocks noChangeAspect="1"/>
          </p:cNvSpPr>
          <p:nvPr/>
        </p:nvSpPr>
        <p:spPr bwMode="auto">
          <a:xfrm>
            <a:off x="10309955" y="3980310"/>
            <a:ext cx="170688" cy="108576"/>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5" name="Freeform 131">
            <a:extLst>
              <a:ext uri="{FF2B5EF4-FFF2-40B4-BE49-F238E27FC236}">
                <a16:creationId xmlns:a16="http://schemas.microsoft.com/office/drawing/2014/main" id="{216078BA-6412-491C-B93F-61DF64CFF78F}"/>
              </a:ext>
            </a:extLst>
          </p:cNvPr>
          <p:cNvSpPr>
            <a:spLocks noChangeAspect="1"/>
          </p:cNvSpPr>
          <p:nvPr/>
        </p:nvSpPr>
        <p:spPr bwMode="auto">
          <a:xfrm>
            <a:off x="10361679" y="4693137"/>
            <a:ext cx="67241" cy="56648"/>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6" name="Freeform 132">
            <a:extLst>
              <a:ext uri="{FF2B5EF4-FFF2-40B4-BE49-F238E27FC236}">
                <a16:creationId xmlns:a16="http://schemas.microsoft.com/office/drawing/2014/main" id="{8ED74149-CAAC-4D61-BD0D-1B2FE66B159E}"/>
              </a:ext>
            </a:extLst>
          </p:cNvPr>
          <p:cNvSpPr>
            <a:spLocks noChangeAspect="1"/>
          </p:cNvSpPr>
          <p:nvPr/>
        </p:nvSpPr>
        <p:spPr bwMode="auto">
          <a:xfrm>
            <a:off x="10340990" y="4452381"/>
            <a:ext cx="41379" cy="70811"/>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7" name="Freeform 133">
            <a:extLst>
              <a:ext uri="{FF2B5EF4-FFF2-40B4-BE49-F238E27FC236}">
                <a16:creationId xmlns:a16="http://schemas.microsoft.com/office/drawing/2014/main" id="{B2FE62F4-461A-4C68-9570-1EDA91703519}"/>
              </a:ext>
            </a:extLst>
          </p:cNvPr>
          <p:cNvSpPr>
            <a:spLocks noChangeAspect="1"/>
          </p:cNvSpPr>
          <p:nvPr/>
        </p:nvSpPr>
        <p:spPr bwMode="auto">
          <a:xfrm>
            <a:off x="10309955" y="4509029"/>
            <a:ext cx="36207" cy="14162"/>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8" name="Freeform 134">
            <a:extLst>
              <a:ext uri="{FF2B5EF4-FFF2-40B4-BE49-F238E27FC236}">
                <a16:creationId xmlns:a16="http://schemas.microsoft.com/office/drawing/2014/main" id="{E34F242E-7CDA-4AE5-BEC9-F54146608677}"/>
              </a:ext>
            </a:extLst>
          </p:cNvPr>
          <p:cNvSpPr>
            <a:spLocks noChangeAspect="1"/>
          </p:cNvSpPr>
          <p:nvPr/>
        </p:nvSpPr>
        <p:spPr bwMode="auto">
          <a:xfrm>
            <a:off x="10249394" y="3739554"/>
            <a:ext cx="175860" cy="23131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9" name="Freeform 135">
            <a:extLst>
              <a:ext uri="{FF2B5EF4-FFF2-40B4-BE49-F238E27FC236}">
                <a16:creationId xmlns:a16="http://schemas.microsoft.com/office/drawing/2014/main" id="{0CA7F7AD-0DAD-4F78-AB17-5AC2C013554A}"/>
              </a:ext>
            </a:extLst>
          </p:cNvPr>
          <p:cNvSpPr>
            <a:spLocks noChangeAspect="1"/>
          </p:cNvSpPr>
          <p:nvPr/>
        </p:nvSpPr>
        <p:spPr bwMode="auto">
          <a:xfrm>
            <a:off x="10327462" y="4098328"/>
            <a:ext cx="67241" cy="108576"/>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0" name="Freeform 136">
            <a:extLst>
              <a:ext uri="{FF2B5EF4-FFF2-40B4-BE49-F238E27FC236}">
                <a16:creationId xmlns:a16="http://schemas.microsoft.com/office/drawing/2014/main" id="{4D4A39B0-28BA-449B-8244-3C9E99154412}"/>
              </a:ext>
            </a:extLst>
          </p:cNvPr>
          <p:cNvSpPr>
            <a:spLocks noChangeAspect="1"/>
          </p:cNvSpPr>
          <p:nvPr/>
        </p:nvSpPr>
        <p:spPr bwMode="auto">
          <a:xfrm>
            <a:off x="10327462" y="4726182"/>
            <a:ext cx="62069" cy="47207"/>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1" name="Freeform 137">
            <a:extLst>
              <a:ext uri="{FF2B5EF4-FFF2-40B4-BE49-F238E27FC236}">
                <a16:creationId xmlns:a16="http://schemas.microsoft.com/office/drawing/2014/main" id="{95BA921B-0D36-4EFF-B9D9-664F58E788DD}"/>
              </a:ext>
            </a:extLst>
          </p:cNvPr>
          <p:cNvSpPr>
            <a:spLocks noChangeAspect="1"/>
          </p:cNvSpPr>
          <p:nvPr/>
        </p:nvSpPr>
        <p:spPr bwMode="auto">
          <a:xfrm>
            <a:off x="10223532" y="4452381"/>
            <a:ext cx="72413" cy="103855"/>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2" name="Freeform 138">
            <a:extLst>
              <a:ext uri="{FF2B5EF4-FFF2-40B4-BE49-F238E27FC236}">
                <a16:creationId xmlns:a16="http://schemas.microsoft.com/office/drawing/2014/main" id="{BBC590D5-9B59-4D55-8C81-C7E78E9DBA4A}"/>
              </a:ext>
            </a:extLst>
          </p:cNvPr>
          <p:cNvSpPr>
            <a:spLocks noChangeAspect="1"/>
          </p:cNvSpPr>
          <p:nvPr/>
        </p:nvSpPr>
        <p:spPr bwMode="auto">
          <a:xfrm>
            <a:off x="10249394" y="4018076"/>
            <a:ext cx="41379" cy="23604"/>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3" name="Freeform 139">
            <a:extLst>
              <a:ext uri="{FF2B5EF4-FFF2-40B4-BE49-F238E27FC236}">
                <a16:creationId xmlns:a16="http://schemas.microsoft.com/office/drawing/2014/main" id="{D51E388D-331A-426F-82C5-EBF26E1A91EE}"/>
              </a:ext>
            </a:extLst>
          </p:cNvPr>
          <p:cNvSpPr>
            <a:spLocks noChangeAspect="1"/>
          </p:cNvSpPr>
          <p:nvPr/>
        </p:nvSpPr>
        <p:spPr bwMode="auto">
          <a:xfrm>
            <a:off x="10202842" y="4645930"/>
            <a:ext cx="41379" cy="23604"/>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4" name="Freeform 140">
            <a:extLst>
              <a:ext uri="{FF2B5EF4-FFF2-40B4-BE49-F238E27FC236}">
                <a16:creationId xmlns:a16="http://schemas.microsoft.com/office/drawing/2014/main" id="{8807F881-6672-469F-A451-21D298241A5B}"/>
              </a:ext>
            </a:extLst>
          </p:cNvPr>
          <p:cNvSpPr>
            <a:spLocks noChangeAspect="1"/>
          </p:cNvSpPr>
          <p:nvPr/>
        </p:nvSpPr>
        <p:spPr bwMode="auto">
          <a:xfrm>
            <a:off x="10156290" y="4598722"/>
            <a:ext cx="41379" cy="47207"/>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5" name="Freeform 141">
            <a:extLst>
              <a:ext uri="{FF2B5EF4-FFF2-40B4-BE49-F238E27FC236}">
                <a16:creationId xmlns:a16="http://schemas.microsoft.com/office/drawing/2014/main" id="{9003E26A-234B-4214-B458-1F6901FF5E9A}"/>
              </a:ext>
            </a:extLst>
          </p:cNvPr>
          <p:cNvSpPr>
            <a:spLocks noChangeAspect="1"/>
          </p:cNvSpPr>
          <p:nvPr/>
        </p:nvSpPr>
        <p:spPr bwMode="auto">
          <a:xfrm>
            <a:off x="10032154" y="4660092"/>
            <a:ext cx="144826" cy="84973"/>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6" name="Freeform 142">
            <a:extLst>
              <a:ext uri="{FF2B5EF4-FFF2-40B4-BE49-F238E27FC236}">
                <a16:creationId xmlns:a16="http://schemas.microsoft.com/office/drawing/2014/main" id="{15017F2B-5B04-4A0E-ACDB-32CC785F3786}"/>
              </a:ext>
            </a:extLst>
          </p:cNvPr>
          <p:cNvSpPr>
            <a:spLocks noChangeAspect="1"/>
          </p:cNvSpPr>
          <p:nvPr/>
        </p:nvSpPr>
        <p:spPr bwMode="auto">
          <a:xfrm>
            <a:off x="10099394" y="4334363"/>
            <a:ext cx="62069" cy="66090"/>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7" name="Freeform 143">
            <a:extLst>
              <a:ext uri="{FF2B5EF4-FFF2-40B4-BE49-F238E27FC236}">
                <a16:creationId xmlns:a16="http://schemas.microsoft.com/office/drawing/2014/main" id="{DEDBEFB8-D60A-4281-8F62-7C343B9E5A2A}"/>
              </a:ext>
            </a:extLst>
          </p:cNvPr>
          <p:cNvSpPr>
            <a:spLocks noChangeAspect="1"/>
          </p:cNvSpPr>
          <p:nvPr/>
        </p:nvSpPr>
        <p:spPr bwMode="auto">
          <a:xfrm>
            <a:off x="10058015" y="4126652"/>
            <a:ext cx="77586" cy="132180"/>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8" name="Freeform 144">
            <a:extLst>
              <a:ext uri="{FF2B5EF4-FFF2-40B4-BE49-F238E27FC236}">
                <a16:creationId xmlns:a16="http://schemas.microsoft.com/office/drawing/2014/main" id="{F6123691-4314-40C6-BD0D-33F0208BF9E2}"/>
              </a:ext>
            </a:extLst>
          </p:cNvPr>
          <p:cNvSpPr>
            <a:spLocks noChangeAspect="1"/>
          </p:cNvSpPr>
          <p:nvPr/>
        </p:nvSpPr>
        <p:spPr bwMode="auto">
          <a:xfrm>
            <a:off x="10011464" y="3975590"/>
            <a:ext cx="82758" cy="118018"/>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9" name="Freeform 145">
            <a:extLst>
              <a:ext uri="{FF2B5EF4-FFF2-40B4-BE49-F238E27FC236}">
                <a16:creationId xmlns:a16="http://schemas.microsoft.com/office/drawing/2014/main" id="{455C6D24-0A4E-4515-A0C2-D76F3FDDA131}"/>
              </a:ext>
            </a:extLst>
          </p:cNvPr>
          <p:cNvSpPr>
            <a:spLocks noChangeAspect="1"/>
          </p:cNvSpPr>
          <p:nvPr/>
        </p:nvSpPr>
        <p:spPr bwMode="auto">
          <a:xfrm>
            <a:off x="9980430" y="4627047"/>
            <a:ext cx="20689" cy="2360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0" name="Freeform 146">
            <a:extLst>
              <a:ext uri="{FF2B5EF4-FFF2-40B4-BE49-F238E27FC236}">
                <a16:creationId xmlns:a16="http://schemas.microsoft.com/office/drawing/2014/main" id="{9A71D3D3-6D17-415C-BA65-6DD31920FC83}"/>
              </a:ext>
            </a:extLst>
          </p:cNvPr>
          <p:cNvSpPr>
            <a:spLocks noChangeAspect="1"/>
          </p:cNvSpPr>
          <p:nvPr/>
        </p:nvSpPr>
        <p:spPr bwMode="auto">
          <a:xfrm>
            <a:off x="9918361" y="3928382"/>
            <a:ext cx="20689" cy="70811"/>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1" name="Freeform 147">
            <a:extLst>
              <a:ext uri="{FF2B5EF4-FFF2-40B4-BE49-F238E27FC236}">
                <a16:creationId xmlns:a16="http://schemas.microsoft.com/office/drawing/2014/main" id="{CB6B297F-16ED-436D-88C0-C478EAB0A4AF}"/>
              </a:ext>
            </a:extLst>
          </p:cNvPr>
          <p:cNvSpPr>
            <a:spLocks noChangeAspect="1"/>
          </p:cNvSpPr>
          <p:nvPr/>
        </p:nvSpPr>
        <p:spPr bwMode="auto">
          <a:xfrm>
            <a:off x="7983894" y="2828458"/>
            <a:ext cx="755166" cy="65617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2" name="Freeform 148">
            <a:extLst>
              <a:ext uri="{FF2B5EF4-FFF2-40B4-BE49-F238E27FC236}">
                <a16:creationId xmlns:a16="http://schemas.microsoft.com/office/drawing/2014/main" id="{8CD71E72-53A9-4B2E-A042-29CF7F451793}"/>
              </a:ext>
            </a:extLst>
          </p:cNvPr>
          <p:cNvSpPr>
            <a:spLocks noChangeAspect="1"/>
          </p:cNvSpPr>
          <p:nvPr/>
        </p:nvSpPr>
        <p:spPr bwMode="auto">
          <a:xfrm>
            <a:off x="8232168" y="3475195"/>
            <a:ext cx="41379" cy="9441"/>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3" name="Freeform 149">
            <a:extLst>
              <a:ext uri="{FF2B5EF4-FFF2-40B4-BE49-F238E27FC236}">
                <a16:creationId xmlns:a16="http://schemas.microsoft.com/office/drawing/2014/main" id="{21BB077E-267D-4AF6-B6E8-41C12AE34E91}"/>
              </a:ext>
            </a:extLst>
          </p:cNvPr>
          <p:cNvSpPr>
            <a:spLocks noChangeAspect="1"/>
          </p:cNvSpPr>
          <p:nvPr/>
        </p:nvSpPr>
        <p:spPr bwMode="auto">
          <a:xfrm>
            <a:off x="8175271" y="3470474"/>
            <a:ext cx="20689" cy="14162"/>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4" name="Freeform 150">
            <a:extLst>
              <a:ext uri="{FF2B5EF4-FFF2-40B4-BE49-F238E27FC236}">
                <a16:creationId xmlns:a16="http://schemas.microsoft.com/office/drawing/2014/main" id="{29A4D0DF-702E-43FA-BB77-5EB1170F2307}"/>
              </a:ext>
            </a:extLst>
          </p:cNvPr>
          <p:cNvSpPr>
            <a:spLocks noChangeAspect="1"/>
          </p:cNvSpPr>
          <p:nvPr/>
        </p:nvSpPr>
        <p:spPr bwMode="auto">
          <a:xfrm>
            <a:off x="8170100" y="3380781"/>
            <a:ext cx="20689"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5" name="Freeform 151">
            <a:extLst>
              <a:ext uri="{FF2B5EF4-FFF2-40B4-BE49-F238E27FC236}">
                <a16:creationId xmlns:a16="http://schemas.microsoft.com/office/drawing/2014/main" id="{655EA3A8-77F3-4B9A-9EAD-143424C1A0BA}"/>
              </a:ext>
            </a:extLst>
          </p:cNvPr>
          <p:cNvSpPr>
            <a:spLocks noChangeAspect="1"/>
          </p:cNvSpPr>
          <p:nvPr/>
        </p:nvSpPr>
        <p:spPr bwMode="auto">
          <a:xfrm>
            <a:off x="7901136" y="3739554"/>
            <a:ext cx="206895" cy="217152"/>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6" name="Freeform 152">
            <a:extLst>
              <a:ext uri="{FF2B5EF4-FFF2-40B4-BE49-F238E27FC236}">
                <a16:creationId xmlns:a16="http://schemas.microsoft.com/office/drawing/2014/main" id="{58BEFB65-6EDC-49B5-918F-03A34B33993D}"/>
              </a:ext>
            </a:extLst>
          </p:cNvPr>
          <p:cNvSpPr>
            <a:spLocks noChangeAspect="1"/>
          </p:cNvSpPr>
          <p:nvPr/>
        </p:nvSpPr>
        <p:spPr bwMode="auto">
          <a:xfrm>
            <a:off x="10544701" y="5722250"/>
            <a:ext cx="548272" cy="259639"/>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7" name="Freeform 153">
            <a:extLst>
              <a:ext uri="{FF2B5EF4-FFF2-40B4-BE49-F238E27FC236}">
                <a16:creationId xmlns:a16="http://schemas.microsoft.com/office/drawing/2014/main" id="{86A86C54-3E5A-4E19-A02E-4FC9DF1C28C6}"/>
              </a:ext>
            </a:extLst>
          </p:cNvPr>
          <p:cNvSpPr>
            <a:spLocks noChangeAspect="1"/>
          </p:cNvSpPr>
          <p:nvPr/>
        </p:nvSpPr>
        <p:spPr bwMode="auto">
          <a:xfrm>
            <a:off x="10974008" y="6010213"/>
            <a:ext cx="10345" cy="14162"/>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8" name="Freeform 154">
            <a:extLst>
              <a:ext uri="{FF2B5EF4-FFF2-40B4-BE49-F238E27FC236}">
                <a16:creationId xmlns:a16="http://schemas.microsoft.com/office/drawing/2014/main" id="{1BA190AA-945C-435C-95CA-D7EB7734F640}"/>
              </a:ext>
            </a:extLst>
          </p:cNvPr>
          <p:cNvSpPr>
            <a:spLocks noChangeAspect="1"/>
          </p:cNvSpPr>
          <p:nvPr/>
        </p:nvSpPr>
        <p:spPr bwMode="auto">
          <a:xfrm>
            <a:off x="10161463" y="5665602"/>
            <a:ext cx="486203" cy="36821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9" name="Freeform 155">
            <a:extLst>
              <a:ext uri="{FF2B5EF4-FFF2-40B4-BE49-F238E27FC236}">
                <a16:creationId xmlns:a16="http://schemas.microsoft.com/office/drawing/2014/main" id="{A09D5B93-3BEF-4D8B-8377-5FE6E9C37F63}"/>
              </a:ext>
            </a:extLst>
          </p:cNvPr>
          <p:cNvSpPr>
            <a:spLocks noChangeAspect="1"/>
          </p:cNvSpPr>
          <p:nvPr/>
        </p:nvSpPr>
        <p:spPr bwMode="auto">
          <a:xfrm>
            <a:off x="10405048" y="5627836"/>
            <a:ext cx="36207" cy="23604"/>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0" name="Freeform 156">
            <a:extLst>
              <a:ext uri="{FF2B5EF4-FFF2-40B4-BE49-F238E27FC236}">
                <a16:creationId xmlns:a16="http://schemas.microsoft.com/office/drawing/2014/main" id="{39CD9995-B8F9-46EB-ADF8-132D176F571D}"/>
              </a:ext>
            </a:extLst>
          </p:cNvPr>
          <p:cNvSpPr>
            <a:spLocks noChangeAspect="1"/>
          </p:cNvSpPr>
          <p:nvPr/>
        </p:nvSpPr>
        <p:spPr bwMode="auto">
          <a:xfrm>
            <a:off x="9437331" y="5462611"/>
            <a:ext cx="491375" cy="377656"/>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1" name="Freeform 157">
            <a:extLst>
              <a:ext uri="{FF2B5EF4-FFF2-40B4-BE49-F238E27FC236}">
                <a16:creationId xmlns:a16="http://schemas.microsoft.com/office/drawing/2014/main" id="{2803E2EE-828C-4238-81F1-7E734EE0E9F3}"/>
              </a:ext>
            </a:extLst>
          </p:cNvPr>
          <p:cNvSpPr>
            <a:spLocks noChangeAspect="1"/>
          </p:cNvSpPr>
          <p:nvPr/>
        </p:nvSpPr>
        <p:spPr bwMode="auto">
          <a:xfrm>
            <a:off x="9752846" y="6081024"/>
            <a:ext cx="46551" cy="42486"/>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2" name="Freeform 158">
            <a:extLst>
              <a:ext uri="{FF2B5EF4-FFF2-40B4-BE49-F238E27FC236}">
                <a16:creationId xmlns:a16="http://schemas.microsoft.com/office/drawing/2014/main" id="{968F0A4C-1F3B-4C6A-844C-8D2CC291A6C8}"/>
              </a:ext>
            </a:extLst>
          </p:cNvPr>
          <p:cNvSpPr>
            <a:spLocks noChangeAspect="1"/>
          </p:cNvSpPr>
          <p:nvPr/>
        </p:nvSpPr>
        <p:spPr bwMode="auto">
          <a:xfrm>
            <a:off x="9002852" y="2540495"/>
            <a:ext cx="491375" cy="443746"/>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3" name="Freeform 159">
            <a:extLst>
              <a:ext uri="{FF2B5EF4-FFF2-40B4-BE49-F238E27FC236}">
                <a16:creationId xmlns:a16="http://schemas.microsoft.com/office/drawing/2014/main" id="{F0ACAE7E-E7AF-4076-B79B-C36A9A736278}"/>
              </a:ext>
            </a:extLst>
          </p:cNvPr>
          <p:cNvSpPr>
            <a:spLocks noChangeAspect="1"/>
          </p:cNvSpPr>
          <p:nvPr/>
        </p:nvSpPr>
        <p:spPr bwMode="auto">
          <a:xfrm>
            <a:off x="10026981" y="2719882"/>
            <a:ext cx="20689" cy="23604"/>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4" name="Freeform 160">
            <a:extLst>
              <a:ext uri="{FF2B5EF4-FFF2-40B4-BE49-F238E27FC236}">
                <a16:creationId xmlns:a16="http://schemas.microsoft.com/office/drawing/2014/main" id="{2B978444-4D0D-4595-A1EE-8140F11123B2}"/>
              </a:ext>
            </a:extLst>
          </p:cNvPr>
          <p:cNvSpPr>
            <a:spLocks noChangeAspect="1"/>
          </p:cNvSpPr>
          <p:nvPr/>
        </p:nvSpPr>
        <p:spPr bwMode="auto">
          <a:xfrm>
            <a:off x="9939051" y="2682117"/>
            <a:ext cx="25862" cy="33045"/>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5" name="Freeform 161">
            <a:extLst>
              <a:ext uri="{FF2B5EF4-FFF2-40B4-BE49-F238E27FC236}">
                <a16:creationId xmlns:a16="http://schemas.microsoft.com/office/drawing/2014/main" id="{3F66DDF5-9E8A-4635-91B2-778E4B91D5E7}"/>
              </a:ext>
            </a:extLst>
          </p:cNvPr>
          <p:cNvSpPr>
            <a:spLocks noChangeAspect="1"/>
          </p:cNvSpPr>
          <p:nvPr/>
        </p:nvSpPr>
        <p:spPr bwMode="auto">
          <a:xfrm>
            <a:off x="9908017" y="2922872"/>
            <a:ext cx="15517" cy="23604"/>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6" name="Freeform 162">
            <a:extLst>
              <a:ext uri="{FF2B5EF4-FFF2-40B4-BE49-F238E27FC236}">
                <a16:creationId xmlns:a16="http://schemas.microsoft.com/office/drawing/2014/main" id="{F291AB98-E4B7-4B3F-9E0A-45A4A3A4D93E}"/>
              </a:ext>
            </a:extLst>
          </p:cNvPr>
          <p:cNvSpPr>
            <a:spLocks noChangeAspect="1"/>
          </p:cNvSpPr>
          <p:nvPr/>
        </p:nvSpPr>
        <p:spPr bwMode="auto">
          <a:xfrm>
            <a:off x="9882155" y="2729324"/>
            <a:ext cx="31034" cy="47207"/>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7" name="Freeform 163">
            <a:extLst>
              <a:ext uri="{FF2B5EF4-FFF2-40B4-BE49-F238E27FC236}">
                <a16:creationId xmlns:a16="http://schemas.microsoft.com/office/drawing/2014/main" id="{C6B6F167-23A9-4D3A-8445-76BF8211797F}"/>
              </a:ext>
            </a:extLst>
          </p:cNvPr>
          <p:cNvSpPr>
            <a:spLocks noChangeAspect="1"/>
          </p:cNvSpPr>
          <p:nvPr/>
        </p:nvSpPr>
        <p:spPr bwMode="auto">
          <a:xfrm>
            <a:off x="9835604" y="2814296"/>
            <a:ext cx="20689" cy="519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8" name="Freeform 164">
            <a:extLst>
              <a:ext uri="{FF2B5EF4-FFF2-40B4-BE49-F238E27FC236}">
                <a16:creationId xmlns:a16="http://schemas.microsoft.com/office/drawing/2014/main" id="{F5A2A10D-EAEA-43A4-9AD3-5B401945B124}"/>
              </a:ext>
            </a:extLst>
          </p:cNvPr>
          <p:cNvSpPr>
            <a:spLocks noChangeAspect="1"/>
          </p:cNvSpPr>
          <p:nvPr/>
        </p:nvSpPr>
        <p:spPr bwMode="auto">
          <a:xfrm>
            <a:off x="9768363" y="2781251"/>
            <a:ext cx="77586" cy="103855"/>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9" name="Freeform 165">
            <a:extLst>
              <a:ext uri="{FF2B5EF4-FFF2-40B4-BE49-F238E27FC236}">
                <a16:creationId xmlns:a16="http://schemas.microsoft.com/office/drawing/2014/main" id="{17711713-DC03-4CB1-9AEF-9E05FB57E6B6}"/>
              </a:ext>
            </a:extLst>
          </p:cNvPr>
          <p:cNvSpPr>
            <a:spLocks noChangeAspect="1"/>
          </p:cNvSpPr>
          <p:nvPr/>
        </p:nvSpPr>
        <p:spPr bwMode="auto">
          <a:xfrm>
            <a:off x="9633881" y="2828458"/>
            <a:ext cx="108620" cy="103855"/>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0" name="Freeform 166">
            <a:extLst>
              <a:ext uri="{FF2B5EF4-FFF2-40B4-BE49-F238E27FC236}">
                <a16:creationId xmlns:a16="http://schemas.microsoft.com/office/drawing/2014/main" id="{E0D563A2-D5BC-4448-90F9-F34B3DD440C7}"/>
              </a:ext>
            </a:extLst>
          </p:cNvPr>
          <p:cNvSpPr>
            <a:spLocks noChangeAspect="1"/>
          </p:cNvSpPr>
          <p:nvPr/>
        </p:nvSpPr>
        <p:spPr bwMode="auto">
          <a:xfrm>
            <a:off x="9520089" y="2833179"/>
            <a:ext cx="77586" cy="519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1" name="Freeform 167">
            <a:extLst>
              <a:ext uri="{FF2B5EF4-FFF2-40B4-BE49-F238E27FC236}">
                <a16:creationId xmlns:a16="http://schemas.microsoft.com/office/drawing/2014/main" id="{32048661-6FBF-4BC2-8107-820A084D1993}"/>
              </a:ext>
            </a:extLst>
          </p:cNvPr>
          <p:cNvSpPr>
            <a:spLocks noChangeAspect="1"/>
          </p:cNvSpPr>
          <p:nvPr/>
        </p:nvSpPr>
        <p:spPr bwMode="auto">
          <a:xfrm>
            <a:off x="8056307" y="3215556"/>
            <a:ext cx="51724" cy="47207"/>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2" name="Freeform 168">
            <a:extLst>
              <a:ext uri="{FF2B5EF4-FFF2-40B4-BE49-F238E27FC236}">
                <a16:creationId xmlns:a16="http://schemas.microsoft.com/office/drawing/2014/main" id="{0BB9D423-AE3D-45AE-B0FC-1E37CDD3916A}"/>
              </a:ext>
            </a:extLst>
          </p:cNvPr>
          <p:cNvSpPr>
            <a:spLocks noChangeAspect="1"/>
          </p:cNvSpPr>
          <p:nvPr/>
        </p:nvSpPr>
        <p:spPr bwMode="auto">
          <a:xfrm>
            <a:off x="8076997" y="3253322"/>
            <a:ext cx="20689" cy="23604"/>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3" name="Freeform 169">
            <a:extLst>
              <a:ext uri="{FF2B5EF4-FFF2-40B4-BE49-F238E27FC236}">
                <a16:creationId xmlns:a16="http://schemas.microsoft.com/office/drawing/2014/main" id="{C86BB8E9-A3AC-46C4-813F-606F869F5A4D}"/>
              </a:ext>
            </a:extLst>
          </p:cNvPr>
          <p:cNvSpPr>
            <a:spLocks noChangeAspect="1"/>
          </p:cNvSpPr>
          <p:nvPr/>
        </p:nvSpPr>
        <p:spPr bwMode="auto">
          <a:xfrm>
            <a:off x="8020100" y="3319412"/>
            <a:ext cx="10345" cy="1888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4" name="Freeform 170">
            <a:extLst>
              <a:ext uri="{FF2B5EF4-FFF2-40B4-BE49-F238E27FC236}">
                <a16:creationId xmlns:a16="http://schemas.microsoft.com/office/drawing/2014/main" id="{5519A08E-2F5C-44C8-A444-13B99C656BA5}"/>
              </a:ext>
            </a:extLst>
          </p:cNvPr>
          <p:cNvSpPr>
            <a:spLocks noChangeAspect="1"/>
          </p:cNvSpPr>
          <p:nvPr/>
        </p:nvSpPr>
        <p:spPr bwMode="auto">
          <a:xfrm>
            <a:off x="7916653" y="3309970"/>
            <a:ext cx="77586" cy="160504"/>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5" name="Freeform 171">
            <a:extLst>
              <a:ext uri="{FF2B5EF4-FFF2-40B4-BE49-F238E27FC236}">
                <a16:creationId xmlns:a16="http://schemas.microsoft.com/office/drawing/2014/main" id="{FEDA669F-FC34-4CBF-9C9F-10E4B3D63C6B}"/>
              </a:ext>
            </a:extLst>
          </p:cNvPr>
          <p:cNvSpPr>
            <a:spLocks noChangeAspect="1"/>
          </p:cNvSpPr>
          <p:nvPr/>
        </p:nvSpPr>
        <p:spPr bwMode="auto">
          <a:xfrm>
            <a:off x="7751137" y="3333574"/>
            <a:ext cx="268964" cy="311566"/>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6" name="Freeform 172">
            <a:extLst>
              <a:ext uri="{FF2B5EF4-FFF2-40B4-BE49-F238E27FC236}">
                <a16:creationId xmlns:a16="http://schemas.microsoft.com/office/drawing/2014/main" id="{B3DB697E-438E-4802-BA72-8123C6214D19}"/>
              </a:ext>
            </a:extLst>
          </p:cNvPr>
          <p:cNvSpPr>
            <a:spLocks noChangeAspect="1"/>
          </p:cNvSpPr>
          <p:nvPr/>
        </p:nvSpPr>
        <p:spPr bwMode="auto">
          <a:xfrm>
            <a:off x="7963205" y="3276925"/>
            <a:ext cx="10345" cy="9441"/>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7" name="Freeform 173">
            <a:extLst>
              <a:ext uri="{FF2B5EF4-FFF2-40B4-BE49-F238E27FC236}">
                <a16:creationId xmlns:a16="http://schemas.microsoft.com/office/drawing/2014/main" id="{E79A4707-D455-432E-8C30-6DCDDB625508}"/>
              </a:ext>
            </a:extLst>
          </p:cNvPr>
          <p:cNvSpPr>
            <a:spLocks noChangeAspect="1"/>
          </p:cNvSpPr>
          <p:nvPr/>
        </p:nvSpPr>
        <p:spPr bwMode="auto">
          <a:xfrm>
            <a:off x="7983894" y="3196673"/>
            <a:ext cx="41379" cy="56648"/>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8" name="Freeform 174">
            <a:extLst>
              <a:ext uri="{FF2B5EF4-FFF2-40B4-BE49-F238E27FC236}">
                <a16:creationId xmlns:a16="http://schemas.microsoft.com/office/drawing/2014/main" id="{4864FDAE-E479-4C99-8946-91B3C29E109F}"/>
              </a:ext>
            </a:extLst>
          </p:cNvPr>
          <p:cNvSpPr>
            <a:spLocks noChangeAspect="1"/>
          </p:cNvSpPr>
          <p:nvPr/>
        </p:nvSpPr>
        <p:spPr bwMode="auto">
          <a:xfrm>
            <a:off x="7885619" y="3073935"/>
            <a:ext cx="98275" cy="19354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9" name="Freeform 175">
            <a:extLst>
              <a:ext uri="{FF2B5EF4-FFF2-40B4-BE49-F238E27FC236}">
                <a16:creationId xmlns:a16="http://schemas.microsoft.com/office/drawing/2014/main" id="{196CBD77-C847-44A3-AF1A-00050C3925D3}"/>
              </a:ext>
            </a:extLst>
          </p:cNvPr>
          <p:cNvSpPr>
            <a:spLocks noChangeAspect="1"/>
          </p:cNvSpPr>
          <p:nvPr/>
        </p:nvSpPr>
        <p:spPr bwMode="auto">
          <a:xfrm>
            <a:off x="7652862" y="2762368"/>
            <a:ext cx="51724" cy="42486"/>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0" name="Freeform 176">
            <a:extLst>
              <a:ext uri="{FF2B5EF4-FFF2-40B4-BE49-F238E27FC236}">
                <a16:creationId xmlns:a16="http://schemas.microsoft.com/office/drawing/2014/main" id="{AB0577AD-963E-48AE-8E7D-B25DEF16BE9D}"/>
              </a:ext>
            </a:extLst>
          </p:cNvPr>
          <p:cNvSpPr>
            <a:spLocks noChangeAspect="1"/>
          </p:cNvSpPr>
          <p:nvPr/>
        </p:nvSpPr>
        <p:spPr bwMode="auto">
          <a:xfrm>
            <a:off x="7404588" y="2313902"/>
            <a:ext cx="258619" cy="349332"/>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1" name="Freeform 178">
            <a:extLst>
              <a:ext uri="{FF2B5EF4-FFF2-40B4-BE49-F238E27FC236}">
                <a16:creationId xmlns:a16="http://schemas.microsoft.com/office/drawing/2014/main" id="{110ADBCA-642F-4E23-91CD-496EC73FCC74}"/>
              </a:ext>
            </a:extLst>
          </p:cNvPr>
          <p:cNvSpPr>
            <a:spLocks noChangeAspect="1"/>
          </p:cNvSpPr>
          <p:nvPr/>
        </p:nvSpPr>
        <p:spPr bwMode="auto">
          <a:xfrm>
            <a:off x="10761458" y="949618"/>
            <a:ext cx="563788" cy="741151"/>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2" name="Freeform 179">
            <a:extLst>
              <a:ext uri="{FF2B5EF4-FFF2-40B4-BE49-F238E27FC236}">
                <a16:creationId xmlns:a16="http://schemas.microsoft.com/office/drawing/2014/main" id="{ADB20B7F-3EE4-40B1-BED3-023CFFB4EFC1}"/>
              </a:ext>
            </a:extLst>
          </p:cNvPr>
          <p:cNvSpPr>
            <a:spLocks noChangeAspect="1"/>
          </p:cNvSpPr>
          <p:nvPr/>
        </p:nvSpPr>
        <p:spPr bwMode="auto">
          <a:xfrm>
            <a:off x="10563401" y="1879597"/>
            <a:ext cx="139654" cy="80252"/>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3" name="Freeform 180">
            <a:extLst>
              <a:ext uri="{FF2B5EF4-FFF2-40B4-BE49-F238E27FC236}">
                <a16:creationId xmlns:a16="http://schemas.microsoft.com/office/drawing/2014/main" id="{7C38CCD6-C330-4805-A887-7FB29BE83031}"/>
              </a:ext>
            </a:extLst>
          </p:cNvPr>
          <p:cNvSpPr>
            <a:spLocks noChangeAspect="1"/>
          </p:cNvSpPr>
          <p:nvPr/>
        </p:nvSpPr>
        <p:spPr bwMode="auto">
          <a:xfrm>
            <a:off x="9789052" y="1369761"/>
            <a:ext cx="537927" cy="344611"/>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4" name="Freeform 181">
            <a:extLst>
              <a:ext uri="{FF2B5EF4-FFF2-40B4-BE49-F238E27FC236}">
                <a16:creationId xmlns:a16="http://schemas.microsoft.com/office/drawing/2014/main" id="{F7C7A28B-3071-46E3-A020-B61765175829}"/>
              </a:ext>
            </a:extLst>
          </p:cNvPr>
          <p:cNvSpPr>
            <a:spLocks noChangeAspect="1"/>
          </p:cNvSpPr>
          <p:nvPr/>
        </p:nvSpPr>
        <p:spPr bwMode="auto">
          <a:xfrm>
            <a:off x="10151118" y="1657724"/>
            <a:ext cx="144826" cy="165225"/>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5" name="Freeform 182">
            <a:extLst>
              <a:ext uri="{FF2B5EF4-FFF2-40B4-BE49-F238E27FC236}">
                <a16:creationId xmlns:a16="http://schemas.microsoft.com/office/drawing/2014/main" id="{D7686579-ED8E-48F3-B27A-2655C5272D11}"/>
              </a:ext>
            </a:extLst>
          </p:cNvPr>
          <p:cNvSpPr>
            <a:spLocks noChangeAspect="1"/>
          </p:cNvSpPr>
          <p:nvPr/>
        </p:nvSpPr>
        <p:spPr bwMode="auto">
          <a:xfrm>
            <a:off x="9323538" y="1752138"/>
            <a:ext cx="765512" cy="538160"/>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6" name="Freeform 183">
            <a:extLst>
              <a:ext uri="{FF2B5EF4-FFF2-40B4-BE49-F238E27FC236}">
                <a16:creationId xmlns:a16="http://schemas.microsoft.com/office/drawing/2014/main" id="{D7A58AF1-7E84-4756-8F6D-D6947924C92E}"/>
              </a:ext>
            </a:extLst>
          </p:cNvPr>
          <p:cNvSpPr>
            <a:spLocks noChangeAspect="1"/>
          </p:cNvSpPr>
          <p:nvPr/>
        </p:nvSpPr>
        <p:spPr bwMode="auto">
          <a:xfrm>
            <a:off x="9804569" y="1992894"/>
            <a:ext cx="25862" cy="14162"/>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7" name="Freeform 184">
            <a:extLst>
              <a:ext uri="{FF2B5EF4-FFF2-40B4-BE49-F238E27FC236}">
                <a16:creationId xmlns:a16="http://schemas.microsoft.com/office/drawing/2014/main" id="{0B54A198-501F-472E-8AD1-6AEE6CE2ECBD}"/>
              </a:ext>
            </a:extLst>
          </p:cNvPr>
          <p:cNvSpPr>
            <a:spLocks noChangeAspect="1"/>
          </p:cNvSpPr>
          <p:nvPr/>
        </p:nvSpPr>
        <p:spPr bwMode="auto">
          <a:xfrm>
            <a:off x="9483882" y="2092028"/>
            <a:ext cx="248274" cy="21243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58" name="Freeform 185">
            <a:extLst>
              <a:ext uri="{FF2B5EF4-FFF2-40B4-BE49-F238E27FC236}">
                <a16:creationId xmlns:a16="http://schemas.microsoft.com/office/drawing/2014/main" id="{2888E1B7-2940-4C0C-88CA-57D807A26C1D}"/>
              </a:ext>
            </a:extLst>
          </p:cNvPr>
          <p:cNvSpPr>
            <a:spLocks noChangeAspect="1"/>
          </p:cNvSpPr>
          <p:nvPr/>
        </p:nvSpPr>
        <p:spPr bwMode="auto">
          <a:xfrm>
            <a:off x="9995947" y="3730113"/>
            <a:ext cx="25862" cy="28324"/>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9" name="Freeform 186">
            <a:extLst>
              <a:ext uri="{FF2B5EF4-FFF2-40B4-BE49-F238E27FC236}">
                <a16:creationId xmlns:a16="http://schemas.microsoft.com/office/drawing/2014/main" id="{C2BF4BFB-47E1-4DE2-BAB3-25B36C828B8A}"/>
              </a:ext>
            </a:extLst>
          </p:cNvPr>
          <p:cNvSpPr>
            <a:spLocks noChangeAspect="1"/>
          </p:cNvSpPr>
          <p:nvPr/>
        </p:nvSpPr>
        <p:spPr bwMode="auto">
          <a:xfrm>
            <a:off x="9939051" y="3612095"/>
            <a:ext cx="15517" cy="4721"/>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0" name="Freeform 187">
            <a:extLst>
              <a:ext uri="{FF2B5EF4-FFF2-40B4-BE49-F238E27FC236}">
                <a16:creationId xmlns:a16="http://schemas.microsoft.com/office/drawing/2014/main" id="{CB43722C-B7B5-40C4-91CF-49C6E79E0F2C}"/>
              </a:ext>
            </a:extLst>
          </p:cNvPr>
          <p:cNvSpPr>
            <a:spLocks noChangeAspect="1"/>
          </p:cNvSpPr>
          <p:nvPr/>
        </p:nvSpPr>
        <p:spPr bwMode="auto">
          <a:xfrm>
            <a:off x="9199402" y="2955917"/>
            <a:ext cx="998268" cy="816682"/>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1" name="Freeform 188">
            <a:extLst>
              <a:ext uri="{FF2B5EF4-FFF2-40B4-BE49-F238E27FC236}">
                <a16:creationId xmlns:a16="http://schemas.microsoft.com/office/drawing/2014/main" id="{E2901AF2-9912-47B5-8BF2-1060F44AB26A}"/>
              </a:ext>
            </a:extLst>
          </p:cNvPr>
          <p:cNvSpPr>
            <a:spLocks noChangeAspect="1"/>
          </p:cNvSpPr>
          <p:nvPr/>
        </p:nvSpPr>
        <p:spPr bwMode="auto">
          <a:xfrm>
            <a:off x="10130429" y="2993683"/>
            <a:ext cx="124137" cy="155783"/>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2" name="Freeform 189">
            <a:extLst>
              <a:ext uri="{FF2B5EF4-FFF2-40B4-BE49-F238E27FC236}">
                <a16:creationId xmlns:a16="http://schemas.microsoft.com/office/drawing/2014/main" id="{40D7BE87-24BE-4A7F-B4D3-9B5C40F71E92}"/>
              </a:ext>
            </a:extLst>
          </p:cNvPr>
          <p:cNvSpPr>
            <a:spLocks noChangeAspect="1"/>
          </p:cNvSpPr>
          <p:nvPr/>
        </p:nvSpPr>
        <p:spPr bwMode="auto">
          <a:xfrm>
            <a:off x="9923534" y="3470474"/>
            <a:ext cx="15517" cy="14162"/>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3" name="Freeform 191">
            <a:extLst>
              <a:ext uri="{FF2B5EF4-FFF2-40B4-BE49-F238E27FC236}">
                <a16:creationId xmlns:a16="http://schemas.microsoft.com/office/drawing/2014/main" id="{E3DA1C3D-919B-405A-A211-658CAA43A493}"/>
              </a:ext>
            </a:extLst>
          </p:cNvPr>
          <p:cNvSpPr>
            <a:spLocks noChangeAspect="1"/>
          </p:cNvSpPr>
          <p:nvPr/>
        </p:nvSpPr>
        <p:spPr bwMode="auto">
          <a:xfrm>
            <a:off x="9473537" y="3380781"/>
            <a:ext cx="41379" cy="23604"/>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4" name="Freeform 192">
            <a:extLst>
              <a:ext uri="{FF2B5EF4-FFF2-40B4-BE49-F238E27FC236}">
                <a16:creationId xmlns:a16="http://schemas.microsoft.com/office/drawing/2014/main" id="{924B37B0-F2E7-4FBD-9BE3-547410F69BF5}"/>
              </a:ext>
            </a:extLst>
          </p:cNvPr>
          <p:cNvSpPr>
            <a:spLocks noChangeAspect="1"/>
          </p:cNvSpPr>
          <p:nvPr/>
        </p:nvSpPr>
        <p:spPr bwMode="auto">
          <a:xfrm>
            <a:off x="9411469" y="3413826"/>
            <a:ext cx="72413" cy="33045"/>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5" name="Freeform 195">
            <a:extLst>
              <a:ext uri="{FF2B5EF4-FFF2-40B4-BE49-F238E27FC236}">
                <a16:creationId xmlns:a16="http://schemas.microsoft.com/office/drawing/2014/main" id="{46842080-DF72-4B14-AB77-F510B7844390}"/>
              </a:ext>
            </a:extLst>
          </p:cNvPr>
          <p:cNvSpPr>
            <a:spLocks noChangeAspect="1"/>
          </p:cNvSpPr>
          <p:nvPr/>
        </p:nvSpPr>
        <p:spPr bwMode="auto">
          <a:xfrm>
            <a:off x="8387339" y="3258042"/>
            <a:ext cx="118964" cy="70811"/>
          </a:xfrm>
          <a:custGeom>
            <a:avLst/>
            <a:gdLst>
              <a:gd name="T0" fmla="*/ 0 w 80"/>
              <a:gd name="T1" fmla="*/ 0 h 48"/>
              <a:gd name="T2" fmla="*/ 0 w 80"/>
              <a:gd name="T3" fmla="*/ 0 h 48"/>
              <a:gd name="T4" fmla="*/ 0 w 80"/>
              <a:gd name="T5" fmla="*/ 0 h 48"/>
              <a:gd name="T6" fmla="*/ 0 w 80"/>
              <a:gd name="T7" fmla="*/ 0 h 48"/>
              <a:gd name="T8" fmla="*/ 0 w 80"/>
              <a:gd name="T9" fmla="*/ 0 h 48"/>
              <a:gd name="T10" fmla="*/ 0 w 80"/>
              <a:gd name="T11" fmla="*/ 0 h 48"/>
              <a:gd name="T12" fmla="*/ 0 w 80"/>
              <a:gd name="T13" fmla="*/ 0 h 48"/>
              <a:gd name="T14" fmla="*/ 0 w 80"/>
              <a:gd name="T15" fmla="*/ 0 h 48"/>
              <a:gd name="T16" fmla="*/ 0 w 80"/>
              <a:gd name="T17" fmla="*/ 0 h 48"/>
              <a:gd name="T18" fmla="*/ 0 w 8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8">
                <a:moveTo>
                  <a:pt x="65" y="48"/>
                </a:moveTo>
                <a:lnTo>
                  <a:pt x="30" y="26"/>
                </a:lnTo>
                <a:lnTo>
                  <a:pt x="5" y="31"/>
                </a:lnTo>
                <a:lnTo>
                  <a:pt x="0" y="25"/>
                </a:lnTo>
                <a:lnTo>
                  <a:pt x="8" y="8"/>
                </a:lnTo>
                <a:lnTo>
                  <a:pt x="30" y="0"/>
                </a:lnTo>
                <a:lnTo>
                  <a:pt x="62" y="8"/>
                </a:lnTo>
                <a:lnTo>
                  <a:pt x="80" y="35"/>
                </a:lnTo>
                <a:lnTo>
                  <a:pt x="80" y="43"/>
                </a:lnTo>
                <a:lnTo>
                  <a:pt x="65"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6" name="Freeform 196">
            <a:extLst>
              <a:ext uri="{FF2B5EF4-FFF2-40B4-BE49-F238E27FC236}">
                <a16:creationId xmlns:a16="http://schemas.microsoft.com/office/drawing/2014/main" id="{024B548F-5D74-40CE-8B6F-F9893A80A002}"/>
              </a:ext>
            </a:extLst>
          </p:cNvPr>
          <p:cNvSpPr>
            <a:spLocks noChangeAspect="1"/>
          </p:cNvSpPr>
          <p:nvPr/>
        </p:nvSpPr>
        <p:spPr bwMode="auto">
          <a:xfrm>
            <a:off x="8330443" y="3267484"/>
            <a:ext cx="41379" cy="3776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7" name="Freeform 197">
            <a:extLst>
              <a:ext uri="{FF2B5EF4-FFF2-40B4-BE49-F238E27FC236}">
                <a16:creationId xmlns:a16="http://schemas.microsoft.com/office/drawing/2014/main" id="{92421C94-CBD4-464E-B6CE-AD46255BFB7A}"/>
              </a:ext>
            </a:extLst>
          </p:cNvPr>
          <p:cNvSpPr>
            <a:spLocks noChangeAspect="1"/>
          </p:cNvSpPr>
          <p:nvPr/>
        </p:nvSpPr>
        <p:spPr bwMode="auto">
          <a:xfrm>
            <a:off x="8252857" y="3196673"/>
            <a:ext cx="25862" cy="33045"/>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8" name="Freeform 198">
            <a:extLst>
              <a:ext uri="{FF2B5EF4-FFF2-40B4-BE49-F238E27FC236}">
                <a16:creationId xmlns:a16="http://schemas.microsoft.com/office/drawing/2014/main" id="{EFA925D8-0308-44F9-AA7D-8F5878710EB0}"/>
              </a:ext>
            </a:extLst>
          </p:cNvPr>
          <p:cNvSpPr>
            <a:spLocks noChangeAspect="1"/>
          </p:cNvSpPr>
          <p:nvPr/>
        </p:nvSpPr>
        <p:spPr bwMode="auto">
          <a:xfrm>
            <a:off x="8232168" y="3097538"/>
            <a:ext cx="15517" cy="66090"/>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9" name="Freeform 200">
            <a:extLst>
              <a:ext uri="{FF2B5EF4-FFF2-40B4-BE49-F238E27FC236}">
                <a16:creationId xmlns:a16="http://schemas.microsoft.com/office/drawing/2014/main" id="{0BF1A1B8-D7E9-4DA0-A641-8E57B67A7015}"/>
              </a:ext>
            </a:extLst>
          </p:cNvPr>
          <p:cNvSpPr>
            <a:spLocks noChangeAspect="1"/>
          </p:cNvSpPr>
          <p:nvPr/>
        </p:nvSpPr>
        <p:spPr bwMode="auto">
          <a:xfrm>
            <a:off x="8035618" y="3040890"/>
            <a:ext cx="31034" cy="28324"/>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0" name="Freeform 201">
            <a:extLst>
              <a:ext uri="{FF2B5EF4-FFF2-40B4-BE49-F238E27FC236}">
                <a16:creationId xmlns:a16="http://schemas.microsoft.com/office/drawing/2014/main" id="{DF1F6FE9-A41A-443E-81BE-BA9080787631}"/>
              </a:ext>
            </a:extLst>
          </p:cNvPr>
          <p:cNvSpPr>
            <a:spLocks noChangeAspect="1"/>
          </p:cNvSpPr>
          <p:nvPr/>
        </p:nvSpPr>
        <p:spPr bwMode="auto">
          <a:xfrm>
            <a:off x="8304581" y="3333574"/>
            <a:ext cx="31034" cy="47207"/>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1" name="Rectangle 870">
            <a:extLst>
              <a:ext uri="{FF2B5EF4-FFF2-40B4-BE49-F238E27FC236}">
                <a16:creationId xmlns:a16="http://schemas.microsoft.com/office/drawing/2014/main" id="{FCB61D73-D4B1-48B1-81AC-0B251185CABD}"/>
              </a:ext>
            </a:extLst>
          </p:cNvPr>
          <p:cNvSpPr/>
          <p:nvPr/>
        </p:nvSpPr>
        <p:spPr bwMode="auto">
          <a:xfrm>
            <a:off x="7381237" y="902075"/>
            <a:ext cx="4572000" cy="5327651"/>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charset="0"/>
              <a:ea typeface="+mn-ea"/>
              <a:cs typeface="+mn-cs"/>
            </a:endParaRPr>
          </a:p>
        </p:txBody>
      </p:sp>
      <p:sp>
        <p:nvSpPr>
          <p:cNvPr id="872" name="TextBox 871">
            <a:extLst>
              <a:ext uri="{FF2B5EF4-FFF2-40B4-BE49-F238E27FC236}">
                <a16:creationId xmlns:a16="http://schemas.microsoft.com/office/drawing/2014/main" id="{154A8B22-D1D2-4D55-A177-FB8718B5F26D}"/>
              </a:ext>
            </a:extLst>
          </p:cNvPr>
          <p:cNvSpPr txBox="1"/>
          <p:nvPr/>
        </p:nvSpPr>
        <p:spPr>
          <a:xfrm>
            <a:off x="7931686" y="5030400"/>
            <a:ext cx="161426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 – 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301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601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lang="el-GR">
                <a:solidFill>
                  <a:prstClr val="black"/>
                </a:solidFill>
                <a:latin typeface="Arial" panose="020B0604020202020204"/>
              </a:rPr>
              <a:t>900</a:t>
            </a:r>
            <a:endParaRPr kumimoji="0" lang="el-GR" sz="9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901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1.201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1.500 – 1.800 </a:t>
            </a: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&gt;</a:t>
            </a:r>
            <a:r>
              <a:rPr lang="el-GR">
                <a:solidFill>
                  <a:prstClr val="black"/>
                </a:solidFill>
                <a:latin typeface="Arial" panose="020B0604020202020204"/>
              </a:rPr>
              <a:t> 1.801</a:t>
            </a:r>
            <a:endParaRPr kumimoji="0" lang="el-GR"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3" name="Rectangle 872">
            <a:extLst>
              <a:ext uri="{FF2B5EF4-FFF2-40B4-BE49-F238E27FC236}">
                <a16:creationId xmlns:a16="http://schemas.microsoft.com/office/drawing/2014/main" id="{60F4A06B-451E-4D12-83AD-EA3B0099D826}"/>
              </a:ext>
            </a:extLst>
          </p:cNvPr>
          <p:cNvSpPr/>
          <p:nvPr/>
        </p:nvSpPr>
        <p:spPr>
          <a:xfrm>
            <a:off x="7707503" y="5039989"/>
            <a:ext cx="170689" cy="108575"/>
          </a:xfrm>
          <a:prstGeom prst="rect">
            <a:avLst/>
          </a:pr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74" name="Rectangle 873">
            <a:extLst>
              <a:ext uri="{FF2B5EF4-FFF2-40B4-BE49-F238E27FC236}">
                <a16:creationId xmlns:a16="http://schemas.microsoft.com/office/drawing/2014/main" id="{E1EAB828-13BA-4E26-B3D8-79B2E2AA9EF0}"/>
              </a:ext>
            </a:extLst>
          </p:cNvPr>
          <p:cNvSpPr/>
          <p:nvPr/>
        </p:nvSpPr>
        <p:spPr>
          <a:xfrm>
            <a:off x="7707503" y="5180218"/>
            <a:ext cx="170689" cy="108575"/>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5" name="Rectangle 874">
            <a:extLst>
              <a:ext uri="{FF2B5EF4-FFF2-40B4-BE49-F238E27FC236}">
                <a16:creationId xmlns:a16="http://schemas.microsoft.com/office/drawing/2014/main" id="{C7692A57-0002-47A2-9DFC-393800239781}"/>
              </a:ext>
            </a:extLst>
          </p:cNvPr>
          <p:cNvSpPr/>
          <p:nvPr/>
        </p:nvSpPr>
        <p:spPr>
          <a:xfrm>
            <a:off x="7707503" y="5320447"/>
            <a:ext cx="170689" cy="108575"/>
          </a:xfrm>
          <a:prstGeom prst="rect">
            <a:avLst/>
          </a:prstGeom>
          <a:solidFill>
            <a:srgbClr val="C3E784"/>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6" name="Rectangle 875">
            <a:extLst>
              <a:ext uri="{FF2B5EF4-FFF2-40B4-BE49-F238E27FC236}">
                <a16:creationId xmlns:a16="http://schemas.microsoft.com/office/drawing/2014/main" id="{DF502FE1-0E82-4863-B730-FD453BC8BAA5}"/>
              </a:ext>
            </a:extLst>
          </p:cNvPr>
          <p:cNvSpPr/>
          <p:nvPr/>
        </p:nvSpPr>
        <p:spPr>
          <a:xfrm>
            <a:off x="7707503" y="5460676"/>
            <a:ext cx="170689" cy="108575"/>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7" name="Rectangle 876">
            <a:extLst>
              <a:ext uri="{FF2B5EF4-FFF2-40B4-BE49-F238E27FC236}">
                <a16:creationId xmlns:a16="http://schemas.microsoft.com/office/drawing/2014/main" id="{917AD159-CABC-4281-80E2-229D0A36054C}"/>
              </a:ext>
            </a:extLst>
          </p:cNvPr>
          <p:cNvSpPr/>
          <p:nvPr/>
        </p:nvSpPr>
        <p:spPr>
          <a:xfrm>
            <a:off x="7707503" y="5741134"/>
            <a:ext cx="170689" cy="108575"/>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8" name="Rectangle 877">
            <a:extLst>
              <a:ext uri="{FF2B5EF4-FFF2-40B4-BE49-F238E27FC236}">
                <a16:creationId xmlns:a16="http://schemas.microsoft.com/office/drawing/2014/main" id="{B3207BB8-FC11-4D54-BFA4-D1B4E99BA3CB}"/>
              </a:ext>
            </a:extLst>
          </p:cNvPr>
          <p:cNvSpPr/>
          <p:nvPr/>
        </p:nvSpPr>
        <p:spPr>
          <a:xfrm>
            <a:off x="7707503" y="5600905"/>
            <a:ext cx="170689" cy="108575"/>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9" name="Rectangle 878">
            <a:extLst>
              <a:ext uri="{FF2B5EF4-FFF2-40B4-BE49-F238E27FC236}">
                <a16:creationId xmlns:a16="http://schemas.microsoft.com/office/drawing/2014/main" id="{5FC935E3-5BB3-42A6-8653-E9E720160005}"/>
              </a:ext>
            </a:extLst>
          </p:cNvPr>
          <p:cNvSpPr/>
          <p:nvPr/>
        </p:nvSpPr>
        <p:spPr>
          <a:xfrm>
            <a:off x="7707503" y="5870133"/>
            <a:ext cx="170689" cy="108575"/>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80" name="TextBox 879">
            <a:extLst>
              <a:ext uri="{FF2B5EF4-FFF2-40B4-BE49-F238E27FC236}">
                <a16:creationId xmlns:a16="http://schemas.microsoft.com/office/drawing/2014/main" id="{ED9F3400-CBF8-4100-B68F-0FCD3C669957}"/>
              </a:ext>
            </a:extLst>
          </p:cNvPr>
          <p:cNvSpPr txBox="1"/>
          <p:nvPr/>
        </p:nvSpPr>
        <p:spPr>
          <a:xfrm>
            <a:off x="8773519" y="4020399"/>
            <a:ext cx="41295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28</a:t>
            </a: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1" name="TextBox 880">
            <a:extLst>
              <a:ext uri="{FF2B5EF4-FFF2-40B4-BE49-F238E27FC236}">
                <a16:creationId xmlns:a16="http://schemas.microsoft.com/office/drawing/2014/main" id="{E923DFAA-608C-4324-AE08-4B8FF655C875}"/>
              </a:ext>
            </a:extLst>
          </p:cNvPr>
          <p:cNvSpPr txBox="1"/>
          <p:nvPr/>
        </p:nvSpPr>
        <p:spPr>
          <a:xfrm>
            <a:off x="10412241" y="1596365"/>
            <a:ext cx="38292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1.503</a:t>
            </a:r>
          </a:p>
        </p:txBody>
      </p:sp>
      <p:sp>
        <p:nvSpPr>
          <p:cNvPr id="882" name="TextBox 881">
            <a:extLst>
              <a:ext uri="{FF2B5EF4-FFF2-40B4-BE49-F238E27FC236}">
                <a16:creationId xmlns:a16="http://schemas.microsoft.com/office/drawing/2014/main" id="{9150A236-EFC4-4660-A9B6-BACDFE7F0A5A}"/>
              </a:ext>
            </a:extLst>
          </p:cNvPr>
          <p:cNvSpPr txBox="1"/>
          <p:nvPr/>
        </p:nvSpPr>
        <p:spPr>
          <a:xfrm>
            <a:off x="8300224" y="3191951"/>
            <a:ext cx="319055"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88</a:t>
            </a:r>
          </a:p>
        </p:txBody>
      </p:sp>
      <p:sp>
        <p:nvSpPr>
          <p:cNvPr id="883" name="TextBox 882">
            <a:extLst>
              <a:ext uri="{FF2B5EF4-FFF2-40B4-BE49-F238E27FC236}">
                <a16:creationId xmlns:a16="http://schemas.microsoft.com/office/drawing/2014/main" id="{E8B8875D-CF80-40A1-868B-E0D49707091F}"/>
              </a:ext>
            </a:extLst>
          </p:cNvPr>
          <p:cNvSpPr txBox="1"/>
          <p:nvPr/>
        </p:nvSpPr>
        <p:spPr>
          <a:xfrm>
            <a:off x="9638486" y="3608136"/>
            <a:ext cx="99732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145</a:t>
            </a:r>
          </a:p>
        </p:txBody>
      </p:sp>
      <p:sp>
        <p:nvSpPr>
          <p:cNvPr id="884" name="TextBox 883">
            <a:extLst>
              <a:ext uri="{FF2B5EF4-FFF2-40B4-BE49-F238E27FC236}">
                <a16:creationId xmlns:a16="http://schemas.microsoft.com/office/drawing/2014/main" id="{C8C70098-00AE-44DA-BAA8-36FBB1B6A1C4}"/>
              </a:ext>
            </a:extLst>
          </p:cNvPr>
          <p:cNvSpPr txBox="1"/>
          <p:nvPr/>
        </p:nvSpPr>
        <p:spPr>
          <a:xfrm>
            <a:off x="8362543" y="1895374"/>
            <a:ext cx="36349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1.139</a:t>
            </a:r>
          </a:p>
        </p:txBody>
      </p:sp>
      <p:sp>
        <p:nvSpPr>
          <p:cNvPr id="885" name="TextBox 884">
            <a:extLst>
              <a:ext uri="{FF2B5EF4-FFF2-40B4-BE49-F238E27FC236}">
                <a16:creationId xmlns:a16="http://schemas.microsoft.com/office/drawing/2014/main" id="{2983A011-FDAB-4360-8820-C3AB5B80AA09}"/>
              </a:ext>
            </a:extLst>
          </p:cNvPr>
          <p:cNvSpPr txBox="1"/>
          <p:nvPr/>
        </p:nvSpPr>
        <p:spPr>
          <a:xfrm>
            <a:off x="9095367" y="2004136"/>
            <a:ext cx="3372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3.179</a:t>
            </a:r>
          </a:p>
        </p:txBody>
      </p:sp>
      <p:sp>
        <p:nvSpPr>
          <p:cNvPr id="886" name="TextBox 885">
            <a:extLst>
              <a:ext uri="{FF2B5EF4-FFF2-40B4-BE49-F238E27FC236}">
                <a16:creationId xmlns:a16="http://schemas.microsoft.com/office/drawing/2014/main" id="{CA3D6992-1428-455C-A14F-3C4E1C79565F}"/>
              </a:ext>
            </a:extLst>
          </p:cNvPr>
          <p:cNvSpPr txBox="1"/>
          <p:nvPr/>
        </p:nvSpPr>
        <p:spPr>
          <a:xfrm>
            <a:off x="8759749" y="2401833"/>
            <a:ext cx="57413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Arial" panose="020B0604020202020204"/>
                <a:ea typeface="+mn-ea"/>
                <a:cs typeface="+mn-cs"/>
              </a:rPr>
              <a:t>1.056</a:t>
            </a:r>
          </a:p>
        </p:txBody>
      </p:sp>
      <p:sp>
        <p:nvSpPr>
          <p:cNvPr id="887" name="TextBox 886">
            <a:extLst>
              <a:ext uri="{FF2B5EF4-FFF2-40B4-BE49-F238E27FC236}">
                <a16:creationId xmlns:a16="http://schemas.microsoft.com/office/drawing/2014/main" id="{EE67DC74-7456-44BE-9A27-4FF994F8A565}"/>
              </a:ext>
            </a:extLst>
          </p:cNvPr>
          <p:cNvSpPr txBox="1"/>
          <p:nvPr/>
        </p:nvSpPr>
        <p:spPr>
          <a:xfrm>
            <a:off x="7882566" y="2421734"/>
            <a:ext cx="48052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588</a:t>
            </a:r>
          </a:p>
        </p:txBody>
      </p:sp>
      <p:sp>
        <p:nvSpPr>
          <p:cNvPr id="888" name="Rectangle 887">
            <a:extLst>
              <a:ext uri="{FF2B5EF4-FFF2-40B4-BE49-F238E27FC236}">
                <a16:creationId xmlns:a16="http://schemas.microsoft.com/office/drawing/2014/main" id="{EF8D9750-0721-4592-BEE3-AF52B4D57C2C}"/>
              </a:ext>
            </a:extLst>
          </p:cNvPr>
          <p:cNvSpPr/>
          <p:nvPr/>
        </p:nvSpPr>
        <p:spPr>
          <a:xfrm>
            <a:off x="4987385" y="1250442"/>
            <a:ext cx="2217229" cy="4808388"/>
          </a:xfrm>
          <a:prstGeom prst="rect">
            <a:avLst/>
          </a:prstGeom>
          <a:no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r>
              <a:rPr lang="el-GR" sz="1100" dirty="0">
                <a:solidFill>
                  <a:schemeClr val="tx1"/>
                </a:solidFill>
              </a:rPr>
              <a:t>Η Βόρεια Ελλάδα διαθέτει τους περισσότερους ΔΑΣΕ, με τις πρώτες θέσεις να αντιστοιχούν στις Περιφέρειες Κεντρικής Μακεδονίας (105), Ανατολικής Μακεδονίας και Θράκης (48) και Δυτικής Μακεδονίας (45) οι οποίοι αθροίζουν περίπου το 68% του συνολικού αριθμού ΔΑΣΕ της χώρας.​</a:t>
            </a:r>
          </a:p>
          <a:p>
            <a:pPr marL="171450" indent="-171450">
              <a:buFont typeface="Wingdings" panose="05000000000000000000" pitchFamily="2" charset="2"/>
              <a:buChar char="v"/>
            </a:pPr>
            <a:r>
              <a:rPr lang="el-GR" sz="1100" dirty="0">
                <a:solidFill>
                  <a:schemeClr val="tx1"/>
                </a:solidFill>
              </a:rPr>
              <a:t>Οι πλειοψηφία των δασεργατών μελών των ενεργών ΔΑΣΕ εντοπίζονται στις αντίστοιχες Περιφέρειες, ήτοι 3.179 στην Κεντρική Μακεδονία, 1.503 στην Ανατολική Μακεδονία και Θράκη και 1.139 στη Δυτική Μακεδονία.</a:t>
            </a:r>
          </a:p>
          <a:p>
            <a:pPr marL="171450" indent="-171450">
              <a:buFont typeface="Wingdings" panose="05000000000000000000" pitchFamily="2" charset="2"/>
              <a:buChar char="v"/>
            </a:pPr>
            <a:r>
              <a:rPr lang="el-GR" sz="1100" dirty="0">
                <a:solidFill>
                  <a:schemeClr val="tx1"/>
                </a:solidFill>
              </a:rPr>
              <a:t>Κατά Μέσο Όρο (Μ.Ο.) η αναλογία δασεργατών ανά ΔΑΣΕ αντιστοιχεί σε ~30.</a:t>
            </a:r>
          </a:p>
        </p:txBody>
      </p:sp>
      <p:sp>
        <p:nvSpPr>
          <p:cNvPr id="889" name="Rectangle: Rounded Corners 888">
            <a:extLst>
              <a:ext uri="{FF2B5EF4-FFF2-40B4-BE49-F238E27FC236}">
                <a16:creationId xmlns:a16="http://schemas.microsoft.com/office/drawing/2014/main" id="{74EA4A80-68E9-485E-BE5E-CAB7386825BB}"/>
              </a:ext>
            </a:extLst>
          </p:cNvPr>
          <p:cNvSpPr/>
          <p:nvPr/>
        </p:nvSpPr>
        <p:spPr>
          <a:xfrm>
            <a:off x="237946" y="991729"/>
            <a:ext cx="4546196" cy="5131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890" name="Freeform 37">
            <a:extLst>
              <a:ext uri="{FF2B5EF4-FFF2-40B4-BE49-F238E27FC236}">
                <a16:creationId xmlns:a16="http://schemas.microsoft.com/office/drawing/2014/main" id="{4FB09BCF-E439-478E-A28C-FF5AF54E9B31}"/>
              </a:ext>
            </a:extLst>
          </p:cNvPr>
          <p:cNvSpPr>
            <a:spLocks noChangeAspect="1"/>
          </p:cNvSpPr>
          <p:nvPr/>
        </p:nvSpPr>
        <p:spPr bwMode="auto">
          <a:xfrm>
            <a:off x="3339588" y="1251743"/>
            <a:ext cx="511666" cy="358774"/>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1" name="Freeform 38">
            <a:extLst>
              <a:ext uri="{FF2B5EF4-FFF2-40B4-BE49-F238E27FC236}">
                <a16:creationId xmlns:a16="http://schemas.microsoft.com/office/drawing/2014/main" id="{BE22F780-7E6C-449E-BE1F-257AEF222421}"/>
              </a:ext>
            </a:extLst>
          </p:cNvPr>
          <p:cNvSpPr>
            <a:spLocks noChangeAspect="1"/>
          </p:cNvSpPr>
          <p:nvPr/>
        </p:nvSpPr>
        <p:spPr bwMode="auto">
          <a:xfrm>
            <a:off x="3017819" y="1209257"/>
            <a:ext cx="416717" cy="391818"/>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2" name="Freeform 39">
            <a:extLst>
              <a:ext uri="{FF2B5EF4-FFF2-40B4-BE49-F238E27FC236}">
                <a16:creationId xmlns:a16="http://schemas.microsoft.com/office/drawing/2014/main" id="{524E88CC-8528-421B-B2CE-8310459227D8}"/>
              </a:ext>
            </a:extLst>
          </p:cNvPr>
          <p:cNvSpPr>
            <a:spLocks noChangeAspect="1"/>
          </p:cNvSpPr>
          <p:nvPr/>
        </p:nvSpPr>
        <p:spPr bwMode="auto">
          <a:xfrm>
            <a:off x="2548353" y="1091239"/>
            <a:ext cx="632988" cy="429584"/>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3" name="Freeform 40">
            <a:extLst>
              <a:ext uri="{FF2B5EF4-FFF2-40B4-BE49-F238E27FC236}">
                <a16:creationId xmlns:a16="http://schemas.microsoft.com/office/drawing/2014/main" id="{D29D76A9-9116-4A19-BE45-46C9369F2F85}"/>
              </a:ext>
            </a:extLst>
          </p:cNvPr>
          <p:cNvSpPr>
            <a:spLocks noChangeAspect="1"/>
          </p:cNvSpPr>
          <p:nvPr/>
        </p:nvSpPr>
        <p:spPr bwMode="auto">
          <a:xfrm>
            <a:off x="2115811" y="1209257"/>
            <a:ext cx="701562" cy="481512"/>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4" name="Freeform 41">
            <a:extLst>
              <a:ext uri="{FF2B5EF4-FFF2-40B4-BE49-F238E27FC236}">
                <a16:creationId xmlns:a16="http://schemas.microsoft.com/office/drawing/2014/main" id="{A7C29A32-8C65-4964-B42C-7E963600D642}"/>
              </a:ext>
            </a:extLst>
          </p:cNvPr>
          <p:cNvSpPr>
            <a:spLocks noChangeAspect="1"/>
          </p:cNvSpPr>
          <p:nvPr/>
        </p:nvSpPr>
        <p:spPr bwMode="auto">
          <a:xfrm>
            <a:off x="1783492" y="1251743"/>
            <a:ext cx="543315" cy="415422"/>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5" name="Freeform 42">
            <a:extLst>
              <a:ext uri="{FF2B5EF4-FFF2-40B4-BE49-F238E27FC236}">
                <a16:creationId xmlns:a16="http://schemas.microsoft.com/office/drawing/2014/main" id="{9985E8CF-36CA-40D4-B23E-253B6659928F}"/>
              </a:ext>
            </a:extLst>
          </p:cNvPr>
          <p:cNvSpPr>
            <a:spLocks noChangeAspect="1"/>
          </p:cNvSpPr>
          <p:nvPr/>
        </p:nvSpPr>
        <p:spPr bwMode="auto">
          <a:xfrm>
            <a:off x="1915365" y="1492499"/>
            <a:ext cx="685737" cy="509836"/>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6" name="Freeform 43">
            <a:extLst>
              <a:ext uri="{FF2B5EF4-FFF2-40B4-BE49-F238E27FC236}">
                <a16:creationId xmlns:a16="http://schemas.microsoft.com/office/drawing/2014/main" id="{B3FF555E-967D-4A46-AC3A-EE86ABE80097}"/>
              </a:ext>
            </a:extLst>
          </p:cNvPr>
          <p:cNvSpPr>
            <a:spLocks noChangeAspect="1"/>
          </p:cNvSpPr>
          <p:nvPr/>
        </p:nvSpPr>
        <p:spPr bwMode="auto">
          <a:xfrm>
            <a:off x="1456448" y="1374481"/>
            <a:ext cx="511666" cy="38709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7" name="Freeform 44">
            <a:extLst>
              <a:ext uri="{FF2B5EF4-FFF2-40B4-BE49-F238E27FC236}">
                <a16:creationId xmlns:a16="http://schemas.microsoft.com/office/drawing/2014/main" id="{A88E72B3-1C83-408A-97F6-82DDEFC81CE8}"/>
              </a:ext>
            </a:extLst>
          </p:cNvPr>
          <p:cNvSpPr>
            <a:spLocks noChangeAspect="1"/>
          </p:cNvSpPr>
          <p:nvPr/>
        </p:nvSpPr>
        <p:spPr bwMode="auto">
          <a:xfrm>
            <a:off x="1561946" y="1719093"/>
            <a:ext cx="432542" cy="28324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8" name="Freeform 45">
            <a:extLst>
              <a:ext uri="{FF2B5EF4-FFF2-40B4-BE49-F238E27FC236}">
                <a16:creationId xmlns:a16="http://schemas.microsoft.com/office/drawing/2014/main" id="{612FB5AE-1638-44BA-BB92-A70EA4C7B215}"/>
              </a:ext>
            </a:extLst>
          </p:cNvPr>
          <p:cNvSpPr>
            <a:spLocks noChangeAspect="1"/>
          </p:cNvSpPr>
          <p:nvPr/>
        </p:nvSpPr>
        <p:spPr bwMode="auto">
          <a:xfrm>
            <a:off x="1709644" y="1837110"/>
            <a:ext cx="284844" cy="439026"/>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9" name="Freeform 46">
            <a:extLst>
              <a:ext uri="{FF2B5EF4-FFF2-40B4-BE49-F238E27FC236}">
                <a16:creationId xmlns:a16="http://schemas.microsoft.com/office/drawing/2014/main" id="{C1A8560A-7FA2-4DBA-9CD3-B1874C26FA07}"/>
              </a:ext>
            </a:extLst>
          </p:cNvPr>
          <p:cNvSpPr>
            <a:spLocks noChangeAspect="1"/>
          </p:cNvSpPr>
          <p:nvPr/>
        </p:nvSpPr>
        <p:spPr bwMode="auto">
          <a:xfrm>
            <a:off x="1060831" y="1681327"/>
            <a:ext cx="685737" cy="58064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0" name="Freeform 47">
            <a:extLst>
              <a:ext uri="{FF2B5EF4-FFF2-40B4-BE49-F238E27FC236}">
                <a16:creationId xmlns:a16="http://schemas.microsoft.com/office/drawing/2014/main" id="{3778AF06-06D3-477C-A3CC-4B20950433C7}"/>
              </a:ext>
            </a:extLst>
          </p:cNvPr>
          <p:cNvSpPr>
            <a:spLocks noChangeAspect="1"/>
          </p:cNvSpPr>
          <p:nvPr/>
        </p:nvSpPr>
        <p:spPr bwMode="auto">
          <a:xfrm>
            <a:off x="1530297" y="2096749"/>
            <a:ext cx="601338" cy="783637"/>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1" name="Freeform 48">
            <a:extLst>
              <a:ext uri="{FF2B5EF4-FFF2-40B4-BE49-F238E27FC236}">
                <a16:creationId xmlns:a16="http://schemas.microsoft.com/office/drawing/2014/main" id="{2EAB2425-9051-4F24-A0FF-BBDED1F0501C}"/>
              </a:ext>
            </a:extLst>
          </p:cNvPr>
          <p:cNvSpPr>
            <a:spLocks noChangeAspect="1"/>
          </p:cNvSpPr>
          <p:nvPr/>
        </p:nvSpPr>
        <p:spPr bwMode="auto">
          <a:xfrm>
            <a:off x="1023906" y="1530265"/>
            <a:ext cx="485291" cy="297404"/>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2" name="Freeform 49">
            <a:extLst>
              <a:ext uri="{FF2B5EF4-FFF2-40B4-BE49-F238E27FC236}">
                <a16:creationId xmlns:a16="http://schemas.microsoft.com/office/drawing/2014/main" id="{B41ACE29-85B8-4D4C-B2F5-EC2E5091802B}"/>
              </a:ext>
            </a:extLst>
          </p:cNvPr>
          <p:cNvSpPr>
            <a:spLocks noChangeAspect="1"/>
          </p:cNvSpPr>
          <p:nvPr/>
        </p:nvSpPr>
        <p:spPr bwMode="auto">
          <a:xfrm>
            <a:off x="902584" y="1671886"/>
            <a:ext cx="421992" cy="429584"/>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3" name="Freeform 50">
            <a:extLst>
              <a:ext uri="{FF2B5EF4-FFF2-40B4-BE49-F238E27FC236}">
                <a16:creationId xmlns:a16="http://schemas.microsoft.com/office/drawing/2014/main" id="{953772BD-003C-4C4E-B074-9C5AF0335365}"/>
              </a:ext>
            </a:extLst>
          </p:cNvPr>
          <p:cNvSpPr>
            <a:spLocks noChangeAspect="1"/>
          </p:cNvSpPr>
          <p:nvPr/>
        </p:nvSpPr>
        <p:spPr bwMode="auto">
          <a:xfrm>
            <a:off x="633564" y="1950407"/>
            <a:ext cx="538040" cy="778916"/>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4" name="Freeform 51">
            <a:extLst>
              <a:ext uri="{FF2B5EF4-FFF2-40B4-BE49-F238E27FC236}">
                <a16:creationId xmlns:a16="http://schemas.microsoft.com/office/drawing/2014/main" id="{71C2F02C-1B9E-494F-8754-E36EC8F43913}"/>
              </a:ext>
            </a:extLst>
          </p:cNvPr>
          <p:cNvSpPr>
            <a:spLocks noChangeAspect="1"/>
          </p:cNvSpPr>
          <p:nvPr/>
        </p:nvSpPr>
        <p:spPr bwMode="auto">
          <a:xfrm>
            <a:off x="443667" y="2332784"/>
            <a:ext cx="390342" cy="396539"/>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52">
            <a:extLst>
              <a:ext uri="{FF2B5EF4-FFF2-40B4-BE49-F238E27FC236}">
                <a16:creationId xmlns:a16="http://schemas.microsoft.com/office/drawing/2014/main" id="{41DA8170-040D-4645-8118-6145900E8469}"/>
              </a:ext>
            </a:extLst>
          </p:cNvPr>
          <p:cNvSpPr>
            <a:spLocks noChangeAspect="1"/>
          </p:cNvSpPr>
          <p:nvPr/>
        </p:nvSpPr>
        <p:spPr bwMode="auto">
          <a:xfrm>
            <a:off x="617739" y="2658513"/>
            <a:ext cx="395617" cy="325729"/>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53">
            <a:extLst>
              <a:ext uri="{FF2B5EF4-FFF2-40B4-BE49-F238E27FC236}">
                <a16:creationId xmlns:a16="http://schemas.microsoft.com/office/drawing/2014/main" id="{78658DC9-2384-45F4-8E22-61B5D8B0FEF1}"/>
              </a:ext>
            </a:extLst>
          </p:cNvPr>
          <p:cNvSpPr>
            <a:spLocks noChangeAspect="1"/>
          </p:cNvSpPr>
          <p:nvPr/>
        </p:nvSpPr>
        <p:spPr bwMode="auto">
          <a:xfrm>
            <a:off x="1023906" y="2054263"/>
            <a:ext cx="516941" cy="28324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7" name="Freeform 54">
            <a:extLst>
              <a:ext uri="{FF2B5EF4-FFF2-40B4-BE49-F238E27FC236}">
                <a16:creationId xmlns:a16="http://schemas.microsoft.com/office/drawing/2014/main" id="{25939A54-D39B-450A-8780-DBE52B180D17}"/>
              </a:ext>
            </a:extLst>
          </p:cNvPr>
          <p:cNvSpPr>
            <a:spLocks noChangeAspect="1"/>
          </p:cNvSpPr>
          <p:nvPr/>
        </p:nvSpPr>
        <p:spPr bwMode="auto">
          <a:xfrm>
            <a:off x="1081930" y="2290298"/>
            <a:ext cx="617164" cy="42486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8" name="Freeform 55">
            <a:extLst>
              <a:ext uri="{FF2B5EF4-FFF2-40B4-BE49-F238E27FC236}">
                <a16:creationId xmlns:a16="http://schemas.microsoft.com/office/drawing/2014/main" id="{4C787767-8833-48E1-BD58-99E931F71E6E}"/>
              </a:ext>
            </a:extLst>
          </p:cNvPr>
          <p:cNvSpPr>
            <a:spLocks noChangeAspect="1"/>
          </p:cNvSpPr>
          <p:nvPr/>
        </p:nvSpPr>
        <p:spPr bwMode="auto">
          <a:xfrm>
            <a:off x="1203253" y="2554657"/>
            <a:ext cx="538040" cy="391818"/>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9" name="Freeform 56">
            <a:extLst>
              <a:ext uri="{FF2B5EF4-FFF2-40B4-BE49-F238E27FC236}">
                <a16:creationId xmlns:a16="http://schemas.microsoft.com/office/drawing/2014/main" id="{3DE11740-A0DC-421E-B738-EDE992E6FD4C}"/>
              </a:ext>
            </a:extLst>
          </p:cNvPr>
          <p:cNvSpPr>
            <a:spLocks noChangeAspect="1"/>
          </p:cNvSpPr>
          <p:nvPr/>
        </p:nvSpPr>
        <p:spPr bwMode="auto">
          <a:xfrm>
            <a:off x="881484" y="2592423"/>
            <a:ext cx="374518" cy="358774"/>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57">
            <a:extLst>
              <a:ext uri="{FF2B5EF4-FFF2-40B4-BE49-F238E27FC236}">
                <a16:creationId xmlns:a16="http://schemas.microsoft.com/office/drawing/2014/main" id="{4EE880E1-9F0B-4DBE-B6CD-8CBCDF94E80C}"/>
              </a:ext>
            </a:extLst>
          </p:cNvPr>
          <p:cNvSpPr>
            <a:spLocks noChangeAspect="1"/>
          </p:cNvSpPr>
          <p:nvPr/>
        </p:nvSpPr>
        <p:spPr bwMode="auto">
          <a:xfrm>
            <a:off x="1234902" y="2752927"/>
            <a:ext cx="321769" cy="443746"/>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1" name="Freeform 58">
            <a:extLst>
              <a:ext uri="{FF2B5EF4-FFF2-40B4-BE49-F238E27FC236}">
                <a16:creationId xmlns:a16="http://schemas.microsoft.com/office/drawing/2014/main" id="{73C667A6-8358-4078-947A-23E3E77143CF}"/>
              </a:ext>
            </a:extLst>
          </p:cNvPr>
          <p:cNvSpPr>
            <a:spLocks noChangeAspect="1"/>
          </p:cNvSpPr>
          <p:nvPr/>
        </p:nvSpPr>
        <p:spPr bwMode="auto">
          <a:xfrm>
            <a:off x="1503922" y="2762368"/>
            <a:ext cx="854534" cy="571205"/>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2" name="Freeform 59">
            <a:extLst>
              <a:ext uri="{FF2B5EF4-FFF2-40B4-BE49-F238E27FC236}">
                <a16:creationId xmlns:a16="http://schemas.microsoft.com/office/drawing/2014/main" id="{89E153CF-4AB7-491F-85EB-895D7BB14D7D}"/>
              </a:ext>
            </a:extLst>
          </p:cNvPr>
          <p:cNvSpPr>
            <a:spLocks noChangeAspect="1"/>
          </p:cNvSpPr>
          <p:nvPr/>
        </p:nvSpPr>
        <p:spPr bwMode="auto">
          <a:xfrm>
            <a:off x="1862616" y="3267484"/>
            <a:ext cx="680462" cy="358774"/>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Freeform 60">
            <a:extLst>
              <a:ext uri="{FF2B5EF4-FFF2-40B4-BE49-F238E27FC236}">
                <a16:creationId xmlns:a16="http://schemas.microsoft.com/office/drawing/2014/main" id="{BC6FC25C-5A86-4C52-98B4-653A0C46C515}"/>
              </a:ext>
            </a:extLst>
          </p:cNvPr>
          <p:cNvSpPr>
            <a:spLocks noChangeAspect="1"/>
          </p:cNvSpPr>
          <p:nvPr/>
        </p:nvSpPr>
        <p:spPr bwMode="auto">
          <a:xfrm>
            <a:off x="1709644" y="3621537"/>
            <a:ext cx="548589" cy="325729"/>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61">
            <a:extLst>
              <a:ext uri="{FF2B5EF4-FFF2-40B4-BE49-F238E27FC236}">
                <a16:creationId xmlns:a16="http://schemas.microsoft.com/office/drawing/2014/main" id="{E1A25D7D-2F1F-44CC-9A88-C0D33A814F75}"/>
              </a:ext>
            </a:extLst>
          </p:cNvPr>
          <p:cNvSpPr>
            <a:spLocks noChangeAspect="1"/>
          </p:cNvSpPr>
          <p:nvPr/>
        </p:nvSpPr>
        <p:spPr bwMode="auto">
          <a:xfrm>
            <a:off x="1788767" y="3838689"/>
            <a:ext cx="685737" cy="420143"/>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62">
            <a:extLst>
              <a:ext uri="{FF2B5EF4-FFF2-40B4-BE49-F238E27FC236}">
                <a16:creationId xmlns:a16="http://schemas.microsoft.com/office/drawing/2014/main" id="{D9A00ED6-76D8-430A-BE0A-0BDAD2CD8901}"/>
              </a:ext>
            </a:extLst>
          </p:cNvPr>
          <p:cNvSpPr>
            <a:spLocks noChangeAspect="1"/>
          </p:cNvSpPr>
          <p:nvPr/>
        </p:nvSpPr>
        <p:spPr bwMode="auto">
          <a:xfrm>
            <a:off x="1182153" y="3470474"/>
            <a:ext cx="622439" cy="40598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63">
            <a:extLst>
              <a:ext uri="{FF2B5EF4-FFF2-40B4-BE49-F238E27FC236}">
                <a16:creationId xmlns:a16="http://schemas.microsoft.com/office/drawing/2014/main" id="{6554D699-1FEE-49C2-BFED-035365F09CF7}"/>
              </a:ext>
            </a:extLst>
          </p:cNvPr>
          <p:cNvSpPr>
            <a:spLocks noChangeAspect="1"/>
          </p:cNvSpPr>
          <p:nvPr/>
        </p:nvSpPr>
        <p:spPr bwMode="auto">
          <a:xfrm>
            <a:off x="1023906" y="3626257"/>
            <a:ext cx="527490" cy="557043"/>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64">
            <a:extLst>
              <a:ext uri="{FF2B5EF4-FFF2-40B4-BE49-F238E27FC236}">
                <a16:creationId xmlns:a16="http://schemas.microsoft.com/office/drawing/2014/main" id="{77788C67-CCB4-4F1E-97B3-EE8526531BBE}"/>
              </a:ext>
            </a:extLst>
          </p:cNvPr>
          <p:cNvSpPr>
            <a:spLocks noChangeAspect="1"/>
          </p:cNvSpPr>
          <p:nvPr/>
        </p:nvSpPr>
        <p:spPr bwMode="auto">
          <a:xfrm>
            <a:off x="1430074" y="3815086"/>
            <a:ext cx="706836" cy="646737"/>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8" name="Freeform 65">
            <a:extLst>
              <a:ext uri="{FF2B5EF4-FFF2-40B4-BE49-F238E27FC236}">
                <a16:creationId xmlns:a16="http://schemas.microsoft.com/office/drawing/2014/main" id="{896C99CD-8538-4BBE-8038-1915254A4C33}"/>
              </a:ext>
            </a:extLst>
          </p:cNvPr>
          <p:cNvSpPr>
            <a:spLocks noChangeAspect="1"/>
          </p:cNvSpPr>
          <p:nvPr/>
        </p:nvSpPr>
        <p:spPr bwMode="auto">
          <a:xfrm>
            <a:off x="1498647" y="3121142"/>
            <a:ext cx="448366" cy="38709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66">
            <a:extLst>
              <a:ext uri="{FF2B5EF4-FFF2-40B4-BE49-F238E27FC236}">
                <a16:creationId xmlns:a16="http://schemas.microsoft.com/office/drawing/2014/main" id="{100114CF-EB7E-437A-80DF-42B8AD589C8E}"/>
              </a:ext>
            </a:extLst>
          </p:cNvPr>
          <p:cNvSpPr>
            <a:spLocks noChangeAspect="1"/>
          </p:cNvSpPr>
          <p:nvPr/>
        </p:nvSpPr>
        <p:spPr bwMode="auto">
          <a:xfrm>
            <a:off x="2790998" y="5656160"/>
            <a:ext cx="374518" cy="254918"/>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67">
            <a:extLst>
              <a:ext uri="{FF2B5EF4-FFF2-40B4-BE49-F238E27FC236}">
                <a16:creationId xmlns:a16="http://schemas.microsoft.com/office/drawing/2014/main" id="{6FEF9BE5-5D60-49B8-9EA0-2D3B65ECD17E}"/>
              </a:ext>
            </a:extLst>
          </p:cNvPr>
          <p:cNvSpPr>
            <a:spLocks noChangeAspect="1"/>
          </p:cNvSpPr>
          <p:nvPr/>
        </p:nvSpPr>
        <p:spPr bwMode="auto">
          <a:xfrm>
            <a:off x="1699094" y="4235228"/>
            <a:ext cx="553864" cy="689223"/>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68">
            <a:extLst>
              <a:ext uri="{FF2B5EF4-FFF2-40B4-BE49-F238E27FC236}">
                <a16:creationId xmlns:a16="http://schemas.microsoft.com/office/drawing/2014/main" id="{751B67FF-39E9-4C9F-A362-74D7B05DEAED}"/>
              </a:ext>
            </a:extLst>
          </p:cNvPr>
          <p:cNvSpPr>
            <a:spLocks noChangeAspect="1"/>
          </p:cNvSpPr>
          <p:nvPr/>
        </p:nvSpPr>
        <p:spPr bwMode="auto">
          <a:xfrm>
            <a:off x="2099986" y="4844199"/>
            <a:ext cx="31650" cy="2360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69">
            <a:extLst>
              <a:ext uri="{FF2B5EF4-FFF2-40B4-BE49-F238E27FC236}">
                <a16:creationId xmlns:a16="http://schemas.microsoft.com/office/drawing/2014/main" id="{C7EA4621-43FE-4473-8B6C-EE9444566868}"/>
              </a:ext>
            </a:extLst>
          </p:cNvPr>
          <p:cNvSpPr>
            <a:spLocks noChangeAspect="1"/>
          </p:cNvSpPr>
          <p:nvPr/>
        </p:nvSpPr>
        <p:spPr bwMode="auto">
          <a:xfrm>
            <a:off x="1287651" y="4121931"/>
            <a:ext cx="485291" cy="571205"/>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70">
            <a:extLst>
              <a:ext uri="{FF2B5EF4-FFF2-40B4-BE49-F238E27FC236}">
                <a16:creationId xmlns:a16="http://schemas.microsoft.com/office/drawing/2014/main" id="{9E5CA411-7708-4574-81D9-68727E79B04D}"/>
              </a:ext>
            </a:extLst>
          </p:cNvPr>
          <p:cNvSpPr>
            <a:spLocks noChangeAspect="1"/>
          </p:cNvSpPr>
          <p:nvPr/>
        </p:nvSpPr>
        <p:spPr bwMode="auto">
          <a:xfrm>
            <a:off x="1382600" y="4645930"/>
            <a:ext cx="21099" cy="3776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71">
            <a:extLst>
              <a:ext uri="{FF2B5EF4-FFF2-40B4-BE49-F238E27FC236}">
                <a16:creationId xmlns:a16="http://schemas.microsoft.com/office/drawing/2014/main" id="{C6E86FFA-223B-4880-B290-26230D42E053}"/>
              </a:ext>
            </a:extLst>
          </p:cNvPr>
          <p:cNvSpPr>
            <a:spLocks noChangeAspect="1"/>
          </p:cNvSpPr>
          <p:nvPr/>
        </p:nvSpPr>
        <p:spPr bwMode="auto">
          <a:xfrm>
            <a:off x="1350950" y="4612885"/>
            <a:ext cx="15824" cy="33045"/>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72">
            <a:extLst>
              <a:ext uri="{FF2B5EF4-FFF2-40B4-BE49-F238E27FC236}">
                <a16:creationId xmlns:a16="http://schemas.microsoft.com/office/drawing/2014/main" id="{9C090E3E-54E1-4DDC-851A-9DB4FC27DE8B}"/>
              </a:ext>
            </a:extLst>
          </p:cNvPr>
          <p:cNvSpPr>
            <a:spLocks noChangeAspect="1"/>
          </p:cNvSpPr>
          <p:nvPr/>
        </p:nvSpPr>
        <p:spPr bwMode="auto">
          <a:xfrm>
            <a:off x="2205484" y="3470474"/>
            <a:ext cx="574964" cy="523998"/>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26" name="Freeform 73">
            <a:extLst>
              <a:ext uri="{FF2B5EF4-FFF2-40B4-BE49-F238E27FC236}">
                <a16:creationId xmlns:a16="http://schemas.microsoft.com/office/drawing/2014/main" id="{9CC97121-2C3F-4DA6-964E-7C76C8B2263E}"/>
              </a:ext>
            </a:extLst>
          </p:cNvPr>
          <p:cNvSpPr>
            <a:spLocks noChangeAspect="1"/>
          </p:cNvSpPr>
          <p:nvPr/>
        </p:nvSpPr>
        <p:spPr bwMode="auto">
          <a:xfrm>
            <a:off x="2258233" y="3999193"/>
            <a:ext cx="200446" cy="14162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74">
            <a:extLst>
              <a:ext uri="{FF2B5EF4-FFF2-40B4-BE49-F238E27FC236}">
                <a16:creationId xmlns:a16="http://schemas.microsoft.com/office/drawing/2014/main" id="{9C6B12E0-9D0E-4FBE-9573-942D1DF692F4}"/>
              </a:ext>
            </a:extLst>
          </p:cNvPr>
          <p:cNvSpPr>
            <a:spLocks noChangeAspect="1"/>
          </p:cNvSpPr>
          <p:nvPr/>
        </p:nvSpPr>
        <p:spPr bwMode="auto">
          <a:xfrm>
            <a:off x="2395381" y="3734834"/>
            <a:ext cx="89674" cy="94414"/>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75">
            <a:extLst>
              <a:ext uri="{FF2B5EF4-FFF2-40B4-BE49-F238E27FC236}">
                <a16:creationId xmlns:a16="http://schemas.microsoft.com/office/drawing/2014/main" id="{AC0D5551-1FDA-4512-9BFE-752080FA24F0}"/>
              </a:ext>
            </a:extLst>
          </p:cNvPr>
          <p:cNvSpPr>
            <a:spLocks noChangeAspect="1"/>
          </p:cNvSpPr>
          <p:nvPr/>
        </p:nvSpPr>
        <p:spPr bwMode="auto">
          <a:xfrm>
            <a:off x="2363731" y="4206904"/>
            <a:ext cx="126597" cy="519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76">
            <a:extLst>
              <a:ext uri="{FF2B5EF4-FFF2-40B4-BE49-F238E27FC236}">
                <a16:creationId xmlns:a16="http://schemas.microsoft.com/office/drawing/2014/main" id="{3833F411-5254-4D61-9316-8661647791E4}"/>
              </a:ext>
            </a:extLst>
          </p:cNvPr>
          <p:cNvSpPr>
            <a:spLocks noChangeAspect="1"/>
          </p:cNvSpPr>
          <p:nvPr/>
        </p:nvSpPr>
        <p:spPr bwMode="auto">
          <a:xfrm>
            <a:off x="2395381" y="3900058"/>
            <a:ext cx="89674" cy="75531"/>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77">
            <a:extLst>
              <a:ext uri="{FF2B5EF4-FFF2-40B4-BE49-F238E27FC236}">
                <a16:creationId xmlns:a16="http://schemas.microsoft.com/office/drawing/2014/main" id="{F8528BA1-B308-4902-82B3-8E26718515DC}"/>
              </a:ext>
            </a:extLst>
          </p:cNvPr>
          <p:cNvSpPr>
            <a:spLocks noChangeAspect="1"/>
          </p:cNvSpPr>
          <p:nvPr/>
        </p:nvSpPr>
        <p:spPr bwMode="auto">
          <a:xfrm>
            <a:off x="2405930" y="4065283"/>
            <a:ext cx="52749" cy="3776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78">
            <a:extLst>
              <a:ext uri="{FF2B5EF4-FFF2-40B4-BE49-F238E27FC236}">
                <a16:creationId xmlns:a16="http://schemas.microsoft.com/office/drawing/2014/main" id="{51F5FA81-E9A8-4B86-AE61-EC56EB0240C4}"/>
              </a:ext>
            </a:extLst>
          </p:cNvPr>
          <p:cNvSpPr>
            <a:spLocks noChangeAspect="1"/>
          </p:cNvSpPr>
          <p:nvPr/>
        </p:nvSpPr>
        <p:spPr bwMode="auto">
          <a:xfrm>
            <a:off x="2342632" y="3947265"/>
            <a:ext cx="26374" cy="28324"/>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79">
            <a:extLst>
              <a:ext uri="{FF2B5EF4-FFF2-40B4-BE49-F238E27FC236}">
                <a16:creationId xmlns:a16="http://schemas.microsoft.com/office/drawing/2014/main" id="{D2102B62-7A8E-45FD-A00C-825728D0B85E}"/>
              </a:ext>
            </a:extLst>
          </p:cNvPr>
          <p:cNvSpPr>
            <a:spLocks noChangeAspect="1"/>
          </p:cNvSpPr>
          <p:nvPr/>
        </p:nvSpPr>
        <p:spPr bwMode="auto">
          <a:xfrm>
            <a:off x="2316257" y="4216345"/>
            <a:ext cx="42199" cy="23604"/>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80">
            <a:extLst>
              <a:ext uri="{FF2B5EF4-FFF2-40B4-BE49-F238E27FC236}">
                <a16:creationId xmlns:a16="http://schemas.microsoft.com/office/drawing/2014/main" id="{E56C6CA7-2D26-4610-862C-C1F44E17256C}"/>
              </a:ext>
            </a:extLst>
          </p:cNvPr>
          <p:cNvSpPr>
            <a:spLocks noChangeAspect="1"/>
          </p:cNvSpPr>
          <p:nvPr/>
        </p:nvSpPr>
        <p:spPr bwMode="auto">
          <a:xfrm>
            <a:off x="2158010" y="5306828"/>
            <a:ext cx="31650" cy="47207"/>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81">
            <a:extLst>
              <a:ext uri="{FF2B5EF4-FFF2-40B4-BE49-F238E27FC236}">
                <a16:creationId xmlns:a16="http://schemas.microsoft.com/office/drawing/2014/main" id="{F90F82A4-4F48-4AC6-8477-73A78C741944}"/>
              </a:ext>
            </a:extLst>
          </p:cNvPr>
          <p:cNvSpPr>
            <a:spLocks noChangeAspect="1"/>
          </p:cNvSpPr>
          <p:nvPr/>
        </p:nvSpPr>
        <p:spPr bwMode="auto">
          <a:xfrm>
            <a:off x="2205484" y="4268273"/>
            <a:ext cx="36925" cy="28324"/>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82">
            <a:extLst>
              <a:ext uri="{FF2B5EF4-FFF2-40B4-BE49-F238E27FC236}">
                <a16:creationId xmlns:a16="http://schemas.microsoft.com/office/drawing/2014/main" id="{24E4EF1C-161A-4FD4-847C-229D6F143469}"/>
              </a:ext>
            </a:extLst>
          </p:cNvPr>
          <p:cNvSpPr>
            <a:spLocks noChangeAspect="1"/>
          </p:cNvSpPr>
          <p:nvPr/>
        </p:nvSpPr>
        <p:spPr bwMode="auto">
          <a:xfrm>
            <a:off x="2073612" y="4933892"/>
            <a:ext cx="116048" cy="184107"/>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83">
            <a:extLst>
              <a:ext uri="{FF2B5EF4-FFF2-40B4-BE49-F238E27FC236}">
                <a16:creationId xmlns:a16="http://schemas.microsoft.com/office/drawing/2014/main" id="{16E520B9-B32E-459B-AE7C-19D4618B25BC}"/>
              </a:ext>
            </a:extLst>
          </p:cNvPr>
          <p:cNvSpPr>
            <a:spLocks noChangeAspect="1"/>
          </p:cNvSpPr>
          <p:nvPr/>
        </p:nvSpPr>
        <p:spPr bwMode="auto">
          <a:xfrm>
            <a:off x="4041106" y="3862293"/>
            <a:ext cx="300670" cy="122738"/>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84">
            <a:extLst>
              <a:ext uri="{FF2B5EF4-FFF2-40B4-BE49-F238E27FC236}">
                <a16:creationId xmlns:a16="http://schemas.microsoft.com/office/drawing/2014/main" id="{275E68A5-C88C-4F57-B0E6-2E8EDCC61A5C}"/>
              </a:ext>
            </a:extLst>
          </p:cNvPr>
          <p:cNvSpPr>
            <a:spLocks noChangeAspect="1"/>
          </p:cNvSpPr>
          <p:nvPr/>
        </p:nvSpPr>
        <p:spPr bwMode="auto">
          <a:xfrm>
            <a:off x="3988357" y="3994472"/>
            <a:ext cx="31650" cy="80252"/>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85">
            <a:extLst>
              <a:ext uri="{FF2B5EF4-FFF2-40B4-BE49-F238E27FC236}">
                <a16:creationId xmlns:a16="http://schemas.microsoft.com/office/drawing/2014/main" id="{EBC71DAF-F3F6-4C63-AA38-9DEAF2A6BA6E}"/>
              </a:ext>
            </a:extLst>
          </p:cNvPr>
          <p:cNvSpPr>
            <a:spLocks noChangeAspect="1"/>
          </p:cNvSpPr>
          <p:nvPr/>
        </p:nvSpPr>
        <p:spPr bwMode="auto">
          <a:xfrm>
            <a:off x="3946158" y="4032238"/>
            <a:ext cx="26374"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86">
            <a:extLst>
              <a:ext uri="{FF2B5EF4-FFF2-40B4-BE49-F238E27FC236}">
                <a16:creationId xmlns:a16="http://schemas.microsoft.com/office/drawing/2014/main" id="{145AE85D-F9C8-4B21-8134-28629787F631}"/>
              </a:ext>
            </a:extLst>
          </p:cNvPr>
          <p:cNvSpPr>
            <a:spLocks noChangeAspect="1"/>
          </p:cNvSpPr>
          <p:nvPr/>
        </p:nvSpPr>
        <p:spPr bwMode="auto">
          <a:xfrm>
            <a:off x="3791693" y="3956707"/>
            <a:ext cx="226820" cy="136900"/>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87">
            <a:extLst>
              <a:ext uri="{FF2B5EF4-FFF2-40B4-BE49-F238E27FC236}">
                <a16:creationId xmlns:a16="http://schemas.microsoft.com/office/drawing/2014/main" id="{15A51211-F919-4D4B-9E21-EE4D6C02144F}"/>
              </a:ext>
            </a:extLst>
          </p:cNvPr>
          <p:cNvSpPr>
            <a:spLocks noChangeAspect="1"/>
          </p:cNvSpPr>
          <p:nvPr/>
        </p:nvSpPr>
        <p:spPr bwMode="auto">
          <a:xfrm>
            <a:off x="4361146" y="4863082"/>
            <a:ext cx="321769" cy="42486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88">
            <a:extLst>
              <a:ext uri="{FF2B5EF4-FFF2-40B4-BE49-F238E27FC236}">
                <a16:creationId xmlns:a16="http://schemas.microsoft.com/office/drawing/2014/main" id="{0C969422-4A04-47D1-B355-FA6D705AF59B}"/>
              </a:ext>
            </a:extLst>
          </p:cNvPr>
          <p:cNvSpPr>
            <a:spLocks noChangeAspect="1"/>
          </p:cNvSpPr>
          <p:nvPr/>
        </p:nvSpPr>
        <p:spPr bwMode="auto">
          <a:xfrm>
            <a:off x="4559564" y="4726182"/>
            <a:ext cx="63299" cy="84973"/>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89">
            <a:extLst>
              <a:ext uri="{FF2B5EF4-FFF2-40B4-BE49-F238E27FC236}">
                <a16:creationId xmlns:a16="http://schemas.microsoft.com/office/drawing/2014/main" id="{4336CFFF-831E-4FA6-AFA8-438F5946103F}"/>
              </a:ext>
            </a:extLst>
          </p:cNvPr>
          <p:cNvSpPr>
            <a:spLocks noChangeAspect="1"/>
          </p:cNvSpPr>
          <p:nvPr/>
        </p:nvSpPr>
        <p:spPr bwMode="auto">
          <a:xfrm>
            <a:off x="4522640" y="4995262"/>
            <a:ext cx="15824" cy="14162"/>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90">
            <a:extLst>
              <a:ext uri="{FF2B5EF4-FFF2-40B4-BE49-F238E27FC236}">
                <a16:creationId xmlns:a16="http://schemas.microsoft.com/office/drawing/2014/main" id="{46A0D300-CADA-409A-9039-C3FFEC539714}"/>
              </a:ext>
            </a:extLst>
          </p:cNvPr>
          <p:cNvSpPr>
            <a:spLocks noChangeAspect="1"/>
          </p:cNvSpPr>
          <p:nvPr/>
        </p:nvSpPr>
        <p:spPr bwMode="auto">
          <a:xfrm>
            <a:off x="4417142" y="5023586"/>
            <a:ext cx="63299" cy="23604"/>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91">
            <a:extLst>
              <a:ext uri="{FF2B5EF4-FFF2-40B4-BE49-F238E27FC236}">
                <a16:creationId xmlns:a16="http://schemas.microsoft.com/office/drawing/2014/main" id="{31BBED61-72E6-4F90-8AA8-C856D93A7596}"/>
              </a:ext>
            </a:extLst>
          </p:cNvPr>
          <p:cNvSpPr>
            <a:spLocks noChangeAspect="1"/>
          </p:cNvSpPr>
          <p:nvPr/>
        </p:nvSpPr>
        <p:spPr bwMode="auto">
          <a:xfrm>
            <a:off x="4279994" y="4853641"/>
            <a:ext cx="100223" cy="70811"/>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92">
            <a:extLst>
              <a:ext uri="{FF2B5EF4-FFF2-40B4-BE49-F238E27FC236}">
                <a16:creationId xmlns:a16="http://schemas.microsoft.com/office/drawing/2014/main" id="{BB8B7904-79C2-488D-BC52-81297CDF1498}"/>
              </a:ext>
            </a:extLst>
          </p:cNvPr>
          <p:cNvSpPr>
            <a:spLocks noChangeAspect="1"/>
          </p:cNvSpPr>
          <p:nvPr/>
        </p:nvSpPr>
        <p:spPr bwMode="auto">
          <a:xfrm>
            <a:off x="4117978" y="4523191"/>
            <a:ext cx="269020" cy="188828"/>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93">
            <a:extLst>
              <a:ext uri="{FF2B5EF4-FFF2-40B4-BE49-F238E27FC236}">
                <a16:creationId xmlns:a16="http://schemas.microsoft.com/office/drawing/2014/main" id="{268C0AEC-BA54-44F2-9503-7A78C2F9395B}"/>
              </a:ext>
            </a:extLst>
          </p:cNvPr>
          <p:cNvSpPr>
            <a:spLocks noChangeAspect="1"/>
          </p:cNvSpPr>
          <p:nvPr/>
        </p:nvSpPr>
        <p:spPr bwMode="auto">
          <a:xfrm>
            <a:off x="4324223" y="5287945"/>
            <a:ext cx="36925" cy="519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94">
            <a:extLst>
              <a:ext uri="{FF2B5EF4-FFF2-40B4-BE49-F238E27FC236}">
                <a16:creationId xmlns:a16="http://schemas.microsoft.com/office/drawing/2014/main" id="{5AC0D7C9-7D11-46B3-BB55-2551AC183513}"/>
              </a:ext>
            </a:extLst>
          </p:cNvPr>
          <p:cNvSpPr>
            <a:spLocks noChangeAspect="1"/>
          </p:cNvSpPr>
          <p:nvPr/>
        </p:nvSpPr>
        <p:spPr bwMode="auto">
          <a:xfrm>
            <a:off x="4260923" y="5344594"/>
            <a:ext cx="100223" cy="32100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95">
            <a:extLst>
              <a:ext uri="{FF2B5EF4-FFF2-40B4-BE49-F238E27FC236}">
                <a16:creationId xmlns:a16="http://schemas.microsoft.com/office/drawing/2014/main" id="{7CC8093C-8278-4ED5-B5AB-6694D95A95A9}"/>
              </a:ext>
            </a:extLst>
          </p:cNvPr>
          <p:cNvSpPr>
            <a:spLocks noChangeAspect="1"/>
          </p:cNvSpPr>
          <p:nvPr/>
        </p:nvSpPr>
        <p:spPr bwMode="auto">
          <a:xfrm>
            <a:off x="4179771" y="4745064"/>
            <a:ext cx="47474" cy="42486"/>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96">
            <a:extLst>
              <a:ext uri="{FF2B5EF4-FFF2-40B4-BE49-F238E27FC236}">
                <a16:creationId xmlns:a16="http://schemas.microsoft.com/office/drawing/2014/main" id="{905793C0-4F37-4989-AC73-12F79A6DFF43}"/>
              </a:ext>
            </a:extLst>
          </p:cNvPr>
          <p:cNvSpPr>
            <a:spLocks noChangeAspect="1"/>
          </p:cNvSpPr>
          <p:nvPr/>
        </p:nvSpPr>
        <p:spPr bwMode="auto">
          <a:xfrm>
            <a:off x="4158672" y="4494867"/>
            <a:ext cx="42199" cy="28324"/>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97">
            <a:extLst>
              <a:ext uri="{FF2B5EF4-FFF2-40B4-BE49-F238E27FC236}">
                <a16:creationId xmlns:a16="http://schemas.microsoft.com/office/drawing/2014/main" id="{DE9E66D1-045C-4101-9E73-94AE910C7BBD}"/>
              </a:ext>
            </a:extLst>
          </p:cNvPr>
          <p:cNvSpPr>
            <a:spLocks noChangeAspect="1"/>
          </p:cNvSpPr>
          <p:nvPr/>
        </p:nvSpPr>
        <p:spPr bwMode="auto">
          <a:xfrm>
            <a:off x="4204405" y="5646719"/>
            <a:ext cx="94948" cy="66090"/>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98">
            <a:extLst>
              <a:ext uri="{FF2B5EF4-FFF2-40B4-BE49-F238E27FC236}">
                <a16:creationId xmlns:a16="http://schemas.microsoft.com/office/drawing/2014/main" id="{FDA5703E-6068-4CA1-B135-8936C443E89E}"/>
              </a:ext>
            </a:extLst>
          </p:cNvPr>
          <p:cNvSpPr>
            <a:spLocks noChangeAspect="1"/>
          </p:cNvSpPr>
          <p:nvPr/>
        </p:nvSpPr>
        <p:spPr bwMode="auto">
          <a:xfrm>
            <a:off x="4107428" y="4414615"/>
            <a:ext cx="94948" cy="103855"/>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99">
            <a:extLst>
              <a:ext uri="{FF2B5EF4-FFF2-40B4-BE49-F238E27FC236}">
                <a16:creationId xmlns:a16="http://schemas.microsoft.com/office/drawing/2014/main" id="{FB429431-3720-45BA-B139-BE479A954FAC}"/>
              </a:ext>
            </a:extLst>
          </p:cNvPr>
          <p:cNvSpPr>
            <a:spLocks noChangeAspect="1"/>
          </p:cNvSpPr>
          <p:nvPr/>
        </p:nvSpPr>
        <p:spPr bwMode="auto">
          <a:xfrm>
            <a:off x="4117978" y="4112490"/>
            <a:ext cx="42199" cy="23604"/>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3" name="Freeform 100">
            <a:extLst>
              <a:ext uri="{FF2B5EF4-FFF2-40B4-BE49-F238E27FC236}">
                <a16:creationId xmlns:a16="http://schemas.microsoft.com/office/drawing/2014/main" id="{F117D463-3ECA-40EE-B338-9AEF693019BA}"/>
              </a:ext>
            </a:extLst>
          </p:cNvPr>
          <p:cNvSpPr>
            <a:spLocks noChangeAspect="1"/>
          </p:cNvSpPr>
          <p:nvPr/>
        </p:nvSpPr>
        <p:spPr bwMode="auto">
          <a:xfrm>
            <a:off x="4033580" y="4320201"/>
            <a:ext cx="73848" cy="84973"/>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101">
            <a:extLst>
              <a:ext uri="{FF2B5EF4-FFF2-40B4-BE49-F238E27FC236}">
                <a16:creationId xmlns:a16="http://schemas.microsoft.com/office/drawing/2014/main" id="{F74DC6A9-F3C8-49E8-818E-16D000B63235}"/>
              </a:ext>
            </a:extLst>
          </p:cNvPr>
          <p:cNvSpPr>
            <a:spLocks noChangeAspect="1"/>
          </p:cNvSpPr>
          <p:nvPr/>
        </p:nvSpPr>
        <p:spPr bwMode="auto">
          <a:xfrm>
            <a:off x="3986106" y="4230508"/>
            <a:ext cx="31650"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102">
            <a:extLst>
              <a:ext uri="{FF2B5EF4-FFF2-40B4-BE49-F238E27FC236}">
                <a16:creationId xmlns:a16="http://schemas.microsoft.com/office/drawing/2014/main" id="{271433C8-D428-4B20-BD55-441B6D2AE540}"/>
              </a:ext>
            </a:extLst>
          </p:cNvPr>
          <p:cNvSpPr>
            <a:spLocks noChangeAspect="1"/>
          </p:cNvSpPr>
          <p:nvPr/>
        </p:nvSpPr>
        <p:spPr bwMode="auto">
          <a:xfrm>
            <a:off x="3980831" y="4169138"/>
            <a:ext cx="31650" cy="28324"/>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3">
            <a:extLst>
              <a:ext uri="{FF2B5EF4-FFF2-40B4-BE49-F238E27FC236}">
                <a16:creationId xmlns:a16="http://schemas.microsoft.com/office/drawing/2014/main" id="{2C26C620-D450-4924-AFA3-5C334ADE0124}"/>
              </a:ext>
            </a:extLst>
          </p:cNvPr>
          <p:cNvSpPr>
            <a:spLocks noChangeAspect="1"/>
          </p:cNvSpPr>
          <p:nvPr/>
        </p:nvSpPr>
        <p:spPr bwMode="auto">
          <a:xfrm>
            <a:off x="3980831" y="4948055"/>
            <a:ext cx="15824" cy="14162"/>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4">
            <a:extLst>
              <a:ext uri="{FF2B5EF4-FFF2-40B4-BE49-F238E27FC236}">
                <a16:creationId xmlns:a16="http://schemas.microsoft.com/office/drawing/2014/main" id="{3E6682E9-0B2D-4D2D-B54C-FD65CED31695}"/>
              </a:ext>
            </a:extLst>
          </p:cNvPr>
          <p:cNvSpPr>
            <a:spLocks noChangeAspect="1"/>
          </p:cNvSpPr>
          <p:nvPr/>
        </p:nvSpPr>
        <p:spPr bwMode="auto">
          <a:xfrm>
            <a:off x="4020006" y="4197463"/>
            <a:ext cx="47474" cy="61369"/>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a:extLst>
              <a:ext uri="{FF2B5EF4-FFF2-40B4-BE49-F238E27FC236}">
                <a16:creationId xmlns:a16="http://schemas.microsoft.com/office/drawing/2014/main" id="{15845B85-BF0B-4668-8D9A-DC7A857B47FE}"/>
              </a:ext>
            </a:extLst>
          </p:cNvPr>
          <p:cNvSpPr>
            <a:spLocks noChangeAspect="1"/>
          </p:cNvSpPr>
          <p:nvPr/>
        </p:nvSpPr>
        <p:spPr bwMode="auto">
          <a:xfrm>
            <a:off x="3972532" y="4461822"/>
            <a:ext cx="42199" cy="1888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6">
            <a:extLst>
              <a:ext uri="{FF2B5EF4-FFF2-40B4-BE49-F238E27FC236}">
                <a16:creationId xmlns:a16="http://schemas.microsoft.com/office/drawing/2014/main" id="{C5309C6B-D289-4B7A-A0ED-8D76F983FE45}"/>
              </a:ext>
            </a:extLst>
          </p:cNvPr>
          <p:cNvSpPr>
            <a:spLocks noChangeAspect="1"/>
          </p:cNvSpPr>
          <p:nvPr/>
        </p:nvSpPr>
        <p:spPr bwMode="auto">
          <a:xfrm>
            <a:off x="3992139" y="4745064"/>
            <a:ext cx="116048" cy="99135"/>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7">
            <a:extLst>
              <a:ext uri="{FF2B5EF4-FFF2-40B4-BE49-F238E27FC236}">
                <a16:creationId xmlns:a16="http://schemas.microsoft.com/office/drawing/2014/main" id="{274E16FC-2BA1-49BC-A45B-C4DE9A8CA02A}"/>
              </a:ext>
            </a:extLst>
          </p:cNvPr>
          <p:cNvSpPr>
            <a:spLocks noChangeAspect="1"/>
          </p:cNvSpPr>
          <p:nvPr/>
        </p:nvSpPr>
        <p:spPr bwMode="auto">
          <a:xfrm>
            <a:off x="3986864" y="4485426"/>
            <a:ext cx="21099" cy="14162"/>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08">
            <a:extLst>
              <a:ext uri="{FF2B5EF4-FFF2-40B4-BE49-F238E27FC236}">
                <a16:creationId xmlns:a16="http://schemas.microsoft.com/office/drawing/2014/main" id="{1F938BCB-F1E6-4E40-BC89-EDD4C78BC720}"/>
              </a:ext>
            </a:extLst>
          </p:cNvPr>
          <p:cNvSpPr>
            <a:spLocks noChangeAspect="1"/>
          </p:cNvSpPr>
          <p:nvPr/>
        </p:nvSpPr>
        <p:spPr bwMode="auto">
          <a:xfrm>
            <a:off x="3902466" y="3328853"/>
            <a:ext cx="42199" cy="1416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09">
            <a:extLst>
              <a:ext uri="{FF2B5EF4-FFF2-40B4-BE49-F238E27FC236}">
                <a16:creationId xmlns:a16="http://schemas.microsoft.com/office/drawing/2014/main" id="{0ADFD047-E703-41F0-B881-FBF3E7C3526F}"/>
              </a:ext>
            </a:extLst>
          </p:cNvPr>
          <p:cNvSpPr>
            <a:spLocks noChangeAspect="1"/>
          </p:cNvSpPr>
          <p:nvPr/>
        </p:nvSpPr>
        <p:spPr bwMode="auto">
          <a:xfrm>
            <a:off x="3643995" y="3286367"/>
            <a:ext cx="195172" cy="330449"/>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10">
            <a:extLst>
              <a:ext uri="{FF2B5EF4-FFF2-40B4-BE49-F238E27FC236}">
                <a16:creationId xmlns:a16="http://schemas.microsoft.com/office/drawing/2014/main" id="{1F741366-CA6D-4C84-AFC9-32258B59B39F}"/>
              </a:ext>
            </a:extLst>
          </p:cNvPr>
          <p:cNvSpPr>
            <a:spLocks noChangeAspect="1"/>
          </p:cNvSpPr>
          <p:nvPr/>
        </p:nvSpPr>
        <p:spPr bwMode="auto">
          <a:xfrm>
            <a:off x="3527948" y="3286367"/>
            <a:ext cx="52749" cy="47207"/>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111">
            <a:extLst>
              <a:ext uri="{FF2B5EF4-FFF2-40B4-BE49-F238E27FC236}">
                <a16:creationId xmlns:a16="http://schemas.microsoft.com/office/drawing/2014/main" id="{976033A0-D66B-4A76-BA6B-CB55AA6E3EA6}"/>
              </a:ext>
            </a:extLst>
          </p:cNvPr>
          <p:cNvSpPr>
            <a:spLocks noChangeAspect="1"/>
          </p:cNvSpPr>
          <p:nvPr/>
        </p:nvSpPr>
        <p:spPr bwMode="auto">
          <a:xfrm>
            <a:off x="3702019" y="2696279"/>
            <a:ext cx="448366" cy="311566"/>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112">
            <a:extLst>
              <a:ext uri="{FF2B5EF4-FFF2-40B4-BE49-F238E27FC236}">
                <a16:creationId xmlns:a16="http://schemas.microsoft.com/office/drawing/2014/main" id="{96FCDF00-B607-4D60-A399-3EBCB3F71534}"/>
              </a:ext>
            </a:extLst>
          </p:cNvPr>
          <p:cNvSpPr>
            <a:spLocks noChangeAspect="1"/>
          </p:cNvSpPr>
          <p:nvPr/>
        </p:nvSpPr>
        <p:spPr bwMode="auto">
          <a:xfrm>
            <a:off x="3232553" y="2219487"/>
            <a:ext cx="226820" cy="184107"/>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113">
            <a:extLst>
              <a:ext uri="{FF2B5EF4-FFF2-40B4-BE49-F238E27FC236}">
                <a16:creationId xmlns:a16="http://schemas.microsoft.com/office/drawing/2014/main" id="{D64EC61E-25E9-4B3E-8C2B-82DF32CA1ACA}"/>
              </a:ext>
            </a:extLst>
          </p:cNvPr>
          <p:cNvSpPr>
            <a:spLocks noChangeAspect="1"/>
          </p:cNvSpPr>
          <p:nvPr/>
        </p:nvSpPr>
        <p:spPr bwMode="auto">
          <a:xfrm>
            <a:off x="3276781" y="2578261"/>
            <a:ext cx="47474" cy="66090"/>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114">
            <a:extLst>
              <a:ext uri="{FF2B5EF4-FFF2-40B4-BE49-F238E27FC236}">
                <a16:creationId xmlns:a16="http://schemas.microsoft.com/office/drawing/2014/main" id="{AEDF6916-BF00-4E20-AC9B-4CFFC7EDE165}"/>
              </a:ext>
            </a:extLst>
          </p:cNvPr>
          <p:cNvSpPr>
            <a:spLocks noChangeAspect="1"/>
          </p:cNvSpPr>
          <p:nvPr/>
        </p:nvSpPr>
        <p:spPr bwMode="auto">
          <a:xfrm>
            <a:off x="3670370" y="4532633"/>
            <a:ext cx="195172" cy="127459"/>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115">
            <a:extLst>
              <a:ext uri="{FF2B5EF4-FFF2-40B4-BE49-F238E27FC236}">
                <a16:creationId xmlns:a16="http://schemas.microsoft.com/office/drawing/2014/main" id="{15C7AE50-2F1A-4F43-9702-4F9B5A51DD09}"/>
              </a:ext>
            </a:extLst>
          </p:cNvPr>
          <p:cNvSpPr>
            <a:spLocks noChangeAspect="1"/>
          </p:cNvSpPr>
          <p:nvPr/>
        </p:nvSpPr>
        <p:spPr bwMode="auto">
          <a:xfrm>
            <a:off x="3670370" y="4929172"/>
            <a:ext cx="73848" cy="47207"/>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116">
            <a:extLst>
              <a:ext uri="{FF2B5EF4-FFF2-40B4-BE49-F238E27FC236}">
                <a16:creationId xmlns:a16="http://schemas.microsoft.com/office/drawing/2014/main" id="{829604A7-9EA4-45E6-B1BB-F7FDC231573A}"/>
              </a:ext>
            </a:extLst>
          </p:cNvPr>
          <p:cNvSpPr>
            <a:spLocks noChangeAspect="1"/>
          </p:cNvSpPr>
          <p:nvPr/>
        </p:nvSpPr>
        <p:spPr bwMode="auto">
          <a:xfrm>
            <a:off x="3680920" y="4381570"/>
            <a:ext cx="36925" cy="28324"/>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117">
            <a:extLst>
              <a:ext uri="{FF2B5EF4-FFF2-40B4-BE49-F238E27FC236}">
                <a16:creationId xmlns:a16="http://schemas.microsoft.com/office/drawing/2014/main" id="{872144FA-9F1B-4875-BEE5-23AFC45D3ADA}"/>
              </a:ext>
            </a:extLst>
          </p:cNvPr>
          <p:cNvSpPr>
            <a:spLocks noChangeAspect="1"/>
          </p:cNvSpPr>
          <p:nvPr/>
        </p:nvSpPr>
        <p:spPr bwMode="auto">
          <a:xfrm>
            <a:off x="3585972" y="4551515"/>
            <a:ext cx="47474" cy="23604"/>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118">
            <a:extLst>
              <a:ext uri="{FF2B5EF4-FFF2-40B4-BE49-F238E27FC236}">
                <a16:creationId xmlns:a16="http://schemas.microsoft.com/office/drawing/2014/main" id="{D309DBFB-BAD3-47FC-9C57-B0B027B49BBB}"/>
              </a:ext>
            </a:extLst>
          </p:cNvPr>
          <p:cNvSpPr>
            <a:spLocks noChangeAspect="1"/>
          </p:cNvSpPr>
          <p:nvPr/>
        </p:nvSpPr>
        <p:spPr bwMode="auto">
          <a:xfrm>
            <a:off x="3570147" y="4523191"/>
            <a:ext cx="21099" cy="4721"/>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119">
            <a:extLst>
              <a:ext uri="{FF2B5EF4-FFF2-40B4-BE49-F238E27FC236}">
                <a16:creationId xmlns:a16="http://schemas.microsoft.com/office/drawing/2014/main" id="{F2FAFAA7-1D8E-4D0D-9654-5DD580C5A1E0}"/>
              </a:ext>
            </a:extLst>
          </p:cNvPr>
          <p:cNvSpPr>
            <a:spLocks noChangeAspect="1"/>
          </p:cNvSpPr>
          <p:nvPr/>
        </p:nvSpPr>
        <p:spPr bwMode="auto">
          <a:xfrm>
            <a:off x="3422450" y="4329642"/>
            <a:ext cx="147697" cy="217152"/>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120">
            <a:extLst>
              <a:ext uri="{FF2B5EF4-FFF2-40B4-BE49-F238E27FC236}">
                <a16:creationId xmlns:a16="http://schemas.microsoft.com/office/drawing/2014/main" id="{071849D4-766B-4CAE-AF61-C2B089B8BD52}"/>
              </a:ext>
            </a:extLst>
          </p:cNvPr>
          <p:cNvSpPr>
            <a:spLocks noChangeAspect="1"/>
          </p:cNvSpPr>
          <p:nvPr/>
        </p:nvSpPr>
        <p:spPr bwMode="auto">
          <a:xfrm>
            <a:off x="3549047" y="4546795"/>
            <a:ext cx="15824" cy="9441"/>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121">
            <a:extLst>
              <a:ext uri="{FF2B5EF4-FFF2-40B4-BE49-F238E27FC236}">
                <a16:creationId xmlns:a16="http://schemas.microsoft.com/office/drawing/2014/main" id="{157CB50C-8B47-41D7-B734-70D71ABE056A}"/>
              </a:ext>
            </a:extLst>
          </p:cNvPr>
          <p:cNvSpPr>
            <a:spLocks noChangeAspect="1"/>
          </p:cNvSpPr>
          <p:nvPr/>
        </p:nvSpPr>
        <p:spPr bwMode="auto">
          <a:xfrm>
            <a:off x="3522673" y="4570398"/>
            <a:ext cx="21099" cy="1888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122">
            <a:extLst>
              <a:ext uri="{FF2B5EF4-FFF2-40B4-BE49-F238E27FC236}">
                <a16:creationId xmlns:a16="http://schemas.microsoft.com/office/drawing/2014/main" id="{96BA86F5-CFB7-4BF3-BEBD-47FF74B06596}"/>
              </a:ext>
            </a:extLst>
          </p:cNvPr>
          <p:cNvSpPr>
            <a:spLocks noChangeAspect="1"/>
          </p:cNvSpPr>
          <p:nvPr/>
        </p:nvSpPr>
        <p:spPr bwMode="auto">
          <a:xfrm>
            <a:off x="3432999" y="4867803"/>
            <a:ext cx="84399" cy="113297"/>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123">
            <a:extLst>
              <a:ext uri="{FF2B5EF4-FFF2-40B4-BE49-F238E27FC236}">
                <a16:creationId xmlns:a16="http://schemas.microsoft.com/office/drawing/2014/main" id="{DDB2E9FF-2201-4787-B2F9-D0A5DEF8D094}"/>
              </a:ext>
            </a:extLst>
          </p:cNvPr>
          <p:cNvSpPr>
            <a:spLocks noChangeAspect="1"/>
          </p:cNvSpPr>
          <p:nvPr/>
        </p:nvSpPr>
        <p:spPr bwMode="auto">
          <a:xfrm>
            <a:off x="3475199" y="4589281"/>
            <a:ext cx="36925" cy="28324"/>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124">
            <a:extLst>
              <a:ext uri="{FF2B5EF4-FFF2-40B4-BE49-F238E27FC236}">
                <a16:creationId xmlns:a16="http://schemas.microsoft.com/office/drawing/2014/main" id="{E3EC7201-680D-4972-B527-A91F4A8C59AF}"/>
              </a:ext>
            </a:extLst>
          </p:cNvPr>
          <p:cNvSpPr>
            <a:spLocks noChangeAspect="1"/>
          </p:cNvSpPr>
          <p:nvPr/>
        </p:nvSpPr>
        <p:spPr bwMode="auto">
          <a:xfrm>
            <a:off x="3401350" y="4112490"/>
            <a:ext cx="94948" cy="61369"/>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25">
            <a:extLst>
              <a:ext uri="{FF2B5EF4-FFF2-40B4-BE49-F238E27FC236}">
                <a16:creationId xmlns:a16="http://schemas.microsoft.com/office/drawing/2014/main" id="{0BBA91AB-AC4E-4654-BC76-9C8C073ED7D4}"/>
              </a:ext>
            </a:extLst>
          </p:cNvPr>
          <p:cNvSpPr>
            <a:spLocks noChangeAspect="1"/>
          </p:cNvSpPr>
          <p:nvPr/>
        </p:nvSpPr>
        <p:spPr bwMode="auto">
          <a:xfrm>
            <a:off x="3454099" y="4924451"/>
            <a:ext cx="10550" cy="9441"/>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26">
            <a:extLst>
              <a:ext uri="{FF2B5EF4-FFF2-40B4-BE49-F238E27FC236}">
                <a16:creationId xmlns:a16="http://schemas.microsoft.com/office/drawing/2014/main" id="{55C697BB-88CF-4732-A883-4D9368EAA8EE}"/>
              </a:ext>
            </a:extLst>
          </p:cNvPr>
          <p:cNvSpPr>
            <a:spLocks noChangeAspect="1"/>
          </p:cNvSpPr>
          <p:nvPr/>
        </p:nvSpPr>
        <p:spPr bwMode="auto">
          <a:xfrm>
            <a:off x="3374975" y="4641209"/>
            <a:ext cx="84399" cy="103855"/>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27">
            <a:extLst>
              <a:ext uri="{FF2B5EF4-FFF2-40B4-BE49-F238E27FC236}">
                <a16:creationId xmlns:a16="http://schemas.microsoft.com/office/drawing/2014/main" id="{17229DC4-82CF-4C21-95AA-5D8BE69C195B}"/>
              </a:ext>
            </a:extLst>
          </p:cNvPr>
          <p:cNvSpPr>
            <a:spLocks noChangeAspect="1"/>
          </p:cNvSpPr>
          <p:nvPr/>
        </p:nvSpPr>
        <p:spPr bwMode="auto">
          <a:xfrm>
            <a:off x="3417175" y="4900848"/>
            <a:ext cx="15824"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28">
            <a:extLst>
              <a:ext uri="{FF2B5EF4-FFF2-40B4-BE49-F238E27FC236}">
                <a16:creationId xmlns:a16="http://schemas.microsoft.com/office/drawing/2014/main" id="{CCC78C52-EA5A-4809-9F92-A5F4994191F6}"/>
              </a:ext>
            </a:extLst>
          </p:cNvPr>
          <p:cNvSpPr>
            <a:spLocks noChangeAspect="1"/>
          </p:cNvSpPr>
          <p:nvPr/>
        </p:nvSpPr>
        <p:spPr bwMode="auto">
          <a:xfrm>
            <a:off x="3285302" y="4367408"/>
            <a:ext cx="100223" cy="132180"/>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129">
            <a:extLst>
              <a:ext uri="{FF2B5EF4-FFF2-40B4-BE49-F238E27FC236}">
                <a16:creationId xmlns:a16="http://schemas.microsoft.com/office/drawing/2014/main" id="{B38E69C3-C2E0-4A19-B15C-2BBB28478EC6}"/>
              </a:ext>
            </a:extLst>
          </p:cNvPr>
          <p:cNvSpPr>
            <a:spLocks noChangeAspect="1"/>
          </p:cNvSpPr>
          <p:nvPr/>
        </p:nvSpPr>
        <p:spPr bwMode="auto">
          <a:xfrm>
            <a:off x="3338051" y="4164418"/>
            <a:ext cx="36925" cy="33045"/>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130">
            <a:extLst>
              <a:ext uri="{FF2B5EF4-FFF2-40B4-BE49-F238E27FC236}">
                <a16:creationId xmlns:a16="http://schemas.microsoft.com/office/drawing/2014/main" id="{6909C633-188E-4FEE-885A-52C51E07E42E}"/>
              </a:ext>
            </a:extLst>
          </p:cNvPr>
          <p:cNvSpPr>
            <a:spLocks noChangeAspect="1"/>
          </p:cNvSpPr>
          <p:nvPr/>
        </p:nvSpPr>
        <p:spPr bwMode="auto">
          <a:xfrm>
            <a:off x="3200904" y="3980310"/>
            <a:ext cx="174071" cy="108576"/>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131">
            <a:extLst>
              <a:ext uri="{FF2B5EF4-FFF2-40B4-BE49-F238E27FC236}">
                <a16:creationId xmlns:a16="http://schemas.microsoft.com/office/drawing/2014/main" id="{F024D9A0-625D-4BF8-9349-83993C7C2A25}"/>
              </a:ext>
            </a:extLst>
          </p:cNvPr>
          <p:cNvSpPr>
            <a:spLocks noChangeAspect="1"/>
          </p:cNvSpPr>
          <p:nvPr/>
        </p:nvSpPr>
        <p:spPr bwMode="auto">
          <a:xfrm>
            <a:off x="3253653" y="4693137"/>
            <a:ext cx="68573" cy="56648"/>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132">
            <a:extLst>
              <a:ext uri="{FF2B5EF4-FFF2-40B4-BE49-F238E27FC236}">
                <a16:creationId xmlns:a16="http://schemas.microsoft.com/office/drawing/2014/main" id="{D41BDFBD-10F4-42AD-8EE6-110104CF0DEE}"/>
              </a:ext>
            </a:extLst>
          </p:cNvPr>
          <p:cNvSpPr>
            <a:spLocks noChangeAspect="1"/>
          </p:cNvSpPr>
          <p:nvPr/>
        </p:nvSpPr>
        <p:spPr bwMode="auto">
          <a:xfrm>
            <a:off x="3232553" y="4452381"/>
            <a:ext cx="42199" cy="70811"/>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133">
            <a:extLst>
              <a:ext uri="{FF2B5EF4-FFF2-40B4-BE49-F238E27FC236}">
                <a16:creationId xmlns:a16="http://schemas.microsoft.com/office/drawing/2014/main" id="{125C47F8-2C50-4738-8594-8FC8CC7D1D8C}"/>
              </a:ext>
            </a:extLst>
          </p:cNvPr>
          <p:cNvSpPr>
            <a:spLocks noChangeAspect="1"/>
          </p:cNvSpPr>
          <p:nvPr/>
        </p:nvSpPr>
        <p:spPr bwMode="auto">
          <a:xfrm>
            <a:off x="3200904" y="4509029"/>
            <a:ext cx="36925" cy="14162"/>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134">
            <a:extLst>
              <a:ext uri="{FF2B5EF4-FFF2-40B4-BE49-F238E27FC236}">
                <a16:creationId xmlns:a16="http://schemas.microsoft.com/office/drawing/2014/main" id="{7F279CD3-DA78-4D39-82A9-23C422ACD83E}"/>
              </a:ext>
            </a:extLst>
          </p:cNvPr>
          <p:cNvSpPr>
            <a:spLocks noChangeAspect="1"/>
          </p:cNvSpPr>
          <p:nvPr/>
        </p:nvSpPr>
        <p:spPr bwMode="auto">
          <a:xfrm>
            <a:off x="3139142" y="3739554"/>
            <a:ext cx="179346" cy="23131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135">
            <a:extLst>
              <a:ext uri="{FF2B5EF4-FFF2-40B4-BE49-F238E27FC236}">
                <a16:creationId xmlns:a16="http://schemas.microsoft.com/office/drawing/2014/main" id="{D15B4AC2-75D5-4910-B0ED-B5DBFDBA39B8}"/>
              </a:ext>
            </a:extLst>
          </p:cNvPr>
          <p:cNvSpPr>
            <a:spLocks noChangeAspect="1"/>
          </p:cNvSpPr>
          <p:nvPr/>
        </p:nvSpPr>
        <p:spPr bwMode="auto">
          <a:xfrm>
            <a:off x="3218758" y="4098328"/>
            <a:ext cx="68573" cy="108576"/>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136">
            <a:extLst>
              <a:ext uri="{FF2B5EF4-FFF2-40B4-BE49-F238E27FC236}">
                <a16:creationId xmlns:a16="http://schemas.microsoft.com/office/drawing/2014/main" id="{BB06A3BA-051F-4B4B-B020-FCD1813AA50F}"/>
              </a:ext>
            </a:extLst>
          </p:cNvPr>
          <p:cNvSpPr>
            <a:spLocks noChangeAspect="1"/>
          </p:cNvSpPr>
          <p:nvPr/>
        </p:nvSpPr>
        <p:spPr bwMode="auto">
          <a:xfrm>
            <a:off x="3218758" y="4726182"/>
            <a:ext cx="63299" cy="47207"/>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137">
            <a:extLst>
              <a:ext uri="{FF2B5EF4-FFF2-40B4-BE49-F238E27FC236}">
                <a16:creationId xmlns:a16="http://schemas.microsoft.com/office/drawing/2014/main" id="{3C9C8FAA-6C2B-4CE7-9830-AAA2A04875CF}"/>
              </a:ext>
            </a:extLst>
          </p:cNvPr>
          <p:cNvSpPr>
            <a:spLocks noChangeAspect="1"/>
          </p:cNvSpPr>
          <p:nvPr/>
        </p:nvSpPr>
        <p:spPr bwMode="auto">
          <a:xfrm>
            <a:off x="3112767" y="4452381"/>
            <a:ext cx="73848" cy="103855"/>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138">
            <a:extLst>
              <a:ext uri="{FF2B5EF4-FFF2-40B4-BE49-F238E27FC236}">
                <a16:creationId xmlns:a16="http://schemas.microsoft.com/office/drawing/2014/main" id="{35F2C62B-259B-4893-B954-1440ADA95D22}"/>
              </a:ext>
            </a:extLst>
          </p:cNvPr>
          <p:cNvSpPr>
            <a:spLocks noChangeAspect="1"/>
          </p:cNvSpPr>
          <p:nvPr/>
        </p:nvSpPr>
        <p:spPr bwMode="auto">
          <a:xfrm>
            <a:off x="3139142" y="4018076"/>
            <a:ext cx="42199" cy="23604"/>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139">
            <a:extLst>
              <a:ext uri="{FF2B5EF4-FFF2-40B4-BE49-F238E27FC236}">
                <a16:creationId xmlns:a16="http://schemas.microsoft.com/office/drawing/2014/main" id="{2807F4EA-1CC5-4047-8315-BF3846296A54}"/>
              </a:ext>
            </a:extLst>
          </p:cNvPr>
          <p:cNvSpPr>
            <a:spLocks noChangeAspect="1"/>
          </p:cNvSpPr>
          <p:nvPr/>
        </p:nvSpPr>
        <p:spPr bwMode="auto">
          <a:xfrm>
            <a:off x="3091667" y="4645930"/>
            <a:ext cx="42199" cy="23604"/>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140">
            <a:extLst>
              <a:ext uri="{FF2B5EF4-FFF2-40B4-BE49-F238E27FC236}">
                <a16:creationId xmlns:a16="http://schemas.microsoft.com/office/drawing/2014/main" id="{77929069-A564-42CD-896F-5A2BDDFACAC7}"/>
              </a:ext>
            </a:extLst>
          </p:cNvPr>
          <p:cNvSpPr>
            <a:spLocks noChangeAspect="1"/>
          </p:cNvSpPr>
          <p:nvPr/>
        </p:nvSpPr>
        <p:spPr bwMode="auto">
          <a:xfrm>
            <a:off x="3044193" y="4598722"/>
            <a:ext cx="42199" cy="47207"/>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141">
            <a:extLst>
              <a:ext uri="{FF2B5EF4-FFF2-40B4-BE49-F238E27FC236}">
                <a16:creationId xmlns:a16="http://schemas.microsoft.com/office/drawing/2014/main" id="{ECE2DE33-BD53-407F-9665-910B448CCA2A}"/>
              </a:ext>
            </a:extLst>
          </p:cNvPr>
          <p:cNvSpPr>
            <a:spLocks noChangeAspect="1"/>
          </p:cNvSpPr>
          <p:nvPr/>
        </p:nvSpPr>
        <p:spPr bwMode="auto">
          <a:xfrm>
            <a:off x="2917596" y="4660092"/>
            <a:ext cx="147697" cy="84973"/>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142">
            <a:extLst>
              <a:ext uri="{FF2B5EF4-FFF2-40B4-BE49-F238E27FC236}">
                <a16:creationId xmlns:a16="http://schemas.microsoft.com/office/drawing/2014/main" id="{30B1B85B-0C23-4E95-A188-B4BA34DCA5F2}"/>
              </a:ext>
            </a:extLst>
          </p:cNvPr>
          <p:cNvSpPr>
            <a:spLocks noChangeAspect="1"/>
          </p:cNvSpPr>
          <p:nvPr/>
        </p:nvSpPr>
        <p:spPr bwMode="auto">
          <a:xfrm>
            <a:off x="2986169" y="4334363"/>
            <a:ext cx="63299" cy="66090"/>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143">
            <a:extLst>
              <a:ext uri="{FF2B5EF4-FFF2-40B4-BE49-F238E27FC236}">
                <a16:creationId xmlns:a16="http://schemas.microsoft.com/office/drawing/2014/main" id="{645B5577-1C8B-4B87-BBE3-7BCF64C808EA}"/>
              </a:ext>
            </a:extLst>
          </p:cNvPr>
          <p:cNvSpPr>
            <a:spLocks noChangeAspect="1"/>
          </p:cNvSpPr>
          <p:nvPr/>
        </p:nvSpPr>
        <p:spPr bwMode="auto">
          <a:xfrm>
            <a:off x="2943970" y="4126652"/>
            <a:ext cx="79123" cy="132180"/>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144">
            <a:extLst>
              <a:ext uri="{FF2B5EF4-FFF2-40B4-BE49-F238E27FC236}">
                <a16:creationId xmlns:a16="http://schemas.microsoft.com/office/drawing/2014/main" id="{059D6E98-0C5A-40D8-BF57-34EF9120D3C5}"/>
              </a:ext>
            </a:extLst>
          </p:cNvPr>
          <p:cNvSpPr>
            <a:spLocks noChangeAspect="1"/>
          </p:cNvSpPr>
          <p:nvPr/>
        </p:nvSpPr>
        <p:spPr bwMode="auto">
          <a:xfrm>
            <a:off x="2896496" y="3975590"/>
            <a:ext cx="84399" cy="118018"/>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145">
            <a:extLst>
              <a:ext uri="{FF2B5EF4-FFF2-40B4-BE49-F238E27FC236}">
                <a16:creationId xmlns:a16="http://schemas.microsoft.com/office/drawing/2014/main" id="{8E6BB19C-BD2C-42DC-BD2E-ED99D3506651}"/>
              </a:ext>
            </a:extLst>
          </p:cNvPr>
          <p:cNvSpPr>
            <a:spLocks noChangeAspect="1"/>
          </p:cNvSpPr>
          <p:nvPr/>
        </p:nvSpPr>
        <p:spPr bwMode="auto">
          <a:xfrm>
            <a:off x="2864847" y="4627047"/>
            <a:ext cx="21099" cy="2360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146">
            <a:extLst>
              <a:ext uri="{FF2B5EF4-FFF2-40B4-BE49-F238E27FC236}">
                <a16:creationId xmlns:a16="http://schemas.microsoft.com/office/drawing/2014/main" id="{C42E55D7-1CBB-4075-923E-528D22846FF1}"/>
              </a:ext>
            </a:extLst>
          </p:cNvPr>
          <p:cNvSpPr>
            <a:spLocks noChangeAspect="1"/>
          </p:cNvSpPr>
          <p:nvPr/>
        </p:nvSpPr>
        <p:spPr bwMode="auto">
          <a:xfrm>
            <a:off x="2801548" y="3928382"/>
            <a:ext cx="21099" cy="70811"/>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147">
            <a:extLst>
              <a:ext uri="{FF2B5EF4-FFF2-40B4-BE49-F238E27FC236}">
                <a16:creationId xmlns:a16="http://schemas.microsoft.com/office/drawing/2014/main" id="{7FDFB79E-052D-4E70-86EE-F6B9A7DACB93}"/>
              </a:ext>
            </a:extLst>
          </p:cNvPr>
          <p:cNvSpPr>
            <a:spLocks noChangeAspect="1"/>
          </p:cNvSpPr>
          <p:nvPr/>
        </p:nvSpPr>
        <p:spPr bwMode="auto">
          <a:xfrm>
            <a:off x="828735" y="2828458"/>
            <a:ext cx="770136" cy="65617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01" name="Freeform 148">
            <a:extLst>
              <a:ext uri="{FF2B5EF4-FFF2-40B4-BE49-F238E27FC236}">
                <a16:creationId xmlns:a16="http://schemas.microsoft.com/office/drawing/2014/main" id="{5B68B833-85C2-402D-82AA-566AA6BE85E7}"/>
              </a:ext>
            </a:extLst>
          </p:cNvPr>
          <p:cNvSpPr>
            <a:spLocks noChangeAspect="1"/>
          </p:cNvSpPr>
          <p:nvPr/>
        </p:nvSpPr>
        <p:spPr bwMode="auto">
          <a:xfrm>
            <a:off x="1081930" y="3475195"/>
            <a:ext cx="42199" cy="9441"/>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149">
            <a:extLst>
              <a:ext uri="{FF2B5EF4-FFF2-40B4-BE49-F238E27FC236}">
                <a16:creationId xmlns:a16="http://schemas.microsoft.com/office/drawing/2014/main" id="{F28358A0-66BA-48A9-BB8F-210DC2B2CA5E}"/>
              </a:ext>
            </a:extLst>
          </p:cNvPr>
          <p:cNvSpPr>
            <a:spLocks noChangeAspect="1"/>
          </p:cNvSpPr>
          <p:nvPr/>
        </p:nvSpPr>
        <p:spPr bwMode="auto">
          <a:xfrm>
            <a:off x="1023906" y="3470474"/>
            <a:ext cx="21099" cy="14162"/>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150">
            <a:extLst>
              <a:ext uri="{FF2B5EF4-FFF2-40B4-BE49-F238E27FC236}">
                <a16:creationId xmlns:a16="http://schemas.microsoft.com/office/drawing/2014/main" id="{5085E4A7-9346-4A06-8689-E86BC5ABC7B8}"/>
              </a:ext>
            </a:extLst>
          </p:cNvPr>
          <p:cNvSpPr>
            <a:spLocks noChangeAspect="1"/>
          </p:cNvSpPr>
          <p:nvPr/>
        </p:nvSpPr>
        <p:spPr bwMode="auto">
          <a:xfrm>
            <a:off x="1018632" y="3380781"/>
            <a:ext cx="21099"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151">
            <a:extLst>
              <a:ext uri="{FF2B5EF4-FFF2-40B4-BE49-F238E27FC236}">
                <a16:creationId xmlns:a16="http://schemas.microsoft.com/office/drawing/2014/main" id="{3E7027B2-BAAE-402C-BF6E-607C98E4BB35}"/>
              </a:ext>
            </a:extLst>
          </p:cNvPr>
          <p:cNvSpPr>
            <a:spLocks noChangeAspect="1"/>
          </p:cNvSpPr>
          <p:nvPr/>
        </p:nvSpPr>
        <p:spPr bwMode="auto">
          <a:xfrm>
            <a:off x="744337" y="3739554"/>
            <a:ext cx="210996" cy="217152"/>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152">
            <a:extLst>
              <a:ext uri="{FF2B5EF4-FFF2-40B4-BE49-F238E27FC236}">
                <a16:creationId xmlns:a16="http://schemas.microsoft.com/office/drawing/2014/main" id="{913365D5-4E01-4E4F-99F7-6C9BC47A86E2}"/>
              </a:ext>
            </a:extLst>
          </p:cNvPr>
          <p:cNvSpPr>
            <a:spLocks noChangeAspect="1"/>
          </p:cNvSpPr>
          <p:nvPr/>
        </p:nvSpPr>
        <p:spPr bwMode="auto">
          <a:xfrm>
            <a:off x="3440303" y="5722250"/>
            <a:ext cx="559140" cy="259639"/>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153">
            <a:extLst>
              <a:ext uri="{FF2B5EF4-FFF2-40B4-BE49-F238E27FC236}">
                <a16:creationId xmlns:a16="http://schemas.microsoft.com/office/drawing/2014/main" id="{4D74EA49-3D8B-4D5B-98B4-00B82EDB8139}"/>
              </a:ext>
            </a:extLst>
          </p:cNvPr>
          <p:cNvSpPr>
            <a:spLocks noChangeAspect="1"/>
          </p:cNvSpPr>
          <p:nvPr/>
        </p:nvSpPr>
        <p:spPr bwMode="auto">
          <a:xfrm>
            <a:off x="3878120" y="6010213"/>
            <a:ext cx="10550" cy="14162"/>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154">
            <a:extLst>
              <a:ext uri="{FF2B5EF4-FFF2-40B4-BE49-F238E27FC236}">
                <a16:creationId xmlns:a16="http://schemas.microsoft.com/office/drawing/2014/main" id="{12B43A05-DC75-4685-9110-A8F733B277A5}"/>
              </a:ext>
            </a:extLst>
          </p:cNvPr>
          <p:cNvSpPr>
            <a:spLocks noChangeAspect="1"/>
          </p:cNvSpPr>
          <p:nvPr/>
        </p:nvSpPr>
        <p:spPr bwMode="auto">
          <a:xfrm>
            <a:off x="3049468" y="5665602"/>
            <a:ext cx="495840" cy="36821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155">
            <a:extLst>
              <a:ext uri="{FF2B5EF4-FFF2-40B4-BE49-F238E27FC236}">
                <a16:creationId xmlns:a16="http://schemas.microsoft.com/office/drawing/2014/main" id="{D7E4B49A-87E4-43D9-A2F1-588435BB58F0}"/>
              </a:ext>
            </a:extLst>
          </p:cNvPr>
          <p:cNvSpPr>
            <a:spLocks noChangeAspect="1"/>
          </p:cNvSpPr>
          <p:nvPr/>
        </p:nvSpPr>
        <p:spPr bwMode="auto">
          <a:xfrm>
            <a:off x="3297881" y="5627836"/>
            <a:ext cx="36925" cy="23604"/>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156">
            <a:extLst>
              <a:ext uri="{FF2B5EF4-FFF2-40B4-BE49-F238E27FC236}">
                <a16:creationId xmlns:a16="http://schemas.microsoft.com/office/drawing/2014/main" id="{C9EB2C34-CEB6-47FF-99E8-C3AE720DB8B6}"/>
              </a:ext>
            </a:extLst>
          </p:cNvPr>
          <p:cNvSpPr>
            <a:spLocks noChangeAspect="1"/>
          </p:cNvSpPr>
          <p:nvPr/>
        </p:nvSpPr>
        <p:spPr bwMode="auto">
          <a:xfrm>
            <a:off x="2310982" y="5462611"/>
            <a:ext cx="501115" cy="377656"/>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157">
            <a:extLst>
              <a:ext uri="{FF2B5EF4-FFF2-40B4-BE49-F238E27FC236}">
                <a16:creationId xmlns:a16="http://schemas.microsoft.com/office/drawing/2014/main" id="{9A460FDD-3517-41ED-A5D3-B3C60B2C4D7C}"/>
              </a:ext>
            </a:extLst>
          </p:cNvPr>
          <p:cNvSpPr>
            <a:spLocks noChangeAspect="1"/>
          </p:cNvSpPr>
          <p:nvPr/>
        </p:nvSpPr>
        <p:spPr bwMode="auto">
          <a:xfrm>
            <a:off x="2632751" y="6081024"/>
            <a:ext cx="47474" cy="42486"/>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158">
            <a:extLst>
              <a:ext uri="{FF2B5EF4-FFF2-40B4-BE49-F238E27FC236}">
                <a16:creationId xmlns:a16="http://schemas.microsoft.com/office/drawing/2014/main" id="{D3A55F79-CDF4-43BD-9045-F975008F9297}"/>
              </a:ext>
            </a:extLst>
          </p:cNvPr>
          <p:cNvSpPr>
            <a:spLocks noChangeAspect="1"/>
          </p:cNvSpPr>
          <p:nvPr/>
        </p:nvSpPr>
        <p:spPr bwMode="auto">
          <a:xfrm>
            <a:off x="1867891" y="2540495"/>
            <a:ext cx="501115" cy="443746"/>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12" name="Freeform 159">
            <a:extLst>
              <a:ext uri="{FF2B5EF4-FFF2-40B4-BE49-F238E27FC236}">
                <a16:creationId xmlns:a16="http://schemas.microsoft.com/office/drawing/2014/main" id="{63887722-9FD4-4F38-933D-31DDCE85A363}"/>
              </a:ext>
            </a:extLst>
          </p:cNvPr>
          <p:cNvSpPr>
            <a:spLocks noChangeAspect="1"/>
          </p:cNvSpPr>
          <p:nvPr/>
        </p:nvSpPr>
        <p:spPr bwMode="auto">
          <a:xfrm>
            <a:off x="2912321" y="2719882"/>
            <a:ext cx="21099" cy="23604"/>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160">
            <a:extLst>
              <a:ext uri="{FF2B5EF4-FFF2-40B4-BE49-F238E27FC236}">
                <a16:creationId xmlns:a16="http://schemas.microsoft.com/office/drawing/2014/main" id="{0771CCBC-0189-4367-B7E0-43450DB9622F}"/>
              </a:ext>
            </a:extLst>
          </p:cNvPr>
          <p:cNvSpPr>
            <a:spLocks noChangeAspect="1"/>
          </p:cNvSpPr>
          <p:nvPr/>
        </p:nvSpPr>
        <p:spPr bwMode="auto">
          <a:xfrm>
            <a:off x="2822648" y="2682117"/>
            <a:ext cx="26374" cy="33045"/>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161">
            <a:extLst>
              <a:ext uri="{FF2B5EF4-FFF2-40B4-BE49-F238E27FC236}">
                <a16:creationId xmlns:a16="http://schemas.microsoft.com/office/drawing/2014/main" id="{6A928A43-F2CA-4A94-A123-723AA71E17CF}"/>
              </a:ext>
            </a:extLst>
          </p:cNvPr>
          <p:cNvSpPr>
            <a:spLocks noChangeAspect="1"/>
          </p:cNvSpPr>
          <p:nvPr/>
        </p:nvSpPr>
        <p:spPr bwMode="auto">
          <a:xfrm>
            <a:off x="2790998" y="2922872"/>
            <a:ext cx="15824" cy="23604"/>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162">
            <a:extLst>
              <a:ext uri="{FF2B5EF4-FFF2-40B4-BE49-F238E27FC236}">
                <a16:creationId xmlns:a16="http://schemas.microsoft.com/office/drawing/2014/main" id="{C10099F5-A50A-4138-881C-A17E1154DE39}"/>
              </a:ext>
            </a:extLst>
          </p:cNvPr>
          <p:cNvSpPr>
            <a:spLocks noChangeAspect="1"/>
          </p:cNvSpPr>
          <p:nvPr/>
        </p:nvSpPr>
        <p:spPr bwMode="auto">
          <a:xfrm>
            <a:off x="2764624" y="2729324"/>
            <a:ext cx="31650" cy="47207"/>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163">
            <a:extLst>
              <a:ext uri="{FF2B5EF4-FFF2-40B4-BE49-F238E27FC236}">
                <a16:creationId xmlns:a16="http://schemas.microsoft.com/office/drawing/2014/main" id="{3C145BE6-4ED4-4F21-900C-5BB81C20BC0D}"/>
              </a:ext>
            </a:extLst>
          </p:cNvPr>
          <p:cNvSpPr>
            <a:spLocks noChangeAspect="1"/>
          </p:cNvSpPr>
          <p:nvPr/>
        </p:nvSpPr>
        <p:spPr bwMode="auto">
          <a:xfrm>
            <a:off x="2717150" y="2814296"/>
            <a:ext cx="21099" cy="519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164">
            <a:extLst>
              <a:ext uri="{FF2B5EF4-FFF2-40B4-BE49-F238E27FC236}">
                <a16:creationId xmlns:a16="http://schemas.microsoft.com/office/drawing/2014/main" id="{555A025B-EC58-48B3-90F3-6CC905E80660}"/>
              </a:ext>
            </a:extLst>
          </p:cNvPr>
          <p:cNvSpPr>
            <a:spLocks noChangeAspect="1"/>
          </p:cNvSpPr>
          <p:nvPr/>
        </p:nvSpPr>
        <p:spPr bwMode="auto">
          <a:xfrm>
            <a:off x="2648576" y="2781251"/>
            <a:ext cx="79123" cy="103855"/>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165">
            <a:extLst>
              <a:ext uri="{FF2B5EF4-FFF2-40B4-BE49-F238E27FC236}">
                <a16:creationId xmlns:a16="http://schemas.microsoft.com/office/drawing/2014/main" id="{7B1D00C4-924A-42F8-83D6-889824A144A8}"/>
              </a:ext>
            </a:extLst>
          </p:cNvPr>
          <p:cNvSpPr>
            <a:spLocks noChangeAspect="1"/>
          </p:cNvSpPr>
          <p:nvPr/>
        </p:nvSpPr>
        <p:spPr bwMode="auto">
          <a:xfrm>
            <a:off x="2511428" y="2828458"/>
            <a:ext cx="110773" cy="103855"/>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166">
            <a:extLst>
              <a:ext uri="{FF2B5EF4-FFF2-40B4-BE49-F238E27FC236}">
                <a16:creationId xmlns:a16="http://schemas.microsoft.com/office/drawing/2014/main" id="{22DB3A9C-28DC-4753-9947-000DEF41C794}"/>
              </a:ext>
            </a:extLst>
          </p:cNvPr>
          <p:cNvSpPr>
            <a:spLocks noChangeAspect="1"/>
          </p:cNvSpPr>
          <p:nvPr/>
        </p:nvSpPr>
        <p:spPr bwMode="auto">
          <a:xfrm>
            <a:off x="2395381" y="2833179"/>
            <a:ext cx="79123" cy="519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167">
            <a:extLst>
              <a:ext uri="{FF2B5EF4-FFF2-40B4-BE49-F238E27FC236}">
                <a16:creationId xmlns:a16="http://schemas.microsoft.com/office/drawing/2014/main" id="{BFADB7F5-D862-469B-A799-325AA86C03E6}"/>
              </a:ext>
            </a:extLst>
          </p:cNvPr>
          <p:cNvSpPr>
            <a:spLocks noChangeAspect="1"/>
          </p:cNvSpPr>
          <p:nvPr/>
        </p:nvSpPr>
        <p:spPr bwMode="auto">
          <a:xfrm>
            <a:off x="902584" y="3215556"/>
            <a:ext cx="52749" cy="47207"/>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168">
            <a:extLst>
              <a:ext uri="{FF2B5EF4-FFF2-40B4-BE49-F238E27FC236}">
                <a16:creationId xmlns:a16="http://schemas.microsoft.com/office/drawing/2014/main" id="{B9EF5A5A-AC06-4A43-8824-28B13C642EB1}"/>
              </a:ext>
            </a:extLst>
          </p:cNvPr>
          <p:cNvSpPr>
            <a:spLocks noChangeAspect="1"/>
          </p:cNvSpPr>
          <p:nvPr/>
        </p:nvSpPr>
        <p:spPr bwMode="auto">
          <a:xfrm>
            <a:off x="923683" y="3253322"/>
            <a:ext cx="21099" cy="23604"/>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169">
            <a:extLst>
              <a:ext uri="{FF2B5EF4-FFF2-40B4-BE49-F238E27FC236}">
                <a16:creationId xmlns:a16="http://schemas.microsoft.com/office/drawing/2014/main" id="{B1A4E97E-A157-4DCF-BEF0-2AA348AA0D47}"/>
              </a:ext>
            </a:extLst>
          </p:cNvPr>
          <p:cNvSpPr>
            <a:spLocks noChangeAspect="1"/>
          </p:cNvSpPr>
          <p:nvPr/>
        </p:nvSpPr>
        <p:spPr bwMode="auto">
          <a:xfrm>
            <a:off x="865659" y="3319412"/>
            <a:ext cx="10550" cy="1888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70">
            <a:extLst>
              <a:ext uri="{FF2B5EF4-FFF2-40B4-BE49-F238E27FC236}">
                <a16:creationId xmlns:a16="http://schemas.microsoft.com/office/drawing/2014/main" id="{7D272075-DE5E-46D0-A0A9-25A8026B05A1}"/>
              </a:ext>
            </a:extLst>
          </p:cNvPr>
          <p:cNvSpPr>
            <a:spLocks noChangeAspect="1"/>
          </p:cNvSpPr>
          <p:nvPr/>
        </p:nvSpPr>
        <p:spPr bwMode="auto">
          <a:xfrm>
            <a:off x="760161" y="3309970"/>
            <a:ext cx="79123" cy="160504"/>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71">
            <a:extLst>
              <a:ext uri="{FF2B5EF4-FFF2-40B4-BE49-F238E27FC236}">
                <a16:creationId xmlns:a16="http://schemas.microsoft.com/office/drawing/2014/main" id="{BC32A0F6-18E4-45A5-ACA2-13F10D8987F7}"/>
              </a:ext>
            </a:extLst>
          </p:cNvPr>
          <p:cNvSpPr>
            <a:spLocks noChangeAspect="1"/>
          </p:cNvSpPr>
          <p:nvPr/>
        </p:nvSpPr>
        <p:spPr bwMode="auto">
          <a:xfrm>
            <a:off x="591365" y="3333574"/>
            <a:ext cx="274295" cy="311566"/>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72">
            <a:extLst>
              <a:ext uri="{FF2B5EF4-FFF2-40B4-BE49-F238E27FC236}">
                <a16:creationId xmlns:a16="http://schemas.microsoft.com/office/drawing/2014/main" id="{4A066478-F26F-481B-87CC-B62020857AE8}"/>
              </a:ext>
            </a:extLst>
          </p:cNvPr>
          <p:cNvSpPr>
            <a:spLocks noChangeAspect="1"/>
          </p:cNvSpPr>
          <p:nvPr/>
        </p:nvSpPr>
        <p:spPr bwMode="auto">
          <a:xfrm>
            <a:off x="807636" y="3276925"/>
            <a:ext cx="10550" cy="9441"/>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173">
            <a:extLst>
              <a:ext uri="{FF2B5EF4-FFF2-40B4-BE49-F238E27FC236}">
                <a16:creationId xmlns:a16="http://schemas.microsoft.com/office/drawing/2014/main" id="{766C7BFF-2D26-4EEE-AEA8-6BA74AB775AD}"/>
              </a:ext>
            </a:extLst>
          </p:cNvPr>
          <p:cNvSpPr>
            <a:spLocks noChangeAspect="1"/>
          </p:cNvSpPr>
          <p:nvPr/>
        </p:nvSpPr>
        <p:spPr bwMode="auto">
          <a:xfrm>
            <a:off x="828735" y="3196673"/>
            <a:ext cx="42199" cy="56648"/>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74">
            <a:extLst>
              <a:ext uri="{FF2B5EF4-FFF2-40B4-BE49-F238E27FC236}">
                <a16:creationId xmlns:a16="http://schemas.microsoft.com/office/drawing/2014/main" id="{1DDFC312-B5C1-4751-8101-E4D46CAB008B}"/>
              </a:ext>
            </a:extLst>
          </p:cNvPr>
          <p:cNvSpPr>
            <a:spLocks noChangeAspect="1"/>
          </p:cNvSpPr>
          <p:nvPr/>
        </p:nvSpPr>
        <p:spPr bwMode="auto">
          <a:xfrm>
            <a:off x="728512" y="3073935"/>
            <a:ext cx="100223" cy="19354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75">
            <a:extLst>
              <a:ext uri="{FF2B5EF4-FFF2-40B4-BE49-F238E27FC236}">
                <a16:creationId xmlns:a16="http://schemas.microsoft.com/office/drawing/2014/main" id="{B7608107-516D-4789-982C-603995E8512E}"/>
              </a:ext>
            </a:extLst>
          </p:cNvPr>
          <p:cNvSpPr>
            <a:spLocks noChangeAspect="1"/>
          </p:cNvSpPr>
          <p:nvPr/>
        </p:nvSpPr>
        <p:spPr bwMode="auto">
          <a:xfrm>
            <a:off x="491141" y="2762368"/>
            <a:ext cx="52749" cy="42486"/>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76">
            <a:extLst>
              <a:ext uri="{FF2B5EF4-FFF2-40B4-BE49-F238E27FC236}">
                <a16:creationId xmlns:a16="http://schemas.microsoft.com/office/drawing/2014/main" id="{0BF10F73-D05A-4ABD-8C7E-CDFF0031293E}"/>
              </a:ext>
            </a:extLst>
          </p:cNvPr>
          <p:cNvSpPr>
            <a:spLocks noChangeAspect="1"/>
          </p:cNvSpPr>
          <p:nvPr/>
        </p:nvSpPr>
        <p:spPr bwMode="auto">
          <a:xfrm>
            <a:off x="237946" y="2313902"/>
            <a:ext cx="263745" cy="349332"/>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78">
            <a:extLst>
              <a:ext uri="{FF2B5EF4-FFF2-40B4-BE49-F238E27FC236}">
                <a16:creationId xmlns:a16="http://schemas.microsoft.com/office/drawing/2014/main" id="{B01E5608-FDCE-49A9-8020-A624838D2862}"/>
              </a:ext>
            </a:extLst>
          </p:cNvPr>
          <p:cNvSpPr>
            <a:spLocks noChangeAspect="1"/>
          </p:cNvSpPr>
          <p:nvPr/>
        </p:nvSpPr>
        <p:spPr bwMode="auto">
          <a:xfrm>
            <a:off x="3661357" y="949618"/>
            <a:ext cx="574964" cy="741151"/>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31" name="Freeform 179">
            <a:extLst>
              <a:ext uri="{FF2B5EF4-FFF2-40B4-BE49-F238E27FC236}">
                <a16:creationId xmlns:a16="http://schemas.microsoft.com/office/drawing/2014/main" id="{4F5B039B-D542-4A0D-B6A2-2D46EA5F6760}"/>
              </a:ext>
            </a:extLst>
          </p:cNvPr>
          <p:cNvSpPr>
            <a:spLocks noChangeAspect="1"/>
          </p:cNvSpPr>
          <p:nvPr/>
        </p:nvSpPr>
        <p:spPr bwMode="auto">
          <a:xfrm>
            <a:off x="3459374" y="1879597"/>
            <a:ext cx="142423" cy="80252"/>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76A620"/>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80">
            <a:extLst>
              <a:ext uri="{FF2B5EF4-FFF2-40B4-BE49-F238E27FC236}">
                <a16:creationId xmlns:a16="http://schemas.microsoft.com/office/drawing/2014/main" id="{758D775D-3F05-4FED-9A29-912B8CFB7441}"/>
              </a:ext>
            </a:extLst>
          </p:cNvPr>
          <p:cNvSpPr>
            <a:spLocks noChangeAspect="1"/>
          </p:cNvSpPr>
          <p:nvPr/>
        </p:nvSpPr>
        <p:spPr bwMode="auto">
          <a:xfrm>
            <a:off x="2669675" y="1369761"/>
            <a:ext cx="548589" cy="344611"/>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3" name="Freeform 181">
            <a:extLst>
              <a:ext uri="{FF2B5EF4-FFF2-40B4-BE49-F238E27FC236}">
                <a16:creationId xmlns:a16="http://schemas.microsoft.com/office/drawing/2014/main" id="{6060AC5E-7073-43F9-9C46-6861E4132584}"/>
              </a:ext>
            </a:extLst>
          </p:cNvPr>
          <p:cNvSpPr>
            <a:spLocks noChangeAspect="1"/>
          </p:cNvSpPr>
          <p:nvPr/>
        </p:nvSpPr>
        <p:spPr bwMode="auto">
          <a:xfrm>
            <a:off x="3038918" y="1657724"/>
            <a:ext cx="147697" cy="165225"/>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76A620"/>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82">
            <a:extLst>
              <a:ext uri="{FF2B5EF4-FFF2-40B4-BE49-F238E27FC236}">
                <a16:creationId xmlns:a16="http://schemas.microsoft.com/office/drawing/2014/main" id="{8EE2CB25-AC1C-49F1-8627-E655FA6E0F21}"/>
              </a:ext>
            </a:extLst>
          </p:cNvPr>
          <p:cNvSpPr>
            <a:spLocks noChangeAspect="1"/>
          </p:cNvSpPr>
          <p:nvPr/>
        </p:nvSpPr>
        <p:spPr bwMode="auto">
          <a:xfrm>
            <a:off x="2194934" y="1752138"/>
            <a:ext cx="780686" cy="538160"/>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5" name="Freeform 183">
            <a:extLst>
              <a:ext uri="{FF2B5EF4-FFF2-40B4-BE49-F238E27FC236}">
                <a16:creationId xmlns:a16="http://schemas.microsoft.com/office/drawing/2014/main" id="{A5311DB1-9D65-4946-A3A7-105D3BD66CF3}"/>
              </a:ext>
            </a:extLst>
          </p:cNvPr>
          <p:cNvSpPr>
            <a:spLocks noChangeAspect="1"/>
          </p:cNvSpPr>
          <p:nvPr/>
        </p:nvSpPr>
        <p:spPr bwMode="auto">
          <a:xfrm>
            <a:off x="2685500" y="1992894"/>
            <a:ext cx="26374" cy="14162"/>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84">
            <a:extLst>
              <a:ext uri="{FF2B5EF4-FFF2-40B4-BE49-F238E27FC236}">
                <a16:creationId xmlns:a16="http://schemas.microsoft.com/office/drawing/2014/main" id="{31F8C046-6624-44C2-AB64-AEEA0C65E43B}"/>
              </a:ext>
            </a:extLst>
          </p:cNvPr>
          <p:cNvSpPr>
            <a:spLocks noChangeAspect="1"/>
          </p:cNvSpPr>
          <p:nvPr/>
        </p:nvSpPr>
        <p:spPr bwMode="auto">
          <a:xfrm>
            <a:off x="2358456" y="2092028"/>
            <a:ext cx="253195" cy="21243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7" name="Freeform 185">
            <a:extLst>
              <a:ext uri="{FF2B5EF4-FFF2-40B4-BE49-F238E27FC236}">
                <a16:creationId xmlns:a16="http://schemas.microsoft.com/office/drawing/2014/main" id="{9E22D6BE-D64F-40E8-95E4-437F06BB66E4}"/>
              </a:ext>
            </a:extLst>
          </p:cNvPr>
          <p:cNvSpPr>
            <a:spLocks noChangeAspect="1"/>
          </p:cNvSpPr>
          <p:nvPr/>
        </p:nvSpPr>
        <p:spPr bwMode="auto">
          <a:xfrm>
            <a:off x="2880671" y="3730113"/>
            <a:ext cx="26374" cy="28324"/>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86">
            <a:extLst>
              <a:ext uri="{FF2B5EF4-FFF2-40B4-BE49-F238E27FC236}">
                <a16:creationId xmlns:a16="http://schemas.microsoft.com/office/drawing/2014/main" id="{4C2247F9-B5D0-471C-81DB-D185F6B661B4}"/>
              </a:ext>
            </a:extLst>
          </p:cNvPr>
          <p:cNvSpPr>
            <a:spLocks noChangeAspect="1"/>
          </p:cNvSpPr>
          <p:nvPr/>
        </p:nvSpPr>
        <p:spPr bwMode="auto">
          <a:xfrm>
            <a:off x="2822648" y="3612095"/>
            <a:ext cx="15824" cy="4721"/>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87">
            <a:extLst>
              <a:ext uri="{FF2B5EF4-FFF2-40B4-BE49-F238E27FC236}">
                <a16:creationId xmlns:a16="http://schemas.microsoft.com/office/drawing/2014/main" id="{1F93F926-B8B6-4614-997A-BBDB52A09D2D}"/>
              </a:ext>
            </a:extLst>
          </p:cNvPr>
          <p:cNvSpPr>
            <a:spLocks noChangeAspect="1"/>
          </p:cNvSpPr>
          <p:nvPr/>
        </p:nvSpPr>
        <p:spPr bwMode="auto">
          <a:xfrm>
            <a:off x="2068337" y="2955917"/>
            <a:ext cx="1018056" cy="816682"/>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40" name="Freeform 188">
            <a:extLst>
              <a:ext uri="{FF2B5EF4-FFF2-40B4-BE49-F238E27FC236}">
                <a16:creationId xmlns:a16="http://schemas.microsoft.com/office/drawing/2014/main" id="{C6964E51-6559-467D-AD99-08B2B4D01F43}"/>
              </a:ext>
            </a:extLst>
          </p:cNvPr>
          <p:cNvSpPr>
            <a:spLocks noChangeAspect="1"/>
          </p:cNvSpPr>
          <p:nvPr/>
        </p:nvSpPr>
        <p:spPr bwMode="auto">
          <a:xfrm>
            <a:off x="3017819" y="2993683"/>
            <a:ext cx="126597" cy="155783"/>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89">
            <a:extLst>
              <a:ext uri="{FF2B5EF4-FFF2-40B4-BE49-F238E27FC236}">
                <a16:creationId xmlns:a16="http://schemas.microsoft.com/office/drawing/2014/main" id="{FFE2346A-F5EF-4DEC-A926-B7CEA64E4C33}"/>
              </a:ext>
            </a:extLst>
          </p:cNvPr>
          <p:cNvSpPr>
            <a:spLocks noChangeAspect="1"/>
          </p:cNvSpPr>
          <p:nvPr/>
        </p:nvSpPr>
        <p:spPr bwMode="auto">
          <a:xfrm>
            <a:off x="2806823" y="3470474"/>
            <a:ext cx="15824" cy="14162"/>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91">
            <a:extLst>
              <a:ext uri="{FF2B5EF4-FFF2-40B4-BE49-F238E27FC236}">
                <a16:creationId xmlns:a16="http://schemas.microsoft.com/office/drawing/2014/main" id="{2B21FCE9-D24B-4A7A-A7AC-BB47EA1ED463}"/>
              </a:ext>
            </a:extLst>
          </p:cNvPr>
          <p:cNvSpPr>
            <a:spLocks noChangeAspect="1"/>
          </p:cNvSpPr>
          <p:nvPr/>
        </p:nvSpPr>
        <p:spPr bwMode="auto">
          <a:xfrm>
            <a:off x="2347906" y="3380781"/>
            <a:ext cx="42199" cy="23604"/>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92">
            <a:extLst>
              <a:ext uri="{FF2B5EF4-FFF2-40B4-BE49-F238E27FC236}">
                <a16:creationId xmlns:a16="http://schemas.microsoft.com/office/drawing/2014/main" id="{AB8396BA-3523-4349-BDD1-B1196BE8AE52}"/>
              </a:ext>
            </a:extLst>
          </p:cNvPr>
          <p:cNvSpPr>
            <a:spLocks noChangeAspect="1"/>
          </p:cNvSpPr>
          <p:nvPr/>
        </p:nvSpPr>
        <p:spPr bwMode="auto">
          <a:xfrm>
            <a:off x="2284608" y="3413826"/>
            <a:ext cx="73848" cy="33045"/>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96">
            <a:extLst>
              <a:ext uri="{FF2B5EF4-FFF2-40B4-BE49-F238E27FC236}">
                <a16:creationId xmlns:a16="http://schemas.microsoft.com/office/drawing/2014/main" id="{B2B9BCAF-A851-4B2E-83F5-901B6AF47183}"/>
              </a:ext>
            </a:extLst>
          </p:cNvPr>
          <p:cNvSpPr>
            <a:spLocks noChangeAspect="1"/>
          </p:cNvSpPr>
          <p:nvPr/>
        </p:nvSpPr>
        <p:spPr bwMode="auto">
          <a:xfrm>
            <a:off x="1182153" y="3267484"/>
            <a:ext cx="42199" cy="3776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97">
            <a:extLst>
              <a:ext uri="{FF2B5EF4-FFF2-40B4-BE49-F238E27FC236}">
                <a16:creationId xmlns:a16="http://schemas.microsoft.com/office/drawing/2014/main" id="{902D9FAA-B8BD-40FB-8608-21F0896034B9}"/>
              </a:ext>
            </a:extLst>
          </p:cNvPr>
          <p:cNvSpPr>
            <a:spLocks noChangeAspect="1"/>
          </p:cNvSpPr>
          <p:nvPr/>
        </p:nvSpPr>
        <p:spPr bwMode="auto">
          <a:xfrm>
            <a:off x="1103030" y="3196673"/>
            <a:ext cx="26374" cy="33045"/>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98">
            <a:extLst>
              <a:ext uri="{FF2B5EF4-FFF2-40B4-BE49-F238E27FC236}">
                <a16:creationId xmlns:a16="http://schemas.microsoft.com/office/drawing/2014/main" id="{3C95B812-2DD0-4A3A-B06C-F8D02DD64D6A}"/>
              </a:ext>
            </a:extLst>
          </p:cNvPr>
          <p:cNvSpPr>
            <a:spLocks noChangeAspect="1"/>
          </p:cNvSpPr>
          <p:nvPr/>
        </p:nvSpPr>
        <p:spPr bwMode="auto">
          <a:xfrm>
            <a:off x="1081930" y="3097538"/>
            <a:ext cx="15824" cy="66090"/>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200">
            <a:extLst>
              <a:ext uri="{FF2B5EF4-FFF2-40B4-BE49-F238E27FC236}">
                <a16:creationId xmlns:a16="http://schemas.microsoft.com/office/drawing/2014/main" id="{574436A4-7DBF-4475-A2D8-BC347BDCFA14}"/>
              </a:ext>
            </a:extLst>
          </p:cNvPr>
          <p:cNvSpPr>
            <a:spLocks noChangeAspect="1"/>
          </p:cNvSpPr>
          <p:nvPr/>
        </p:nvSpPr>
        <p:spPr bwMode="auto">
          <a:xfrm>
            <a:off x="881484" y="3040890"/>
            <a:ext cx="31650" cy="28324"/>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201">
            <a:extLst>
              <a:ext uri="{FF2B5EF4-FFF2-40B4-BE49-F238E27FC236}">
                <a16:creationId xmlns:a16="http://schemas.microsoft.com/office/drawing/2014/main" id="{8BEEBFB2-6755-452B-8275-B87E4C0A1C7A}"/>
              </a:ext>
            </a:extLst>
          </p:cNvPr>
          <p:cNvSpPr>
            <a:spLocks noChangeAspect="1"/>
          </p:cNvSpPr>
          <p:nvPr/>
        </p:nvSpPr>
        <p:spPr bwMode="auto">
          <a:xfrm>
            <a:off x="1155779" y="3333574"/>
            <a:ext cx="31650" cy="47207"/>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Rectangle 1048">
            <a:extLst>
              <a:ext uri="{FF2B5EF4-FFF2-40B4-BE49-F238E27FC236}">
                <a16:creationId xmlns:a16="http://schemas.microsoft.com/office/drawing/2014/main" id="{052BE7F7-DF24-4E86-B0B4-6CC13A560E06}"/>
              </a:ext>
            </a:extLst>
          </p:cNvPr>
          <p:cNvSpPr/>
          <p:nvPr/>
        </p:nvSpPr>
        <p:spPr bwMode="auto">
          <a:xfrm>
            <a:off x="214132" y="902075"/>
            <a:ext cx="4570829" cy="5327651"/>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50" name="TextBox 1049">
            <a:extLst>
              <a:ext uri="{FF2B5EF4-FFF2-40B4-BE49-F238E27FC236}">
                <a16:creationId xmlns:a16="http://schemas.microsoft.com/office/drawing/2014/main" id="{6732DCA3-3FAD-4775-810E-92C081129485}"/>
              </a:ext>
            </a:extLst>
          </p:cNvPr>
          <p:cNvSpPr txBox="1"/>
          <p:nvPr/>
        </p:nvSpPr>
        <p:spPr>
          <a:xfrm>
            <a:off x="767406" y="5040461"/>
            <a:ext cx="1646262"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latin typeface="Arial" panose="020B0604020202020204"/>
              </a:rPr>
              <a:t>1 – 20 </a:t>
            </a:r>
            <a:endPar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21 – 40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latin typeface="Arial" panose="020B0604020202020204"/>
              </a:rPr>
              <a:t>41 – 60 </a:t>
            </a:r>
            <a:endPar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61 –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&gt; 80 </a:t>
            </a:r>
          </a:p>
        </p:txBody>
      </p:sp>
      <p:sp>
        <p:nvSpPr>
          <p:cNvPr id="1051" name="Rectangle 1050">
            <a:extLst>
              <a:ext uri="{FF2B5EF4-FFF2-40B4-BE49-F238E27FC236}">
                <a16:creationId xmlns:a16="http://schemas.microsoft.com/office/drawing/2014/main" id="{D7E2E1F3-3278-4BEA-8FDE-75D1C31C40E8}"/>
              </a:ext>
            </a:extLst>
          </p:cNvPr>
          <p:cNvSpPr/>
          <p:nvPr/>
        </p:nvSpPr>
        <p:spPr>
          <a:xfrm>
            <a:off x="546866" y="5039989"/>
            <a:ext cx="174072" cy="108575"/>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52" name="Rectangle 1051">
            <a:extLst>
              <a:ext uri="{FF2B5EF4-FFF2-40B4-BE49-F238E27FC236}">
                <a16:creationId xmlns:a16="http://schemas.microsoft.com/office/drawing/2014/main" id="{7CA56B7A-C282-4F92-8EA3-21249439E277}"/>
              </a:ext>
            </a:extLst>
          </p:cNvPr>
          <p:cNvSpPr/>
          <p:nvPr/>
        </p:nvSpPr>
        <p:spPr>
          <a:xfrm>
            <a:off x="546866" y="5175970"/>
            <a:ext cx="174072" cy="108575"/>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3" name="Rectangle 1052">
            <a:extLst>
              <a:ext uri="{FF2B5EF4-FFF2-40B4-BE49-F238E27FC236}">
                <a16:creationId xmlns:a16="http://schemas.microsoft.com/office/drawing/2014/main" id="{73C40E64-3B46-4396-A7B2-209970703963}"/>
              </a:ext>
            </a:extLst>
          </p:cNvPr>
          <p:cNvSpPr/>
          <p:nvPr/>
        </p:nvSpPr>
        <p:spPr>
          <a:xfrm>
            <a:off x="546866" y="5318545"/>
            <a:ext cx="174072" cy="108575"/>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4" name="Rectangle 1053">
            <a:extLst>
              <a:ext uri="{FF2B5EF4-FFF2-40B4-BE49-F238E27FC236}">
                <a16:creationId xmlns:a16="http://schemas.microsoft.com/office/drawing/2014/main" id="{DFC5A09D-05D2-4303-9460-E2CD41AFFE87}"/>
              </a:ext>
            </a:extLst>
          </p:cNvPr>
          <p:cNvSpPr/>
          <p:nvPr/>
        </p:nvSpPr>
        <p:spPr>
          <a:xfrm>
            <a:off x="546866" y="5611274"/>
            <a:ext cx="174072" cy="108575"/>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5" name="Rectangle 1054">
            <a:extLst>
              <a:ext uri="{FF2B5EF4-FFF2-40B4-BE49-F238E27FC236}">
                <a16:creationId xmlns:a16="http://schemas.microsoft.com/office/drawing/2014/main" id="{F8595E1E-0078-4ECF-A1CA-F18916F19DE4}"/>
              </a:ext>
            </a:extLst>
          </p:cNvPr>
          <p:cNvSpPr/>
          <p:nvPr/>
        </p:nvSpPr>
        <p:spPr>
          <a:xfrm>
            <a:off x="546866" y="5467333"/>
            <a:ext cx="174072" cy="108575"/>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6" name="TextBox 1055">
            <a:extLst>
              <a:ext uri="{FF2B5EF4-FFF2-40B4-BE49-F238E27FC236}">
                <a16:creationId xmlns:a16="http://schemas.microsoft.com/office/drawing/2014/main" id="{3AAD76E4-E918-4046-9226-6877B0CCF5CC}"/>
              </a:ext>
            </a:extLst>
          </p:cNvPr>
          <p:cNvSpPr txBox="1"/>
          <p:nvPr/>
        </p:nvSpPr>
        <p:spPr>
          <a:xfrm>
            <a:off x="3451176" y="1350691"/>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48</a:t>
            </a:r>
          </a:p>
        </p:txBody>
      </p:sp>
      <p:sp>
        <p:nvSpPr>
          <p:cNvPr id="1057" name="TextBox 1056">
            <a:extLst>
              <a:ext uri="{FF2B5EF4-FFF2-40B4-BE49-F238E27FC236}">
                <a16:creationId xmlns:a16="http://schemas.microsoft.com/office/drawing/2014/main" id="{E765EB3E-9EE6-485E-9A17-C6B129A7BA71}"/>
              </a:ext>
            </a:extLst>
          </p:cNvPr>
          <p:cNvSpPr txBox="1"/>
          <p:nvPr/>
        </p:nvSpPr>
        <p:spPr>
          <a:xfrm>
            <a:off x="1896307" y="2063804"/>
            <a:ext cx="59996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Arial" panose="020B0604020202020204"/>
                <a:ea typeface="+mn-ea"/>
                <a:cs typeface="+mn-cs"/>
              </a:rPr>
              <a:t>105</a:t>
            </a:r>
          </a:p>
        </p:txBody>
      </p:sp>
      <p:sp>
        <p:nvSpPr>
          <p:cNvPr id="1058" name="TextBox 1057">
            <a:extLst>
              <a:ext uri="{FF2B5EF4-FFF2-40B4-BE49-F238E27FC236}">
                <a16:creationId xmlns:a16="http://schemas.microsoft.com/office/drawing/2014/main" id="{365CF785-A0AD-4074-BBFF-309BA50C2DBB}"/>
              </a:ext>
            </a:extLst>
          </p:cNvPr>
          <p:cNvSpPr txBox="1"/>
          <p:nvPr/>
        </p:nvSpPr>
        <p:spPr>
          <a:xfrm>
            <a:off x="1541497" y="2441694"/>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40</a:t>
            </a:r>
          </a:p>
        </p:txBody>
      </p:sp>
      <p:sp>
        <p:nvSpPr>
          <p:cNvPr id="1059" name="TextBox 1058">
            <a:extLst>
              <a:ext uri="{FF2B5EF4-FFF2-40B4-BE49-F238E27FC236}">
                <a16:creationId xmlns:a16="http://schemas.microsoft.com/office/drawing/2014/main" id="{6DD25527-9E32-4550-8B01-82038914F618}"/>
              </a:ext>
            </a:extLst>
          </p:cNvPr>
          <p:cNvSpPr txBox="1"/>
          <p:nvPr/>
        </p:nvSpPr>
        <p:spPr>
          <a:xfrm>
            <a:off x="1282930" y="1902639"/>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45</a:t>
            </a:r>
          </a:p>
        </p:txBody>
      </p:sp>
      <p:sp>
        <p:nvSpPr>
          <p:cNvPr id="1060" name="TextBox 1059">
            <a:extLst>
              <a:ext uri="{FF2B5EF4-FFF2-40B4-BE49-F238E27FC236}">
                <a16:creationId xmlns:a16="http://schemas.microsoft.com/office/drawing/2014/main" id="{09FDCDD1-49D6-444D-BF1E-884A577F0D9F}"/>
              </a:ext>
            </a:extLst>
          </p:cNvPr>
          <p:cNvSpPr txBox="1"/>
          <p:nvPr/>
        </p:nvSpPr>
        <p:spPr>
          <a:xfrm>
            <a:off x="805195" y="2488567"/>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1061" name="TextBox 1060">
            <a:extLst>
              <a:ext uri="{FF2B5EF4-FFF2-40B4-BE49-F238E27FC236}">
                <a16:creationId xmlns:a16="http://schemas.microsoft.com/office/drawing/2014/main" id="{16A85E75-CDBA-43E5-B1C4-6B2171BF31E6}"/>
              </a:ext>
            </a:extLst>
          </p:cNvPr>
          <p:cNvSpPr txBox="1"/>
          <p:nvPr/>
        </p:nvSpPr>
        <p:spPr>
          <a:xfrm>
            <a:off x="1722830" y="3114830"/>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25</a:t>
            </a:r>
          </a:p>
        </p:txBody>
      </p:sp>
      <p:sp>
        <p:nvSpPr>
          <p:cNvPr id="1062" name="TextBox 1061">
            <a:extLst>
              <a:ext uri="{FF2B5EF4-FFF2-40B4-BE49-F238E27FC236}">
                <a16:creationId xmlns:a16="http://schemas.microsoft.com/office/drawing/2014/main" id="{8F8F24DE-9DFC-4A83-85D3-7CE72BB3F77F}"/>
              </a:ext>
            </a:extLst>
          </p:cNvPr>
          <p:cNvSpPr txBox="1"/>
          <p:nvPr/>
        </p:nvSpPr>
        <p:spPr>
          <a:xfrm>
            <a:off x="1130219" y="3210273"/>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1063" name="TextBox 1062">
            <a:extLst>
              <a:ext uri="{FF2B5EF4-FFF2-40B4-BE49-F238E27FC236}">
                <a16:creationId xmlns:a16="http://schemas.microsoft.com/office/drawing/2014/main" id="{BDC986FF-1E1B-426E-BC5B-7665B7B4534C}"/>
              </a:ext>
            </a:extLst>
          </p:cNvPr>
          <p:cNvSpPr txBox="1"/>
          <p:nvPr/>
        </p:nvSpPr>
        <p:spPr>
          <a:xfrm>
            <a:off x="2545391" y="3618618"/>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1064" name="TextBox 1063">
            <a:extLst>
              <a:ext uri="{FF2B5EF4-FFF2-40B4-BE49-F238E27FC236}">
                <a16:creationId xmlns:a16="http://schemas.microsoft.com/office/drawing/2014/main" id="{43B02D42-F04C-49BF-B07B-81C81486C84A}"/>
              </a:ext>
            </a:extLst>
          </p:cNvPr>
          <p:cNvSpPr txBox="1"/>
          <p:nvPr/>
        </p:nvSpPr>
        <p:spPr>
          <a:xfrm>
            <a:off x="1678478" y="4098407"/>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1065" name="Rectangle: Rounded Corners 1064">
            <a:extLst>
              <a:ext uri="{FF2B5EF4-FFF2-40B4-BE49-F238E27FC236}">
                <a16:creationId xmlns:a16="http://schemas.microsoft.com/office/drawing/2014/main" id="{55A3C7D2-0D4B-44B5-8F10-213CA03829AB}"/>
              </a:ext>
            </a:extLst>
          </p:cNvPr>
          <p:cNvSpPr/>
          <p:nvPr/>
        </p:nvSpPr>
        <p:spPr>
          <a:xfrm>
            <a:off x="298605" y="968082"/>
            <a:ext cx="1404000" cy="360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Ενεργοί </a:t>
            </a:r>
            <a:r>
              <a:rPr lang="el-GR" b="1" dirty="0">
                <a:ln>
                  <a:noFill/>
                </a:ln>
                <a:solidFill>
                  <a:srgbClr val="353013"/>
                </a:solidFill>
              </a:rPr>
              <a:t>ΔΑΣΕ</a:t>
            </a:r>
            <a:r>
              <a:rPr lang="en-US" b="1" dirty="0">
                <a:ln>
                  <a:noFill/>
                </a:ln>
                <a:solidFill>
                  <a:srgbClr val="353013"/>
                </a:solidFill>
              </a:rPr>
              <a:t> </a:t>
            </a:r>
            <a:r>
              <a:rPr lang="el-GR" b="1" dirty="0">
                <a:ln>
                  <a:noFill/>
                </a:ln>
                <a:solidFill>
                  <a:srgbClr val="353013"/>
                </a:solidFill>
              </a:rPr>
              <a:t>σε επίπεδο Περιφέρειας</a:t>
            </a:r>
          </a:p>
        </p:txBody>
      </p:sp>
      <p:sp>
        <p:nvSpPr>
          <p:cNvPr id="1066" name="Rectangle: Rounded Corners 1065">
            <a:extLst>
              <a:ext uri="{FF2B5EF4-FFF2-40B4-BE49-F238E27FC236}">
                <a16:creationId xmlns:a16="http://schemas.microsoft.com/office/drawing/2014/main" id="{552D8A49-E15D-4BAF-ACF0-B8C89F83E078}"/>
              </a:ext>
            </a:extLst>
          </p:cNvPr>
          <p:cNvSpPr/>
          <p:nvPr/>
        </p:nvSpPr>
        <p:spPr>
          <a:xfrm>
            <a:off x="7451889" y="966958"/>
            <a:ext cx="1404000" cy="360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Δασεργάτες - μέλη ΔΑΣΕ σε επίπεδο Περιφέρειας</a:t>
            </a:r>
            <a:endParaRPr lang="el-GR" b="1" dirty="0">
              <a:ln>
                <a:noFill/>
              </a:ln>
              <a:solidFill>
                <a:srgbClr val="353013"/>
              </a:solidFill>
            </a:endParaRPr>
          </a:p>
        </p:txBody>
      </p:sp>
      <p:sp>
        <p:nvSpPr>
          <p:cNvPr id="1067" name="Rectangle 1066">
            <a:extLst>
              <a:ext uri="{FF2B5EF4-FFF2-40B4-BE49-F238E27FC236}">
                <a16:creationId xmlns:a16="http://schemas.microsoft.com/office/drawing/2014/main" id="{459D20C5-44B5-4324-A676-CA93FD2B1733}"/>
              </a:ext>
            </a:extLst>
          </p:cNvPr>
          <p:cNvSpPr/>
          <p:nvPr/>
        </p:nvSpPr>
        <p:spPr>
          <a:xfrm>
            <a:off x="341548" y="6569068"/>
            <a:ext cx="7875629" cy="215444"/>
          </a:xfrm>
          <a:prstGeom prst="rect">
            <a:avLst/>
          </a:prstGeom>
        </p:spPr>
        <p:txBody>
          <a:bodyPr wrap="square" lIns="91440" tIns="45720" rIns="91440" bIns="45720" anchor="t">
            <a:spAutoFit/>
          </a:bodyPr>
          <a:lstStyle/>
          <a:p>
            <a:r>
              <a:rPr lang="el-GR" sz="800" i="1" dirty="0"/>
              <a:t>Στο Μητρώο Δασικών Συνεταιρισμών (ΜΗΔΑΣΟ) είναι εγγεγραμμένοι επιπλέον 739 Δασεργάτες μη μέλη των ενεργών ΔΑΣΕ την παρούσα στιγμή.</a:t>
            </a:r>
          </a:p>
        </p:txBody>
      </p:sp>
      <p:sp>
        <p:nvSpPr>
          <p:cNvPr id="1068" name="TextBox 1067">
            <a:extLst>
              <a:ext uri="{FF2B5EF4-FFF2-40B4-BE49-F238E27FC236}">
                <a16:creationId xmlns:a16="http://schemas.microsoft.com/office/drawing/2014/main" id="{8BD08BD2-AC44-431B-BCBF-C180C0168E19}"/>
              </a:ext>
            </a:extLst>
          </p:cNvPr>
          <p:cNvSpPr txBox="1"/>
          <p:nvPr/>
        </p:nvSpPr>
        <p:spPr>
          <a:xfrm>
            <a:off x="8847681" y="3192641"/>
            <a:ext cx="99732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755</a:t>
            </a:r>
          </a:p>
        </p:txBody>
      </p:sp>
      <p:cxnSp>
        <p:nvCxnSpPr>
          <p:cNvPr id="2" name="Straight Connector 1">
            <a:extLst>
              <a:ext uri="{FF2B5EF4-FFF2-40B4-BE49-F238E27FC236}">
                <a16:creationId xmlns:a16="http://schemas.microsoft.com/office/drawing/2014/main" id="{A36B1B4B-48D0-1455-5245-B1089976FEB4}"/>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4194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Εξέλιξη ετήσιας συνολικής παραγωγής ανά κατηγορία ξύλου</a:t>
            </a:r>
          </a:p>
        </p:txBody>
      </p:sp>
      <p:sp>
        <p:nvSpPr>
          <p:cNvPr id="3" name="Flowchart: Extract 2">
            <a:extLst>
              <a:ext uri="{FF2B5EF4-FFF2-40B4-BE49-F238E27FC236}">
                <a16:creationId xmlns:a16="http://schemas.microsoft.com/office/drawing/2014/main" id="{2DC0FAAD-1F7D-2030-6EF4-4FABB381201C}"/>
              </a:ext>
            </a:extLst>
          </p:cNvPr>
          <p:cNvSpPr/>
          <p:nvPr/>
        </p:nvSpPr>
        <p:spPr>
          <a:xfrm rot="16200000">
            <a:off x="4200527" y="2273543"/>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4" name="TextBox 3">
            <a:extLst>
              <a:ext uri="{FF2B5EF4-FFF2-40B4-BE49-F238E27FC236}">
                <a16:creationId xmlns:a16="http://schemas.microsoft.com/office/drawing/2014/main" id="{CADE3B16-585F-BF3E-814D-40D9B8539E7F}"/>
              </a:ext>
            </a:extLst>
          </p:cNvPr>
          <p:cNvSpPr txBox="1"/>
          <p:nvPr/>
        </p:nvSpPr>
        <p:spPr>
          <a:xfrm>
            <a:off x="7411679" y="1691581"/>
            <a:ext cx="4075471" cy="4086225"/>
          </a:xfrm>
          <a:prstGeom prst="round2DiagRect">
            <a:avLst/>
          </a:prstGeom>
          <a:solidFill>
            <a:schemeClr val="bg1">
              <a:lumMod val="95000"/>
            </a:schemeClr>
          </a:solidFill>
          <a:ln w="19050">
            <a:solidFill>
              <a:schemeClr val="accent2">
                <a:lumMod val="50000"/>
              </a:schemeClr>
            </a:solidFill>
            <a:prstDash val="sysDash"/>
          </a:ln>
        </p:spPr>
        <p:txBody>
          <a:bodyPr wrap="square" lIns="91440" tIns="45720" rIns="91440" bIns="45720" anchor="ctr">
            <a:spAutoFit/>
          </a:bodyPr>
          <a:lstStyle/>
          <a:p>
            <a:pPr marL="176213" indent="-176213">
              <a:buFont typeface="Wingdings" panose="05000000000000000000" pitchFamily="2" charset="2"/>
              <a:buChar char="Ø"/>
            </a:pPr>
            <a:r>
              <a:rPr lang="el-GR" sz="1400" dirty="0"/>
              <a:t>Το βιομηχανικό ξύλο κυμαινόταν από 42.982 </a:t>
            </a:r>
            <a:r>
              <a:rPr lang="el-GR" sz="1400" dirty="0" err="1"/>
              <a:t>κ.μ</a:t>
            </a:r>
            <a:r>
              <a:rPr lang="el-GR" sz="1400" dirty="0"/>
              <a:t>. το 20</a:t>
            </a:r>
            <a:r>
              <a:rPr lang="en-US" sz="1400" dirty="0"/>
              <a:t>0</a:t>
            </a:r>
            <a:r>
              <a:rPr lang="el-GR" sz="1400" dirty="0"/>
              <a:t>9 έως</a:t>
            </a:r>
            <a:r>
              <a:rPr lang="en-US" sz="1400" dirty="0"/>
              <a:t> 176.535 </a:t>
            </a:r>
            <a:r>
              <a:rPr lang="el-GR" sz="1400" dirty="0" err="1"/>
              <a:t>κ.μ</a:t>
            </a:r>
            <a:r>
              <a:rPr lang="el-GR" sz="1400" dirty="0"/>
              <a:t>. το 2012 και αποτελεί τη μικρότερη ποσότητα παραγωγής συγκριτικά με το τεχνικό και καύσιμο ξύλο.</a:t>
            </a:r>
          </a:p>
          <a:p>
            <a:pPr marL="176213" indent="-176213">
              <a:buFont typeface="Wingdings" panose="05000000000000000000" pitchFamily="2" charset="2"/>
              <a:buChar char="Ø"/>
            </a:pPr>
            <a:r>
              <a:rPr lang="el-GR" sz="1400" dirty="0"/>
              <a:t>Η ποσότητα παραγωγής του τεχνικού ξύλου από το 2000 έως το 2008 κυμαίνεται άνω των 300,000κ.μ. ετησίως και στη συνέχεια κυμαίνεται από 180,000κ.μ. έως 300,000κ.μ. ετησίως, με εξαίρεση το έτος 2019, όπου η ποσότητα παραγωγής ανέρχεται άνω των 300,000κ.μ. </a:t>
            </a:r>
          </a:p>
          <a:p>
            <a:pPr marL="176213" indent="-176213">
              <a:buFont typeface="Wingdings" panose="05000000000000000000" pitchFamily="2" charset="2"/>
              <a:buChar char="Ø"/>
            </a:pPr>
            <a:r>
              <a:rPr lang="el-GR" sz="1400" dirty="0"/>
              <a:t>Διαχρονικά, η παραγωγή τεχνικού και βιομηχανικού ξύλου αθροιστικά είναι περίπου ίση με αυτή του καύσιμου.</a:t>
            </a:r>
          </a:p>
        </p:txBody>
      </p:sp>
      <p:graphicFrame>
        <p:nvGraphicFramePr>
          <p:cNvPr id="5" name="Chart 4">
            <a:extLst>
              <a:ext uri="{FF2B5EF4-FFF2-40B4-BE49-F238E27FC236}">
                <a16:creationId xmlns:a16="http://schemas.microsoft.com/office/drawing/2014/main" id="{AC707135-72C7-AE17-0385-2F1D576E54F3}"/>
              </a:ext>
            </a:extLst>
          </p:cNvPr>
          <p:cNvGraphicFramePr>
            <a:graphicFrameLocks/>
          </p:cNvGraphicFramePr>
          <p:nvPr>
            <p:extLst>
              <p:ext uri="{D42A27DB-BD31-4B8C-83A1-F6EECF244321}">
                <p14:modId xmlns:p14="http://schemas.microsoft.com/office/powerpoint/2010/main" val="4260307327"/>
              </p:ext>
            </p:extLst>
          </p:nvPr>
        </p:nvGraphicFramePr>
        <p:xfrm>
          <a:off x="508003" y="1281634"/>
          <a:ext cx="5587998" cy="5293757"/>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DF12C9EE-D3F0-57AA-5D10-5ACDEE02C0D0}"/>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7" name="Rectangle 6">
            <a:extLst>
              <a:ext uri="{FF2B5EF4-FFF2-40B4-BE49-F238E27FC236}">
                <a16:creationId xmlns:a16="http://schemas.microsoft.com/office/drawing/2014/main" id="{2447EE07-9FF9-45CE-A5DB-4B7D0474B5A2}"/>
              </a:ext>
            </a:extLst>
          </p:cNvPr>
          <p:cNvSpPr/>
          <p:nvPr/>
        </p:nvSpPr>
        <p:spPr>
          <a:xfrm>
            <a:off x="6635171" y="6356822"/>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4"/>
              </a:rPr>
              <a:t>https://ypen.gov.gr/perivallon/dasi/diacheirisi-dason/etisia-synoliki-paragogi-dasikon-proionton/</a:t>
            </a:r>
            <a:r>
              <a:rPr lang="el-GR" sz="1000" i="1" dirty="0"/>
              <a:t>  και δεδομένα της Γενικής Γραμματείας Δασών</a:t>
            </a:r>
          </a:p>
        </p:txBody>
      </p:sp>
    </p:spTree>
    <p:extLst>
      <p:ext uri="{BB962C8B-B14F-4D97-AF65-F5344CB8AC3E}">
        <p14:creationId xmlns:p14="http://schemas.microsoft.com/office/powerpoint/2010/main" val="24159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Κατανομή δασικών προϊόντων ανά δασοπονικό είδος</a:t>
            </a:r>
          </a:p>
        </p:txBody>
      </p:sp>
      <p:sp>
        <p:nvSpPr>
          <p:cNvPr id="3" name="Flowchart: Extract 2">
            <a:extLst>
              <a:ext uri="{FF2B5EF4-FFF2-40B4-BE49-F238E27FC236}">
                <a16:creationId xmlns:a16="http://schemas.microsoft.com/office/drawing/2014/main" id="{2DC0FAAD-1F7D-2030-6EF4-4FABB381201C}"/>
              </a:ext>
            </a:extLst>
          </p:cNvPr>
          <p:cNvSpPr/>
          <p:nvPr/>
        </p:nvSpPr>
        <p:spPr>
          <a:xfrm rot="16200000">
            <a:off x="3638552" y="2225918"/>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6" name="Rectangle 5">
            <a:extLst>
              <a:ext uri="{FF2B5EF4-FFF2-40B4-BE49-F238E27FC236}">
                <a16:creationId xmlns:a16="http://schemas.microsoft.com/office/drawing/2014/main" id="{1BB48780-493C-4D07-D6D0-C48F1FF64560}"/>
              </a:ext>
            </a:extLst>
          </p:cNvPr>
          <p:cNvSpPr/>
          <p:nvPr/>
        </p:nvSpPr>
        <p:spPr>
          <a:xfrm>
            <a:off x="808352" y="1278930"/>
            <a:ext cx="4725673" cy="5238750"/>
          </a:xfrm>
          <a:prstGeom prst="rect">
            <a:avLst/>
          </a:prstGeom>
          <a:solidFill>
            <a:schemeClr val="tx2">
              <a:lumMod val="20000"/>
              <a:lumOff val="80000"/>
            </a:schemeClr>
          </a:solid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graphicFrame>
        <p:nvGraphicFramePr>
          <p:cNvPr id="7" name="Chart 6">
            <a:extLst>
              <a:ext uri="{FF2B5EF4-FFF2-40B4-BE49-F238E27FC236}">
                <a16:creationId xmlns:a16="http://schemas.microsoft.com/office/drawing/2014/main" id="{CB54908E-424A-59EA-AE6B-3F5FB7BC9985}"/>
              </a:ext>
            </a:extLst>
          </p:cNvPr>
          <p:cNvGraphicFramePr>
            <a:graphicFrameLocks/>
          </p:cNvGraphicFramePr>
          <p:nvPr/>
        </p:nvGraphicFramePr>
        <p:xfrm>
          <a:off x="890902" y="1237253"/>
          <a:ext cx="4560570" cy="489367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D6AB2662-70DA-29BB-5BF7-484DFB1B1111}"/>
              </a:ext>
            </a:extLst>
          </p:cNvPr>
          <p:cNvSpPr/>
          <p:nvPr/>
        </p:nvSpPr>
        <p:spPr>
          <a:xfrm>
            <a:off x="808350" y="6104869"/>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4"/>
              </a:rPr>
              <a:t>https://ypen.gov.gr/perivallon/dasi/diacheirisi-dason/etisia-synoliki-paragogi-dasikon-proionton/</a:t>
            </a:r>
            <a:r>
              <a:rPr lang="el-GR" sz="1000" i="1" dirty="0"/>
              <a:t> </a:t>
            </a:r>
          </a:p>
        </p:txBody>
      </p:sp>
      <p:sp>
        <p:nvSpPr>
          <p:cNvPr id="9" name="Rectangle: Diagonal Corners Rounded 8">
            <a:extLst>
              <a:ext uri="{FF2B5EF4-FFF2-40B4-BE49-F238E27FC236}">
                <a16:creationId xmlns:a16="http://schemas.microsoft.com/office/drawing/2014/main" id="{6A10DCE2-551C-45AA-9CD9-FC9701A8BAF2}"/>
              </a:ext>
            </a:extLst>
          </p:cNvPr>
          <p:cNvSpPr/>
          <p:nvPr/>
        </p:nvSpPr>
        <p:spPr>
          <a:xfrm>
            <a:off x="6682388" y="1278930"/>
            <a:ext cx="4725673" cy="5238750"/>
          </a:xfrm>
          <a:prstGeom prst="round2DiagRect">
            <a:avLst/>
          </a:prstGeom>
          <a:solidFill>
            <a:schemeClr val="bg1">
              <a:lumMod val="95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lgn="l">
              <a:buFont typeface="Wingdings" panose="05000000000000000000" pitchFamily="2" charset="2"/>
              <a:buChar char="Ø"/>
            </a:pPr>
            <a:r>
              <a:rPr lang="el-GR" sz="1400" dirty="0">
                <a:solidFill>
                  <a:schemeClr val="tx1"/>
                </a:solidFill>
              </a:rPr>
              <a:t>Η ετήσια παραγωγή από δημόσια δάση της Χώρας αποτελείται κατά βάση (σε ποσοστό αθροιστικά 85%) από Πεύκη, Οξυά και Δρυς (σε ποσοστό 27-30% ισομερώς).</a:t>
            </a:r>
          </a:p>
          <a:p>
            <a:pPr marL="342900" indent="-342900" algn="l">
              <a:buFont typeface="Wingdings" panose="05000000000000000000" pitchFamily="2" charset="2"/>
              <a:buChar char="Ø"/>
            </a:pPr>
            <a:r>
              <a:rPr lang="el-GR" sz="1400" dirty="0">
                <a:solidFill>
                  <a:schemeClr val="tx1"/>
                </a:solidFill>
              </a:rPr>
              <a:t>Ως προς την καύσιμη ξυλεία, η Δρυς αποτελεί το μεγαλύτερο ποσοστό και ανέρχεται σε 55%. Ακολουθεί η Οξυά με 30%, ενώ ως προς το τεχνικό ξύλο το μεγαλύτερο ποσοστό αντιστοιχεί σε Πεύκη και Οξυά (&gt;30%).</a:t>
            </a:r>
          </a:p>
          <a:p>
            <a:pPr marL="342900" indent="-342900" algn="l">
              <a:buFont typeface="Wingdings" panose="05000000000000000000" pitchFamily="2" charset="2"/>
              <a:buChar char="Ø"/>
            </a:pPr>
            <a:r>
              <a:rPr lang="el-GR" sz="1400" dirty="0">
                <a:solidFill>
                  <a:schemeClr val="tx1"/>
                </a:solidFill>
              </a:rPr>
              <a:t>Το μεγαλύτερο ποσοστό βιομηχανικής ξυλείας παράγεται από την Πεύκη, το οποίο αντιστοιχεί σε ~80%.</a:t>
            </a:r>
          </a:p>
          <a:p>
            <a:pPr marL="342900" indent="-342900">
              <a:buFont typeface="Wingdings" panose="05000000000000000000" pitchFamily="2" charset="2"/>
              <a:buChar char="Ø"/>
            </a:pPr>
            <a:r>
              <a:rPr lang="el-GR" sz="1400" dirty="0">
                <a:solidFill>
                  <a:schemeClr val="tx1"/>
                </a:solidFill>
              </a:rPr>
              <a:t>~25% του συνόλου των καυσόξυλων από ΔΑΣΕ διανέμεται για την κάλυψη ατομικών αναγκών των κατοίκων, έναντι χαμηλού τιμήματος</a:t>
            </a:r>
          </a:p>
        </p:txBody>
      </p:sp>
      <p:sp>
        <p:nvSpPr>
          <p:cNvPr id="10" name="Rectangle 9">
            <a:extLst>
              <a:ext uri="{FF2B5EF4-FFF2-40B4-BE49-F238E27FC236}">
                <a16:creationId xmlns:a16="http://schemas.microsoft.com/office/drawing/2014/main" id="{2481B171-B4AE-8C69-143E-91E302A9FE92}"/>
              </a:ext>
            </a:extLst>
          </p:cNvPr>
          <p:cNvSpPr/>
          <p:nvPr/>
        </p:nvSpPr>
        <p:spPr>
          <a:xfrm>
            <a:off x="4330792" y="5869107"/>
            <a:ext cx="268764" cy="246221"/>
          </a:xfrm>
          <a:prstGeom prst="rect">
            <a:avLst/>
          </a:prstGeom>
        </p:spPr>
        <p:txBody>
          <a:bodyPr wrap="square" lIns="91440" tIns="45720" rIns="91440" bIns="45720" anchor="t">
            <a:spAutoFit/>
          </a:bodyPr>
          <a:lstStyle/>
          <a:p>
            <a:r>
              <a:rPr lang="el-GR" sz="1000" i="1"/>
              <a:t>*</a:t>
            </a:r>
          </a:p>
        </p:txBody>
      </p:sp>
      <p:cxnSp>
        <p:nvCxnSpPr>
          <p:cNvPr id="11" name="Straight Connector 10">
            <a:extLst>
              <a:ext uri="{FF2B5EF4-FFF2-40B4-BE49-F238E27FC236}">
                <a16:creationId xmlns:a16="http://schemas.microsoft.com/office/drawing/2014/main" id="{56768E07-9BEE-64BE-35C8-94D41262FED1}"/>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727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Μέγεθος αγοράς κλάδου - Δασοκομία &amp; Υλοτομία</a:t>
            </a:r>
          </a:p>
        </p:txBody>
      </p:sp>
      <p:sp>
        <p:nvSpPr>
          <p:cNvPr id="3" name="Rectangle 2">
            <a:extLst>
              <a:ext uri="{FF2B5EF4-FFF2-40B4-BE49-F238E27FC236}">
                <a16:creationId xmlns:a16="http://schemas.microsoft.com/office/drawing/2014/main" id="{901A6986-C646-20E7-D755-DD9775A42527}"/>
              </a:ext>
            </a:extLst>
          </p:cNvPr>
          <p:cNvSpPr/>
          <p:nvPr/>
        </p:nvSpPr>
        <p:spPr>
          <a:xfrm>
            <a:off x="635089" y="1198072"/>
            <a:ext cx="5460911" cy="51702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7973" tIns="97973" rIns="97973" bIns="97973" rtlCol="0" anchor="ctr"/>
          <a:lstStyle/>
          <a:p>
            <a:pPr>
              <a:spcAft>
                <a:spcPts val="544"/>
              </a:spcAft>
            </a:pPr>
            <a:endParaRPr lang="el-GR" sz="907" b="1">
              <a:solidFill>
                <a:srgbClr val="4F2D7F"/>
              </a:solidFill>
              <a:latin typeface="Arial" panose="020B0604020202020204"/>
            </a:endParaRPr>
          </a:p>
        </p:txBody>
      </p:sp>
      <p:graphicFrame>
        <p:nvGraphicFramePr>
          <p:cNvPr id="4" name="Chart 3">
            <a:extLst>
              <a:ext uri="{FF2B5EF4-FFF2-40B4-BE49-F238E27FC236}">
                <a16:creationId xmlns:a16="http://schemas.microsoft.com/office/drawing/2014/main" id="{75EEBBC4-BDED-73C3-9132-472F4FCECC31}"/>
              </a:ext>
            </a:extLst>
          </p:cNvPr>
          <p:cNvGraphicFramePr>
            <a:graphicFrameLocks/>
          </p:cNvGraphicFramePr>
          <p:nvPr>
            <p:extLst>
              <p:ext uri="{D42A27DB-BD31-4B8C-83A1-F6EECF244321}">
                <p14:modId xmlns:p14="http://schemas.microsoft.com/office/powerpoint/2010/main" val="1204236893"/>
              </p:ext>
            </p:extLst>
          </p:nvPr>
        </p:nvGraphicFramePr>
        <p:xfrm>
          <a:off x="635092" y="1502129"/>
          <a:ext cx="5460908" cy="46086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BED7B85-9F69-92F6-3639-EB94D8172E47}"/>
              </a:ext>
            </a:extLst>
          </p:cNvPr>
          <p:cNvSpPr/>
          <p:nvPr/>
        </p:nvSpPr>
        <p:spPr>
          <a:xfrm>
            <a:off x="635090" y="953139"/>
            <a:ext cx="10921821" cy="244933"/>
          </a:xfrm>
          <a:prstGeom prst="rect">
            <a:avLst/>
          </a:prstGeom>
          <a:solidFill>
            <a:srgbClr val="27525A"/>
          </a:solidFill>
          <a:ln>
            <a:noFill/>
          </a:ln>
        </p:spPr>
        <p:style>
          <a:lnRef idx="2">
            <a:schemeClr val="accent1">
              <a:shade val="50000"/>
            </a:schemeClr>
          </a:lnRef>
          <a:fillRef idx="1">
            <a:schemeClr val="accent1"/>
          </a:fillRef>
          <a:effectRef idx="0">
            <a:schemeClr val="accent1"/>
          </a:effectRef>
          <a:fontRef idx="minor">
            <a:schemeClr val="lt1"/>
          </a:fontRef>
        </p:style>
        <p:txBody>
          <a:bodyPr lIns="65315" tIns="0" rIns="0" bIns="0" rtlCol="0" anchor="ctr"/>
          <a:lstStyle/>
          <a:p>
            <a:pPr defTabSz="914406"/>
            <a:r>
              <a:rPr lang="el-GR" sz="1400" b="1" dirty="0">
                <a:solidFill>
                  <a:prstClr val="white"/>
                </a:solidFill>
                <a:latin typeface="Arial" panose="020B0604020202020204"/>
              </a:rPr>
              <a:t>Εισαγωγές &amp; εξαγωγές από «Δασοκομία και υλοτομία» (€ </a:t>
            </a:r>
            <a:r>
              <a:rPr lang="el-GR" sz="1400" b="1" dirty="0" err="1">
                <a:solidFill>
                  <a:prstClr val="white"/>
                </a:solidFill>
                <a:latin typeface="Arial" panose="020B0604020202020204"/>
              </a:rPr>
              <a:t>χιλ</a:t>
            </a:r>
            <a:r>
              <a:rPr lang="el-GR" sz="1400" b="1" dirty="0">
                <a:solidFill>
                  <a:prstClr val="white"/>
                </a:solidFill>
                <a:latin typeface="Arial" panose="020B0604020202020204"/>
              </a:rPr>
              <a:t>)</a:t>
            </a:r>
          </a:p>
        </p:txBody>
      </p:sp>
      <p:sp>
        <p:nvSpPr>
          <p:cNvPr id="6" name="TextBox 5">
            <a:extLst>
              <a:ext uri="{FF2B5EF4-FFF2-40B4-BE49-F238E27FC236}">
                <a16:creationId xmlns:a16="http://schemas.microsoft.com/office/drawing/2014/main" id="{B3C70A59-A8C6-5F5C-E2F8-21304E1F87E5}"/>
              </a:ext>
            </a:extLst>
          </p:cNvPr>
          <p:cNvSpPr txBox="1"/>
          <p:nvPr/>
        </p:nvSpPr>
        <p:spPr>
          <a:xfrm>
            <a:off x="724505" y="6166018"/>
            <a:ext cx="1491009" cy="146643"/>
          </a:xfrm>
          <a:prstGeom prst="rect">
            <a:avLst/>
          </a:prstGeom>
          <a:noFill/>
        </p:spPr>
        <p:txBody>
          <a:bodyPr wrap="square" lIns="0" tIns="0" rIns="0" bIns="0" rtlCol="0">
            <a:spAutoFit/>
          </a:bodyPr>
          <a:lstStyle/>
          <a:p>
            <a:r>
              <a:rPr lang="el-GR" sz="953" b="1" i="1" dirty="0"/>
              <a:t>Πηγή: </a:t>
            </a:r>
            <a:r>
              <a:rPr lang="en-US" sz="953" b="1" i="1" dirty="0"/>
              <a:t>Eurostat</a:t>
            </a:r>
            <a:endParaRPr lang="el-GR" sz="953" b="1" i="1" dirty="0"/>
          </a:p>
        </p:txBody>
      </p:sp>
      <p:sp>
        <p:nvSpPr>
          <p:cNvPr id="7" name="Rectangle: Diagonal Corners Rounded 6">
            <a:extLst>
              <a:ext uri="{FF2B5EF4-FFF2-40B4-BE49-F238E27FC236}">
                <a16:creationId xmlns:a16="http://schemas.microsoft.com/office/drawing/2014/main" id="{943AE248-8AA5-7E9F-C1B9-C8C0A2887E52}"/>
              </a:ext>
            </a:extLst>
          </p:cNvPr>
          <p:cNvSpPr/>
          <p:nvPr/>
        </p:nvSpPr>
        <p:spPr>
          <a:xfrm>
            <a:off x="6216650" y="1380026"/>
            <a:ext cx="5340258" cy="4988246"/>
          </a:xfrm>
          <a:prstGeom prst="round2DiagRect">
            <a:avLst/>
          </a:prstGeom>
          <a:solidFill>
            <a:schemeClr val="bg1">
              <a:lumMod val="95000"/>
            </a:schemeClr>
          </a:solidFill>
          <a:ln w="19050">
            <a:solidFill>
              <a:srgbClr val="27525A"/>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Bef>
                <a:spcPts val="400"/>
              </a:spcBef>
              <a:spcAft>
                <a:spcPts val="400"/>
              </a:spcAft>
            </a:pPr>
            <a:r>
              <a:rPr lang="el-GR" sz="1400" b="1" dirty="0">
                <a:solidFill>
                  <a:srgbClr val="6A884A"/>
                </a:solidFill>
              </a:rPr>
              <a:t>Στον συγκεκριμένο κλάδο περιλαμβάνονται:</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02.10</a:t>
            </a:r>
            <a:r>
              <a:rPr lang="el-GR" sz="1100" dirty="0">
                <a:solidFill>
                  <a:schemeClr val="tx1"/>
                </a:solidFill>
              </a:rPr>
              <a:t>  Δασοκομία και άλλες δασοκομικές δραστηριότητες</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02.20</a:t>
            </a:r>
            <a:r>
              <a:rPr lang="el-GR" sz="1100" dirty="0">
                <a:solidFill>
                  <a:schemeClr val="tx1"/>
                </a:solidFill>
              </a:rPr>
              <a:t>  Υλοτομία</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02.30</a:t>
            </a:r>
            <a:r>
              <a:rPr lang="el-GR" sz="1100" dirty="0">
                <a:solidFill>
                  <a:schemeClr val="tx1"/>
                </a:solidFill>
              </a:rPr>
              <a:t>  Συλλογή προϊόντων αυτοφυών φυτών μη ξυλώδους μορφής</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02.40</a:t>
            </a:r>
            <a:r>
              <a:rPr lang="el-GR" sz="1100" dirty="0">
                <a:solidFill>
                  <a:schemeClr val="tx1"/>
                </a:solidFill>
              </a:rPr>
              <a:t>  Υποστηρικτικές προς τη δασοκομία υπηρεσίες</a:t>
            </a:r>
            <a:endParaRPr lang="el-GR" sz="1200" b="1" dirty="0">
              <a:solidFill>
                <a:srgbClr val="6A884A"/>
              </a:solidFill>
            </a:endParaRPr>
          </a:p>
          <a:p>
            <a:pPr algn="ctr">
              <a:spcBef>
                <a:spcPts val="400"/>
              </a:spcBef>
              <a:spcAft>
                <a:spcPts val="400"/>
              </a:spcAft>
            </a:pPr>
            <a:r>
              <a:rPr lang="el-GR" sz="1400" b="1" dirty="0">
                <a:solidFill>
                  <a:srgbClr val="6A884A"/>
                </a:solidFill>
              </a:rPr>
              <a:t>Βασικά προϊόντα:</a:t>
            </a:r>
          </a:p>
          <a:p>
            <a:pPr marL="171450" indent="-171450">
              <a:spcBef>
                <a:spcPts val="400"/>
              </a:spcBef>
              <a:spcAft>
                <a:spcPts val="400"/>
              </a:spcAft>
              <a:buFont typeface="Wingdings" panose="05000000000000000000" pitchFamily="2" charset="2"/>
              <a:buChar char="ü"/>
            </a:pPr>
            <a:r>
              <a:rPr lang="el-GR" sz="1100" dirty="0">
                <a:solidFill>
                  <a:schemeClr val="tx1"/>
                </a:solidFill>
              </a:rPr>
              <a:t>Ξυλεία σε μορφή κυλινδρικών στρογγυλευμένων δοκών</a:t>
            </a:r>
          </a:p>
          <a:p>
            <a:pPr marL="171450" indent="-171450">
              <a:spcBef>
                <a:spcPts val="400"/>
              </a:spcBef>
              <a:spcAft>
                <a:spcPts val="400"/>
              </a:spcAft>
              <a:buFont typeface="Wingdings" panose="05000000000000000000" pitchFamily="2" charset="2"/>
              <a:buChar char="ü"/>
            </a:pPr>
            <a:r>
              <a:rPr lang="el-GR" sz="1100" dirty="0">
                <a:solidFill>
                  <a:schemeClr val="tx1"/>
                </a:solidFill>
              </a:rPr>
              <a:t>Δασικά προϊόντα μη ξυλώδους μορφής</a:t>
            </a:r>
          </a:p>
          <a:p>
            <a:pPr marL="171450" indent="-171450">
              <a:spcBef>
                <a:spcPts val="400"/>
              </a:spcBef>
              <a:spcAft>
                <a:spcPts val="400"/>
              </a:spcAft>
              <a:buFont typeface="Wingdings" panose="05000000000000000000" pitchFamily="2" charset="2"/>
              <a:buChar char="ü"/>
            </a:pPr>
            <a:r>
              <a:rPr lang="el-GR" sz="1100" dirty="0">
                <a:solidFill>
                  <a:schemeClr val="tx1"/>
                </a:solidFill>
              </a:rPr>
              <a:t>Καυσόξυλα / Ξυλοκάρβουνα</a:t>
            </a:r>
            <a:endParaRPr lang="el-GR" sz="1200" b="1" dirty="0">
              <a:solidFill>
                <a:srgbClr val="6A884A"/>
              </a:solidFill>
            </a:endParaRPr>
          </a:p>
          <a:p>
            <a:pPr algn="ctr">
              <a:spcBef>
                <a:spcPts val="400"/>
              </a:spcBef>
              <a:spcAft>
                <a:spcPts val="400"/>
              </a:spcAft>
            </a:pPr>
            <a:r>
              <a:rPr lang="el-GR" sz="1400" b="1" dirty="0">
                <a:solidFill>
                  <a:srgbClr val="6A884A"/>
                </a:solidFill>
              </a:rPr>
              <a:t>Συμπεράσματα:</a:t>
            </a: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Από το </a:t>
            </a:r>
            <a:r>
              <a:rPr lang="el-GR" sz="1100" b="1" dirty="0">
                <a:solidFill>
                  <a:schemeClr val="tx1"/>
                </a:solidFill>
                <a:ea typeface="Times New Roman" panose="02020603050405020304" pitchFamily="18" charset="0"/>
              </a:rPr>
              <a:t>2012 έως το 2022</a:t>
            </a:r>
            <a:r>
              <a:rPr lang="el-GR" sz="1100" dirty="0">
                <a:solidFill>
                  <a:schemeClr val="tx1"/>
                </a:solidFill>
                <a:ea typeface="Times New Roman" panose="02020603050405020304" pitchFamily="18" charset="0"/>
              </a:rPr>
              <a:t>, παρατηρείται </a:t>
            </a:r>
            <a:r>
              <a:rPr lang="el-GR" sz="1100" b="1" dirty="0">
                <a:solidFill>
                  <a:schemeClr val="tx1"/>
                </a:solidFill>
                <a:ea typeface="Times New Roman" panose="02020603050405020304" pitchFamily="18" charset="0"/>
              </a:rPr>
              <a:t>αύξηση των εισαγωγών κατά 107,4%</a:t>
            </a:r>
            <a:r>
              <a:rPr lang="el-GR" sz="1100" dirty="0">
                <a:solidFill>
                  <a:schemeClr val="tx1"/>
                </a:solidFill>
                <a:ea typeface="Times New Roman" panose="02020603050405020304" pitchFamily="18" charset="0"/>
              </a:rPr>
              <a:t>, ενώ παράλληλα </a:t>
            </a:r>
            <a:r>
              <a:rPr lang="el-GR" sz="1100" b="1" dirty="0">
                <a:solidFill>
                  <a:schemeClr val="tx1"/>
                </a:solidFill>
                <a:ea typeface="Times New Roman" panose="02020603050405020304" pitchFamily="18" charset="0"/>
              </a:rPr>
              <a:t>μείωση των εξαγωγών κατά 55,0%</a:t>
            </a: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Το 2020 καταγράφεται η </a:t>
            </a:r>
            <a:r>
              <a:rPr lang="el-GR" sz="1100" b="1" dirty="0">
                <a:solidFill>
                  <a:schemeClr val="tx1"/>
                </a:solidFill>
                <a:ea typeface="Times New Roman" panose="02020603050405020304" pitchFamily="18" charset="0"/>
              </a:rPr>
              <a:t>χαμηλότερη εξαγωγική δραστηριότητα</a:t>
            </a:r>
            <a:r>
              <a:rPr lang="el-GR" sz="1100" dirty="0">
                <a:solidFill>
                  <a:schemeClr val="tx1"/>
                </a:solidFill>
                <a:ea typeface="Times New Roman" panose="02020603050405020304" pitchFamily="18" charset="0"/>
              </a:rPr>
              <a:t> του κλάδου, ως </a:t>
            </a:r>
            <a:r>
              <a:rPr lang="el-GR" sz="1100" b="1" dirty="0">
                <a:solidFill>
                  <a:schemeClr val="tx1"/>
                </a:solidFill>
                <a:ea typeface="Times New Roman" panose="02020603050405020304" pitchFamily="18" charset="0"/>
              </a:rPr>
              <a:t>συνέπεια των περιορισμών που επέφερε η πανδημία </a:t>
            </a:r>
            <a:r>
              <a:rPr lang="en-US" sz="1100" b="1" dirty="0">
                <a:solidFill>
                  <a:schemeClr val="tx1"/>
                </a:solidFill>
                <a:ea typeface="Times New Roman" panose="02020603050405020304" pitchFamily="18" charset="0"/>
              </a:rPr>
              <a:t>Covid-19</a:t>
            </a:r>
            <a:endParaRPr lang="el-GR" sz="1100" b="1" dirty="0">
              <a:solidFill>
                <a:schemeClr val="tx1"/>
              </a:solidFill>
              <a:ea typeface="Times New Roman" panose="02020603050405020304" pitchFamily="18" charset="0"/>
            </a:endParaRP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Από το </a:t>
            </a:r>
            <a:r>
              <a:rPr lang="el-GR" sz="1100" b="1" dirty="0">
                <a:solidFill>
                  <a:schemeClr val="tx1"/>
                </a:solidFill>
                <a:ea typeface="Times New Roman" panose="02020603050405020304" pitchFamily="18" charset="0"/>
              </a:rPr>
              <a:t>2018 και έπειτα</a:t>
            </a:r>
            <a:r>
              <a:rPr lang="el-GR" sz="1100" dirty="0">
                <a:solidFill>
                  <a:schemeClr val="tx1"/>
                </a:solidFill>
                <a:ea typeface="Times New Roman" panose="02020603050405020304" pitchFamily="18" charset="0"/>
              </a:rPr>
              <a:t>, παρατηρείται </a:t>
            </a:r>
            <a:r>
              <a:rPr lang="el-GR" sz="1100" b="1" dirty="0">
                <a:solidFill>
                  <a:schemeClr val="tx1"/>
                </a:solidFill>
                <a:ea typeface="Times New Roman" panose="02020603050405020304" pitchFamily="18" charset="0"/>
              </a:rPr>
              <a:t>συνεχόμενη αύξηση των εισαγωγών</a:t>
            </a:r>
            <a:r>
              <a:rPr lang="el-GR" sz="1100" dirty="0">
                <a:solidFill>
                  <a:schemeClr val="tx1"/>
                </a:solidFill>
                <a:ea typeface="Times New Roman" panose="02020603050405020304" pitchFamily="18" charset="0"/>
              </a:rPr>
              <a:t>, με το έτος </a:t>
            </a:r>
            <a:r>
              <a:rPr lang="el-GR" sz="1100" b="1" dirty="0">
                <a:solidFill>
                  <a:schemeClr val="tx1"/>
                </a:solidFill>
                <a:ea typeface="Times New Roman" panose="02020603050405020304" pitchFamily="18" charset="0"/>
              </a:rPr>
              <a:t>2022 </a:t>
            </a:r>
            <a:r>
              <a:rPr lang="el-GR" sz="1100" dirty="0">
                <a:solidFill>
                  <a:schemeClr val="tx1"/>
                </a:solidFill>
                <a:ea typeface="Times New Roman" panose="02020603050405020304" pitchFamily="18" charset="0"/>
              </a:rPr>
              <a:t>να καταγράφεται </a:t>
            </a:r>
            <a:r>
              <a:rPr lang="el-GR" sz="1100" b="1" dirty="0">
                <a:solidFill>
                  <a:schemeClr val="tx1"/>
                </a:solidFill>
                <a:ea typeface="Times New Roman" panose="02020603050405020304" pitchFamily="18" charset="0"/>
              </a:rPr>
              <a:t>σχεδόν διπλάσια εισαγωγική δραστηριότητα</a:t>
            </a:r>
            <a:r>
              <a:rPr lang="el-GR" sz="1100" dirty="0">
                <a:solidFill>
                  <a:schemeClr val="tx1"/>
                </a:solidFill>
                <a:ea typeface="Times New Roman" panose="02020603050405020304" pitchFamily="18" charset="0"/>
              </a:rPr>
              <a:t> συγκριτικά με τον </a:t>
            </a:r>
            <a:r>
              <a:rPr lang="el-GR" sz="1100" b="1" dirty="0">
                <a:solidFill>
                  <a:schemeClr val="tx1"/>
                </a:solidFill>
                <a:ea typeface="Times New Roman" panose="02020603050405020304" pitchFamily="18" charset="0"/>
              </a:rPr>
              <a:t>Μ.Ο. της 5ετίας 2012 - 2017</a:t>
            </a:r>
            <a:endParaRPr lang="en-US" sz="1100" b="1" dirty="0">
              <a:solidFill>
                <a:schemeClr val="tx1"/>
              </a:solidFill>
              <a:ea typeface="Times New Roman" panose="02020603050405020304" pitchFamily="18" charset="0"/>
            </a:endParaRPr>
          </a:p>
          <a:p>
            <a:pPr marL="171450" indent="-171450">
              <a:spcBef>
                <a:spcPts val="300"/>
              </a:spcBef>
              <a:spcAft>
                <a:spcPts val="300"/>
              </a:spcAft>
              <a:buFont typeface="Wingdings" panose="05000000000000000000" pitchFamily="2" charset="2"/>
              <a:buChar char="Ø"/>
            </a:pPr>
            <a:endParaRPr lang="el-GR" sz="1100" b="1" dirty="0">
              <a:solidFill>
                <a:schemeClr val="tx1"/>
              </a:solidFill>
              <a:ea typeface="Times New Roman" panose="02020603050405020304" pitchFamily="18" charset="0"/>
            </a:endParaRPr>
          </a:p>
        </p:txBody>
      </p:sp>
      <p:cxnSp>
        <p:nvCxnSpPr>
          <p:cNvPr id="8" name="Straight Connector 7">
            <a:extLst>
              <a:ext uri="{FF2B5EF4-FFF2-40B4-BE49-F238E27FC236}">
                <a16:creationId xmlns:a16="http://schemas.microsoft.com/office/drawing/2014/main" id="{006DEEE8-148C-A230-48CA-A59A89BBE38B}"/>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00720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Αντιπαραβολή δασών Δράμας και Αρκαδίας</a:t>
            </a:r>
          </a:p>
        </p:txBody>
      </p:sp>
      <p:graphicFrame>
        <p:nvGraphicFramePr>
          <p:cNvPr id="2" name="Table 1">
            <a:extLst>
              <a:ext uri="{FF2B5EF4-FFF2-40B4-BE49-F238E27FC236}">
                <a16:creationId xmlns:a16="http://schemas.microsoft.com/office/drawing/2014/main" id="{86B0B41B-EDC6-AEE0-A509-9C8EE57E3330}"/>
              </a:ext>
            </a:extLst>
          </p:cNvPr>
          <p:cNvGraphicFramePr>
            <a:graphicFrameLocks noGrp="1"/>
          </p:cNvGraphicFramePr>
          <p:nvPr>
            <p:extLst>
              <p:ext uri="{D42A27DB-BD31-4B8C-83A1-F6EECF244321}">
                <p14:modId xmlns:p14="http://schemas.microsoft.com/office/powerpoint/2010/main" val="689339728"/>
              </p:ext>
            </p:extLst>
          </p:nvPr>
        </p:nvGraphicFramePr>
        <p:xfrm>
          <a:off x="598131" y="930789"/>
          <a:ext cx="6966451" cy="5340694"/>
        </p:xfrm>
        <a:graphic>
          <a:graphicData uri="http://schemas.openxmlformats.org/drawingml/2006/table">
            <a:tbl>
              <a:tblPr firstRow="1" bandRow="1">
                <a:tableStyleId>{79A5969B-65F0-4F1C-96AB-84BB84F7BFFD}</a:tableStyleId>
              </a:tblPr>
              <a:tblGrid>
                <a:gridCol w="2988384">
                  <a:extLst>
                    <a:ext uri="{9D8B030D-6E8A-4147-A177-3AD203B41FA5}">
                      <a16:colId xmlns:a16="http://schemas.microsoft.com/office/drawing/2014/main" val="3494877139"/>
                    </a:ext>
                  </a:extLst>
                </a:gridCol>
                <a:gridCol w="1678322">
                  <a:extLst>
                    <a:ext uri="{9D8B030D-6E8A-4147-A177-3AD203B41FA5}">
                      <a16:colId xmlns:a16="http://schemas.microsoft.com/office/drawing/2014/main" val="1621472753"/>
                    </a:ext>
                  </a:extLst>
                </a:gridCol>
                <a:gridCol w="2299745">
                  <a:extLst>
                    <a:ext uri="{9D8B030D-6E8A-4147-A177-3AD203B41FA5}">
                      <a16:colId xmlns:a16="http://schemas.microsoft.com/office/drawing/2014/main" val="2474127209"/>
                    </a:ext>
                  </a:extLst>
                </a:gridCol>
              </a:tblGrid>
              <a:tr h="650469">
                <a:tc>
                  <a:txBody>
                    <a:bodyPr/>
                    <a:lstStyle/>
                    <a:p>
                      <a:r>
                        <a:rPr lang="el-GR" sz="1600" dirty="0">
                          <a:solidFill>
                            <a:schemeClr val="bg1"/>
                          </a:solidFill>
                        </a:rPr>
                        <a:t>Ενδεικτικά στοιχεία διαχείρισης Δάσους</a:t>
                      </a:r>
                    </a:p>
                  </a:txBody>
                  <a:tcPr anchor="ctr">
                    <a:solidFill>
                      <a:srgbClr val="3C5711"/>
                    </a:solidFill>
                  </a:tcPr>
                </a:tc>
                <a:tc>
                  <a:txBody>
                    <a:bodyPr/>
                    <a:lstStyle/>
                    <a:p>
                      <a:pPr algn="ctr"/>
                      <a:r>
                        <a:rPr lang="el-GR" sz="1600" dirty="0">
                          <a:solidFill>
                            <a:schemeClr val="bg1"/>
                          </a:solidFill>
                        </a:rPr>
                        <a:t>Δράμα</a:t>
                      </a:r>
                    </a:p>
                  </a:txBody>
                  <a:tcPr anchor="ctr">
                    <a:solidFill>
                      <a:srgbClr val="3C5711"/>
                    </a:solidFill>
                  </a:tcPr>
                </a:tc>
                <a:tc>
                  <a:txBody>
                    <a:bodyPr/>
                    <a:lstStyle/>
                    <a:p>
                      <a:pPr marL="0" marR="0" lvl="0" indent="0" algn="ctr"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600" dirty="0">
                          <a:solidFill>
                            <a:schemeClr val="bg1"/>
                          </a:solidFill>
                        </a:rPr>
                        <a:t>Αρκαδία</a:t>
                      </a:r>
                    </a:p>
                  </a:txBody>
                  <a:tcPr anchor="ctr">
                    <a:solidFill>
                      <a:srgbClr val="3C5711"/>
                    </a:solidFill>
                  </a:tcPr>
                </a:tc>
                <a:extLst>
                  <a:ext uri="{0D108BD9-81ED-4DB2-BD59-A6C34878D82A}">
                    <a16:rowId xmlns:a16="http://schemas.microsoft.com/office/drawing/2014/main" val="3903119764"/>
                  </a:ext>
                </a:extLst>
              </a:tr>
              <a:tr h="342352">
                <a:tc>
                  <a:txBody>
                    <a:bodyPr/>
                    <a:lstStyle/>
                    <a:p>
                      <a:pPr algn="l"/>
                      <a:r>
                        <a:rPr lang="el-GR" sz="1400" b="1" dirty="0">
                          <a:solidFill>
                            <a:schemeClr val="tx1"/>
                          </a:solidFill>
                        </a:rPr>
                        <a:t>Ιδιοκτησιακό καθεστώς</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Δημόσιο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Δημόσιο</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669068354"/>
                  </a:ext>
                </a:extLst>
              </a:tr>
              <a:tr h="342352">
                <a:tc>
                  <a:txBody>
                    <a:bodyPr/>
                    <a:lstStyle/>
                    <a:p>
                      <a:pPr algn="l"/>
                      <a:r>
                        <a:rPr lang="el-GR" sz="1400" b="1" dirty="0">
                          <a:solidFill>
                            <a:schemeClr val="tx1"/>
                          </a:solidFill>
                        </a:rPr>
                        <a:t>Διαχειριστικές μελέτες</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13 (σε ισχύ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3 (σε ισχύ καμία)</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534036338"/>
                  </a:ext>
                </a:extLst>
              </a:tr>
              <a:tr h="581999">
                <a:tc>
                  <a:txBody>
                    <a:bodyPr/>
                    <a:lstStyle/>
                    <a:p>
                      <a:pPr algn="l"/>
                      <a:r>
                        <a:rPr lang="el-GR" sz="1400" b="1" dirty="0">
                          <a:solidFill>
                            <a:schemeClr val="tx1"/>
                          </a:solidFill>
                        </a:rPr>
                        <a:t>Έκταση διαχειριζόμενων δασικών οικοσυστημάτων (</a:t>
                      </a:r>
                      <a:r>
                        <a:rPr lang="el-GR" sz="1400" b="1" dirty="0" err="1">
                          <a:solidFill>
                            <a:schemeClr val="tx1"/>
                          </a:solidFill>
                        </a:rPr>
                        <a:t>στρμ</a:t>
                      </a:r>
                      <a:r>
                        <a:rPr lang="el-GR" sz="1400" b="1"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465.407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27.610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154412268"/>
                  </a:ext>
                </a:extLst>
              </a:tr>
              <a:tr h="581999">
                <a:tc>
                  <a:txBody>
                    <a:bodyPr/>
                    <a:lstStyle/>
                    <a:p>
                      <a:pPr algn="l"/>
                      <a:r>
                        <a:rPr lang="el-GR" sz="1400" b="1" dirty="0">
                          <a:solidFill>
                            <a:schemeClr val="tx1"/>
                          </a:solidFill>
                        </a:rPr>
                        <a:t>Συνολική δασικού χαρακτήρα έκταση του νομού (</a:t>
                      </a:r>
                      <a:r>
                        <a:rPr lang="el-GR" sz="1400" b="1" dirty="0" err="1">
                          <a:solidFill>
                            <a:schemeClr val="tx1"/>
                          </a:solidFill>
                        </a:rPr>
                        <a:t>στρμ</a:t>
                      </a:r>
                      <a:r>
                        <a:rPr lang="el-GR" sz="1400" b="1"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2.662.881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2.941.525</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83488834"/>
                  </a:ext>
                </a:extLst>
              </a:tr>
              <a:tr h="581999">
                <a:tc>
                  <a:txBody>
                    <a:bodyPr/>
                    <a:lstStyle/>
                    <a:p>
                      <a:pPr marL="0" marR="0" lvl="0" indent="0" algn="l"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400" b="1" dirty="0">
                          <a:solidFill>
                            <a:schemeClr val="tx1"/>
                          </a:solidFill>
                        </a:rPr>
                        <a:t>Αριθμός ΔΑΣΕ με έδρα στην Διεύθυνση Δασών</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1</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242802229"/>
                  </a:ext>
                </a:extLst>
              </a:tr>
              <a:tr h="581999">
                <a:tc>
                  <a:txBody>
                    <a:bodyPr/>
                    <a:lstStyle/>
                    <a:p>
                      <a:pPr marL="0" marR="0" lvl="0" indent="0" algn="l"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400" b="1" dirty="0">
                          <a:solidFill>
                            <a:schemeClr val="tx1"/>
                          </a:solidFill>
                        </a:rPr>
                        <a:t>Αριθμός Δασεργατών - μέλη των ΔΑΣΕ</a:t>
                      </a:r>
                      <a:endParaRPr lang="en-US" sz="1400" b="1"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28</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490880605"/>
                  </a:ext>
                </a:extLst>
              </a:tr>
              <a:tr h="650469">
                <a:tc>
                  <a:txBody>
                    <a:bodyPr/>
                    <a:lstStyle/>
                    <a:p>
                      <a:pPr algn="l"/>
                      <a:r>
                        <a:rPr lang="el-GR" sz="1600" b="1" dirty="0">
                          <a:solidFill>
                            <a:schemeClr val="bg1"/>
                          </a:solidFill>
                        </a:rPr>
                        <a:t>Παραγωγή 2022 από δημόσια δάση (</a:t>
                      </a:r>
                      <a:r>
                        <a:rPr lang="el-GR" sz="1600" b="1" dirty="0" err="1">
                          <a:solidFill>
                            <a:schemeClr val="bg1"/>
                          </a:solidFill>
                        </a:rPr>
                        <a:t>κ.μ</a:t>
                      </a:r>
                      <a:r>
                        <a:rPr lang="el-GR" sz="1600" b="1" dirty="0">
                          <a:solidFill>
                            <a:schemeClr val="bg1"/>
                          </a:solidFill>
                        </a:rPr>
                        <a:t>.) </a:t>
                      </a:r>
                    </a:p>
                  </a:txBody>
                  <a:tcPr anchor="ctr">
                    <a:solidFill>
                      <a:srgbClr val="353013"/>
                    </a:solidFill>
                  </a:tcPr>
                </a:tc>
                <a:tc>
                  <a:txBody>
                    <a:bodyPr/>
                    <a:lstStyle/>
                    <a:p>
                      <a:pPr algn="ctr"/>
                      <a:endParaRPr lang="el-GR" sz="1400" dirty="0">
                        <a:solidFill>
                          <a:schemeClr val="bg1"/>
                        </a:solidFill>
                      </a:endParaRPr>
                    </a:p>
                  </a:txBody>
                  <a:tcPr anchor="ctr">
                    <a:solidFill>
                      <a:srgbClr val="353013"/>
                    </a:solidFill>
                  </a:tcPr>
                </a:tc>
                <a:tc>
                  <a:txBody>
                    <a:bodyPr/>
                    <a:lstStyle/>
                    <a:p>
                      <a:pPr algn="ctr"/>
                      <a:endParaRPr lang="el-GR" sz="1400" dirty="0">
                        <a:solidFill>
                          <a:schemeClr val="bg1"/>
                        </a:solidFill>
                      </a:endParaRPr>
                    </a:p>
                  </a:txBody>
                  <a:tcPr anchor="ctr">
                    <a:solidFill>
                      <a:srgbClr val="353013"/>
                    </a:solidFill>
                  </a:tcPr>
                </a:tc>
                <a:extLst>
                  <a:ext uri="{0D108BD9-81ED-4DB2-BD59-A6C34878D82A}">
                    <a16:rowId xmlns:a16="http://schemas.microsoft.com/office/drawing/2014/main" val="4239558520"/>
                  </a:ext>
                </a:extLst>
              </a:tr>
              <a:tr h="342352">
                <a:tc>
                  <a:txBody>
                    <a:bodyPr/>
                    <a:lstStyle/>
                    <a:p>
                      <a:pPr marL="354013" indent="0" algn="l"/>
                      <a:r>
                        <a:rPr lang="el-GR" sz="1400" b="1" i="1" dirty="0">
                          <a:solidFill>
                            <a:schemeClr val="tx1"/>
                          </a:solidFill>
                        </a:rPr>
                        <a:t>Τεχνικό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65.243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2.150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4005790399"/>
                  </a:ext>
                </a:extLst>
              </a:tr>
              <a:tr h="342352">
                <a:tc>
                  <a:txBody>
                    <a:bodyPr/>
                    <a:lstStyle/>
                    <a:p>
                      <a:pPr marL="354013" indent="0" algn="l"/>
                      <a:r>
                        <a:rPr lang="el-GR" sz="1400" b="1" i="1" dirty="0">
                          <a:solidFill>
                            <a:schemeClr val="tx1"/>
                          </a:solidFill>
                        </a:rPr>
                        <a:t>Βιομηχανικό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4.941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323554605"/>
                  </a:ext>
                </a:extLst>
              </a:tr>
              <a:tr h="342352">
                <a:tc>
                  <a:txBody>
                    <a:bodyPr/>
                    <a:lstStyle/>
                    <a:p>
                      <a:pPr marL="355600" indent="0" algn="l"/>
                      <a:r>
                        <a:rPr lang="el-GR" sz="1400" b="1" i="1" dirty="0">
                          <a:solidFill>
                            <a:schemeClr val="tx1"/>
                          </a:solidFill>
                        </a:rPr>
                        <a:t>Καύσιμο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28.938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2.245</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159382367"/>
                  </a:ext>
                </a:extLst>
              </a:tr>
            </a:tbl>
          </a:graphicData>
        </a:graphic>
      </p:graphicFrame>
      <p:cxnSp>
        <p:nvCxnSpPr>
          <p:cNvPr id="3" name="Straight Connector 2">
            <a:extLst>
              <a:ext uri="{FF2B5EF4-FFF2-40B4-BE49-F238E27FC236}">
                <a16:creationId xmlns:a16="http://schemas.microsoft.com/office/drawing/2014/main" id="{53601184-1985-0CD2-AD99-3FD39A8D1334}"/>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5" name="Rectangle: Diagonal Corners Rounded 4">
            <a:extLst>
              <a:ext uri="{FF2B5EF4-FFF2-40B4-BE49-F238E27FC236}">
                <a16:creationId xmlns:a16="http://schemas.microsoft.com/office/drawing/2014/main" id="{8531FE74-1B96-4298-AB37-B91AD28E23C1}"/>
              </a:ext>
            </a:extLst>
          </p:cNvPr>
          <p:cNvSpPr/>
          <p:nvPr/>
        </p:nvSpPr>
        <p:spPr>
          <a:xfrm>
            <a:off x="8220364" y="930788"/>
            <a:ext cx="3483260" cy="5340693"/>
          </a:xfrm>
          <a:prstGeom prst="round2DiagRect">
            <a:avLst/>
          </a:prstGeom>
          <a:solidFill>
            <a:schemeClr val="bg1">
              <a:lumMod val="95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buFont typeface="Wingdings" panose="05000000000000000000" pitchFamily="2" charset="2"/>
              <a:buChar char="Ø"/>
            </a:pPr>
            <a:r>
              <a:rPr lang="el-GR" sz="1200" dirty="0">
                <a:solidFill>
                  <a:schemeClr val="tx1"/>
                </a:solidFill>
              </a:rPr>
              <a:t>Παρατίθενται δυο παραδείγματα δασικών οικοσυστημάτων, από τα οποία το ένα (Δράμας) τελεί υπό παραγωγική διαχείριση με 12 Διαχειριστικές Μελέτες σε ισχύ και στο άλλο (Αρκαδίας) δεν υπάρχει καμία Διαχειριστική Μελέτη σε ισχύ σήμερα.</a:t>
            </a:r>
            <a:endParaRPr lang="en-US" sz="1200" dirty="0">
              <a:solidFill>
                <a:schemeClr val="tx1"/>
              </a:solidFill>
            </a:endParaRPr>
          </a:p>
          <a:p>
            <a:pPr marL="342900" indent="-342900">
              <a:buFont typeface="Wingdings" panose="05000000000000000000" pitchFamily="2" charset="2"/>
              <a:buChar char="Ø"/>
            </a:pPr>
            <a:r>
              <a:rPr lang="el-GR" sz="1200" dirty="0">
                <a:solidFill>
                  <a:schemeClr val="tx1"/>
                </a:solidFill>
              </a:rPr>
              <a:t>Στο δασικό οικοσύστημα της Δράμας:</a:t>
            </a:r>
          </a:p>
          <a:p>
            <a:pPr marL="511992" lvl="1" indent="-342900"/>
            <a:r>
              <a:rPr lang="el-GR" sz="1200" dirty="0">
                <a:solidFill>
                  <a:schemeClr val="tx1"/>
                </a:solidFill>
              </a:rPr>
              <a:t>διαχειρίζεται το 17% της συνολικής δασικού χαρακτήρα έκτασης</a:t>
            </a:r>
          </a:p>
          <a:p>
            <a:pPr marL="511992" lvl="1" indent="-342900"/>
            <a:r>
              <a:rPr lang="el-GR" sz="1200" dirty="0">
                <a:solidFill>
                  <a:schemeClr val="tx1"/>
                </a:solidFill>
              </a:rPr>
              <a:t>υπάρχουν 23 ΔΑΣΕ με 750 δασεργάτες – μέλη των ΔΑΣΕ που αντιστοιχεί σε μέσο όρο ~32 δασεργάτες – μέλη ανά ΔΑΣΕ, καλύπτοντας την προϋπόθεση για κατ’ ελάχιστον 21 δασεργάτες ανά ΔΑΣΕ.</a:t>
            </a:r>
          </a:p>
          <a:p>
            <a:pPr marL="511992" lvl="1" indent="-342900"/>
            <a:r>
              <a:rPr lang="el-GR" sz="1200" dirty="0">
                <a:solidFill>
                  <a:schemeClr val="tx1"/>
                </a:solidFill>
              </a:rPr>
              <a:t>το 66%, 29% και 5% της παραγωγής σε δημόσια δάση το 2022 αφορά τεχνικό, καύσιμο και βιομηχανικό ξύλο αντίστοιχα.</a:t>
            </a:r>
          </a:p>
        </p:txBody>
      </p:sp>
    </p:spTree>
    <p:extLst>
      <p:ext uri="{BB962C8B-B14F-4D97-AF65-F5344CB8AC3E}">
        <p14:creationId xmlns:p14="http://schemas.microsoft.com/office/powerpoint/2010/main" val="2237965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UBAQEBAQEBAQEBAQEBAQIAAAAAAAAAAwAAAAMAAAAA/////wQAGwwAAAAAAAAAAAAAIAD///////////////8AAAD///////////////8DAAAAAgD///////8DAAAAAgD///////8DAAAAAwD///////8DAAAAAwD///////////////////////////////////////////////////////////////////////////////////////////////////////////////////////////////////////////////////////////////////////////////////////////////////////////////////////////////////////////////////////////////////////////////////////////////////////////////////////////////////////////////////////////////////////////////////////////////////////////////////////////////////////////////////////////////8BACAA////////////////AAAO////////AwAAAAMA////////////////////////////////////////////////////////////////////////////////////////////////////////////////////////////////////////////////////////////////////////////////////////////////////////////////////////////////////////////////////////////////////////////////////////////////////////////////////////////////////////////////////////////////////////////////////////////////////////////////////////////////////////////////////////////////////////////////////////////////////////////////////////AgACAP///////wQAAAACABAACw5SdWqeLsBIjOEF6lwOFjYFAAAAAAADAAAAAAADAAAAAwADAAAAAAADAAAAAwADAAQA////////BAAAAAMAEAALnv4B1VpePEWlOrF/T4isnAUAAAABAAMAAAACAAMAAAABAAMAAAACAP///////w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PALAAAAAAAAAAAAACAB////////////////AAAA////////////////BAAAAAMA////////BAAAAAMA////////BAAAAAIA////////BAAAAAIA////////BAAAAAIA////////////////////////////////////////////////////////////////////////////////////////////////////////////////////////////////////////////////////////////////////////////////////////////////////////////////////////////////////////////////////////////////////////////////////////////////////////////////////////////////////////////////////////////////////////////////////////////////////////////////////////////////////////////////AQAgAf///////////////wAADv///////wQAAAACAP///////////////////////////////////////////////////////////////////////////////////////////////////////////////////////////////////////////////////////////////////////////////////////////////////////////////////////////////////////////////////////////////////////////////////////////////////////////////////////////////////////////////////////////////////////////////////////////////////////////////////////////////////////////////////////////////////////////////////////////////////////////////////////wIABQEDAAAAAgD///////8aAAZMaW5rZWRTaGFwZXNEYXRhUHJvcGVydHlfMAUAAAAAAAQAAAADAAQAAAABAAQAAAADAP///////wQAAAAAAP///////wQAAAAAAP///////wQAAAAAAP///////wMAAgEDAAAAAwD///////8lAAZMaW5rZWRTaGFwZVByZXNlbnRhdGlvblNldHRpbmdzRGF0YV8wBQAAAAE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A5SdWqeLsBIjOEF6lwOFjYDRGF0YQAbAAAABExpbmtlZFNoYXBlRGF0YQAFAAAAAAACTmFtZQAZAAAATGlua2VkU2hhcGVzRGF0YVByb3BlcnR5ABBWZXJzaW9uAAAAAAAJTGFzdFdyaXRlANH6seeEAQAAAAEA/////8YAxgAAAAVfaWQAEAAAAASe/gHVWl48RaU6sX9PiKycA0RhdGEAUwAAAAhQcmVzZW50YXRpb25TY2FubmVkRm9yTGlua2VkU2hhcGVzAAECTnVtYmVyRm9ybWF0U2VwYXJhdG9yTW9kZQAKAAAAQXV0b21hdGljAAACTmFtZQAkAAAATGlua2VkU2hhcGVQcmVzZW50YXRpb25TZXR0aW5nc0RhdGEAEFZlcnNpb24AAAAAAAlMYXN0V3JpdGUAlfux54Q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059313120501607"/>
  <p:tag name="EMPOWERCHARTSPROPERTIES_B_LENGTH" val="24576"/>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10"/>
  <p:tag name="MIO_SHOW_DATE" val="False"/>
  <p:tag name="MIO_SHOW_FOOTER" val="True"/>
  <p:tag name="MIO_SHOW_PAGENUMBER" val="True"/>
  <p:tag name="MIO_AVOID_BLANK_LAYOUT" val="True"/>
  <p:tag name="MIO_CD_LAYOUT_VALID_AREA" val="False"/>
  <p:tag name="MIO_EMBED_FONT" val="False"/>
  <p:tag name="MIO_MATCH_COLOR_SCHEME" val="False"/>
  <p:tag name="MIO_NUMBER_OF_VALID_LAYOUTS" val="42"/>
  <p:tag name="MIO_EKGUID" val="f9de6dbd-0819-4778-8b38-c9b16a8465d7"/>
  <p:tag name="MIO_DBID" val="B8D51924-5F73-4C32-81A5-4ABBFA34CF79"/>
  <p:tag name="MIO_OBJECTNAME" val="Global Presentation Template 2023 - Arial"/>
  <p:tag name="MIO_VERSION" val="15.03.2023 11:12:56"/>
  <p:tag name="MIO_LASTDOWNLOADED" val="24.04.2023 10:14:58.624"/>
  <p:tag name="MIO_CDID" val="637e7177-7e89-4e63-ac68-cb3ad981297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CE_YdTYS2.op6xygsl1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LFR7sXiRJeUEHhppPuTU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bCE_YdTYS2.op6xygsl1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LFR7sXiRJeUEHhppPuTUA"/>
</p:tagLst>
</file>

<file path=ppt/theme/theme1.xml><?xml version="1.0" encoding="utf-8"?>
<a:theme xmlns:a="http://schemas.openxmlformats.org/drawingml/2006/main" name="Grant Thornton 16x9">
  <a:themeElements>
    <a:clrScheme name="GT Empower">
      <a:dk1>
        <a:sysClr val="windowText" lastClr="000000"/>
      </a:dk1>
      <a:lt1>
        <a:sysClr val="window" lastClr="FFFFFF"/>
      </a:lt1>
      <a:dk2>
        <a:srgbClr val="CCC4BD"/>
      </a:dk2>
      <a:lt2>
        <a:srgbClr val="F2F0EE"/>
      </a:lt2>
      <a:accent1>
        <a:srgbClr val="4F2D7F"/>
      </a:accent1>
      <a:accent2>
        <a:srgbClr val="4FA4B3"/>
      </a:accent2>
      <a:accent3>
        <a:srgbClr val="FF5149"/>
      </a:accent3>
      <a:accent4>
        <a:srgbClr val="FFC23D"/>
      </a:accent4>
      <a:accent5>
        <a:srgbClr val="A06DFF"/>
      </a:accent5>
      <a:accent6>
        <a:srgbClr val="2B144C"/>
      </a:accent6>
      <a:hlink>
        <a:srgbClr val="2B144C"/>
      </a:hlink>
      <a:folHlink>
        <a:srgbClr val="2B14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88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a:spPr>
      <a:bodyPr rtlCol="0" anchor="ctr"/>
      <a:lstStyle>
        <a:defPPr algn="l">
          <a:defRPr sz="240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400"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lobal Presentation Template 2023.potx" id="{46A6EE25-CAED-40EC-8DD0-8E1ADD60ADDE}" vid="{C15FD039-2254-4187-BF32-D40153CD95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T">
    <a:dk1>
      <a:sysClr val="windowText" lastClr="000000"/>
    </a:dk1>
    <a:lt1>
      <a:sysClr val="window" lastClr="FFFFFF"/>
    </a:lt1>
    <a:dk2>
      <a:srgbClr val="44546A"/>
    </a:dk2>
    <a:lt2>
      <a:srgbClr val="E7E6E6"/>
    </a:lt2>
    <a:accent1>
      <a:srgbClr val="4F2D7F"/>
    </a:accent1>
    <a:accent2>
      <a:srgbClr val="CBC4BC"/>
    </a:accent2>
    <a:accent3>
      <a:srgbClr val="00A7B5"/>
    </a:accent3>
    <a:accent4>
      <a:srgbClr val="9BD732"/>
    </a:accent4>
    <a:accent5>
      <a:srgbClr val="FF7D1E"/>
    </a:accent5>
    <a:accent6>
      <a:srgbClr val="E92841"/>
    </a:accent6>
    <a:hlink>
      <a:srgbClr val="4F2D7F"/>
    </a:hlink>
    <a:folHlink>
      <a:srgbClr val="00A7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CEE924E92BB54190990FE67987027D" ma:contentTypeVersion="27" ma:contentTypeDescription="Create a new document." ma:contentTypeScope="" ma:versionID="3243ae28ca950f39701aeb7bdcdf4deb">
  <xsd:schema xmlns:xsd="http://www.w3.org/2001/XMLSchema" xmlns:xs="http://www.w3.org/2001/XMLSchema" xmlns:p="http://schemas.microsoft.com/office/2006/metadata/properties" xmlns:ns1="http://schemas.microsoft.com/sharepoint/v3" xmlns:ns2="9300985e-39b3-4abd-9d78-758df8ad3c27" xmlns:ns3="1245a0cc-d3b5-453f-a25b-905cec2ffeda" targetNamespace="http://schemas.microsoft.com/office/2006/metadata/properties" ma:root="true" ma:fieldsID="32c782119dbea5c26ff8b6f311326fba" ns1:_="" ns2:_="" ns3:_="">
    <xsd:import namespace="http://schemas.microsoft.com/sharepoint/v3"/>
    <xsd:import namespace="9300985e-39b3-4abd-9d78-758df8ad3c27"/>
    <xsd:import namespace="1245a0cc-d3b5-453f-a25b-905cec2ffeda"/>
    <xsd:element name="properties">
      <xsd:complexType>
        <xsd:sequence>
          <xsd:element name="documentManagement">
            <xsd:complexType>
              <xsd:all>
                <xsd:element ref="ns3:Test" minOccurs="0"/>
                <xsd:element ref="ns3:Icon"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l91a9cc87bea49a1838df93b8271acb3" minOccurs="0"/>
                <xsd:element ref="ns2:TaxCatchAll" minOccurs="0"/>
                <xsd:element ref="ns2:TaxKeywordTaxHTField"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00985e-39b3-4abd-9d78-758df8ad3c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53b4293-7e68-46ae-acbd-bb87084c35d5}" ma:internalName="TaxCatchAll" ma:showField="CatchAllData" ma:web="9300985e-39b3-4abd-9d78-758df8ad3c27">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6cc3e670-e3cd-4e3e-b247-833b089b6a3f"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45a0cc-d3b5-453f-a25b-905cec2ffeda" elementFormDefault="qualified">
    <xsd:import namespace="http://schemas.microsoft.com/office/2006/documentManagement/types"/>
    <xsd:import namespace="http://schemas.microsoft.com/office/infopath/2007/PartnerControls"/>
    <xsd:element name="Test" ma:index="3" nillable="true" ma:displayName="Expertise" ma:description="Areas of specialization" ma:format="Dropdown" ma:internalName="Test">
      <xsd:complexType>
        <xsd:complexContent>
          <xsd:extension base="dms:MultiChoiceFillIn">
            <xsd:sequence>
              <xsd:element name="Value" maxOccurs="unbounded" minOccurs="0" nillable="true">
                <xsd:simpleType>
                  <xsd:union memberTypes="dms:Text">
                    <xsd:simpleType>
                      <xsd:restriction base="dms:Choice">
                        <xsd:enumeration value="Electricity"/>
                        <xsd:enumeration value="Gas"/>
                        <xsd:enumeration value="Renewables"/>
                      </xsd:restriction>
                    </xsd:simpleType>
                  </xsd:union>
                </xsd:simpleType>
              </xsd:element>
            </xsd:sequence>
          </xsd:extension>
        </xsd:complexContent>
      </xsd:complexType>
    </xsd:element>
    <xsd:element name="Icon" ma:index="5" nillable="true" ma:displayName="Icon" ma:format="Image" ma:internalName="Icon">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91a9cc87bea49a1838df93b8271acb3" ma:index="18" nillable="true" ma:taxonomy="true" ma:internalName="l91a9cc87bea49a1838df93b8271acb3" ma:taxonomyFieldName="ExpertIn" ma:displayName="ExpertIn" ma:default="" ma:fieldId="{591a9cc8-7bea-49a1-838d-f93b8271acb3}" ma:taxonomyMulti="true" ma:sspId="6cc3e670-e3cd-4e3e-b247-833b089b6a3f" ma:termSetId="7727eade-7942-4bb5-a7d4-2067a86b7bda" ma:anchorId="00000000-0000-0000-0000-000000000000" ma:open="true" ma:isKeyword="false">
      <xsd:complexType>
        <xsd:sequence>
          <xsd:element ref="pc:Terms" minOccurs="0" maxOccurs="1"/>
        </xsd:sequence>
      </xsd:complex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6cc3e670-e3cd-4e3e-b247-833b089b6a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245a0cc-d3b5-453f-a25b-905cec2ffeda">
      <Terms xmlns="http://schemas.microsoft.com/office/infopath/2007/PartnerControls"/>
    </lcf76f155ced4ddcb4097134ff3c332f>
    <TaxCatchAll xmlns="9300985e-39b3-4abd-9d78-758df8ad3c27" xsi:nil="true"/>
    <l91a9cc87bea49a1838df93b8271acb3 xmlns="1245a0cc-d3b5-453f-a25b-905cec2ffeda">
      <Terms xmlns="http://schemas.microsoft.com/office/infopath/2007/PartnerControls"/>
    </l91a9cc87bea49a1838df93b8271acb3>
    <Test xmlns="1245a0cc-d3b5-453f-a25b-905cec2ffeda" xsi:nil="true"/>
    <TaxKeywordTaxHTField xmlns="9300985e-39b3-4abd-9d78-758df8ad3c27">
      <Terms xmlns="http://schemas.microsoft.com/office/infopath/2007/PartnerControls"/>
    </TaxKeywordTaxHTField>
    <Icon xmlns="1245a0cc-d3b5-453f-a25b-905cec2ffeda">
      <Url xsi:nil="true"/>
      <Description xsi:nil="true"/>
    </Icon>
    <SharedWithUsers xmlns="9300985e-39b3-4abd-9d78-758df8ad3c27">
      <UserInfo>
        <DisplayName>Ioannis Stefanou</DisplayName>
        <AccountId>408</AccountId>
        <AccountType/>
      </UserInfo>
      <UserInfo>
        <DisplayName>Andreas Staikos</DisplayName>
        <AccountId>793</AccountId>
        <AccountType/>
      </UserInfo>
      <UserInfo>
        <DisplayName>Pavlos Palierakis</DisplayName>
        <AccountId>841</AccountId>
        <AccountType/>
      </UserInfo>
      <UserInfo>
        <DisplayName>Konstantinos Stamatopoulos</DisplayName>
        <AccountId>866</AccountId>
        <AccountType/>
      </UserInfo>
    </SharedWithUsers>
  </documentManagement>
</p:properties>
</file>

<file path=customXml/itemProps1.xml><?xml version="1.0" encoding="utf-8"?>
<ds:datastoreItem xmlns:ds="http://schemas.openxmlformats.org/officeDocument/2006/customXml" ds:itemID="{28AD352D-CBCD-4B76-9954-47C605F17C68}">
  <ds:schemaRefs>
    <ds:schemaRef ds:uri="http://schemas.microsoft.com/sharepoint/v3/contenttype/forms"/>
  </ds:schemaRefs>
</ds:datastoreItem>
</file>

<file path=customXml/itemProps2.xml><?xml version="1.0" encoding="utf-8"?>
<ds:datastoreItem xmlns:ds="http://schemas.openxmlformats.org/officeDocument/2006/customXml" ds:itemID="{B3195205-CC33-4C96-8ABA-5750AA98A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00985e-39b3-4abd-9d78-758df8ad3c27"/>
    <ds:schemaRef ds:uri="1245a0cc-d3b5-453f-a25b-905cec2ff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31ACCF-50DA-4B87-AE10-C04EF8733CB7}">
  <ds:schemaRefs>
    <ds:schemaRef ds:uri="http://schemas.openxmlformats.org/package/2006/metadata/core-properties"/>
    <ds:schemaRef ds:uri="1245a0cc-d3b5-453f-a25b-905cec2ffeda"/>
    <ds:schemaRef ds:uri="http://purl.org/dc/dcmitype/"/>
    <ds:schemaRef ds:uri="http://schemas.microsoft.com/office/2006/metadata/properties"/>
    <ds:schemaRef ds:uri="http://www.w3.org/XML/1998/namespace"/>
    <ds:schemaRef ds:uri="http://purl.org/dc/elements/1.1/"/>
    <ds:schemaRef ds:uri="http://schemas.microsoft.com/office/2006/documentManagement/types"/>
    <ds:schemaRef ds:uri="http://schemas.microsoft.com/sharepoint/v3"/>
    <ds:schemaRef ds:uri="http://schemas.microsoft.com/office/infopath/2007/PartnerControls"/>
    <ds:schemaRef ds:uri="9300985e-39b3-4abd-9d78-758df8ad3c2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1854</TotalTime>
  <Words>2754</Words>
  <Application>Microsoft Office PowerPoint</Application>
  <PresentationFormat>Widescreen</PresentationFormat>
  <Paragraphs>263</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Grant Thornton 16x9</vt:lpstr>
      <vt:lpstr>Πρόταση για την ολοκληρωμένη διαχείριση των δασικών οικοσυστημάτων</vt:lpstr>
      <vt:lpstr>Υφιστάμενη κατάσταση στην Ελλάδα</vt:lpstr>
      <vt:lpstr>Χαρτογράφηση έκτασης δασών και Διαχειριστικών Μελετών</vt:lpstr>
      <vt:lpstr>Μεταβολή του τρόπου εκμετάλλευσης των δημοσίων δασικών οικοσυστημάτων</vt:lpstr>
      <vt:lpstr>Χαρτογράφηση των ΔΑΣΕ και Δασεργατών - μελών τους</vt:lpstr>
      <vt:lpstr>Εξέλιξη ετήσιας συνολικής παραγωγής ανά κατηγορία ξύλου</vt:lpstr>
      <vt:lpstr>Κατανομή δασικών προϊόντων ανά δασοπονικό είδος</vt:lpstr>
      <vt:lpstr>Μέγεθος αγοράς κλάδου - Δασοκομία &amp; Υλοτομία</vt:lpstr>
      <vt:lpstr>Αντιπαραβολή δασών Δράμας και Αρκαδίας</vt:lpstr>
      <vt:lpstr>Βασικά στοιχεία δασικών υπαλλήλων</vt:lpstr>
      <vt:lpstr>Ανάλυση των σημερινών δεδομένων διαχείρισης (1/2)</vt:lpstr>
      <vt:lpstr>Ανάλυση των σημερινών δεδομένων διαχείρισης (2/2)</vt:lpstr>
      <vt:lpstr>Αδυναμίες</vt:lpstr>
      <vt:lpstr>Στρατηγική και πολιτική στόχευση</vt:lpstr>
      <vt:lpstr>Κατευθύνσεις και βασικά βήματα υλοποίησης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Siepmann</dc:creator>
  <cp:lastModifiedBy>Kostats Sarris</cp:lastModifiedBy>
  <cp:revision>116</cp:revision>
  <cp:lastPrinted>2017-03-31T13:01:56Z</cp:lastPrinted>
  <dcterms:created xsi:type="dcterms:W3CDTF">2023-01-23T16:38:51Z</dcterms:created>
  <dcterms:modified xsi:type="dcterms:W3CDTF">2023-10-23T14:54:34Z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0x01010070CEE924E92BB54190990FE67987027D</vt:lpwstr>
  </property>
  <property fmtid="{D5CDD505-2E9C-101B-9397-08002B2CF9AE}" pid="3" name="TaxKeyword">
    <vt:lpwstr/>
  </property>
  <property fmtid="{D5CDD505-2E9C-101B-9397-08002B2CF9AE}" pid="4" name="MediaServiceImageTags">
    <vt:lpwstr/>
  </property>
  <property fmtid="{D5CDD505-2E9C-101B-9397-08002B2CF9AE}" pid="5" name="ExpertIn">
    <vt:lpwstr/>
  </property>
</Properties>
</file>