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91" r:id="rId5"/>
    <p:sldId id="484" r:id="rId6"/>
    <p:sldId id="485" r:id="rId7"/>
    <p:sldId id="541" r:id="rId8"/>
    <p:sldId id="488" r:id="rId9"/>
    <p:sldId id="537" r:id="rId10"/>
    <p:sldId id="540" r:id="rId11"/>
    <p:sldId id="526" r:id="rId12"/>
    <p:sldId id="542" r:id="rId13"/>
    <p:sldId id="543" r:id="rId14"/>
  </p:sldIdLst>
  <p:sldSz cx="18288000" cy="10287000"/>
  <p:notesSz cx="6799263" cy="99298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C2F81F-9931-4AA6-8B86-57471006A525}" v="25" dt="2023-02-06T15:08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3992" autoAdjust="0"/>
  </p:normalViewPr>
  <p:slideViewPr>
    <p:cSldViewPr>
      <p:cViewPr varScale="1">
        <p:scale>
          <a:sx n="57" d="100"/>
          <a:sy n="57" d="100"/>
        </p:scale>
        <p:origin x="120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indiggsis-my.sharepoint.com/personal/s_stampernas_hq_minfin_gr/Documents/&#928;&#913;&#929;&#927;&#933;&#931;&#921;&#913;&#931;&#919;%20&#922;&#913;&#921;%20&#916;&#917;&#923;&#932;&#921;&#927;%20&#932;&#933;&#928;&#927;&#933;/&#963;&#964;&#945;&#964;&#953;&#963;&#964;&#953;&#954;&#940;%20&#949;&#957;&#951;&#956;&#949;&#961;&#969;&#964;&#953;&#954;&#959;&#973;%20&#954;&#961;&#945;&#964;&#953;&#954;&#942;%20&#945;&#961;&#969;&#947;&#94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l-GR" dirty="0">
                <a:solidFill>
                  <a:srgbClr val="002060"/>
                </a:solidFill>
              </a:rPr>
              <a:t>Πρώτη αρωγή (σε</a:t>
            </a:r>
            <a:r>
              <a:rPr lang="el-GR" baseline="0" dirty="0">
                <a:solidFill>
                  <a:srgbClr val="002060"/>
                </a:solidFill>
              </a:rPr>
              <a:t> εκατ. ευρώ)</a:t>
            </a:r>
            <a:endParaRPr lang="el-GR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Φύλλο4!$G$4</c:f>
              <c:strCache>
                <c:ptCount val="1"/>
                <c:pt idx="0">
                  <c:v>ΠΡΩΤΗ ΑΡΩΓΗ - ΕΠΙΧΟΡΗΓΗΣΗ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Φύλλο4!$H$3:$J$3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Σύνολο</c:v>
                </c:pt>
              </c:strCache>
            </c:strRef>
          </c:cat>
          <c:val>
            <c:numRef>
              <c:f>Φύλλο4!$H$4:$J$4</c:f>
              <c:numCache>
                <c:formatCode>#,##0.00</c:formatCode>
                <c:ptCount val="3"/>
                <c:pt idx="0">
                  <c:v>50.006872430000001</c:v>
                </c:pt>
                <c:pt idx="1">
                  <c:v>31.715910350000001</c:v>
                </c:pt>
                <c:pt idx="2">
                  <c:v>81.722782779999989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8-4FA0-A177-1A6F50A0940F}"/>
            </c:ext>
          </c:extLst>
        </c:ser>
        <c:ser>
          <c:idx val="1"/>
          <c:order val="1"/>
          <c:tx>
            <c:strRef>
              <c:f>Φύλλο4!$G$5</c:f>
              <c:strCache>
                <c:ptCount val="1"/>
                <c:pt idx="0">
                  <c:v>ΠΡΩΤΗ ΑΡΩΓΗ - ΣΤΕΓΑΣΤΙΚΗ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Φύλλο4!$H$3:$J$3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Σύνολο</c:v>
                </c:pt>
              </c:strCache>
            </c:strRef>
          </c:cat>
          <c:val>
            <c:numRef>
              <c:f>Φύλλο4!$H$5:$J$5</c:f>
              <c:numCache>
                <c:formatCode>#,##0.00</c:formatCode>
                <c:ptCount val="3"/>
                <c:pt idx="0">
                  <c:v>15.379234760000003</c:v>
                </c:pt>
                <c:pt idx="1">
                  <c:v>5.980698170000001</c:v>
                </c:pt>
                <c:pt idx="2">
                  <c:v>21.359932929999999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68-4FA0-A177-1A6F50A0940F}"/>
            </c:ext>
          </c:extLst>
        </c:ser>
        <c:ser>
          <c:idx val="2"/>
          <c:order val="2"/>
          <c:tx>
            <c:strRef>
              <c:f>Φύλλο4!$G$6</c:f>
              <c:strCache>
                <c:ptCount val="1"/>
                <c:pt idx="0">
                  <c:v>ΠΡΩΤΗ ΑΡΩΓΗ - ΟΙΚΟΣΚΕΥΗ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8108941882123236E-2"/>
                  <c:y val="-4.27184596646922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68-4FA0-A177-1A6F50A094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Φύλλο4!$H$3:$J$3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Σύνολο</c:v>
                </c:pt>
              </c:strCache>
            </c:strRef>
          </c:cat>
          <c:val>
            <c:numRef>
              <c:f>Φύλλο4!$H$6:$J$6</c:f>
              <c:numCache>
                <c:formatCode>#,##0.00</c:formatCode>
                <c:ptCount val="3"/>
                <c:pt idx="0">
                  <c:v>16.335999999999999</c:v>
                </c:pt>
                <c:pt idx="1">
                  <c:v>0.90700000000000003</c:v>
                </c:pt>
                <c:pt idx="2">
                  <c:v>17.242999999999995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68-4FA0-A177-1A6F50A09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548928"/>
        <c:axId val="15955046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Φύλλο4!$G$7</c15:sqref>
                        </c15:formulaRef>
                      </c:ext>
                    </c:extLst>
                    <c:strCache>
                      <c:ptCount val="1"/>
                      <c:pt idx="0">
                        <c:v>ΣΥΝΟΛΟ</c:v>
                      </c:pt>
                    </c:strCache>
                  </c:strRef>
                </c:tx>
                <c:spPr>
                  <a:solidFill>
                    <a:schemeClr val="accent1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Φύλλο4!$H$3:$J$3</c15:sqref>
                        </c15:formulaRef>
                      </c:ext>
                    </c:extLst>
                    <c:strCache>
                      <c:ptCount val="3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Σύνολο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Φύλλο4!$H$7:$J$7</c15:sqref>
                        </c15:formulaRef>
                      </c:ext>
                    </c:extLst>
                    <c:numCache>
                      <c:formatCode>#,##0.00</c:formatCode>
                      <c:ptCount val="3"/>
                      <c:pt idx="0">
                        <c:v>81.722107190000003</c:v>
                      </c:pt>
                      <c:pt idx="1">
                        <c:v>38.603608519999995</c:v>
                      </c:pt>
                      <c:pt idx="2">
                        <c:v>120.32571571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368-4FA0-A177-1A6F50A0940F}"/>
                  </c:ext>
                </c:extLst>
              </c15:ser>
            </c15:filteredBarSeries>
          </c:ext>
        </c:extLst>
      </c:barChart>
      <c:catAx>
        <c:axId val="15954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50464"/>
        <c:crosses val="autoZero"/>
        <c:auto val="1"/>
        <c:lblAlgn val="ctr"/>
        <c:lblOffset val="100"/>
        <c:noMultiLvlLbl val="0"/>
      </c:catAx>
      <c:valAx>
        <c:axId val="159550464"/>
        <c:scaling>
          <c:orientation val="minMax"/>
          <c:max val="1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489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31215906382643E-2"/>
          <c:y val="0.9436691212198216"/>
          <c:w val="0.9364617012957096"/>
          <c:h val="4.46803897807170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 dirty="0"/>
              <a:t>Προκαταβολή και επιχορήγηση επιχειρήσεων </a:t>
            </a:r>
          </a:p>
          <a:p>
            <a:pPr>
              <a:defRPr b="1"/>
            </a:pPr>
            <a:r>
              <a:rPr lang="el-GR" b="1" dirty="0"/>
              <a:t>(ποσά σε </a:t>
            </a:r>
            <a:r>
              <a:rPr lang="el-GR" b="1" dirty="0" err="1"/>
              <a:t>εκατ.ευρώ</a:t>
            </a:r>
            <a:r>
              <a:rPr lang="el-GR" b="1" dirty="0"/>
              <a:t>)</a:t>
            </a:r>
          </a:p>
        </c:rich>
      </c:tx>
      <c:layout>
        <c:manualLayout>
          <c:xMode val="edge"/>
          <c:yMode val="edge"/>
          <c:x val="0.23810194293779829"/>
          <c:y val="1.497561717821147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72613463702128E-2"/>
          <c:y val="0.13299816983917553"/>
          <c:w val="0.92365778546998767"/>
          <c:h val="0.819777155803341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'Φύλλο1 (2)'!$A$19</c:f>
              <c:strCache>
                <c:ptCount val="1"/>
                <c:pt idx="0">
                  <c:v>ΕΠΙΧΟΡΗΓΗΣΗ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'Φύλλο1 (2)'!$B$18:$H$18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'Φύλλο1 (2)'!$B$19:$H$19</c:f>
              <c:numCache>
                <c:formatCode>General</c:formatCode>
                <c:ptCount val="7"/>
                <c:pt idx="0">
                  <c:v>0.5</c:v>
                </c:pt>
                <c:pt idx="1">
                  <c:v>0.6000000000000002</c:v>
                </c:pt>
                <c:pt idx="2">
                  <c:v>1.2</c:v>
                </c:pt>
                <c:pt idx="3">
                  <c:v>2.8</c:v>
                </c:pt>
                <c:pt idx="4">
                  <c:v>5.8</c:v>
                </c:pt>
                <c:pt idx="5" formatCode="0.0">
                  <c:v>5.3</c:v>
                </c:pt>
                <c:pt idx="6" formatCode="0.0">
                  <c:v>27.220477589999973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3-40B3-BF64-6AEAACAEDD7E}"/>
            </c:ext>
          </c:extLst>
        </c:ser>
        <c:ser>
          <c:idx val="1"/>
          <c:order val="1"/>
          <c:tx>
            <c:strRef>
              <c:f>'Φύλλο1 (2)'!$A$20</c:f>
              <c:strCache>
                <c:ptCount val="1"/>
                <c:pt idx="0">
                  <c:v>ΠΡΟΚΑΤΑΒΟΛΗ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'Φύλλο1 (2)'!$B$18:$H$18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'Φύλλο1 (2)'!$B$20:$H$20</c:f>
              <c:numCache>
                <c:formatCode>General</c:formatCode>
                <c:ptCount val="7"/>
                <c:pt idx="4">
                  <c:v>1.7000000000000004</c:v>
                </c:pt>
                <c:pt idx="5" formatCode="0.0">
                  <c:v>8.8000000000000007</c:v>
                </c:pt>
                <c:pt idx="6" formatCode="0.0">
                  <c:v>3.4408819199999972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3-40B3-BF64-6AEAACAED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317504"/>
        <c:axId val="103319040"/>
        <c:axId val="0"/>
      </c:bar3DChart>
      <c:catAx>
        <c:axId val="10331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19040"/>
        <c:crosses val="autoZero"/>
        <c:auto val="1"/>
        <c:lblAlgn val="ctr"/>
        <c:lblOffset val="100"/>
        <c:noMultiLvlLbl val="0"/>
      </c:catAx>
      <c:valAx>
        <c:axId val="10331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1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98528628754729"/>
          <c:y val="0.14449361263206248"/>
          <c:w val="0.20248015720757043"/>
          <c:h val="9.9440254377924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i="0" baseline="0" dirty="0">
                <a:effectLst/>
              </a:rPr>
              <a:t>Καταβολές επιχορήγησης </a:t>
            </a:r>
            <a:endParaRPr lang="el-GR" dirty="0">
              <a:effectLst/>
            </a:endParaRPr>
          </a:p>
          <a:p>
            <a:pPr>
              <a:defRPr/>
            </a:pPr>
            <a:r>
              <a:rPr lang="el-GR" sz="1800" b="1" i="0" baseline="0" dirty="0">
                <a:effectLst/>
              </a:rPr>
              <a:t>(αριθμός δικαιούχων)</a:t>
            </a:r>
            <a:endParaRPr lang="el-GR" dirty="0">
              <a:effectLst/>
            </a:endParaRPr>
          </a:p>
          <a:p>
            <a:pPr>
              <a:defRPr/>
            </a:pPr>
            <a:endParaRPr lang="el-G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'Φύλλο1 (2)'!$A$9</c:f>
              <c:strCache>
                <c:ptCount val="1"/>
                <c:pt idx="0">
                  <c:v>ΕΠΙΧΟΡΗΓΗΣΗ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'Φύλλο1 (2)'!$B$8:$H$8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'Φύλλο1 (2)'!$B$9:$H$9</c:f>
              <c:numCache>
                <c:formatCode>General</c:formatCode>
                <c:ptCount val="7"/>
                <c:pt idx="0">
                  <c:v>55</c:v>
                </c:pt>
                <c:pt idx="1">
                  <c:v>51</c:v>
                </c:pt>
                <c:pt idx="2">
                  <c:v>218</c:v>
                </c:pt>
                <c:pt idx="3">
                  <c:v>378</c:v>
                </c:pt>
                <c:pt idx="4">
                  <c:v>438</c:v>
                </c:pt>
                <c:pt idx="5">
                  <c:v>739</c:v>
                </c:pt>
                <c:pt idx="6">
                  <c:v>5229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7B-45DC-9766-AD7F618F0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245696"/>
        <c:axId val="103247232"/>
        <c:axId val="0"/>
      </c:bar3DChart>
      <c:catAx>
        <c:axId val="10324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247232"/>
        <c:crosses val="autoZero"/>
        <c:auto val="1"/>
        <c:lblAlgn val="ctr"/>
        <c:lblOffset val="100"/>
        <c:noMultiLvlLbl val="0"/>
      </c:catAx>
      <c:valAx>
        <c:axId val="10324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24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l-GR" b="1" dirty="0">
                <a:solidFill>
                  <a:schemeClr val="tx2"/>
                </a:solidFill>
              </a:rPr>
              <a:t>Σύνολο 16,3 εκατ. ευρώ  </a:t>
            </a:r>
          </a:p>
          <a:p>
            <a:pPr>
              <a:defRPr b="1">
                <a:solidFill>
                  <a:schemeClr val="tx2"/>
                </a:solidFill>
              </a:defRPr>
            </a:pPr>
            <a:r>
              <a:rPr lang="el-GR" b="1" dirty="0">
                <a:solidFill>
                  <a:schemeClr val="tx2"/>
                </a:solidFill>
              </a:rPr>
              <a:t>(ποσά σε εκατ. ευρώ)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4161958568738258E-4"/>
                  <c:y val="-2.1417815541340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04-46BF-832A-1477231D97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Φύλλο11!$B$4:$B$8</c:f>
              <c:strCache>
                <c:ptCount val="5"/>
                <c:pt idx="0">
                  <c:v>Βόρεια Εύβοια πυρκαγιές 2021</c:v>
                </c:pt>
                <c:pt idx="1">
                  <c:v>Παγετοί 2021</c:v>
                </c:pt>
                <c:pt idx="2">
                  <c:v>Επεξεργασία ελαιοκάρπου πυρκαγιές 2021</c:v>
                </c:pt>
                <c:pt idx="3">
                  <c:v>Αρκαλοχώρι σεισμός 2021</c:v>
                </c:pt>
                <c:pt idx="4">
                  <c:v>Επεξεργασία – εμπορία σύκων Βόρεια Εύβοια πυρκαγιές 2021</c:v>
                </c:pt>
              </c:strCache>
            </c:strRef>
          </c:cat>
          <c:val>
            <c:numRef>
              <c:f>Φύλλο11!$C$4:$C$8</c:f>
              <c:numCache>
                <c:formatCode>0.00</c:formatCode>
                <c:ptCount val="5"/>
                <c:pt idx="0">
                  <c:v>7.7175023099999978</c:v>
                </c:pt>
                <c:pt idx="1">
                  <c:v>6.4503903400000002</c:v>
                </c:pt>
                <c:pt idx="2">
                  <c:v>1.0817810699999999</c:v>
                </c:pt>
                <c:pt idx="3">
                  <c:v>1.0484678199999999</c:v>
                </c:pt>
                <c:pt idx="4">
                  <c:v>5.1086279999999998E-2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4-46BF-832A-1477231D9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331840"/>
        <c:axId val="159437568"/>
      </c:barChart>
      <c:catAx>
        <c:axId val="15933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37568"/>
        <c:crosses val="autoZero"/>
        <c:auto val="1"/>
        <c:lblAlgn val="ctr"/>
        <c:lblOffset val="100"/>
        <c:noMultiLvlLbl val="0"/>
      </c:catAx>
      <c:valAx>
        <c:axId val="15943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3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Φύλλο7!$D$6:$D$12</c:f>
              <c:strCache>
                <c:ptCount val="7"/>
                <c:pt idx="0">
                  <c:v>Πρώτη Αρωγή έναντι στεγαστικής συνδρομής</c:v>
                </c:pt>
                <c:pt idx="1">
                  <c:v>Πρώτη Αρωγή για οικοσκευή</c:v>
                </c:pt>
                <c:pt idx="2">
                  <c:v>Πρώτη Αρωγή έναντι επιχορήγησης </c:v>
                </c:pt>
                <c:pt idx="3">
                  <c:v>Επιχορηγήσεις</c:v>
                </c:pt>
                <c:pt idx="4">
                  <c:v>Προκαταβολές</c:v>
                </c:pt>
                <c:pt idx="5">
                  <c:v>Φυτικά μέσα παραγωγής - ΕΛΓΑ</c:v>
                </c:pt>
                <c:pt idx="6">
                  <c:v>Ειδικά σχήματα</c:v>
                </c:pt>
              </c:strCache>
            </c:strRef>
          </c:cat>
          <c:val>
            <c:numRef>
              <c:f>Φύλλο7!$E$6:$E$12</c:f>
              <c:numCache>
                <c:formatCode>0.0</c:formatCode>
                <c:ptCount val="7"/>
                <c:pt idx="0">
                  <c:v>81.722782779999989</c:v>
                </c:pt>
                <c:pt idx="1">
                  <c:v>21.359932929999999</c:v>
                </c:pt>
                <c:pt idx="2">
                  <c:v>17.242999999999995</c:v>
                </c:pt>
                <c:pt idx="3">
                  <c:v>30.79664773999999</c:v>
                </c:pt>
                <c:pt idx="4">
                  <c:v>6.404310709999999</c:v>
                </c:pt>
                <c:pt idx="5">
                  <c:v>33.742306000000013</c:v>
                </c:pt>
                <c:pt idx="6">
                  <c:v>16.350000000000001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3F-4ADB-ADFF-09C4E81F75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0827648"/>
        <c:axId val="160837632"/>
      </c:barChart>
      <c:catAx>
        <c:axId val="16082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37632"/>
        <c:crosses val="autoZero"/>
        <c:auto val="1"/>
        <c:lblAlgn val="ctr"/>
        <c:lblOffset val="100"/>
        <c:noMultiLvlLbl val="0"/>
      </c:catAx>
      <c:valAx>
        <c:axId val="160837632"/>
        <c:scaling>
          <c:orientation val="minMax"/>
          <c:max val="9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2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F5709-2442-4CB5-9EBB-FF885C6254F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A8F2C8-E3A0-4AFE-A3CC-CC4ED9AA91AB}">
      <dgm:prSet phldrT="[Κείμενο]"/>
      <dgm:spPr/>
      <dgm:t>
        <a:bodyPr/>
        <a:lstStyle/>
        <a:p>
          <a:r>
            <a:rPr lang="el-GR" dirty="0"/>
            <a:t>ΚΕΚΑ</a:t>
          </a:r>
        </a:p>
      </dgm:t>
    </dgm:pt>
    <dgm:pt modelId="{419A4857-C666-4037-A033-A2D0EED65CB9}" type="parTrans" cxnId="{B369A98F-9451-48FE-B0A6-F7AF2F21C8AA}">
      <dgm:prSet/>
      <dgm:spPr/>
      <dgm:t>
        <a:bodyPr/>
        <a:lstStyle/>
        <a:p>
          <a:endParaRPr lang="el-GR"/>
        </a:p>
      </dgm:t>
    </dgm:pt>
    <dgm:pt modelId="{13728A53-7038-43E9-992F-D4E10064ECBB}" type="sibTrans" cxnId="{B369A98F-9451-48FE-B0A6-F7AF2F21C8AA}">
      <dgm:prSet/>
      <dgm:spPr/>
      <dgm:t>
        <a:bodyPr/>
        <a:lstStyle/>
        <a:p>
          <a:endParaRPr lang="el-GR"/>
        </a:p>
      </dgm:t>
    </dgm:pt>
    <dgm:pt modelId="{C23D325A-9878-4E9F-A85F-0F322404DB7E}">
      <dgm:prSet phldrT="[Κείμενο]" custT="1"/>
      <dgm:spPr/>
      <dgm:t>
        <a:bodyPr/>
        <a:lstStyle/>
        <a:p>
          <a:r>
            <a:rPr lang="el-GR" sz="1800" b="1" dirty="0"/>
            <a:t>Υπουργείο Οικονομικών</a:t>
          </a:r>
        </a:p>
      </dgm:t>
    </dgm:pt>
    <dgm:pt modelId="{12536BC6-15B0-41DA-A569-285ACD600D1E}" type="parTrans" cxnId="{39C78D21-7B36-4AED-B869-5B9B6136B2AF}">
      <dgm:prSet/>
      <dgm:spPr/>
      <dgm:t>
        <a:bodyPr/>
        <a:lstStyle/>
        <a:p>
          <a:endParaRPr lang="el-GR"/>
        </a:p>
      </dgm:t>
    </dgm:pt>
    <dgm:pt modelId="{2B40AC05-9A78-4645-950F-5065CB9D7B6D}" type="sibTrans" cxnId="{39C78D21-7B36-4AED-B869-5B9B6136B2AF}">
      <dgm:prSet/>
      <dgm:spPr/>
      <dgm:t>
        <a:bodyPr/>
        <a:lstStyle/>
        <a:p>
          <a:endParaRPr lang="el-GR"/>
        </a:p>
      </dgm:t>
    </dgm:pt>
    <dgm:pt modelId="{983BE1B5-92CD-4E0C-9552-39D885F615B6}">
      <dgm:prSet phldrT="[Κείμενο]"/>
      <dgm:spPr/>
      <dgm:t>
        <a:bodyPr/>
        <a:lstStyle/>
        <a:p>
          <a:r>
            <a:rPr lang="el-GR" dirty="0"/>
            <a:t>Υπουργείο Ανάπτυξης και Επενδύσεων</a:t>
          </a:r>
        </a:p>
      </dgm:t>
    </dgm:pt>
    <dgm:pt modelId="{B3463D00-6D56-4171-9398-7E874CC97183}" type="parTrans" cxnId="{F01EE80C-0E2C-4631-9DEF-472E5FFB2334}">
      <dgm:prSet/>
      <dgm:spPr/>
      <dgm:t>
        <a:bodyPr/>
        <a:lstStyle/>
        <a:p>
          <a:endParaRPr lang="el-GR"/>
        </a:p>
      </dgm:t>
    </dgm:pt>
    <dgm:pt modelId="{E08D2FDC-09B0-4C2A-9F93-D94AA8689C34}" type="sibTrans" cxnId="{F01EE80C-0E2C-4631-9DEF-472E5FFB2334}">
      <dgm:prSet/>
      <dgm:spPr/>
      <dgm:t>
        <a:bodyPr/>
        <a:lstStyle/>
        <a:p>
          <a:endParaRPr lang="el-GR"/>
        </a:p>
      </dgm:t>
    </dgm:pt>
    <dgm:pt modelId="{CB928354-867A-4858-A5CA-4796CA00C3A2}">
      <dgm:prSet phldrT="[Κείμενο]"/>
      <dgm:spPr/>
      <dgm:t>
        <a:bodyPr/>
        <a:lstStyle/>
        <a:p>
          <a:r>
            <a:rPr lang="el-GR" dirty="0"/>
            <a:t>Υπουργείο Εσωτερικών</a:t>
          </a:r>
        </a:p>
      </dgm:t>
    </dgm:pt>
    <dgm:pt modelId="{4734E6EF-2686-46B2-A58D-1956070BE88D}" type="parTrans" cxnId="{619AE1EA-CD1C-4C45-ADEC-7808464C50E3}">
      <dgm:prSet/>
      <dgm:spPr/>
      <dgm:t>
        <a:bodyPr/>
        <a:lstStyle/>
        <a:p>
          <a:endParaRPr lang="el-GR"/>
        </a:p>
      </dgm:t>
    </dgm:pt>
    <dgm:pt modelId="{4F209987-90FC-4BD7-8968-356CB62C9B6B}" type="sibTrans" cxnId="{619AE1EA-CD1C-4C45-ADEC-7808464C50E3}">
      <dgm:prSet/>
      <dgm:spPr/>
      <dgm:t>
        <a:bodyPr/>
        <a:lstStyle/>
        <a:p>
          <a:endParaRPr lang="el-GR"/>
        </a:p>
      </dgm:t>
    </dgm:pt>
    <dgm:pt modelId="{1E8AA497-709C-427F-9719-360B9220760A}">
      <dgm:prSet phldrT="[Κείμενο]"/>
      <dgm:spPr/>
      <dgm:t>
        <a:bodyPr/>
        <a:lstStyle/>
        <a:p>
          <a:r>
            <a:rPr lang="el-GR" dirty="0"/>
            <a:t>Υπουργείο Υποδομών και Μεταφορών</a:t>
          </a:r>
        </a:p>
      </dgm:t>
    </dgm:pt>
    <dgm:pt modelId="{D9FA0E95-8DC3-4B5D-94BB-1349D4D3D3D4}" type="parTrans" cxnId="{C0876D63-28CD-4AA4-B666-AFC250E29204}">
      <dgm:prSet/>
      <dgm:spPr/>
      <dgm:t>
        <a:bodyPr/>
        <a:lstStyle/>
        <a:p>
          <a:endParaRPr lang="el-GR"/>
        </a:p>
      </dgm:t>
    </dgm:pt>
    <dgm:pt modelId="{444A3CE2-78D9-4EDB-99D4-8375B2D155EA}" type="sibTrans" cxnId="{C0876D63-28CD-4AA4-B666-AFC250E29204}">
      <dgm:prSet/>
      <dgm:spPr/>
      <dgm:t>
        <a:bodyPr/>
        <a:lstStyle/>
        <a:p>
          <a:endParaRPr lang="el-GR"/>
        </a:p>
      </dgm:t>
    </dgm:pt>
    <dgm:pt modelId="{7639ADEF-2068-462E-A1FE-F039ED841A85}">
      <dgm:prSet phldrT="[Κείμενο]"/>
      <dgm:spPr/>
      <dgm:t>
        <a:bodyPr/>
        <a:lstStyle/>
        <a:p>
          <a:r>
            <a:rPr lang="el-GR" dirty="0"/>
            <a:t>ΕΛΓΑ</a:t>
          </a:r>
        </a:p>
      </dgm:t>
    </dgm:pt>
    <dgm:pt modelId="{E9EDE4AC-7DE9-4D62-B0AD-06BE1F81F13E}" type="parTrans" cxnId="{601845EE-577C-4E95-A861-4014088FF511}">
      <dgm:prSet/>
      <dgm:spPr/>
      <dgm:t>
        <a:bodyPr/>
        <a:lstStyle/>
        <a:p>
          <a:endParaRPr lang="el-GR"/>
        </a:p>
      </dgm:t>
    </dgm:pt>
    <dgm:pt modelId="{EF9223FC-67CD-4B74-A057-025B47223F09}" type="sibTrans" cxnId="{601845EE-577C-4E95-A861-4014088FF511}">
      <dgm:prSet/>
      <dgm:spPr/>
      <dgm:t>
        <a:bodyPr/>
        <a:lstStyle/>
        <a:p>
          <a:endParaRPr lang="el-GR"/>
        </a:p>
      </dgm:t>
    </dgm:pt>
    <dgm:pt modelId="{70CDC5EB-966C-457C-A95A-F2D9F0BFE9D7}">
      <dgm:prSet phldrT="[Κείμενο]"/>
      <dgm:spPr/>
      <dgm:t>
        <a:bodyPr/>
        <a:lstStyle/>
        <a:p>
          <a:r>
            <a:rPr lang="el-GR" dirty="0"/>
            <a:t>Υπουργείο Αγροτικής Ανάπτυξης και Τροφίμων</a:t>
          </a:r>
        </a:p>
      </dgm:t>
    </dgm:pt>
    <dgm:pt modelId="{1A9C1B74-0958-4D93-9747-3268ED87C2B0}" type="parTrans" cxnId="{16295F18-C3A3-4A1F-9B13-82F0C8CF3FF1}">
      <dgm:prSet/>
      <dgm:spPr/>
      <dgm:t>
        <a:bodyPr/>
        <a:lstStyle/>
        <a:p>
          <a:endParaRPr lang="el-GR"/>
        </a:p>
      </dgm:t>
    </dgm:pt>
    <dgm:pt modelId="{E4E462BD-9C33-4226-80D7-819C753D207A}" type="sibTrans" cxnId="{16295F18-C3A3-4A1F-9B13-82F0C8CF3FF1}">
      <dgm:prSet/>
      <dgm:spPr/>
      <dgm:t>
        <a:bodyPr/>
        <a:lstStyle/>
        <a:p>
          <a:endParaRPr lang="el-GR"/>
        </a:p>
      </dgm:t>
    </dgm:pt>
    <dgm:pt modelId="{6A45F779-8260-4259-BF3A-D6C996EDF50A}">
      <dgm:prSet phldrT="[Κείμενο]"/>
      <dgm:spPr/>
      <dgm:t>
        <a:bodyPr/>
        <a:lstStyle/>
        <a:p>
          <a:r>
            <a:rPr lang="el-GR" dirty="0"/>
            <a:t>…..</a:t>
          </a:r>
        </a:p>
      </dgm:t>
    </dgm:pt>
    <dgm:pt modelId="{91082383-423B-4802-91E2-4151A6302517}" type="parTrans" cxnId="{9B1412C2-2D81-42AC-87A1-31831C44A7DC}">
      <dgm:prSet/>
      <dgm:spPr/>
      <dgm:t>
        <a:bodyPr/>
        <a:lstStyle/>
        <a:p>
          <a:endParaRPr lang="el-GR"/>
        </a:p>
      </dgm:t>
    </dgm:pt>
    <dgm:pt modelId="{EA6EC113-B997-43EE-B290-17A6BD2DA6C2}" type="sibTrans" cxnId="{9B1412C2-2D81-42AC-87A1-31831C44A7DC}">
      <dgm:prSet/>
      <dgm:spPr/>
      <dgm:t>
        <a:bodyPr/>
        <a:lstStyle/>
        <a:p>
          <a:endParaRPr lang="el-GR"/>
        </a:p>
      </dgm:t>
    </dgm:pt>
    <dgm:pt modelId="{2C46DDAF-5F70-4555-8D44-25A020D759E2}">
      <dgm:prSet phldrT="[Κείμενο]"/>
      <dgm:spPr/>
      <dgm:t>
        <a:bodyPr/>
        <a:lstStyle/>
        <a:p>
          <a:r>
            <a:rPr lang="el-GR"/>
            <a:t>…..</a:t>
          </a:r>
          <a:endParaRPr lang="el-GR" dirty="0"/>
        </a:p>
      </dgm:t>
    </dgm:pt>
    <dgm:pt modelId="{3F2D213F-50C1-424B-8320-D08880B2DFA5}" type="parTrans" cxnId="{F67A9BC7-3CD2-41E9-8A3D-03CF8E495C2C}">
      <dgm:prSet/>
      <dgm:spPr/>
      <dgm:t>
        <a:bodyPr/>
        <a:lstStyle/>
        <a:p>
          <a:endParaRPr lang="el-GR"/>
        </a:p>
      </dgm:t>
    </dgm:pt>
    <dgm:pt modelId="{ED656AB0-0D49-49AE-A835-E9389FC31FEB}" type="sibTrans" cxnId="{F67A9BC7-3CD2-41E9-8A3D-03CF8E495C2C}">
      <dgm:prSet/>
      <dgm:spPr/>
      <dgm:t>
        <a:bodyPr/>
        <a:lstStyle/>
        <a:p>
          <a:endParaRPr lang="el-GR"/>
        </a:p>
      </dgm:t>
    </dgm:pt>
    <dgm:pt modelId="{483F3CC1-79A3-4502-8445-F86582EF8275}" type="pres">
      <dgm:prSet presAssocID="{CCBF5709-2442-4CB5-9EBB-FF885C6254F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79BF1A-FB5F-489D-BBE9-0DACFA060DB7}" type="pres">
      <dgm:prSet presAssocID="{7BA8F2C8-E3A0-4AFE-A3CC-CC4ED9AA91AB}" presName="centerShape" presStyleLbl="node0" presStyleIdx="0" presStyleCnt="1"/>
      <dgm:spPr/>
    </dgm:pt>
    <dgm:pt modelId="{DA794E2D-9ACC-48A8-84A3-F452FB0B7B51}" type="pres">
      <dgm:prSet presAssocID="{12536BC6-15B0-41DA-A569-285ACD600D1E}" presName="parTrans" presStyleLbl="sibTrans2D1" presStyleIdx="0" presStyleCnt="8"/>
      <dgm:spPr/>
    </dgm:pt>
    <dgm:pt modelId="{FB875E0C-E0F7-4C66-9058-8C0BC605E4D6}" type="pres">
      <dgm:prSet presAssocID="{12536BC6-15B0-41DA-A569-285ACD600D1E}" presName="connectorText" presStyleLbl="sibTrans2D1" presStyleIdx="0" presStyleCnt="8"/>
      <dgm:spPr/>
    </dgm:pt>
    <dgm:pt modelId="{E6A59EB0-2A82-4360-B408-DAA0AB7D3AA5}" type="pres">
      <dgm:prSet presAssocID="{C23D325A-9878-4E9F-A85F-0F322404DB7E}" presName="node" presStyleLbl="node1" presStyleIdx="0" presStyleCnt="8" custScaleX="140528">
        <dgm:presLayoutVars>
          <dgm:bulletEnabled val="1"/>
        </dgm:presLayoutVars>
      </dgm:prSet>
      <dgm:spPr/>
    </dgm:pt>
    <dgm:pt modelId="{96B71A3E-F754-40A2-9BAD-1EE7B541749E}" type="pres">
      <dgm:prSet presAssocID="{B3463D00-6D56-4171-9398-7E874CC97183}" presName="parTrans" presStyleLbl="sibTrans2D1" presStyleIdx="1" presStyleCnt="8"/>
      <dgm:spPr/>
    </dgm:pt>
    <dgm:pt modelId="{A4097C8B-AC30-4992-B3E6-0713031E4EA4}" type="pres">
      <dgm:prSet presAssocID="{B3463D00-6D56-4171-9398-7E874CC97183}" presName="connectorText" presStyleLbl="sibTrans2D1" presStyleIdx="1" presStyleCnt="8"/>
      <dgm:spPr/>
    </dgm:pt>
    <dgm:pt modelId="{3C53B404-9758-44E2-ABB0-A47F74E4C020}" type="pres">
      <dgm:prSet presAssocID="{983BE1B5-92CD-4E0C-9552-39D885F615B6}" presName="node" presStyleLbl="node1" presStyleIdx="1" presStyleCnt="8">
        <dgm:presLayoutVars>
          <dgm:bulletEnabled val="1"/>
        </dgm:presLayoutVars>
      </dgm:prSet>
      <dgm:spPr/>
    </dgm:pt>
    <dgm:pt modelId="{D997843F-A2C0-4EAB-B610-F2EED23A6583}" type="pres">
      <dgm:prSet presAssocID="{E9EDE4AC-7DE9-4D62-B0AD-06BE1F81F13E}" presName="parTrans" presStyleLbl="sibTrans2D1" presStyleIdx="2" presStyleCnt="8"/>
      <dgm:spPr/>
    </dgm:pt>
    <dgm:pt modelId="{4F9C15B4-9435-4A7E-B1B9-5356012D0A7A}" type="pres">
      <dgm:prSet presAssocID="{E9EDE4AC-7DE9-4D62-B0AD-06BE1F81F13E}" presName="connectorText" presStyleLbl="sibTrans2D1" presStyleIdx="2" presStyleCnt="8"/>
      <dgm:spPr/>
    </dgm:pt>
    <dgm:pt modelId="{34545EF2-9776-454E-A680-311BEF5CA993}" type="pres">
      <dgm:prSet presAssocID="{7639ADEF-2068-462E-A1FE-F039ED841A85}" presName="node" presStyleLbl="node1" presStyleIdx="2" presStyleCnt="8">
        <dgm:presLayoutVars>
          <dgm:bulletEnabled val="1"/>
        </dgm:presLayoutVars>
      </dgm:prSet>
      <dgm:spPr/>
    </dgm:pt>
    <dgm:pt modelId="{6111D24A-A8EB-460F-8A04-6C36FB050098}" type="pres">
      <dgm:prSet presAssocID="{91082383-423B-4802-91E2-4151A6302517}" presName="parTrans" presStyleLbl="sibTrans2D1" presStyleIdx="3" presStyleCnt="8"/>
      <dgm:spPr/>
    </dgm:pt>
    <dgm:pt modelId="{9E84B5C9-21CA-4C7A-85BD-8894B14C4129}" type="pres">
      <dgm:prSet presAssocID="{91082383-423B-4802-91E2-4151A6302517}" presName="connectorText" presStyleLbl="sibTrans2D1" presStyleIdx="3" presStyleCnt="8"/>
      <dgm:spPr/>
    </dgm:pt>
    <dgm:pt modelId="{1B4E6A92-0873-4281-87AC-E8E9BAB999E2}" type="pres">
      <dgm:prSet presAssocID="{6A45F779-8260-4259-BF3A-D6C996EDF50A}" presName="node" presStyleLbl="node1" presStyleIdx="3" presStyleCnt="8">
        <dgm:presLayoutVars>
          <dgm:bulletEnabled val="1"/>
        </dgm:presLayoutVars>
      </dgm:prSet>
      <dgm:spPr/>
    </dgm:pt>
    <dgm:pt modelId="{957601F2-A87D-42E2-A299-9BF98E0DC9E8}" type="pres">
      <dgm:prSet presAssocID="{3F2D213F-50C1-424B-8320-D08880B2DFA5}" presName="parTrans" presStyleLbl="sibTrans2D1" presStyleIdx="4" presStyleCnt="8"/>
      <dgm:spPr/>
    </dgm:pt>
    <dgm:pt modelId="{AC1AF0C0-27D6-4886-897F-8ACE2C448CC8}" type="pres">
      <dgm:prSet presAssocID="{3F2D213F-50C1-424B-8320-D08880B2DFA5}" presName="connectorText" presStyleLbl="sibTrans2D1" presStyleIdx="4" presStyleCnt="8"/>
      <dgm:spPr/>
    </dgm:pt>
    <dgm:pt modelId="{9D89ECE8-4C53-4693-BFBE-7D302D768D94}" type="pres">
      <dgm:prSet presAssocID="{2C46DDAF-5F70-4555-8D44-25A020D759E2}" presName="node" presStyleLbl="node1" presStyleIdx="4" presStyleCnt="8">
        <dgm:presLayoutVars>
          <dgm:bulletEnabled val="1"/>
        </dgm:presLayoutVars>
      </dgm:prSet>
      <dgm:spPr/>
    </dgm:pt>
    <dgm:pt modelId="{44D3B6C6-408F-4607-B955-C32895CEF9E7}" type="pres">
      <dgm:prSet presAssocID="{1A9C1B74-0958-4D93-9747-3268ED87C2B0}" presName="parTrans" presStyleLbl="sibTrans2D1" presStyleIdx="5" presStyleCnt="8"/>
      <dgm:spPr/>
    </dgm:pt>
    <dgm:pt modelId="{5434EF56-5CC7-4EA3-87A1-04400E6DEDA2}" type="pres">
      <dgm:prSet presAssocID="{1A9C1B74-0958-4D93-9747-3268ED87C2B0}" presName="connectorText" presStyleLbl="sibTrans2D1" presStyleIdx="5" presStyleCnt="8"/>
      <dgm:spPr/>
    </dgm:pt>
    <dgm:pt modelId="{2858C987-ECB0-432D-8EC9-69304EDC8B03}" type="pres">
      <dgm:prSet presAssocID="{70CDC5EB-966C-457C-A95A-F2D9F0BFE9D7}" presName="node" presStyleLbl="node1" presStyleIdx="5" presStyleCnt="8">
        <dgm:presLayoutVars>
          <dgm:bulletEnabled val="1"/>
        </dgm:presLayoutVars>
      </dgm:prSet>
      <dgm:spPr/>
    </dgm:pt>
    <dgm:pt modelId="{C07E4596-9FE3-491F-AAE3-0A90320F2ABD}" type="pres">
      <dgm:prSet presAssocID="{4734E6EF-2686-46B2-A58D-1956070BE88D}" presName="parTrans" presStyleLbl="sibTrans2D1" presStyleIdx="6" presStyleCnt="8"/>
      <dgm:spPr/>
    </dgm:pt>
    <dgm:pt modelId="{69DA9381-976B-4D89-A482-471C4A105A14}" type="pres">
      <dgm:prSet presAssocID="{4734E6EF-2686-46B2-A58D-1956070BE88D}" presName="connectorText" presStyleLbl="sibTrans2D1" presStyleIdx="6" presStyleCnt="8"/>
      <dgm:spPr/>
    </dgm:pt>
    <dgm:pt modelId="{83C79F1C-48D1-432C-B0B3-7429F4970603}" type="pres">
      <dgm:prSet presAssocID="{CB928354-867A-4858-A5CA-4796CA00C3A2}" presName="node" presStyleLbl="node1" presStyleIdx="6" presStyleCnt="8">
        <dgm:presLayoutVars>
          <dgm:bulletEnabled val="1"/>
        </dgm:presLayoutVars>
      </dgm:prSet>
      <dgm:spPr/>
    </dgm:pt>
    <dgm:pt modelId="{B3E475A1-BB8B-4B5B-896D-CAB40FED9EF9}" type="pres">
      <dgm:prSet presAssocID="{D9FA0E95-8DC3-4B5D-94BB-1349D4D3D3D4}" presName="parTrans" presStyleLbl="sibTrans2D1" presStyleIdx="7" presStyleCnt="8"/>
      <dgm:spPr/>
    </dgm:pt>
    <dgm:pt modelId="{FF108C5F-3CFC-447B-ABBE-9EC26934D0FB}" type="pres">
      <dgm:prSet presAssocID="{D9FA0E95-8DC3-4B5D-94BB-1349D4D3D3D4}" presName="connectorText" presStyleLbl="sibTrans2D1" presStyleIdx="7" presStyleCnt="8"/>
      <dgm:spPr/>
    </dgm:pt>
    <dgm:pt modelId="{CEB5EFE5-2AA8-483C-84AB-7186F4A4D0E1}" type="pres">
      <dgm:prSet presAssocID="{1E8AA497-709C-427F-9719-360B9220760A}" presName="node" presStyleLbl="node1" presStyleIdx="7" presStyleCnt="8">
        <dgm:presLayoutVars>
          <dgm:bulletEnabled val="1"/>
        </dgm:presLayoutVars>
      </dgm:prSet>
      <dgm:spPr/>
    </dgm:pt>
  </dgm:ptLst>
  <dgm:cxnLst>
    <dgm:cxn modelId="{EBE78F01-AD0E-4375-B0A7-841960971B5E}" type="presOf" srcId="{2C46DDAF-5F70-4555-8D44-25A020D759E2}" destId="{9D89ECE8-4C53-4693-BFBE-7D302D768D94}" srcOrd="0" destOrd="0" presId="urn:microsoft.com/office/officeart/2005/8/layout/radial5"/>
    <dgm:cxn modelId="{F01EE80C-0E2C-4631-9DEF-472E5FFB2334}" srcId="{7BA8F2C8-E3A0-4AFE-A3CC-CC4ED9AA91AB}" destId="{983BE1B5-92CD-4E0C-9552-39D885F615B6}" srcOrd="1" destOrd="0" parTransId="{B3463D00-6D56-4171-9398-7E874CC97183}" sibTransId="{E08D2FDC-09B0-4C2A-9F93-D94AA8689C34}"/>
    <dgm:cxn modelId="{E3424C15-F181-4347-8857-9DC08823B267}" type="presOf" srcId="{CB928354-867A-4858-A5CA-4796CA00C3A2}" destId="{83C79F1C-48D1-432C-B0B3-7429F4970603}" srcOrd="0" destOrd="0" presId="urn:microsoft.com/office/officeart/2005/8/layout/radial5"/>
    <dgm:cxn modelId="{16295F18-C3A3-4A1F-9B13-82F0C8CF3FF1}" srcId="{7BA8F2C8-E3A0-4AFE-A3CC-CC4ED9AA91AB}" destId="{70CDC5EB-966C-457C-A95A-F2D9F0BFE9D7}" srcOrd="5" destOrd="0" parTransId="{1A9C1B74-0958-4D93-9747-3268ED87C2B0}" sibTransId="{E4E462BD-9C33-4226-80D7-819C753D207A}"/>
    <dgm:cxn modelId="{39C78D21-7B36-4AED-B869-5B9B6136B2AF}" srcId="{7BA8F2C8-E3A0-4AFE-A3CC-CC4ED9AA91AB}" destId="{C23D325A-9878-4E9F-A85F-0F322404DB7E}" srcOrd="0" destOrd="0" parTransId="{12536BC6-15B0-41DA-A569-285ACD600D1E}" sibTransId="{2B40AC05-9A78-4645-950F-5065CB9D7B6D}"/>
    <dgm:cxn modelId="{D4786E3B-735B-46BF-B557-1D8F99BDFE53}" type="presOf" srcId="{B3463D00-6D56-4171-9398-7E874CC97183}" destId="{96B71A3E-F754-40A2-9BAD-1EE7B541749E}" srcOrd="0" destOrd="0" presId="urn:microsoft.com/office/officeart/2005/8/layout/radial5"/>
    <dgm:cxn modelId="{7180BB3B-AD31-4AB9-A96B-F00DDB95A3FB}" type="presOf" srcId="{C23D325A-9878-4E9F-A85F-0F322404DB7E}" destId="{E6A59EB0-2A82-4360-B408-DAA0AB7D3AA5}" srcOrd="0" destOrd="0" presId="urn:microsoft.com/office/officeart/2005/8/layout/radial5"/>
    <dgm:cxn modelId="{6E9E395D-6FCF-42CB-AE38-B328E38E7EFB}" type="presOf" srcId="{1A9C1B74-0958-4D93-9747-3268ED87C2B0}" destId="{5434EF56-5CC7-4EA3-87A1-04400E6DEDA2}" srcOrd="1" destOrd="0" presId="urn:microsoft.com/office/officeart/2005/8/layout/radial5"/>
    <dgm:cxn modelId="{42C9B242-B21F-448E-9943-2DB87DD2F10A}" type="presOf" srcId="{7639ADEF-2068-462E-A1FE-F039ED841A85}" destId="{34545EF2-9776-454E-A680-311BEF5CA993}" srcOrd="0" destOrd="0" presId="urn:microsoft.com/office/officeart/2005/8/layout/radial5"/>
    <dgm:cxn modelId="{C0876D63-28CD-4AA4-B666-AFC250E29204}" srcId="{7BA8F2C8-E3A0-4AFE-A3CC-CC4ED9AA91AB}" destId="{1E8AA497-709C-427F-9719-360B9220760A}" srcOrd="7" destOrd="0" parTransId="{D9FA0E95-8DC3-4B5D-94BB-1349D4D3D3D4}" sibTransId="{444A3CE2-78D9-4EDB-99D4-8375B2D155EA}"/>
    <dgm:cxn modelId="{B9AA1844-74A1-4426-B490-5C3899FD3BC1}" type="presOf" srcId="{12536BC6-15B0-41DA-A569-285ACD600D1E}" destId="{DA794E2D-9ACC-48A8-84A3-F452FB0B7B51}" srcOrd="0" destOrd="0" presId="urn:microsoft.com/office/officeart/2005/8/layout/radial5"/>
    <dgm:cxn modelId="{AC32E64B-134E-4ECC-BD9B-0845CFB6369E}" type="presOf" srcId="{3F2D213F-50C1-424B-8320-D08880B2DFA5}" destId="{957601F2-A87D-42E2-A299-9BF98E0DC9E8}" srcOrd="0" destOrd="0" presId="urn:microsoft.com/office/officeart/2005/8/layout/radial5"/>
    <dgm:cxn modelId="{FADBF84C-0A4C-41EC-88C3-04F6569603BB}" type="presOf" srcId="{D9FA0E95-8DC3-4B5D-94BB-1349D4D3D3D4}" destId="{B3E475A1-BB8B-4B5B-896D-CAB40FED9EF9}" srcOrd="0" destOrd="0" presId="urn:microsoft.com/office/officeart/2005/8/layout/radial5"/>
    <dgm:cxn modelId="{E987566D-7FC2-4E8C-AE85-63717898E1CF}" type="presOf" srcId="{12536BC6-15B0-41DA-A569-285ACD600D1E}" destId="{FB875E0C-E0F7-4C66-9058-8C0BC605E4D6}" srcOrd="1" destOrd="0" presId="urn:microsoft.com/office/officeart/2005/8/layout/radial5"/>
    <dgm:cxn modelId="{804B2B52-A1FC-40B4-9655-4158F981867D}" type="presOf" srcId="{CCBF5709-2442-4CB5-9EBB-FF885C6254F8}" destId="{483F3CC1-79A3-4502-8445-F86582EF8275}" srcOrd="0" destOrd="0" presId="urn:microsoft.com/office/officeart/2005/8/layout/radial5"/>
    <dgm:cxn modelId="{0AA80A53-C8E5-4EC6-A393-00D333C90990}" type="presOf" srcId="{4734E6EF-2686-46B2-A58D-1956070BE88D}" destId="{C07E4596-9FE3-491F-AAE3-0A90320F2ABD}" srcOrd="0" destOrd="0" presId="urn:microsoft.com/office/officeart/2005/8/layout/radial5"/>
    <dgm:cxn modelId="{5D28D153-FE1F-4B76-81B9-0D61441C5FF9}" type="presOf" srcId="{70CDC5EB-966C-457C-A95A-F2D9F0BFE9D7}" destId="{2858C987-ECB0-432D-8EC9-69304EDC8B03}" srcOrd="0" destOrd="0" presId="urn:microsoft.com/office/officeart/2005/8/layout/radial5"/>
    <dgm:cxn modelId="{C2AE717C-7A75-4E55-94D0-938CC7F1DC3F}" type="presOf" srcId="{7BA8F2C8-E3A0-4AFE-A3CC-CC4ED9AA91AB}" destId="{DF79BF1A-FB5F-489D-BBE9-0DACFA060DB7}" srcOrd="0" destOrd="0" presId="urn:microsoft.com/office/officeart/2005/8/layout/radial5"/>
    <dgm:cxn modelId="{B369A98F-9451-48FE-B0A6-F7AF2F21C8AA}" srcId="{CCBF5709-2442-4CB5-9EBB-FF885C6254F8}" destId="{7BA8F2C8-E3A0-4AFE-A3CC-CC4ED9AA91AB}" srcOrd="0" destOrd="0" parTransId="{419A4857-C666-4037-A033-A2D0EED65CB9}" sibTransId="{13728A53-7038-43E9-992F-D4E10064ECBB}"/>
    <dgm:cxn modelId="{14C82596-3091-4FB4-8534-56E846E8BF08}" type="presOf" srcId="{E9EDE4AC-7DE9-4D62-B0AD-06BE1F81F13E}" destId="{D997843F-A2C0-4EAB-B610-F2EED23A6583}" srcOrd="0" destOrd="0" presId="urn:microsoft.com/office/officeart/2005/8/layout/radial5"/>
    <dgm:cxn modelId="{E8795499-7C59-4E3F-B69D-010BE36F85B7}" type="presOf" srcId="{B3463D00-6D56-4171-9398-7E874CC97183}" destId="{A4097C8B-AC30-4992-B3E6-0713031E4EA4}" srcOrd="1" destOrd="0" presId="urn:microsoft.com/office/officeart/2005/8/layout/radial5"/>
    <dgm:cxn modelId="{7E1B5FB6-98D0-487E-9A51-887C572BF29B}" type="presOf" srcId="{91082383-423B-4802-91E2-4151A6302517}" destId="{9E84B5C9-21CA-4C7A-85BD-8894B14C4129}" srcOrd="1" destOrd="0" presId="urn:microsoft.com/office/officeart/2005/8/layout/radial5"/>
    <dgm:cxn modelId="{461E2AB8-E5C7-482A-ABAA-7B634B14EFDB}" type="presOf" srcId="{3F2D213F-50C1-424B-8320-D08880B2DFA5}" destId="{AC1AF0C0-27D6-4886-897F-8ACE2C448CC8}" srcOrd="1" destOrd="0" presId="urn:microsoft.com/office/officeart/2005/8/layout/radial5"/>
    <dgm:cxn modelId="{1560E5B8-86E4-4911-8302-6670A22F605D}" type="presOf" srcId="{E9EDE4AC-7DE9-4D62-B0AD-06BE1F81F13E}" destId="{4F9C15B4-9435-4A7E-B1B9-5356012D0A7A}" srcOrd="1" destOrd="0" presId="urn:microsoft.com/office/officeart/2005/8/layout/radial5"/>
    <dgm:cxn modelId="{9B1412C2-2D81-42AC-87A1-31831C44A7DC}" srcId="{7BA8F2C8-E3A0-4AFE-A3CC-CC4ED9AA91AB}" destId="{6A45F779-8260-4259-BF3A-D6C996EDF50A}" srcOrd="3" destOrd="0" parTransId="{91082383-423B-4802-91E2-4151A6302517}" sibTransId="{EA6EC113-B997-43EE-B290-17A6BD2DA6C2}"/>
    <dgm:cxn modelId="{F67A9BC7-3CD2-41E9-8A3D-03CF8E495C2C}" srcId="{7BA8F2C8-E3A0-4AFE-A3CC-CC4ED9AA91AB}" destId="{2C46DDAF-5F70-4555-8D44-25A020D759E2}" srcOrd="4" destOrd="0" parTransId="{3F2D213F-50C1-424B-8320-D08880B2DFA5}" sibTransId="{ED656AB0-0D49-49AE-A835-E9389FC31FEB}"/>
    <dgm:cxn modelId="{A3BC32CE-6C86-4941-B767-0B22144E2613}" type="presOf" srcId="{D9FA0E95-8DC3-4B5D-94BB-1349D4D3D3D4}" destId="{FF108C5F-3CFC-447B-ABBE-9EC26934D0FB}" srcOrd="1" destOrd="0" presId="urn:microsoft.com/office/officeart/2005/8/layout/radial5"/>
    <dgm:cxn modelId="{7A542DE5-A8D3-46DA-9896-A7D845207131}" type="presOf" srcId="{983BE1B5-92CD-4E0C-9552-39D885F615B6}" destId="{3C53B404-9758-44E2-ABB0-A47F74E4C020}" srcOrd="0" destOrd="0" presId="urn:microsoft.com/office/officeart/2005/8/layout/radial5"/>
    <dgm:cxn modelId="{619AE1EA-CD1C-4C45-ADEC-7808464C50E3}" srcId="{7BA8F2C8-E3A0-4AFE-A3CC-CC4ED9AA91AB}" destId="{CB928354-867A-4858-A5CA-4796CA00C3A2}" srcOrd="6" destOrd="0" parTransId="{4734E6EF-2686-46B2-A58D-1956070BE88D}" sibTransId="{4F209987-90FC-4BD7-8968-356CB62C9B6B}"/>
    <dgm:cxn modelId="{601845EE-577C-4E95-A861-4014088FF511}" srcId="{7BA8F2C8-E3A0-4AFE-A3CC-CC4ED9AA91AB}" destId="{7639ADEF-2068-462E-A1FE-F039ED841A85}" srcOrd="2" destOrd="0" parTransId="{E9EDE4AC-7DE9-4D62-B0AD-06BE1F81F13E}" sibTransId="{EF9223FC-67CD-4B74-A057-025B47223F09}"/>
    <dgm:cxn modelId="{A268BFEE-CF2B-4A52-9874-930F02A5A28B}" type="presOf" srcId="{1A9C1B74-0958-4D93-9747-3268ED87C2B0}" destId="{44D3B6C6-408F-4607-B955-C32895CEF9E7}" srcOrd="0" destOrd="0" presId="urn:microsoft.com/office/officeart/2005/8/layout/radial5"/>
    <dgm:cxn modelId="{D8C483F0-2C12-416E-B049-4F125421AA2A}" type="presOf" srcId="{91082383-423B-4802-91E2-4151A6302517}" destId="{6111D24A-A8EB-460F-8A04-6C36FB050098}" srcOrd="0" destOrd="0" presId="urn:microsoft.com/office/officeart/2005/8/layout/radial5"/>
    <dgm:cxn modelId="{F59153FA-BB04-4A95-B457-0B9DCA44E40A}" type="presOf" srcId="{1E8AA497-709C-427F-9719-360B9220760A}" destId="{CEB5EFE5-2AA8-483C-84AB-7186F4A4D0E1}" srcOrd="0" destOrd="0" presId="urn:microsoft.com/office/officeart/2005/8/layout/radial5"/>
    <dgm:cxn modelId="{339F00FB-DF22-4F7E-96A2-93F6DA5A4231}" type="presOf" srcId="{6A45F779-8260-4259-BF3A-D6C996EDF50A}" destId="{1B4E6A92-0873-4281-87AC-E8E9BAB999E2}" srcOrd="0" destOrd="0" presId="urn:microsoft.com/office/officeart/2005/8/layout/radial5"/>
    <dgm:cxn modelId="{657CEFFC-D989-45AB-B2F3-2BE1EDB54111}" type="presOf" srcId="{4734E6EF-2686-46B2-A58D-1956070BE88D}" destId="{69DA9381-976B-4D89-A482-471C4A105A14}" srcOrd="1" destOrd="0" presId="urn:microsoft.com/office/officeart/2005/8/layout/radial5"/>
    <dgm:cxn modelId="{9B592E40-1469-4CCE-9AB6-6F014EF9747E}" type="presParOf" srcId="{483F3CC1-79A3-4502-8445-F86582EF8275}" destId="{DF79BF1A-FB5F-489D-BBE9-0DACFA060DB7}" srcOrd="0" destOrd="0" presId="urn:microsoft.com/office/officeart/2005/8/layout/radial5"/>
    <dgm:cxn modelId="{5908750F-C8A5-4C60-B483-5E41C71383F1}" type="presParOf" srcId="{483F3CC1-79A3-4502-8445-F86582EF8275}" destId="{DA794E2D-9ACC-48A8-84A3-F452FB0B7B51}" srcOrd="1" destOrd="0" presId="urn:microsoft.com/office/officeart/2005/8/layout/radial5"/>
    <dgm:cxn modelId="{EE32A19B-4C7C-4E0A-BEFD-733167830151}" type="presParOf" srcId="{DA794E2D-9ACC-48A8-84A3-F452FB0B7B51}" destId="{FB875E0C-E0F7-4C66-9058-8C0BC605E4D6}" srcOrd="0" destOrd="0" presId="urn:microsoft.com/office/officeart/2005/8/layout/radial5"/>
    <dgm:cxn modelId="{879F0A2E-A24E-46A3-B23C-2E5D89D56AE8}" type="presParOf" srcId="{483F3CC1-79A3-4502-8445-F86582EF8275}" destId="{E6A59EB0-2A82-4360-B408-DAA0AB7D3AA5}" srcOrd="2" destOrd="0" presId="urn:microsoft.com/office/officeart/2005/8/layout/radial5"/>
    <dgm:cxn modelId="{D5EE8383-35B4-4EED-BFB9-6580FFD0C2AE}" type="presParOf" srcId="{483F3CC1-79A3-4502-8445-F86582EF8275}" destId="{96B71A3E-F754-40A2-9BAD-1EE7B541749E}" srcOrd="3" destOrd="0" presId="urn:microsoft.com/office/officeart/2005/8/layout/radial5"/>
    <dgm:cxn modelId="{DB6D5D75-FCF4-44F1-8CB0-A2FACF03BFE6}" type="presParOf" srcId="{96B71A3E-F754-40A2-9BAD-1EE7B541749E}" destId="{A4097C8B-AC30-4992-B3E6-0713031E4EA4}" srcOrd="0" destOrd="0" presId="urn:microsoft.com/office/officeart/2005/8/layout/radial5"/>
    <dgm:cxn modelId="{1E18BC4B-CB16-46D5-B19E-9DF347DCFA64}" type="presParOf" srcId="{483F3CC1-79A3-4502-8445-F86582EF8275}" destId="{3C53B404-9758-44E2-ABB0-A47F74E4C020}" srcOrd="4" destOrd="0" presId="urn:microsoft.com/office/officeart/2005/8/layout/radial5"/>
    <dgm:cxn modelId="{55A0C086-EBF6-4025-8EA1-698B9BF2BF7B}" type="presParOf" srcId="{483F3CC1-79A3-4502-8445-F86582EF8275}" destId="{D997843F-A2C0-4EAB-B610-F2EED23A6583}" srcOrd="5" destOrd="0" presId="urn:microsoft.com/office/officeart/2005/8/layout/radial5"/>
    <dgm:cxn modelId="{6FC7DBD7-5BBC-4FA7-B7D1-229C29A21A60}" type="presParOf" srcId="{D997843F-A2C0-4EAB-B610-F2EED23A6583}" destId="{4F9C15B4-9435-4A7E-B1B9-5356012D0A7A}" srcOrd="0" destOrd="0" presId="urn:microsoft.com/office/officeart/2005/8/layout/radial5"/>
    <dgm:cxn modelId="{23D5C051-E238-41BA-9634-537315FA17EA}" type="presParOf" srcId="{483F3CC1-79A3-4502-8445-F86582EF8275}" destId="{34545EF2-9776-454E-A680-311BEF5CA993}" srcOrd="6" destOrd="0" presId="urn:microsoft.com/office/officeart/2005/8/layout/radial5"/>
    <dgm:cxn modelId="{B6BDD304-4B01-4204-8DF2-168221A04AFA}" type="presParOf" srcId="{483F3CC1-79A3-4502-8445-F86582EF8275}" destId="{6111D24A-A8EB-460F-8A04-6C36FB050098}" srcOrd="7" destOrd="0" presId="urn:microsoft.com/office/officeart/2005/8/layout/radial5"/>
    <dgm:cxn modelId="{1BF46630-376A-4E29-82A7-E7982C2B9C74}" type="presParOf" srcId="{6111D24A-A8EB-460F-8A04-6C36FB050098}" destId="{9E84B5C9-21CA-4C7A-85BD-8894B14C4129}" srcOrd="0" destOrd="0" presId="urn:microsoft.com/office/officeart/2005/8/layout/radial5"/>
    <dgm:cxn modelId="{2DEDA86C-75DF-4553-B1DE-7BB0A41C811F}" type="presParOf" srcId="{483F3CC1-79A3-4502-8445-F86582EF8275}" destId="{1B4E6A92-0873-4281-87AC-E8E9BAB999E2}" srcOrd="8" destOrd="0" presId="urn:microsoft.com/office/officeart/2005/8/layout/radial5"/>
    <dgm:cxn modelId="{4DE2C9EE-4B7C-4D07-9D78-5454158BCC68}" type="presParOf" srcId="{483F3CC1-79A3-4502-8445-F86582EF8275}" destId="{957601F2-A87D-42E2-A299-9BF98E0DC9E8}" srcOrd="9" destOrd="0" presId="urn:microsoft.com/office/officeart/2005/8/layout/radial5"/>
    <dgm:cxn modelId="{6FE9F539-C410-4F88-9C5E-298A4883541A}" type="presParOf" srcId="{957601F2-A87D-42E2-A299-9BF98E0DC9E8}" destId="{AC1AF0C0-27D6-4886-897F-8ACE2C448CC8}" srcOrd="0" destOrd="0" presId="urn:microsoft.com/office/officeart/2005/8/layout/radial5"/>
    <dgm:cxn modelId="{8ADC7368-89A6-4315-9762-3B7475964C25}" type="presParOf" srcId="{483F3CC1-79A3-4502-8445-F86582EF8275}" destId="{9D89ECE8-4C53-4693-BFBE-7D302D768D94}" srcOrd="10" destOrd="0" presId="urn:microsoft.com/office/officeart/2005/8/layout/radial5"/>
    <dgm:cxn modelId="{16D7DA46-5FBC-458A-B77B-B991F6DE77A7}" type="presParOf" srcId="{483F3CC1-79A3-4502-8445-F86582EF8275}" destId="{44D3B6C6-408F-4607-B955-C32895CEF9E7}" srcOrd="11" destOrd="0" presId="urn:microsoft.com/office/officeart/2005/8/layout/radial5"/>
    <dgm:cxn modelId="{3A4D1519-8ABC-4FA4-AB77-8D753CDE7B4C}" type="presParOf" srcId="{44D3B6C6-408F-4607-B955-C32895CEF9E7}" destId="{5434EF56-5CC7-4EA3-87A1-04400E6DEDA2}" srcOrd="0" destOrd="0" presId="urn:microsoft.com/office/officeart/2005/8/layout/radial5"/>
    <dgm:cxn modelId="{42641B74-4C3A-490E-BE21-888D4C9DED81}" type="presParOf" srcId="{483F3CC1-79A3-4502-8445-F86582EF8275}" destId="{2858C987-ECB0-432D-8EC9-69304EDC8B03}" srcOrd="12" destOrd="0" presId="urn:microsoft.com/office/officeart/2005/8/layout/radial5"/>
    <dgm:cxn modelId="{06C3C382-FE3B-4673-B370-DFBEDBE444A3}" type="presParOf" srcId="{483F3CC1-79A3-4502-8445-F86582EF8275}" destId="{C07E4596-9FE3-491F-AAE3-0A90320F2ABD}" srcOrd="13" destOrd="0" presId="urn:microsoft.com/office/officeart/2005/8/layout/radial5"/>
    <dgm:cxn modelId="{E60C6977-D0A6-4B39-9169-4FBB5BDF9EAB}" type="presParOf" srcId="{C07E4596-9FE3-491F-AAE3-0A90320F2ABD}" destId="{69DA9381-976B-4D89-A482-471C4A105A14}" srcOrd="0" destOrd="0" presId="urn:microsoft.com/office/officeart/2005/8/layout/radial5"/>
    <dgm:cxn modelId="{764C03DD-4D54-45DB-B31B-F22AAE8F4ACB}" type="presParOf" srcId="{483F3CC1-79A3-4502-8445-F86582EF8275}" destId="{83C79F1C-48D1-432C-B0B3-7429F4970603}" srcOrd="14" destOrd="0" presId="urn:microsoft.com/office/officeart/2005/8/layout/radial5"/>
    <dgm:cxn modelId="{3490D139-8314-4907-8C0E-F9FB6C0B1723}" type="presParOf" srcId="{483F3CC1-79A3-4502-8445-F86582EF8275}" destId="{B3E475A1-BB8B-4B5B-896D-CAB40FED9EF9}" srcOrd="15" destOrd="0" presId="urn:microsoft.com/office/officeart/2005/8/layout/radial5"/>
    <dgm:cxn modelId="{8D771B80-7E6F-4F9F-A502-0725511DFE82}" type="presParOf" srcId="{B3E475A1-BB8B-4B5B-896D-CAB40FED9EF9}" destId="{FF108C5F-3CFC-447B-ABBE-9EC26934D0FB}" srcOrd="0" destOrd="0" presId="urn:microsoft.com/office/officeart/2005/8/layout/radial5"/>
    <dgm:cxn modelId="{C57FF082-13D5-4EBD-9AB9-C676FF0E2182}" type="presParOf" srcId="{483F3CC1-79A3-4502-8445-F86582EF8275}" destId="{CEB5EFE5-2AA8-483C-84AB-7186F4A4D0E1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02409-7B39-4DF0-A243-4FDA0349C64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A49C123-1C63-47BD-ACD2-5558BADE7917}">
      <dgm:prSet phldrT="[Κείμενο]"/>
      <dgm:spPr/>
      <dgm:t>
        <a:bodyPr/>
        <a:lstStyle/>
        <a:p>
          <a:r>
            <a:rPr lang="el-GR" dirty="0"/>
            <a:t>Περιφέρεια</a:t>
          </a:r>
        </a:p>
      </dgm:t>
    </dgm:pt>
    <dgm:pt modelId="{45D41172-3A22-4CEC-AA6C-CC7B0512DFE7}" type="parTrans" cxnId="{20217DF3-A772-4103-B2B3-28489D12CDDC}">
      <dgm:prSet/>
      <dgm:spPr/>
      <dgm:t>
        <a:bodyPr/>
        <a:lstStyle/>
        <a:p>
          <a:endParaRPr lang="el-GR"/>
        </a:p>
      </dgm:t>
    </dgm:pt>
    <dgm:pt modelId="{B7591247-709B-44F0-B95C-E5E36B953C66}" type="sibTrans" cxnId="{20217DF3-A772-4103-B2B3-28489D12CDDC}">
      <dgm:prSet/>
      <dgm:spPr/>
      <dgm:t>
        <a:bodyPr/>
        <a:lstStyle/>
        <a:p>
          <a:endParaRPr lang="el-GR"/>
        </a:p>
      </dgm:t>
    </dgm:pt>
    <dgm:pt modelId="{0A16F8D9-4A46-4A79-8719-1EE98F2A3D02}">
      <dgm:prSet phldrT="[Κείμενο]"/>
      <dgm:spPr/>
      <dgm:t>
        <a:bodyPr/>
        <a:lstStyle/>
        <a:p>
          <a:r>
            <a:rPr lang="el-GR" dirty="0"/>
            <a:t>Υπουργείο Οικονομικών</a:t>
          </a:r>
        </a:p>
      </dgm:t>
    </dgm:pt>
    <dgm:pt modelId="{DA7A0BAF-BEA3-48BF-ABF6-2C30C3CFFDB4}" type="parTrans" cxnId="{33ED6441-F1A3-4B3B-93F8-CE0F5B60528B}">
      <dgm:prSet/>
      <dgm:spPr/>
      <dgm:t>
        <a:bodyPr/>
        <a:lstStyle/>
        <a:p>
          <a:endParaRPr lang="el-GR"/>
        </a:p>
      </dgm:t>
    </dgm:pt>
    <dgm:pt modelId="{3606CD06-8E4C-469D-BB6C-080A2B48B48F}" type="sibTrans" cxnId="{33ED6441-F1A3-4B3B-93F8-CE0F5B60528B}">
      <dgm:prSet/>
      <dgm:spPr/>
      <dgm:t>
        <a:bodyPr/>
        <a:lstStyle/>
        <a:p>
          <a:endParaRPr lang="el-GR"/>
        </a:p>
      </dgm:t>
    </dgm:pt>
    <dgm:pt modelId="{D576AAE0-F931-4B23-B762-9C186AE1C60A}">
      <dgm:prSet phldrT="[Κείμενο]"/>
      <dgm:spPr/>
      <dgm:t>
        <a:bodyPr/>
        <a:lstStyle/>
        <a:p>
          <a:r>
            <a:rPr lang="el-GR" dirty="0"/>
            <a:t>Επιτροπές Κρατικής Αρωγής</a:t>
          </a:r>
        </a:p>
      </dgm:t>
    </dgm:pt>
    <dgm:pt modelId="{30EF3B49-A161-4BCD-A210-D2D8C8041049}" type="parTrans" cxnId="{AB34E2B8-FD23-48DE-8700-A52C4D4A9034}">
      <dgm:prSet/>
      <dgm:spPr/>
      <dgm:t>
        <a:bodyPr/>
        <a:lstStyle/>
        <a:p>
          <a:endParaRPr lang="el-GR"/>
        </a:p>
      </dgm:t>
    </dgm:pt>
    <dgm:pt modelId="{A135D218-9D45-4AAE-A734-8C946880EE17}" type="sibTrans" cxnId="{AB34E2B8-FD23-48DE-8700-A52C4D4A9034}">
      <dgm:prSet/>
      <dgm:spPr/>
      <dgm:t>
        <a:bodyPr/>
        <a:lstStyle/>
        <a:p>
          <a:endParaRPr lang="el-GR"/>
        </a:p>
      </dgm:t>
    </dgm:pt>
    <dgm:pt modelId="{40DDFA7C-5F48-4EB5-BA32-68FB40622C9C}">
      <dgm:prSet phldrT="[Κείμενο]"/>
      <dgm:spPr/>
      <dgm:t>
        <a:bodyPr/>
        <a:lstStyle/>
        <a:p>
          <a:r>
            <a:rPr lang="el-GR" dirty="0"/>
            <a:t>Περιφερειακός Συντονιστής</a:t>
          </a:r>
        </a:p>
      </dgm:t>
    </dgm:pt>
    <dgm:pt modelId="{8639AFFF-08B6-4ACE-9CBC-D65A56FE6EF4}" type="parTrans" cxnId="{F408E51E-FCB6-43D0-8D97-4A5025575AEC}">
      <dgm:prSet/>
      <dgm:spPr/>
      <dgm:t>
        <a:bodyPr/>
        <a:lstStyle/>
        <a:p>
          <a:endParaRPr lang="el-GR"/>
        </a:p>
      </dgm:t>
    </dgm:pt>
    <dgm:pt modelId="{9A2CC3F0-D6A1-4934-80F6-3496CECF5350}" type="sibTrans" cxnId="{F408E51E-FCB6-43D0-8D97-4A5025575AEC}">
      <dgm:prSet/>
      <dgm:spPr/>
      <dgm:t>
        <a:bodyPr/>
        <a:lstStyle/>
        <a:p>
          <a:endParaRPr lang="el-GR"/>
        </a:p>
      </dgm:t>
    </dgm:pt>
    <dgm:pt modelId="{F6F92DAB-0063-43B9-9A36-AE875ED91CD4}" type="pres">
      <dgm:prSet presAssocID="{43502409-7B39-4DF0-A243-4FDA0349C6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CD8323A-8DCA-4D77-B238-FC10DA2E4426}" type="pres">
      <dgm:prSet presAssocID="{BA49C123-1C63-47BD-ACD2-5558BADE7917}" presName="singleCycle" presStyleCnt="0"/>
      <dgm:spPr/>
    </dgm:pt>
    <dgm:pt modelId="{3DB1C0BE-39F3-4359-B3A9-6C132B78CC20}" type="pres">
      <dgm:prSet presAssocID="{BA49C123-1C63-47BD-ACD2-5558BADE7917}" presName="singleCenter" presStyleLbl="node1" presStyleIdx="0" presStyleCnt="4" custScaleX="110002" custScaleY="84664" custLinFactNeighborX="724" custLinFactNeighborY="-11915">
        <dgm:presLayoutVars>
          <dgm:chMax val="7"/>
          <dgm:chPref val="7"/>
        </dgm:presLayoutVars>
      </dgm:prSet>
      <dgm:spPr/>
    </dgm:pt>
    <dgm:pt modelId="{2C191888-73DA-4C14-B290-7ABC4D75C116}" type="pres">
      <dgm:prSet presAssocID="{DA7A0BAF-BEA3-48BF-ABF6-2C30C3CFFDB4}" presName="Name56" presStyleLbl="parChTrans1D2" presStyleIdx="0" presStyleCnt="3"/>
      <dgm:spPr/>
    </dgm:pt>
    <dgm:pt modelId="{31F434E7-B3DC-4E94-B760-C1987E679965}" type="pres">
      <dgm:prSet presAssocID="{0A16F8D9-4A46-4A79-8719-1EE98F2A3D02}" presName="text0" presStyleLbl="node1" presStyleIdx="1" presStyleCnt="4" custScaleX="205224" custScaleY="92063">
        <dgm:presLayoutVars>
          <dgm:bulletEnabled val="1"/>
        </dgm:presLayoutVars>
      </dgm:prSet>
      <dgm:spPr/>
    </dgm:pt>
    <dgm:pt modelId="{96AD4638-B1F0-4063-9C70-BC036255C277}" type="pres">
      <dgm:prSet presAssocID="{30EF3B49-A161-4BCD-A210-D2D8C8041049}" presName="Name56" presStyleLbl="parChTrans1D2" presStyleIdx="1" presStyleCnt="3"/>
      <dgm:spPr/>
    </dgm:pt>
    <dgm:pt modelId="{5DAB6F98-9D39-4574-86ED-AB5F90C20243}" type="pres">
      <dgm:prSet presAssocID="{D576AAE0-F931-4B23-B762-9C186AE1C60A}" presName="text0" presStyleLbl="node1" presStyleIdx="2" presStyleCnt="4" custScaleX="183402" custScaleY="75763" custRadScaleRad="79540" custRadScaleInc="15751">
        <dgm:presLayoutVars>
          <dgm:bulletEnabled val="1"/>
        </dgm:presLayoutVars>
      </dgm:prSet>
      <dgm:spPr/>
    </dgm:pt>
    <dgm:pt modelId="{B88061F5-2099-4D49-9D41-9665891A1609}" type="pres">
      <dgm:prSet presAssocID="{8639AFFF-08B6-4ACE-9CBC-D65A56FE6EF4}" presName="Name56" presStyleLbl="parChTrans1D2" presStyleIdx="2" presStyleCnt="3"/>
      <dgm:spPr/>
    </dgm:pt>
    <dgm:pt modelId="{C79A423E-6C00-4961-A2DC-E2B692FCB411}" type="pres">
      <dgm:prSet presAssocID="{40DDFA7C-5F48-4EB5-BA32-68FB40622C9C}" presName="text0" presStyleLbl="node1" presStyleIdx="3" presStyleCnt="4" custScaleX="195535" custScaleY="72122" custRadScaleRad="73204" custRadScaleInc="-21398">
        <dgm:presLayoutVars>
          <dgm:bulletEnabled val="1"/>
        </dgm:presLayoutVars>
      </dgm:prSet>
      <dgm:spPr/>
    </dgm:pt>
  </dgm:ptLst>
  <dgm:cxnLst>
    <dgm:cxn modelId="{E66D0608-E743-4411-8D36-074B6DD92447}" type="presOf" srcId="{BA49C123-1C63-47BD-ACD2-5558BADE7917}" destId="{3DB1C0BE-39F3-4359-B3A9-6C132B78CC20}" srcOrd="0" destOrd="0" presId="urn:microsoft.com/office/officeart/2008/layout/RadialCluster"/>
    <dgm:cxn modelId="{F408E51E-FCB6-43D0-8D97-4A5025575AEC}" srcId="{BA49C123-1C63-47BD-ACD2-5558BADE7917}" destId="{40DDFA7C-5F48-4EB5-BA32-68FB40622C9C}" srcOrd="2" destOrd="0" parTransId="{8639AFFF-08B6-4ACE-9CBC-D65A56FE6EF4}" sibTransId="{9A2CC3F0-D6A1-4934-80F6-3496CECF5350}"/>
    <dgm:cxn modelId="{38F15027-2D37-4B9C-B9D9-DC1DA7F0D542}" type="presOf" srcId="{8639AFFF-08B6-4ACE-9CBC-D65A56FE6EF4}" destId="{B88061F5-2099-4D49-9D41-9665891A1609}" srcOrd="0" destOrd="0" presId="urn:microsoft.com/office/officeart/2008/layout/RadialCluster"/>
    <dgm:cxn modelId="{554F3B35-FF3C-44BA-9FA2-424ED1978191}" type="presOf" srcId="{D576AAE0-F931-4B23-B762-9C186AE1C60A}" destId="{5DAB6F98-9D39-4574-86ED-AB5F90C20243}" srcOrd="0" destOrd="0" presId="urn:microsoft.com/office/officeart/2008/layout/RadialCluster"/>
    <dgm:cxn modelId="{27777B40-9B91-4D27-BBDD-320EBE4D7170}" type="presOf" srcId="{0A16F8D9-4A46-4A79-8719-1EE98F2A3D02}" destId="{31F434E7-B3DC-4E94-B760-C1987E679965}" srcOrd="0" destOrd="0" presId="urn:microsoft.com/office/officeart/2008/layout/RadialCluster"/>
    <dgm:cxn modelId="{33ED6441-F1A3-4B3B-93F8-CE0F5B60528B}" srcId="{BA49C123-1C63-47BD-ACD2-5558BADE7917}" destId="{0A16F8D9-4A46-4A79-8719-1EE98F2A3D02}" srcOrd="0" destOrd="0" parTransId="{DA7A0BAF-BEA3-48BF-ABF6-2C30C3CFFDB4}" sibTransId="{3606CD06-8E4C-469D-BB6C-080A2B48B48F}"/>
    <dgm:cxn modelId="{9AE192B0-C5AE-43F8-B8ED-29586FE9A5F3}" type="presOf" srcId="{40DDFA7C-5F48-4EB5-BA32-68FB40622C9C}" destId="{C79A423E-6C00-4961-A2DC-E2B692FCB411}" srcOrd="0" destOrd="0" presId="urn:microsoft.com/office/officeart/2008/layout/RadialCluster"/>
    <dgm:cxn modelId="{6F29C8B0-F4F2-420F-B96B-DC0DBD55F4D9}" type="presOf" srcId="{30EF3B49-A161-4BCD-A210-D2D8C8041049}" destId="{96AD4638-B1F0-4063-9C70-BC036255C277}" srcOrd="0" destOrd="0" presId="urn:microsoft.com/office/officeart/2008/layout/RadialCluster"/>
    <dgm:cxn modelId="{AB34E2B8-FD23-48DE-8700-A52C4D4A9034}" srcId="{BA49C123-1C63-47BD-ACD2-5558BADE7917}" destId="{D576AAE0-F931-4B23-B762-9C186AE1C60A}" srcOrd="1" destOrd="0" parTransId="{30EF3B49-A161-4BCD-A210-D2D8C8041049}" sibTransId="{A135D218-9D45-4AAE-A734-8C946880EE17}"/>
    <dgm:cxn modelId="{E333AEC7-B3EE-4B16-A54A-669B01956F09}" type="presOf" srcId="{43502409-7B39-4DF0-A243-4FDA0349C64C}" destId="{F6F92DAB-0063-43B9-9A36-AE875ED91CD4}" srcOrd="0" destOrd="0" presId="urn:microsoft.com/office/officeart/2008/layout/RadialCluster"/>
    <dgm:cxn modelId="{20217DF3-A772-4103-B2B3-28489D12CDDC}" srcId="{43502409-7B39-4DF0-A243-4FDA0349C64C}" destId="{BA49C123-1C63-47BD-ACD2-5558BADE7917}" srcOrd="0" destOrd="0" parTransId="{45D41172-3A22-4CEC-AA6C-CC7B0512DFE7}" sibTransId="{B7591247-709B-44F0-B95C-E5E36B953C66}"/>
    <dgm:cxn modelId="{6C7582FA-5774-429F-A13E-5F1C76628DB6}" type="presOf" srcId="{DA7A0BAF-BEA3-48BF-ABF6-2C30C3CFFDB4}" destId="{2C191888-73DA-4C14-B290-7ABC4D75C116}" srcOrd="0" destOrd="0" presId="urn:microsoft.com/office/officeart/2008/layout/RadialCluster"/>
    <dgm:cxn modelId="{29D20429-9F71-4053-BF1A-44AB31B58459}" type="presParOf" srcId="{F6F92DAB-0063-43B9-9A36-AE875ED91CD4}" destId="{2CD8323A-8DCA-4D77-B238-FC10DA2E4426}" srcOrd="0" destOrd="0" presId="urn:microsoft.com/office/officeart/2008/layout/RadialCluster"/>
    <dgm:cxn modelId="{B3BC4985-C86F-4E19-A375-B0BFF9E06DB6}" type="presParOf" srcId="{2CD8323A-8DCA-4D77-B238-FC10DA2E4426}" destId="{3DB1C0BE-39F3-4359-B3A9-6C132B78CC20}" srcOrd="0" destOrd="0" presId="urn:microsoft.com/office/officeart/2008/layout/RadialCluster"/>
    <dgm:cxn modelId="{795927A5-A780-4F6A-B043-99487501E464}" type="presParOf" srcId="{2CD8323A-8DCA-4D77-B238-FC10DA2E4426}" destId="{2C191888-73DA-4C14-B290-7ABC4D75C116}" srcOrd="1" destOrd="0" presId="urn:microsoft.com/office/officeart/2008/layout/RadialCluster"/>
    <dgm:cxn modelId="{9D318C39-C4DF-4A98-8CE9-25F6C979F888}" type="presParOf" srcId="{2CD8323A-8DCA-4D77-B238-FC10DA2E4426}" destId="{31F434E7-B3DC-4E94-B760-C1987E679965}" srcOrd="2" destOrd="0" presId="urn:microsoft.com/office/officeart/2008/layout/RadialCluster"/>
    <dgm:cxn modelId="{92110BD7-0376-4B8A-94EC-06A9E650D354}" type="presParOf" srcId="{2CD8323A-8DCA-4D77-B238-FC10DA2E4426}" destId="{96AD4638-B1F0-4063-9C70-BC036255C277}" srcOrd="3" destOrd="0" presId="urn:microsoft.com/office/officeart/2008/layout/RadialCluster"/>
    <dgm:cxn modelId="{BD732CA9-FA6D-4B34-8041-FBF97D5035BF}" type="presParOf" srcId="{2CD8323A-8DCA-4D77-B238-FC10DA2E4426}" destId="{5DAB6F98-9D39-4574-86ED-AB5F90C20243}" srcOrd="4" destOrd="0" presId="urn:microsoft.com/office/officeart/2008/layout/RadialCluster"/>
    <dgm:cxn modelId="{C8C4942B-F575-42B0-820E-ACB800597B0C}" type="presParOf" srcId="{2CD8323A-8DCA-4D77-B238-FC10DA2E4426}" destId="{B88061F5-2099-4D49-9D41-9665891A1609}" srcOrd="5" destOrd="0" presId="urn:microsoft.com/office/officeart/2008/layout/RadialCluster"/>
    <dgm:cxn modelId="{1F3C8462-58F8-4FAC-A1CE-01DA43FB63EC}" type="presParOf" srcId="{2CD8323A-8DCA-4D77-B238-FC10DA2E4426}" destId="{C79A423E-6C00-4961-A2DC-E2B692FCB41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9BF1A-FB5F-489D-BBE9-0DACFA060DB7}">
      <dsp:nvSpPr>
        <dsp:cNvPr id="0" name=""/>
        <dsp:cNvSpPr/>
      </dsp:nvSpPr>
      <dsp:spPr>
        <a:xfrm>
          <a:off x="2929563" y="2498557"/>
          <a:ext cx="1124285" cy="1124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/>
            <a:t>ΚΕΚΑ</a:t>
          </a:r>
        </a:p>
      </dsp:txBody>
      <dsp:txXfrm>
        <a:off x="3094211" y="2663205"/>
        <a:ext cx="794989" cy="794989"/>
      </dsp:txXfrm>
    </dsp:sp>
    <dsp:sp modelId="{DA794E2D-9ACC-48A8-84A3-F452FB0B7B51}">
      <dsp:nvSpPr>
        <dsp:cNvPr id="0" name=""/>
        <dsp:cNvSpPr/>
      </dsp:nvSpPr>
      <dsp:spPr>
        <a:xfrm rot="16200000">
          <a:off x="3203291" y="1779575"/>
          <a:ext cx="576829" cy="38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3260630" y="1913365"/>
        <a:ext cx="462152" cy="229354"/>
      </dsp:txXfrm>
    </dsp:sp>
    <dsp:sp modelId="{E6A59EB0-2A82-4360-B408-DAA0AB7D3AA5}">
      <dsp:nvSpPr>
        <dsp:cNvPr id="0" name=""/>
        <dsp:cNvSpPr/>
      </dsp:nvSpPr>
      <dsp:spPr>
        <a:xfrm>
          <a:off x="2504246" y="4843"/>
          <a:ext cx="1974919" cy="14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Υπουργείο Οικονομικών</a:t>
          </a:r>
        </a:p>
      </dsp:txBody>
      <dsp:txXfrm>
        <a:off x="2793466" y="210653"/>
        <a:ext cx="1396479" cy="993736"/>
      </dsp:txXfrm>
    </dsp:sp>
    <dsp:sp modelId="{96B71A3E-F754-40A2-9BAD-1EE7B541749E}">
      <dsp:nvSpPr>
        <dsp:cNvPr id="0" name=""/>
        <dsp:cNvSpPr/>
      </dsp:nvSpPr>
      <dsp:spPr>
        <a:xfrm rot="18900000">
          <a:off x="3974035" y="2098827"/>
          <a:ext cx="576829" cy="38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3990829" y="2215822"/>
        <a:ext cx="462152" cy="229354"/>
      </dsp:txXfrm>
    </dsp:sp>
    <dsp:sp modelId="{3C53B404-9758-44E2-ABB0-A47F74E4C020}">
      <dsp:nvSpPr>
        <dsp:cNvPr id="0" name=""/>
        <dsp:cNvSpPr/>
      </dsp:nvSpPr>
      <dsp:spPr>
        <a:xfrm>
          <a:off x="4452976" y="694073"/>
          <a:ext cx="1405356" cy="14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Υπουργείο Ανάπτυξης και Επενδύσεων</a:t>
          </a:r>
        </a:p>
      </dsp:txBody>
      <dsp:txXfrm>
        <a:off x="4658786" y="899883"/>
        <a:ext cx="993736" cy="993736"/>
      </dsp:txXfrm>
    </dsp:sp>
    <dsp:sp modelId="{D997843F-A2C0-4EAB-B610-F2EED23A6583}">
      <dsp:nvSpPr>
        <dsp:cNvPr id="0" name=""/>
        <dsp:cNvSpPr/>
      </dsp:nvSpPr>
      <dsp:spPr>
        <a:xfrm>
          <a:off x="4293287" y="2869571"/>
          <a:ext cx="576829" cy="38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4293287" y="2946022"/>
        <a:ext cx="462152" cy="229354"/>
      </dsp:txXfrm>
    </dsp:sp>
    <dsp:sp modelId="{34545EF2-9776-454E-A680-311BEF5CA993}">
      <dsp:nvSpPr>
        <dsp:cNvPr id="0" name=""/>
        <dsp:cNvSpPr/>
      </dsp:nvSpPr>
      <dsp:spPr>
        <a:xfrm>
          <a:off x="5142206" y="2358021"/>
          <a:ext cx="1405356" cy="14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ΕΛΓΑ</a:t>
          </a:r>
        </a:p>
      </dsp:txBody>
      <dsp:txXfrm>
        <a:off x="5348016" y="2563831"/>
        <a:ext cx="993736" cy="993736"/>
      </dsp:txXfrm>
    </dsp:sp>
    <dsp:sp modelId="{6111D24A-A8EB-460F-8A04-6C36FB050098}">
      <dsp:nvSpPr>
        <dsp:cNvPr id="0" name=""/>
        <dsp:cNvSpPr/>
      </dsp:nvSpPr>
      <dsp:spPr>
        <a:xfrm rot="2700000">
          <a:off x="3974035" y="3640315"/>
          <a:ext cx="576829" cy="38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3990829" y="3676222"/>
        <a:ext cx="462152" cy="229354"/>
      </dsp:txXfrm>
    </dsp:sp>
    <dsp:sp modelId="{1B4E6A92-0873-4281-87AC-E8E9BAB999E2}">
      <dsp:nvSpPr>
        <dsp:cNvPr id="0" name=""/>
        <dsp:cNvSpPr/>
      </dsp:nvSpPr>
      <dsp:spPr>
        <a:xfrm>
          <a:off x="4452976" y="4021970"/>
          <a:ext cx="1405356" cy="14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…..</a:t>
          </a:r>
        </a:p>
      </dsp:txBody>
      <dsp:txXfrm>
        <a:off x="4658786" y="4227780"/>
        <a:ext cx="993736" cy="993736"/>
      </dsp:txXfrm>
    </dsp:sp>
    <dsp:sp modelId="{957601F2-A87D-42E2-A299-9BF98E0DC9E8}">
      <dsp:nvSpPr>
        <dsp:cNvPr id="0" name=""/>
        <dsp:cNvSpPr/>
      </dsp:nvSpPr>
      <dsp:spPr>
        <a:xfrm rot="5400000">
          <a:off x="3203291" y="3959567"/>
          <a:ext cx="576829" cy="38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3260630" y="3978680"/>
        <a:ext cx="462152" cy="229354"/>
      </dsp:txXfrm>
    </dsp:sp>
    <dsp:sp modelId="{9D89ECE8-4C53-4693-BFBE-7D302D768D94}">
      <dsp:nvSpPr>
        <dsp:cNvPr id="0" name=""/>
        <dsp:cNvSpPr/>
      </dsp:nvSpPr>
      <dsp:spPr>
        <a:xfrm>
          <a:off x="2789028" y="4711200"/>
          <a:ext cx="1405356" cy="14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…..</a:t>
          </a:r>
          <a:endParaRPr lang="el-GR" sz="1300" kern="1200" dirty="0"/>
        </a:p>
      </dsp:txBody>
      <dsp:txXfrm>
        <a:off x="2994838" y="4917010"/>
        <a:ext cx="993736" cy="993736"/>
      </dsp:txXfrm>
    </dsp:sp>
    <dsp:sp modelId="{44D3B6C6-408F-4607-B955-C32895CEF9E7}">
      <dsp:nvSpPr>
        <dsp:cNvPr id="0" name=""/>
        <dsp:cNvSpPr/>
      </dsp:nvSpPr>
      <dsp:spPr>
        <a:xfrm rot="8100000">
          <a:off x="2432548" y="3640315"/>
          <a:ext cx="576829" cy="38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 rot="10800000">
        <a:off x="2530431" y="3676222"/>
        <a:ext cx="462152" cy="229354"/>
      </dsp:txXfrm>
    </dsp:sp>
    <dsp:sp modelId="{2858C987-ECB0-432D-8EC9-69304EDC8B03}">
      <dsp:nvSpPr>
        <dsp:cNvPr id="0" name=""/>
        <dsp:cNvSpPr/>
      </dsp:nvSpPr>
      <dsp:spPr>
        <a:xfrm>
          <a:off x="1125079" y="4021970"/>
          <a:ext cx="1405356" cy="14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Υπουργείο Αγροτικής Ανάπτυξης και Τροφίμων</a:t>
          </a:r>
        </a:p>
      </dsp:txBody>
      <dsp:txXfrm>
        <a:off x="1330889" y="4227780"/>
        <a:ext cx="993736" cy="993736"/>
      </dsp:txXfrm>
    </dsp:sp>
    <dsp:sp modelId="{C07E4596-9FE3-491F-AAE3-0A90320F2ABD}">
      <dsp:nvSpPr>
        <dsp:cNvPr id="0" name=""/>
        <dsp:cNvSpPr/>
      </dsp:nvSpPr>
      <dsp:spPr>
        <a:xfrm rot="10800000">
          <a:off x="2113295" y="2869571"/>
          <a:ext cx="576829" cy="38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 rot="10800000">
        <a:off x="2227972" y="2946022"/>
        <a:ext cx="462152" cy="229354"/>
      </dsp:txXfrm>
    </dsp:sp>
    <dsp:sp modelId="{83C79F1C-48D1-432C-B0B3-7429F4970603}">
      <dsp:nvSpPr>
        <dsp:cNvPr id="0" name=""/>
        <dsp:cNvSpPr/>
      </dsp:nvSpPr>
      <dsp:spPr>
        <a:xfrm>
          <a:off x="435849" y="2358021"/>
          <a:ext cx="1405356" cy="14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Υπουργείο Εσωτερικών</a:t>
          </a:r>
        </a:p>
      </dsp:txBody>
      <dsp:txXfrm>
        <a:off x="641659" y="2563831"/>
        <a:ext cx="993736" cy="993736"/>
      </dsp:txXfrm>
    </dsp:sp>
    <dsp:sp modelId="{B3E475A1-BB8B-4B5B-896D-CAB40FED9EF9}">
      <dsp:nvSpPr>
        <dsp:cNvPr id="0" name=""/>
        <dsp:cNvSpPr/>
      </dsp:nvSpPr>
      <dsp:spPr>
        <a:xfrm rot="13500000">
          <a:off x="2432548" y="2098827"/>
          <a:ext cx="576829" cy="38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 rot="10800000">
        <a:off x="2530431" y="2215822"/>
        <a:ext cx="462152" cy="229354"/>
      </dsp:txXfrm>
    </dsp:sp>
    <dsp:sp modelId="{CEB5EFE5-2AA8-483C-84AB-7186F4A4D0E1}">
      <dsp:nvSpPr>
        <dsp:cNvPr id="0" name=""/>
        <dsp:cNvSpPr/>
      </dsp:nvSpPr>
      <dsp:spPr>
        <a:xfrm>
          <a:off x="1125079" y="694073"/>
          <a:ext cx="1405356" cy="14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Υπουργείο Υποδομών και Μεταφορών</a:t>
          </a:r>
        </a:p>
      </dsp:txBody>
      <dsp:txXfrm>
        <a:off x="1330889" y="899883"/>
        <a:ext cx="993736" cy="993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1C0BE-39F3-4359-B3A9-6C132B78CC20}">
      <dsp:nvSpPr>
        <dsp:cNvPr id="0" name=""/>
        <dsp:cNvSpPr/>
      </dsp:nvSpPr>
      <dsp:spPr>
        <a:xfrm>
          <a:off x="2456206" y="2346188"/>
          <a:ext cx="2002795" cy="1541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Περιφέρεια</a:t>
          </a:r>
        </a:p>
      </dsp:txBody>
      <dsp:txXfrm>
        <a:off x="2456206" y="2346188"/>
        <a:ext cx="2002795" cy="1541469"/>
      </dsp:txXfrm>
    </dsp:sp>
    <dsp:sp modelId="{2C191888-73DA-4C14-B290-7ABC4D75C116}">
      <dsp:nvSpPr>
        <dsp:cNvPr id="0" name=""/>
        <dsp:cNvSpPr/>
      </dsp:nvSpPr>
      <dsp:spPr>
        <a:xfrm rot="16134656">
          <a:off x="3036022" y="1946920"/>
          <a:ext cx="7986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86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434E7-B3DC-4E94-B760-C1987E679965}">
      <dsp:nvSpPr>
        <dsp:cNvPr id="0" name=""/>
        <dsp:cNvSpPr/>
      </dsp:nvSpPr>
      <dsp:spPr>
        <a:xfrm>
          <a:off x="2165372" y="424611"/>
          <a:ext cx="2503450" cy="1123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Υπουργείο Οικονομικών</a:t>
          </a:r>
        </a:p>
      </dsp:txBody>
      <dsp:txXfrm>
        <a:off x="2165372" y="424611"/>
        <a:ext cx="2503450" cy="1123041"/>
      </dsp:txXfrm>
    </dsp:sp>
    <dsp:sp modelId="{96AD4638-B1F0-4063-9C70-BC036255C277}">
      <dsp:nvSpPr>
        <dsp:cNvPr id="0" name=""/>
        <dsp:cNvSpPr/>
      </dsp:nvSpPr>
      <dsp:spPr>
        <a:xfrm rot="3067092">
          <a:off x="3876420" y="4311467"/>
          <a:ext cx="10888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88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B6F98-9D39-4574-86ED-AB5F90C20243}">
      <dsp:nvSpPr>
        <dsp:cNvPr id="0" name=""/>
        <dsp:cNvSpPr/>
      </dsp:nvSpPr>
      <dsp:spPr>
        <a:xfrm>
          <a:off x="4016604" y="4735277"/>
          <a:ext cx="2237251" cy="924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Επιτροπές Κρατικής Αρωγής</a:t>
          </a:r>
        </a:p>
      </dsp:txBody>
      <dsp:txXfrm>
        <a:off x="4016604" y="4735277"/>
        <a:ext cx="2237251" cy="924204"/>
      </dsp:txXfrm>
    </dsp:sp>
    <dsp:sp modelId="{B88061F5-2099-4D49-9D41-9665891A1609}">
      <dsp:nvSpPr>
        <dsp:cNvPr id="0" name=""/>
        <dsp:cNvSpPr/>
      </dsp:nvSpPr>
      <dsp:spPr>
        <a:xfrm rot="7609895">
          <a:off x="2032681" y="4311849"/>
          <a:ext cx="10599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99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A423E-6C00-4961-A2DC-E2B692FCB411}">
      <dsp:nvSpPr>
        <dsp:cNvPr id="0" name=""/>
        <dsp:cNvSpPr/>
      </dsp:nvSpPr>
      <dsp:spPr>
        <a:xfrm>
          <a:off x="722864" y="4736042"/>
          <a:ext cx="2385257" cy="879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Περιφερειακός Συντονιστής</a:t>
          </a:r>
        </a:p>
      </dsp:txBody>
      <dsp:txXfrm>
        <a:off x="722864" y="4736042"/>
        <a:ext cx="2385257" cy="879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1D193A-12BD-47D5-8898-8052F0E3BE4A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1601B9-2A6E-4414-906B-DCE590CF3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65A842-0D89-4366-9DCC-BCE94BDEFFE0}" type="datetimeFigureOut">
              <a:rPr lang="el-GR"/>
              <a:pPr>
                <a:defRPr/>
              </a:pPr>
              <a:t>20/2/2023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1014B9-ADA3-4573-B2F8-1F337BBBB60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A831-3F01-46E6-82DD-32EC724D6685}" type="slidenum">
              <a:rPr lang="el-GR" altLang="en-US" smtClean="0"/>
              <a:pPr/>
              <a:t>1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53197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A831-3F01-46E6-82DD-32EC724D6685}" type="slidenum">
              <a:rPr lang="el-GR" altLang="en-US" smtClean="0"/>
              <a:pPr/>
              <a:t>10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5630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A831-3F01-46E6-82DD-32EC724D6685}" type="slidenum">
              <a:rPr lang="el-GR" altLang="en-US" smtClean="0"/>
              <a:pPr/>
              <a:t>2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6519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A831-3F01-46E6-82DD-32EC724D6685}" type="slidenum">
              <a:rPr lang="el-GR" altLang="en-US" smtClean="0"/>
              <a:pPr/>
              <a:t>3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6009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A831-3F01-46E6-82DD-32EC724D6685}" type="slidenum">
              <a:rPr lang="el-GR" altLang="en-US" smtClean="0"/>
              <a:pPr/>
              <a:t>4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6776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A831-3F01-46E6-82DD-32EC724D6685}" type="slidenum">
              <a:rPr lang="el-GR" altLang="en-US" smtClean="0"/>
              <a:pPr/>
              <a:t>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91230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DA831-3F01-46E6-82DD-32EC724D6685}" type="slidenum">
              <a:rPr kumimoji="0" lang="el-G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21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DA831-3F01-46E6-82DD-32EC724D6685}" type="slidenum">
              <a:rPr kumimoji="0" lang="el-G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47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A831-3F01-46E6-82DD-32EC724D6685}" type="slidenum">
              <a:rPr lang="el-GR" altLang="en-US" smtClean="0"/>
              <a:pPr/>
              <a:t>8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70769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DA831-3F01-46E6-82DD-32EC724D6685}" type="slidenum">
              <a:rPr kumimoji="0" lang="el-G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2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5820-8C04-484D-B575-0FCCDEE4C1B7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934A-570F-4F80-81F1-51ACDA22EC7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64FD8-6BCD-402F-B258-A2B50AB48239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7567-8D10-4B9E-9039-1BB375D7DA8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11C68-EF6C-4409-BD03-8AAD8544F0F8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1D028-5B1E-4CDA-9DA1-A13A33BC1E0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32EB3-304A-4E21-AFD9-1CE3E956E06B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AB037-3548-4008-B7EA-8C6B502B35B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8A88-D64E-4538-ACA2-46FCBB06CF04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7AC8-E15F-40BA-8D27-3B8D6773A42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2CF3-AA6F-4607-B899-5DEC9DF67147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E32D1-666C-4585-9032-1EECBC7B72C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9938-D5D8-4BAF-9568-3BED6ACA7A5D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3C91-CBB3-4F1B-AFED-35FA425B314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D80BA-913C-4AFF-834D-8745FAB13628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F7B6-0B0B-4C7B-8975-123BABD7DED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1FA2F-5372-4A42-82FE-83DB0225E4B6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8C0C-F7EF-4217-B2FF-29FB80EF202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8030-8891-44C6-AE3B-51D256966E2A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A6FB0-32F6-45F6-A73D-2F2F61A05AC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42AB-C668-4388-A05F-3D388843C2FC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F81C-9970-4119-8162-3375A8E1C5A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1B3ECE-5B91-491C-9B63-EE616FF20E43}" type="datetime1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3414AD4-EA01-4D28-8667-3552D07A4DE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l-GR" sz="4000" b="1" dirty="0">
              <a:solidFill>
                <a:schemeClr val="accent4">
                  <a:lumMod val="75000"/>
                </a:schemeClr>
              </a:solidFill>
              <a:ea typeface="Georgia"/>
              <a:sym typeface="Georgia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800" y="1333500"/>
            <a:ext cx="1531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66110" y="3316741"/>
            <a:ext cx="555781" cy="48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algn="just" eaLnBrk="1" hangingPunct="1"/>
            <a:r>
              <a:rPr lang="el-GR" altLang="en-US" sz="2100"/>
              <a:t>   </a:t>
            </a:r>
            <a:endParaRPr lang="el-GR" altLang="en-US"/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l-GR" altLang="el-GR"/>
            </a:br>
            <a:endParaRPr lang="el-GR" altLang="el-GR"/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  <a:p>
            <a:br>
              <a:rPr lang="el-GR" altLang="el-GR"/>
            </a:br>
            <a:endParaRPr lang="el-GR" altLang="el-GR"/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FD153D9-5D70-44A4-8CCF-A242846DF438}" type="slidenum">
              <a:rPr lang="el-GR" altLang="el-GR" sz="1200">
                <a:solidFill>
                  <a:srgbClr val="898989"/>
                </a:solidFill>
              </a:rPr>
              <a:pPr algn="r" eaLnBrk="1" hangingPunct="1"/>
              <a:t>1</a:t>
            </a:fld>
            <a:endParaRPr lang="en-US" altLang="el-GR" sz="1200">
              <a:solidFill>
                <a:srgbClr val="898989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82696" y="1714500"/>
            <a:ext cx="14859000" cy="678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4500"/>
              </a:lnSpc>
              <a:spcAft>
                <a:spcPts val="1800"/>
              </a:spcAft>
              <a:buClr>
                <a:srgbClr val="FF0000"/>
              </a:buClr>
              <a:buSzPct val="11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ΚΡΑΤΙΚΗ ΑΡΩΓΗ</a:t>
            </a:r>
          </a:p>
          <a:p>
            <a:pPr algn="ctr">
              <a:lnSpc>
                <a:spcPts val="4500"/>
              </a:lnSpc>
              <a:spcAft>
                <a:spcPts val="1800"/>
              </a:spcAft>
              <a:buClr>
                <a:srgbClr val="FF0000"/>
              </a:buClr>
              <a:buSzPct val="11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ΣΤΗΡΙΞΗ ΜΕΤΑ ΑΠΟ ΘΕΟΜΗΝΙΕΣ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47800" y="1714500"/>
            <a:ext cx="307187" cy="6781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25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Κρατική αρωγή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57300" y="1333501"/>
            <a:ext cx="161016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88413" y="3316288"/>
            <a:ext cx="51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algn="just" eaLnBrk="1" hangingPunct="1"/>
            <a:r>
              <a:rPr lang="el-GR" altLang="en-US" sz="2100">
                <a:latin typeface="Calibri" pitchFamily="34" charset="0"/>
                <a:cs typeface="Times New Roman" pitchFamily="18" charset="0"/>
              </a:rPr>
              <a:t>   </a:t>
            </a:r>
            <a:endParaRPr lang="el-GR" altLang="en-US"/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l-GR" altLang="el-GR"/>
            </a:br>
            <a:endParaRPr lang="el-GR" altLang="el-GR"/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  <a:p>
            <a:br>
              <a:rPr lang="el-GR" altLang="el-GR"/>
            </a:br>
            <a:endParaRPr lang="el-GR" altLang="el-GR"/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FD153D9-5D70-44A4-8CCF-A242846DF438}" type="slidenum">
              <a:rPr lang="el-GR" altLang="el-GR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10</a:t>
            </a:fld>
            <a:endParaRPr lang="en-US" alt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38300" y="2705100"/>
            <a:ext cx="15621000" cy="6434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4000"/>
              </a:lnSpc>
              <a:spcAft>
                <a:spcPts val="18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2060"/>
                </a:solidFill>
              </a:rPr>
              <a:t>Απλοποίηση – τυποποίηση – μείωση βαρών </a:t>
            </a:r>
            <a:r>
              <a:rPr lang="el-GR" sz="2400" dirty="0">
                <a:solidFill>
                  <a:srgbClr val="002060"/>
                </a:solidFill>
              </a:rPr>
              <a:t>για πολίτη</a:t>
            </a:r>
          </a:p>
          <a:p>
            <a:pPr marL="342900" indent="-342900">
              <a:lnSpc>
                <a:spcPct val="114000"/>
              </a:lnSpc>
              <a:spcAft>
                <a:spcPts val="18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2060"/>
                </a:solidFill>
              </a:rPr>
              <a:t>Εθνικό μητρώο στελεχών</a:t>
            </a:r>
            <a:r>
              <a:rPr lang="el-GR" sz="2400" dirty="0">
                <a:solidFill>
                  <a:srgbClr val="002060"/>
                </a:solidFill>
              </a:rPr>
              <a:t> επιτροπών κρατικής αρωγής</a:t>
            </a:r>
          </a:p>
          <a:p>
            <a:pPr marL="342900" indent="-342900">
              <a:lnSpc>
                <a:spcPct val="114000"/>
              </a:lnSpc>
              <a:spcAft>
                <a:spcPts val="18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2060"/>
                </a:solidFill>
              </a:rPr>
              <a:t>Ψηφιοποίηση</a:t>
            </a:r>
            <a:r>
              <a:rPr lang="el-GR" sz="2400" dirty="0">
                <a:solidFill>
                  <a:srgbClr val="002060"/>
                </a:solidFill>
              </a:rPr>
              <a:t> - ηλεκτρονική </a:t>
            </a:r>
            <a:r>
              <a:rPr lang="el-GR" sz="2400" b="1" dirty="0">
                <a:solidFill>
                  <a:srgbClr val="002060"/>
                </a:solidFill>
              </a:rPr>
              <a:t>πλατφόρμα </a:t>
            </a:r>
            <a:r>
              <a:rPr lang="el-GR" sz="2400" dirty="0">
                <a:solidFill>
                  <a:srgbClr val="002060"/>
                </a:solidFill>
              </a:rPr>
              <a:t>κρατικής αρωγής</a:t>
            </a:r>
          </a:p>
          <a:p>
            <a:pPr marL="342900" indent="-342900">
              <a:lnSpc>
                <a:spcPct val="114000"/>
              </a:lnSpc>
              <a:spcAft>
                <a:spcPts val="18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57300" y="2705100"/>
            <a:ext cx="307187" cy="64341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0BED06-1121-4F12-9A65-353644F01E00}"/>
              </a:ext>
            </a:extLst>
          </p:cNvPr>
          <p:cNvSpPr/>
          <p:nvPr/>
        </p:nvSpPr>
        <p:spPr>
          <a:xfrm>
            <a:off x="1257300" y="1506899"/>
            <a:ext cx="16021538" cy="9894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Επόμενα βήματα</a:t>
            </a:r>
          </a:p>
        </p:txBody>
      </p:sp>
    </p:spTree>
    <p:extLst>
      <p:ext uri="{BB962C8B-B14F-4D97-AF65-F5344CB8AC3E}">
        <p14:creationId xmlns:p14="http://schemas.microsoft.com/office/powerpoint/2010/main" val="5571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ea typeface="Georgia"/>
                <a:sym typeface="Georgia"/>
              </a:rPr>
              <a:t>Αναμόρφωση θεσμικού πλαισίου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800" y="1333500"/>
            <a:ext cx="1531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66110" y="3316741"/>
            <a:ext cx="555781" cy="48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algn="just" eaLnBrk="1" hangingPunct="1"/>
            <a:r>
              <a:rPr lang="el-GR" altLang="en-US" sz="2100"/>
              <a:t>   </a:t>
            </a:r>
            <a:endParaRPr lang="el-GR" altLang="en-US"/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l-GR" altLang="el-GR"/>
            </a:br>
            <a:endParaRPr lang="el-GR" altLang="el-GR"/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  <a:p>
            <a:br>
              <a:rPr lang="el-GR" altLang="el-GR"/>
            </a:br>
            <a:endParaRPr lang="el-GR" altLang="el-GR"/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FD153D9-5D70-44A4-8CCF-A242846DF438}" type="slidenum">
              <a:rPr lang="el-GR" altLang="el-GR" sz="1200">
                <a:solidFill>
                  <a:srgbClr val="898989"/>
                </a:solidFill>
              </a:rPr>
              <a:pPr algn="r" eaLnBrk="1" hangingPunct="1"/>
              <a:t>2</a:t>
            </a:fld>
            <a:endParaRPr lang="en-US" altLang="el-GR" sz="1200">
              <a:solidFill>
                <a:srgbClr val="898989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28800" y="2933700"/>
            <a:ext cx="14859000" cy="556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Ενιαίο </a:t>
            </a:r>
            <a:r>
              <a:rPr lang="el-GR" sz="2400" dirty="0">
                <a:solidFill>
                  <a:srgbClr val="002060"/>
                </a:solidFill>
              </a:rPr>
              <a:t>θεσμικό πλαίσιο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Αντιμετώπιση κατακερματισμού </a:t>
            </a:r>
            <a:r>
              <a:rPr lang="el-GR" sz="2400" dirty="0">
                <a:solidFill>
                  <a:srgbClr val="002060"/>
                </a:solidFill>
              </a:rPr>
              <a:t>αρμοδιοτήτων </a:t>
            </a:r>
            <a:endParaRPr lang="en-GB" sz="2400" dirty="0">
              <a:solidFill>
                <a:srgbClr val="002060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Ενοποίηση </a:t>
            </a:r>
            <a:r>
              <a:rPr lang="el-GR" sz="2400" dirty="0">
                <a:solidFill>
                  <a:srgbClr val="002060"/>
                </a:solidFill>
              </a:rPr>
              <a:t>υπό το Υπουργείο Οικονομικών –</a:t>
            </a:r>
            <a:r>
              <a:rPr lang="el-GR" sz="2400" b="1" dirty="0">
                <a:solidFill>
                  <a:srgbClr val="002060"/>
                </a:solidFill>
              </a:rPr>
              <a:t> </a:t>
            </a:r>
            <a:r>
              <a:rPr lang="el-GR" sz="2400" dirty="0">
                <a:solidFill>
                  <a:srgbClr val="002060"/>
                </a:solidFill>
              </a:rPr>
              <a:t>σύσταση</a:t>
            </a:r>
            <a:r>
              <a:rPr lang="el-GR" sz="2400" b="1" dirty="0">
                <a:solidFill>
                  <a:srgbClr val="002060"/>
                </a:solidFill>
              </a:rPr>
              <a:t> Διεύθυνσης Κρατικής Αρωγής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Αφορολόγητο και ακατάσχετο </a:t>
            </a:r>
            <a:r>
              <a:rPr lang="el-GR" sz="2400" dirty="0">
                <a:solidFill>
                  <a:srgbClr val="002060"/>
                </a:solidFill>
              </a:rPr>
              <a:t>των ενισχύσεων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Συντονισμός </a:t>
            </a:r>
            <a:r>
              <a:rPr lang="el-GR" sz="2400" dirty="0">
                <a:solidFill>
                  <a:srgbClr val="002060"/>
                </a:solidFill>
              </a:rPr>
              <a:t>μέτρων στήριξης σε κεντρικό και περιφερειακό επίπεδο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Επιτάχυνση </a:t>
            </a:r>
            <a:r>
              <a:rPr lang="el-GR" sz="2400" dirty="0">
                <a:solidFill>
                  <a:srgbClr val="002060"/>
                </a:solidFill>
              </a:rPr>
              <a:t>διαδικασιών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Άμεση</a:t>
            </a:r>
            <a:r>
              <a:rPr lang="el-GR" sz="2400" dirty="0">
                <a:solidFill>
                  <a:srgbClr val="002060"/>
                </a:solidFill>
              </a:rPr>
              <a:t> στήριξη πληγέντων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47800" y="2933700"/>
            <a:ext cx="307187" cy="556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0BED06-1121-4F12-9A65-353644F01E00}"/>
              </a:ext>
            </a:extLst>
          </p:cNvPr>
          <p:cNvSpPr/>
          <p:nvPr/>
        </p:nvSpPr>
        <p:spPr>
          <a:xfrm>
            <a:off x="1447800" y="1855355"/>
            <a:ext cx="15240000" cy="9894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Ν.4797/2021 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Κρατική Αρωγή</a:t>
            </a: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προς επιχειρήσεις και μη κερδοσκοπικού χαρακτήρα φορείς για θεομηνί</a:t>
            </a:r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ες</a:t>
            </a:r>
          </a:p>
        </p:txBody>
      </p:sp>
    </p:spTree>
    <p:extLst>
      <p:ext uri="{BB962C8B-B14F-4D97-AF65-F5344CB8AC3E}">
        <p14:creationId xmlns:p14="http://schemas.microsoft.com/office/powerpoint/2010/main" val="83670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Αναμόρφωση θεσμικού πλαισίου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57300" y="1333501"/>
            <a:ext cx="161016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88413" y="3316288"/>
            <a:ext cx="51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algn="just" eaLnBrk="1" hangingPunct="1"/>
            <a:r>
              <a:rPr lang="el-GR" altLang="en-US" sz="2100">
                <a:latin typeface="Calibri" pitchFamily="34" charset="0"/>
                <a:cs typeface="Times New Roman" pitchFamily="18" charset="0"/>
              </a:rPr>
              <a:t>   </a:t>
            </a:r>
            <a:endParaRPr lang="el-GR" altLang="en-US"/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l-GR" altLang="el-GR"/>
            </a:br>
            <a:endParaRPr lang="el-GR" altLang="el-GR"/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  <a:p>
            <a:br>
              <a:rPr lang="el-GR" altLang="el-GR"/>
            </a:br>
            <a:endParaRPr lang="el-GR" altLang="el-GR"/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FD153D9-5D70-44A4-8CCF-A242846DF438}" type="slidenum">
              <a:rPr lang="el-GR" altLang="el-GR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3</a:t>
            </a:fld>
            <a:endParaRPr lang="en-US" alt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38300" y="2705100"/>
            <a:ext cx="15621000" cy="6434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4000"/>
              </a:lnSpc>
              <a:spcAft>
                <a:spcPts val="24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2060"/>
                </a:solidFill>
              </a:rPr>
              <a:t>Προκαταβολή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%</a:t>
            </a:r>
            <a:r>
              <a:rPr lang="el-GR" sz="2400" dirty="0">
                <a:solidFill>
                  <a:srgbClr val="002060"/>
                </a:solidFill>
              </a:rPr>
              <a:t> της επιχορήγησης</a:t>
            </a:r>
            <a:endParaRPr lang="en-GB" sz="24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14000"/>
              </a:lnSpc>
              <a:spcAft>
                <a:spcPts val="24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2060"/>
                </a:solidFill>
              </a:rPr>
              <a:t>Πρώτη Αρωγή</a:t>
            </a:r>
            <a:r>
              <a:rPr lang="el-GR" sz="2400" dirty="0">
                <a:solidFill>
                  <a:srgbClr val="002060"/>
                </a:solidFill>
              </a:rPr>
              <a:t>: άμεση έκτακτη </a:t>
            </a:r>
            <a:r>
              <a:rPr lang="el-GR" sz="2400" b="1" dirty="0">
                <a:solidFill>
                  <a:srgbClr val="002060"/>
                </a:solidFill>
              </a:rPr>
              <a:t>εφάπαξ</a:t>
            </a:r>
            <a:r>
              <a:rPr lang="el-GR" sz="2400" dirty="0">
                <a:solidFill>
                  <a:srgbClr val="002060"/>
                </a:solidFill>
              </a:rPr>
              <a:t> ενίσχυση, ως </a:t>
            </a:r>
            <a:r>
              <a:rPr lang="el-GR" sz="2400" b="1" dirty="0">
                <a:solidFill>
                  <a:srgbClr val="002060"/>
                </a:solidFill>
              </a:rPr>
              <a:t>πρώτη αρωγή</a:t>
            </a:r>
            <a:endParaRPr lang="en-GB" sz="24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14000"/>
              </a:lnSpc>
              <a:spcAft>
                <a:spcPts val="24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</a:rPr>
              <a:t>Επιχορήγηση ζημιών </a:t>
            </a:r>
            <a:r>
              <a:rPr lang="el-GR" sz="2400" b="1" dirty="0">
                <a:solidFill>
                  <a:srgbClr val="002060"/>
                </a:solidFill>
              </a:rPr>
              <a:t>αγροτικών εκμεταλλεύσεων</a:t>
            </a:r>
            <a:r>
              <a:rPr lang="el-GR" sz="2400" dirty="0">
                <a:solidFill>
                  <a:srgbClr val="002060"/>
                </a:solidFill>
              </a:rPr>
              <a:t> και </a:t>
            </a:r>
            <a:r>
              <a:rPr lang="el-GR" sz="2400" b="1" dirty="0">
                <a:solidFill>
                  <a:srgbClr val="002060"/>
                </a:solidFill>
              </a:rPr>
              <a:t>μη κατά κύριο επάγγελμα αγροτών</a:t>
            </a:r>
          </a:p>
          <a:p>
            <a:pPr marL="342900" lvl="0" indent="-342900">
              <a:lnSpc>
                <a:spcPct val="114000"/>
              </a:lnSpc>
              <a:spcAft>
                <a:spcPts val="24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</a:rPr>
              <a:t>Δυνατότητα</a:t>
            </a:r>
            <a:r>
              <a:rPr lang="el-GR" sz="2400" b="1" dirty="0">
                <a:solidFill>
                  <a:srgbClr val="002060"/>
                </a:solidFill>
              </a:rPr>
              <a:t> κάλυψης ζημιών </a:t>
            </a:r>
            <a:r>
              <a:rPr lang="el-GR" sz="2400" dirty="0">
                <a:solidFill>
                  <a:srgbClr val="002060"/>
                </a:solidFill>
              </a:rPr>
              <a:t>που καλύπτονταν από </a:t>
            </a:r>
            <a:r>
              <a:rPr lang="el-GR" sz="2400" b="1" dirty="0">
                <a:solidFill>
                  <a:srgbClr val="002060"/>
                </a:solidFill>
              </a:rPr>
              <a:t>ΕΛΓΑ - ΚΟΕ </a:t>
            </a:r>
            <a:r>
              <a:rPr lang="el-GR" sz="2400" dirty="0">
                <a:solidFill>
                  <a:srgbClr val="002060"/>
                </a:solidFill>
              </a:rPr>
              <a:t>(Κρατικές Οικονομικές Ενισχύσεις)</a:t>
            </a:r>
          </a:p>
          <a:p>
            <a:pPr marL="342900" lvl="0" indent="-342900">
              <a:lnSpc>
                <a:spcPct val="114000"/>
              </a:lnSpc>
              <a:spcAft>
                <a:spcPts val="24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2060"/>
                </a:solidFill>
              </a:rPr>
              <a:t>Ειδική διαδικασία </a:t>
            </a:r>
            <a:r>
              <a:rPr lang="el-GR" sz="2400" dirty="0">
                <a:solidFill>
                  <a:srgbClr val="002060"/>
                </a:solidFill>
              </a:rPr>
              <a:t>επιχορήγησης ζημιών σε </a:t>
            </a:r>
            <a:r>
              <a:rPr lang="el-GR" sz="2400" b="1" dirty="0">
                <a:solidFill>
                  <a:srgbClr val="002060"/>
                </a:solidFill>
              </a:rPr>
              <a:t>πολυετείς καλλιέργειες</a:t>
            </a:r>
          </a:p>
          <a:p>
            <a:pPr marL="342900" lvl="0" indent="-342900">
              <a:lnSpc>
                <a:spcPct val="114000"/>
              </a:lnSpc>
              <a:spcAft>
                <a:spcPts val="24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2060"/>
                </a:solidFill>
              </a:rPr>
              <a:t>Οριοθέτηση </a:t>
            </a:r>
            <a:r>
              <a:rPr lang="el-GR" sz="2400" dirty="0">
                <a:solidFill>
                  <a:srgbClr val="002060"/>
                </a:solidFill>
              </a:rPr>
              <a:t>αγροτικών εκμεταλλεύσεων για επιχορήγηση</a:t>
            </a:r>
            <a:endParaRPr lang="en-US" sz="24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14000"/>
              </a:lnSpc>
              <a:spcAft>
                <a:spcPts val="24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2060"/>
                </a:solidFill>
              </a:rPr>
              <a:t>Απλοποίηση</a:t>
            </a:r>
            <a:r>
              <a:rPr lang="el-GR" sz="2400" dirty="0">
                <a:solidFill>
                  <a:srgbClr val="002060"/>
                </a:solidFill>
              </a:rPr>
              <a:t> διαδικασίας: Τυποποίηση – αυτεπάγγελτη αναζήτηση δικαιολογητικών</a:t>
            </a:r>
          </a:p>
          <a:p>
            <a:pPr marL="342900" lvl="0" indent="-342900">
              <a:lnSpc>
                <a:spcPct val="114000"/>
              </a:lnSpc>
              <a:spcAft>
                <a:spcPts val="24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</a:rPr>
              <a:t>Κίνητρα </a:t>
            </a:r>
            <a:r>
              <a:rPr lang="el-GR" sz="2400" b="1" dirty="0">
                <a:solidFill>
                  <a:srgbClr val="002060"/>
                </a:solidFill>
              </a:rPr>
              <a:t>ιδιωτικής ασφάλισης</a:t>
            </a:r>
            <a:endParaRPr lang="en-GB" sz="2400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57300" y="2705100"/>
            <a:ext cx="307187" cy="64341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0BED06-1121-4F12-9A65-353644F01E00}"/>
              </a:ext>
            </a:extLst>
          </p:cNvPr>
          <p:cNvSpPr/>
          <p:nvPr/>
        </p:nvSpPr>
        <p:spPr>
          <a:xfrm>
            <a:off x="1257300" y="1506899"/>
            <a:ext cx="16021538" cy="9894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Ν.4797/2021 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Κρατική Αρωγή</a:t>
            </a: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προς επιχειρήσεις και μη κερδοσκοπικού χαρακτήρα φορείς για θεομηνί</a:t>
            </a:r>
            <a:r>
              <a:rPr lang="el-G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ες</a:t>
            </a:r>
          </a:p>
        </p:txBody>
      </p:sp>
    </p:spTree>
    <p:extLst>
      <p:ext uri="{BB962C8B-B14F-4D97-AF65-F5344CB8AC3E}">
        <p14:creationId xmlns:p14="http://schemas.microsoft.com/office/powerpoint/2010/main" val="25794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Αναμόρφωση θεσμικού πλαισίου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800" y="1333500"/>
            <a:ext cx="1531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88413" y="3316288"/>
            <a:ext cx="51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algn="just" eaLnBrk="1" hangingPunct="1"/>
            <a:r>
              <a:rPr lang="el-GR" altLang="en-US" sz="2100">
                <a:latin typeface="Calibri" pitchFamily="34" charset="0"/>
                <a:cs typeface="Times New Roman" pitchFamily="18" charset="0"/>
              </a:rPr>
              <a:t>   </a:t>
            </a:r>
            <a:endParaRPr lang="el-GR" altLang="en-US"/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l-GR" altLang="el-GR"/>
            </a:br>
            <a:endParaRPr lang="el-GR" altLang="el-GR"/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  <a:p>
            <a:br>
              <a:rPr lang="el-GR" altLang="el-GR"/>
            </a:br>
            <a:endParaRPr lang="el-GR" altLang="el-GR"/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FD153D9-5D70-44A4-8CCF-A242846DF438}" type="slidenum">
              <a:rPr lang="el-GR" altLang="el-GR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4</a:t>
            </a:fld>
            <a:endParaRPr lang="en-US" alt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47801" y="2933699"/>
            <a:ext cx="304800" cy="6273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0BED06-1121-4F12-9A65-353644F01E00}"/>
              </a:ext>
            </a:extLst>
          </p:cNvPr>
          <p:cNvSpPr/>
          <p:nvPr/>
        </p:nvSpPr>
        <p:spPr>
          <a:xfrm>
            <a:off x="1447800" y="1855355"/>
            <a:ext cx="15240000" cy="9894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sz="2800" b="1" dirty="0">
                <a:solidFill>
                  <a:prstClr val="white"/>
                </a:solidFill>
                <a:latin typeface="+mj-lt"/>
              </a:rPr>
              <a:t>Ν.4797/2021 </a:t>
            </a:r>
            <a:endParaRPr lang="en-GB" sz="2800" b="1" dirty="0">
              <a:solidFill>
                <a:prstClr val="white"/>
              </a:solidFill>
              <a:latin typeface="+mj-lt"/>
            </a:endParaRPr>
          </a:p>
          <a:p>
            <a:pPr lvl="0" algn="ctr">
              <a:defRPr/>
            </a:pPr>
            <a:r>
              <a:rPr lang="el-GR" sz="2800" b="1" dirty="0">
                <a:solidFill>
                  <a:prstClr val="white"/>
                </a:solidFill>
                <a:latin typeface="+mj-lt"/>
              </a:rPr>
              <a:t>Κρατική Αρωγή</a:t>
            </a:r>
            <a:r>
              <a:rPr lang="en-GB" sz="2800" b="1" dirty="0">
                <a:solidFill>
                  <a:prstClr val="white"/>
                </a:solidFill>
                <a:latin typeface="+mj-lt"/>
              </a:rPr>
              <a:t> </a:t>
            </a:r>
            <a:r>
              <a:rPr lang="el-GR" sz="2800" b="1" dirty="0">
                <a:latin typeface="+mj-lt"/>
              </a:rPr>
              <a:t>προς επιχειρήσεις και μη κερδοσκοπικού χαρακτήρα φορείς για θεομηνί</a:t>
            </a:r>
            <a:r>
              <a:rPr lang="el-GR" sz="2800" b="1" dirty="0">
                <a:solidFill>
                  <a:prstClr val="white"/>
                </a:solidFill>
                <a:latin typeface="+mj-lt"/>
              </a:rPr>
              <a:t>ες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401D18D-276C-A334-98A0-77DE989BB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933700"/>
            <a:ext cx="14782800" cy="6273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2060"/>
              </a:solidFill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9785A8E2-2941-449F-0790-EC4E4C3D5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397037"/>
              </p:ext>
            </p:extLst>
          </p:nvPr>
        </p:nvGraphicFramePr>
        <p:xfrm>
          <a:off x="2290602" y="3067730"/>
          <a:ext cx="6983413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EB362959-DAEB-F845-8145-F74355B74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639329"/>
              </p:ext>
            </p:extLst>
          </p:nvPr>
        </p:nvGraphicFramePr>
        <p:xfrm>
          <a:off x="9659617" y="3011511"/>
          <a:ext cx="6760192" cy="606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1621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Μέτρα στήριξης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800" y="1333500"/>
            <a:ext cx="1531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88413" y="3316288"/>
            <a:ext cx="51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algn="just" eaLnBrk="1" hangingPunct="1"/>
            <a:r>
              <a:rPr lang="el-GR" altLang="en-US" sz="2100">
                <a:latin typeface="Calibri" pitchFamily="34" charset="0"/>
                <a:cs typeface="Times New Roman" pitchFamily="18" charset="0"/>
              </a:rPr>
              <a:t>   </a:t>
            </a:r>
            <a:endParaRPr lang="el-GR" altLang="en-US"/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l-GR" altLang="el-GR"/>
            </a:br>
            <a:endParaRPr lang="el-GR" altLang="el-GR"/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  <a:p>
            <a:br>
              <a:rPr lang="el-GR" altLang="el-GR"/>
            </a:br>
            <a:endParaRPr lang="el-GR" altLang="el-GR"/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FD153D9-5D70-44A4-8CCF-A242846DF438}" type="slidenum">
              <a:rPr lang="el-GR" altLang="el-GR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5</a:t>
            </a:fld>
            <a:endParaRPr lang="en-US" alt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28800" y="2446795"/>
            <a:ext cx="14859000" cy="6440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815975" lvl="1" indent="-371475" algn="just" defTabSz="885825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Αναστολή</a:t>
            </a:r>
            <a:r>
              <a:rPr lang="el-GR" sz="2400" dirty="0">
                <a:solidFill>
                  <a:srgbClr val="002060"/>
                </a:solidFill>
              </a:rPr>
              <a:t> εκκρεμών, βεβαιωμένων και ληξιπρόθεσμων φορολογικών υποχρεώσεων</a:t>
            </a:r>
          </a:p>
          <a:p>
            <a:pPr marL="815975" lvl="1" indent="-371475" algn="just" defTabSz="885825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Αναστολή</a:t>
            </a:r>
            <a:r>
              <a:rPr lang="el-GR" sz="2400" dirty="0">
                <a:solidFill>
                  <a:srgbClr val="002060"/>
                </a:solidFill>
              </a:rPr>
              <a:t> και ρύθμιση ασφαλιστικών υποχρεώσεων</a:t>
            </a:r>
          </a:p>
          <a:p>
            <a:pPr marL="815975" lvl="1" indent="-371475" algn="just" defTabSz="885825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Αναστολή</a:t>
            </a:r>
            <a:r>
              <a:rPr lang="el-GR" sz="2400" dirty="0">
                <a:solidFill>
                  <a:srgbClr val="002060"/>
                </a:solidFill>
              </a:rPr>
              <a:t> πλειστηριασμών και κατασχέσεων</a:t>
            </a:r>
          </a:p>
          <a:p>
            <a:pPr marL="815975" lvl="1" indent="-371475" algn="just" defTabSz="885825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Απαλλαγή</a:t>
            </a:r>
            <a:r>
              <a:rPr lang="el-GR" sz="2400" dirty="0">
                <a:solidFill>
                  <a:srgbClr val="002060"/>
                </a:solidFill>
              </a:rPr>
              <a:t> από ΕΝΦΙΑ για κτίσματα που έχουν καταστραφεί ή υποστεί λειτουργικές ζημιές</a:t>
            </a:r>
          </a:p>
          <a:p>
            <a:pPr marL="815975" lvl="1" indent="-371475" algn="just" defTabSz="885825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Πρώτη αρωγή </a:t>
            </a:r>
            <a:r>
              <a:rPr lang="el-GR" sz="2400" dirty="0">
                <a:solidFill>
                  <a:srgbClr val="002060"/>
                </a:solidFill>
              </a:rPr>
              <a:t>ως εφάπαξ άμεση ενίσχυση για στεγαστική συνδρομή, οικοσκευή, επιχορήγηση</a:t>
            </a:r>
          </a:p>
          <a:p>
            <a:pPr marL="815975" lvl="1" indent="-371475" algn="just" defTabSz="885825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Προκαταβολή </a:t>
            </a:r>
            <a:r>
              <a:rPr lang="el-GR" sz="2400" dirty="0">
                <a:solidFill>
                  <a:srgbClr val="002060"/>
                </a:solidFill>
              </a:rPr>
              <a:t>μέρους της επιχορήγησης</a:t>
            </a:r>
          </a:p>
          <a:p>
            <a:pPr marL="815975" lvl="1" indent="-371475" algn="just" defTabSz="885825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2060"/>
                </a:solidFill>
              </a:rPr>
              <a:t>Επιχορήγηση</a:t>
            </a:r>
            <a:r>
              <a:rPr lang="el-GR" sz="2400" dirty="0">
                <a:solidFill>
                  <a:srgbClr val="002060"/>
                </a:solidFill>
              </a:rPr>
              <a:t> επιχειρήσεων και αγροτικών εκμεταλλεύσεων για ζημιές</a:t>
            </a:r>
          </a:p>
          <a:p>
            <a:pPr algn="just">
              <a:buClr>
                <a:srgbClr val="FF0000"/>
              </a:buClr>
              <a:buSzPct val="110000"/>
              <a:defRPr/>
            </a:pPr>
            <a:endParaRPr lang="el-GR" sz="2000" b="1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47800" y="2446796"/>
            <a:ext cx="307187" cy="6440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0BED06-1121-4F12-9A65-353644F01E00}"/>
              </a:ext>
            </a:extLst>
          </p:cNvPr>
          <p:cNvSpPr/>
          <p:nvPr/>
        </p:nvSpPr>
        <p:spPr>
          <a:xfrm>
            <a:off x="1447800" y="1660984"/>
            <a:ext cx="15240000" cy="6731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sz="2800" b="1" dirty="0">
                <a:solidFill>
                  <a:schemeClr val="bg1"/>
                </a:solidFill>
              </a:rPr>
              <a:t>Στήριξη πληγέντων από θεομηνίες</a:t>
            </a:r>
            <a:endParaRPr lang="el-GR" sz="2800" b="1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927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Georgia"/>
                <a:cs typeface="Georgia"/>
                <a:sym typeface="Georgia"/>
              </a:rPr>
              <a:t>Πρώτη</a:t>
            </a:r>
            <a:r>
              <a:rPr kumimoji="0" lang="el-GR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Georgia"/>
                <a:cs typeface="Georgia"/>
                <a:sym typeface="Georgia"/>
              </a:rPr>
              <a:t> αρωγή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Georgia"/>
                <a:cs typeface="Georgia"/>
                <a:sym typeface="Georgia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800" y="1333500"/>
            <a:ext cx="1531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88413" y="3316288"/>
            <a:ext cx="51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  </a:t>
            </a:r>
            <a:endParaRPr kumimoji="0" lang="el-G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153D9-5D70-44A4-8CCF-A242846DF438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47800" y="2208214"/>
            <a:ext cx="307187" cy="6821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0BED06-1121-4F12-9A65-353644F01E00}"/>
              </a:ext>
            </a:extLst>
          </p:cNvPr>
          <p:cNvSpPr/>
          <p:nvPr/>
        </p:nvSpPr>
        <p:spPr>
          <a:xfrm>
            <a:off x="1447800" y="1422402"/>
            <a:ext cx="15240000" cy="6731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Πρώτη αρωγή 2021-2022</a:t>
            </a:r>
            <a:r>
              <a:rPr lang="en-US" sz="2800" b="1" dirty="0">
                <a:solidFill>
                  <a:prstClr val="white"/>
                </a:solidFill>
                <a:latin typeface="Calibri"/>
                <a:ea typeface="Georgia"/>
                <a:cs typeface="Georgia"/>
                <a:sym typeface="Georgia"/>
              </a:rPr>
              <a:t>: </a:t>
            </a:r>
            <a:r>
              <a:rPr lang="el-GR" sz="2800" b="1" dirty="0">
                <a:solidFill>
                  <a:prstClr val="white"/>
                </a:solidFill>
                <a:latin typeface="Calibri"/>
                <a:ea typeface="Georgia"/>
                <a:cs typeface="Georgia"/>
                <a:sym typeface="Georgia"/>
              </a:rPr>
              <a:t>σύνολο 120,33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8E1CD510-98C7-940A-B2E0-5DBD7CFD2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609" y="2208213"/>
            <a:ext cx="14859000" cy="6821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l-GR" sz="28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l-GR" sz="2800" b="1" dirty="0">
              <a:solidFill>
                <a:prstClr val="black"/>
              </a:solidFill>
            </a:endParaRPr>
          </a:p>
          <a:p>
            <a:pPr marR="0" lvl="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tabLst/>
              <a:defRPr/>
            </a:pPr>
            <a:endParaRPr lang="el-GR" sz="2400" b="1" dirty="0">
              <a:solidFill>
                <a:prstClr val="black"/>
              </a:solidFill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E8B5C-12EF-3C97-F05B-7888C6878060}"/>
              </a:ext>
            </a:extLst>
          </p:cNvPr>
          <p:cNvSpPr txBox="1"/>
          <p:nvPr/>
        </p:nvSpPr>
        <p:spPr>
          <a:xfrm>
            <a:off x="11277600" y="2429002"/>
            <a:ext cx="520479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b="1" dirty="0">
                <a:solidFill>
                  <a:srgbClr val="002060"/>
                </a:solidFill>
              </a:rPr>
              <a:t>Έναντι στεγαστικής συνδρομής</a:t>
            </a:r>
          </a:p>
          <a:p>
            <a:pPr marL="800100" lvl="1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002060"/>
                </a:solidFill>
              </a:rPr>
              <a:t>ιδιοκτήτες λοιπών κτιρίων</a:t>
            </a:r>
          </a:p>
          <a:p>
            <a:pPr marL="800100" lvl="1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002060"/>
                </a:solidFill>
              </a:rPr>
              <a:t>ως 14.000 ευρώ, ανάλογα με σοβαρότητα ζημιών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b="1" dirty="0">
                <a:solidFill>
                  <a:srgbClr val="002060"/>
                </a:solidFill>
              </a:rPr>
              <a:t>Για αποζημίωση οικοσκευής</a:t>
            </a:r>
            <a:endParaRPr lang="el-GR" sz="2200" dirty="0">
              <a:solidFill>
                <a:srgbClr val="002060"/>
              </a:solidFill>
            </a:endParaRPr>
          </a:p>
          <a:p>
            <a:pPr marL="800100" lvl="1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002060"/>
                </a:solidFill>
              </a:rPr>
              <a:t>φυσικά πρόσωπα χρήστες κύριας ή δευτερεύουσας κατοικίας</a:t>
            </a:r>
          </a:p>
          <a:p>
            <a:pPr marL="800100" lvl="1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002060"/>
                </a:solidFill>
              </a:rPr>
              <a:t>ως 6.000 ευρώ, ανάλογα με σοβαρότητα ζημιών</a:t>
            </a:r>
            <a:endParaRPr lang="en-GB" sz="22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b="1" dirty="0">
                <a:solidFill>
                  <a:srgbClr val="002060"/>
                </a:solidFill>
              </a:rPr>
              <a:t>Έναντι επιχορήγησης για αποκατάσταση ζημιών</a:t>
            </a:r>
          </a:p>
          <a:p>
            <a:pPr marL="800100" lvl="1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002060"/>
                </a:solidFill>
              </a:rPr>
              <a:t>επιχειρήσεις </a:t>
            </a:r>
          </a:p>
          <a:p>
            <a:pPr marL="800100" lvl="1" indent="-342900"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002060"/>
                </a:solidFill>
              </a:rPr>
              <a:t>ως 8.000 ευρώ ανάλογα με σοβαρότητα ζημιών</a:t>
            </a:r>
          </a:p>
        </p:txBody>
      </p:sp>
      <p:graphicFrame>
        <p:nvGraphicFramePr>
          <p:cNvPr id="17" name="Γράφημα 16">
            <a:extLst>
              <a:ext uri="{FF2B5EF4-FFF2-40B4-BE49-F238E27FC236}">
                <a16:creationId xmlns:a16="http://schemas.microsoft.com/office/drawing/2014/main" id="{6C4DE269-4521-4289-C6F0-99FDC3EDA025}"/>
              </a:ext>
              <a:ext uri="{147F2762-F138-4A5C-976F-8EAC2B608ADB}">
                <a16:predDERef xmlns:a16="http://schemas.microsoft.com/office/drawing/2014/main" pred="{9D7FB4AF-C720-59FA-397B-EA3BFDD82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464154"/>
              </p:ext>
            </p:extLst>
          </p:nvPr>
        </p:nvGraphicFramePr>
        <p:xfrm>
          <a:off x="2057400" y="2324100"/>
          <a:ext cx="9037982" cy="654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51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Georgia"/>
                <a:cs typeface="Georgia"/>
                <a:sym typeface="Georgia"/>
              </a:rPr>
              <a:t>Κρατική αρωγή σε επιχειρήσεις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800" y="1333500"/>
            <a:ext cx="1531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88413" y="3316288"/>
            <a:ext cx="51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  </a:t>
            </a:r>
            <a:endParaRPr kumimoji="0" lang="el-G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153D9-5D70-44A4-8CCF-A242846DF438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28800" y="2208213"/>
            <a:ext cx="14859000" cy="6842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l-GR" sz="28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l-GR" sz="2800" b="1" dirty="0">
              <a:solidFill>
                <a:prstClr val="black"/>
              </a:solidFill>
            </a:endParaRPr>
          </a:p>
          <a:p>
            <a:pPr marR="0" lvl="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tabLst/>
              <a:defRPr/>
            </a:pPr>
            <a:endParaRPr lang="el-GR" sz="2400" b="1" dirty="0">
              <a:solidFill>
                <a:prstClr val="black"/>
              </a:solidFill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47800" y="2208214"/>
            <a:ext cx="307187" cy="6821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0BED06-1121-4F12-9A65-353644F01E00}"/>
              </a:ext>
            </a:extLst>
          </p:cNvPr>
          <p:cNvSpPr/>
          <p:nvPr/>
        </p:nvSpPr>
        <p:spPr>
          <a:xfrm>
            <a:off x="1447800" y="1422402"/>
            <a:ext cx="15240000" cy="6731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Επιχορήγηση επιχειρήσεων 2016 - 2022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Γράφημα 14">
            <a:extLst>
              <a:ext uri="{FF2B5EF4-FFF2-40B4-BE49-F238E27FC236}">
                <a16:creationId xmlns:a16="http://schemas.microsoft.com/office/drawing/2014/main" id="{78EF2C3C-C4F1-E790-D64C-2BAE353A71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595353"/>
              </p:ext>
            </p:extLst>
          </p:nvPr>
        </p:nvGraphicFramePr>
        <p:xfrm>
          <a:off x="9067800" y="2489202"/>
          <a:ext cx="6776264" cy="637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Γράφημα 15">
            <a:extLst>
              <a:ext uri="{FF2B5EF4-FFF2-40B4-BE49-F238E27FC236}">
                <a16:creationId xmlns:a16="http://schemas.microsoft.com/office/drawing/2014/main" id="{FC3FA1D3-8BF4-9E3B-DF3D-04D3CD724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236203"/>
              </p:ext>
            </p:extLst>
          </p:nvPr>
        </p:nvGraphicFramePr>
        <p:xfrm>
          <a:off x="2025352" y="2489202"/>
          <a:ext cx="6509048" cy="637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6864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ea typeface="Georgia"/>
                <a:cs typeface="Georgia"/>
                <a:sym typeface="Georgia"/>
              </a:rPr>
              <a:t>Ειδικά Σχήματα Ενίσχυσης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246414" y="1316888"/>
            <a:ext cx="16127430" cy="309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88413" y="3316288"/>
            <a:ext cx="51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algn="just" eaLnBrk="1" hangingPunct="1"/>
            <a:r>
              <a:rPr lang="el-GR" altLang="en-US" sz="2100">
                <a:latin typeface="Calibri" pitchFamily="34" charset="0"/>
                <a:cs typeface="Times New Roman" pitchFamily="18" charset="0"/>
              </a:rPr>
              <a:t>   </a:t>
            </a:r>
            <a:endParaRPr lang="el-GR" altLang="en-US"/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l-GR" altLang="el-GR"/>
            </a:br>
            <a:endParaRPr lang="el-GR" altLang="el-GR"/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  <a:p>
            <a:br>
              <a:rPr lang="el-GR" altLang="el-GR"/>
            </a:br>
            <a:endParaRPr lang="el-GR" altLang="el-GR"/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FD153D9-5D70-44A4-8CCF-A242846DF438}" type="slidenum">
              <a:rPr lang="el-GR" altLang="el-GR" sz="1200" dirty="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8</a:t>
            </a:fld>
            <a:endParaRPr lang="en-US" altLang="el-GR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16041" y="2662554"/>
            <a:ext cx="15735300" cy="6351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just">
              <a:lnSpc>
                <a:spcPts val="4500"/>
              </a:lnSpc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el-GR" sz="2400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57301" y="2691556"/>
            <a:ext cx="219157" cy="6338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0BED06-1121-4F12-9A65-353644F01E00}"/>
              </a:ext>
            </a:extLst>
          </p:cNvPr>
          <p:cNvSpPr/>
          <p:nvPr/>
        </p:nvSpPr>
        <p:spPr>
          <a:xfrm>
            <a:off x="1246414" y="1561197"/>
            <a:ext cx="16116300" cy="88780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sz="2800" b="1" dirty="0">
                <a:solidFill>
                  <a:schemeClr val="bg1"/>
                </a:solidFill>
              </a:rPr>
              <a:t>Επιχορηγήσεις σε επιχειρήσεις που υπέστησαν οικονομικές απώλειες </a:t>
            </a:r>
          </a:p>
          <a:p>
            <a:pPr lvl="0" algn="ctr">
              <a:defRPr/>
            </a:pPr>
            <a:r>
              <a:rPr lang="el-GR" sz="2800" b="1" dirty="0">
                <a:solidFill>
                  <a:schemeClr val="bg1"/>
                </a:solidFill>
              </a:rPr>
              <a:t>σε περιοχές που επλήγησαν από θεομηνίες </a:t>
            </a:r>
            <a:endParaRPr lang="el-GR" sz="2800" b="1" dirty="0">
              <a:solidFill>
                <a:prstClr val="white"/>
              </a:solidFill>
              <a:latin typeface="+mj-lt"/>
            </a:endParaRPr>
          </a:p>
        </p:txBody>
      </p:sp>
      <p:graphicFrame>
        <p:nvGraphicFramePr>
          <p:cNvPr id="42" name="Γράφημα 41">
            <a:extLst>
              <a:ext uri="{FF2B5EF4-FFF2-40B4-BE49-F238E27FC236}">
                <a16:creationId xmlns:a16="http://schemas.microsoft.com/office/drawing/2014/main" id="{2587D461-9B9A-5ACC-293D-0F149E7F8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476565"/>
              </p:ext>
            </p:extLst>
          </p:nvPr>
        </p:nvGraphicFramePr>
        <p:xfrm>
          <a:off x="1828800" y="2857500"/>
          <a:ext cx="11506200" cy="592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2084E7E-0EB6-B5B3-1C0B-5C2BDA8F9BE3}"/>
              </a:ext>
            </a:extLst>
          </p:cNvPr>
          <p:cNvSpPr txBox="1"/>
          <p:nvPr/>
        </p:nvSpPr>
        <p:spPr>
          <a:xfrm>
            <a:off x="13335000" y="3077082"/>
            <a:ext cx="3429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Άρθρο 21 ν.4859/2021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Στήριξη επιχειρήσεων που υπέστησαν οικονομικές απώλειες ως έμμεση συνέπεια θεομηνίας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Έδρα ή υποκατάστημα στην περιοχή που επλήγη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Μείωση κύκλου εργασιών ή αποτελέσματος το 2021 σε σχέση με αντίστοιχη περίοδο προηγούμενων ετών</a:t>
            </a:r>
          </a:p>
          <a:p>
            <a:pPr>
              <a:spcAft>
                <a:spcPts val="600"/>
              </a:spcAft>
            </a:pP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l-GR" sz="2000" dirty="0"/>
              <a:t> 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Στήριξη τοπικής οικονομίας</a:t>
            </a:r>
          </a:p>
        </p:txBody>
      </p:sp>
      <p:sp>
        <p:nvSpPr>
          <p:cNvPr id="3" name="Βέλος: Κάτω 2">
            <a:extLst>
              <a:ext uri="{FF2B5EF4-FFF2-40B4-BE49-F238E27FC236}">
                <a16:creationId xmlns:a16="http://schemas.microsoft.com/office/drawing/2014/main" id="{FA3F0986-04EF-C8BD-469E-B62849B436C0}"/>
              </a:ext>
            </a:extLst>
          </p:cNvPr>
          <p:cNvSpPr/>
          <p:nvPr/>
        </p:nvSpPr>
        <p:spPr>
          <a:xfrm>
            <a:off x="14706600" y="7353300"/>
            <a:ext cx="609600" cy="3326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72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0" y="9029700"/>
            <a:ext cx="18288000" cy="1257300"/>
          </a:xfrm>
          <a:custGeom>
            <a:avLst/>
            <a:gdLst>
              <a:gd name="T0" fmla="*/ 53279 w 20553161"/>
              <a:gd name="T1" fmla="*/ 0 h 5469980"/>
              <a:gd name="T2" fmla="*/ 0 w 20553161"/>
              <a:gd name="T3" fmla="*/ 0 h 5469980"/>
              <a:gd name="T4" fmla="*/ 0 w 20553161"/>
              <a:gd name="T5" fmla="*/ 0 h 5469980"/>
              <a:gd name="T6" fmla="*/ 53279 w 20553161"/>
              <a:gd name="T7" fmla="*/ 0 h 5469980"/>
              <a:gd name="T8" fmla="*/ 0 60000 65536"/>
              <a:gd name="T9" fmla="*/ 0 60000 65536"/>
              <a:gd name="T10" fmla="*/ 0 60000 65536"/>
              <a:gd name="T11" fmla="*/ 0 60000 65536"/>
              <a:gd name="T12" fmla="*/ 0 w 20553161"/>
              <a:gd name="T13" fmla="*/ 0 h 5469980"/>
              <a:gd name="T14" fmla="*/ 20553161 w 20553161"/>
              <a:gd name="T15" fmla="*/ 5469980 h 5469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53161" h="5469980">
                <a:moveTo>
                  <a:pt x="20553161" y="5469980"/>
                </a:moveTo>
                <a:lnTo>
                  <a:pt x="0" y="5469980"/>
                </a:lnTo>
                <a:lnTo>
                  <a:pt x="0" y="0"/>
                </a:lnTo>
                <a:lnTo>
                  <a:pt x="20553161" y="5469980"/>
                </a:lnTo>
                <a:close/>
              </a:path>
            </a:pathLst>
          </a:custGeom>
          <a:solidFill>
            <a:srgbClr val="2A7DE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371600" y="571500"/>
            <a:ext cx="15392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Georgia"/>
                <a:cs typeface="Georgia"/>
                <a:sym typeface="Georgia"/>
              </a:rPr>
              <a:t>ΣΥΝΟΛΑ ΚΡΑΤΙΚΗΣ ΑΡΩΓΗΣ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800" y="1333500"/>
            <a:ext cx="1531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5 - Εικόνα" descr="ÎÏÎ¿ÏÎ­Î»ÎµÏÎ¼Î± ÎµÎ¹ÎºÏÎ½Î±Ï Î³Î¹Î± ÎµÎ¸Î½Î¿ÏÎ·Î¼Î¿ ÏÏÎ¿ÏÏÎ³ÎµÎ¹Î¿ Î¿Î¹ÎºÎ¿Î½Î¿Î¼Î¹ÎºÏÎ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1104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888413" y="3316288"/>
            <a:ext cx="511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284" tIns="81642" rIns="163284" bIns="81642"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  </a:t>
            </a:r>
            <a:endParaRPr kumimoji="0" lang="el-G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alt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24" name="6 - Θέση αριθμού διαφάνειας"/>
          <p:cNvSpPr txBox="1">
            <a:spLocks/>
          </p:cNvSpPr>
          <p:nvPr/>
        </p:nvSpPr>
        <p:spPr bwMode="auto">
          <a:xfrm>
            <a:off x="16154400" y="99044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153D9-5D70-44A4-8CCF-A242846DF438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47800" y="2208214"/>
            <a:ext cx="307187" cy="6821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0BED06-1121-4F12-9A65-353644F01E00}"/>
              </a:ext>
            </a:extLst>
          </p:cNvPr>
          <p:cNvSpPr/>
          <p:nvPr/>
        </p:nvSpPr>
        <p:spPr>
          <a:xfrm>
            <a:off x="1447800" y="1422402"/>
            <a:ext cx="15240000" cy="6731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Ενισχύσεις 2021-2022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8E1CD510-98C7-940A-B2E0-5DBD7CFD2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16" y="2184400"/>
            <a:ext cx="14859000" cy="6842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l-GR" sz="28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l-GR" sz="2800" b="1" dirty="0">
              <a:solidFill>
                <a:prstClr val="black"/>
              </a:solidFill>
            </a:endParaRPr>
          </a:p>
          <a:p>
            <a:pPr marR="0" lvl="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tabLst/>
              <a:defRPr/>
            </a:pPr>
            <a:endParaRPr lang="el-GR" sz="2400" b="1" dirty="0">
              <a:solidFill>
                <a:prstClr val="black"/>
              </a:solidFill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6" name="Γράφημα 15">
            <a:extLst>
              <a:ext uri="{FF2B5EF4-FFF2-40B4-BE49-F238E27FC236}">
                <a16:creationId xmlns:a16="http://schemas.microsoft.com/office/drawing/2014/main" id="{634F4A37-8520-12DE-2AD5-3319FBB7D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452100"/>
              </p:ext>
            </p:extLst>
          </p:nvPr>
        </p:nvGraphicFramePr>
        <p:xfrm>
          <a:off x="1905000" y="2208214"/>
          <a:ext cx="10439400" cy="651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Δεξί άγκιστρο 1"/>
          <p:cNvSpPr/>
          <p:nvPr/>
        </p:nvSpPr>
        <p:spPr>
          <a:xfrm>
            <a:off x="12858744" y="2418557"/>
            <a:ext cx="933455" cy="6077743"/>
          </a:xfrm>
          <a:prstGeom prst="rightBrace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844711" y="4558616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tx2"/>
                </a:solidFill>
              </a:rPr>
              <a:t>ΣΥΝΟΛΟ</a:t>
            </a:r>
          </a:p>
          <a:p>
            <a:pPr algn="ctr"/>
            <a:endParaRPr lang="el-GR" sz="2800" b="1" dirty="0">
              <a:solidFill>
                <a:schemeClr val="tx2"/>
              </a:solidFill>
            </a:endParaRPr>
          </a:p>
          <a:p>
            <a:pPr algn="ctr"/>
            <a:r>
              <a:rPr lang="el-GR" sz="2800" b="1" dirty="0">
                <a:solidFill>
                  <a:schemeClr val="tx2"/>
                </a:solidFill>
              </a:rPr>
              <a:t>191,3 εκατ. ευρώ</a:t>
            </a:r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4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eaba282-294a-4113-ad3c-947fbf6ad92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4EF91B5520F8488C72632DB084E5E1" ma:contentTypeVersion="8" ma:contentTypeDescription="Create a new document." ma:contentTypeScope="" ma:versionID="764133cba062962bfcdc7fd852ac95ea">
  <xsd:schema xmlns:xsd="http://www.w3.org/2001/XMLSchema" xmlns:xs="http://www.w3.org/2001/XMLSchema" xmlns:p="http://schemas.microsoft.com/office/2006/metadata/properties" xmlns:ns3="3eaba282-294a-4113-ad3c-947fbf6ad92b" xmlns:ns4="3bd6de3f-e0db-4251-b6be-b9123b770a7b" targetNamespace="http://schemas.microsoft.com/office/2006/metadata/properties" ma:root="true" ma:fieldsID="102ac31c9a26a8764afb9678a037155f" ns3:_="" ns4:_="">
    <xsd:import namespace="3eaba282-294a-4113-ad3c-947fbf6ad92b"/>
    <xsd:import namespace="3bd6de3f-e0db-4251-b6be-b9123b770a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ba282-294a-4113-ad3c-947fbf6ad9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d6de3f-e0db-4251-b6be-b9123b770a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E8AC2F-8CDC-4962-8F4E-654CC21A89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A62E52-B5A6-438D-ABD2-5B1B58A805C1}">
  <ds:schemaRefs>
    <ds:schemaRef ds:uri="3eaba282-294a-4113-ad3c-947fbf6ad92b"/>
    <ds:schemaRef ds:uri="http://www.w3.org/XML/1998/namespace"/>
    <ds:schemaRef ds:uri="http://purl.org/dc/elements/1.1/"/>
    <ds:schemaRef ds:uri="3bd6de3f-e0db-4251-b6be-b9123b770a7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A872CE6-512B-4E59-B287-872B000E8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ba282-294a-4113-ad3c-947fbf6ad92b"/>
    <ds:schemaRef ds:uri="3bd6de3f-e0db-4251-b6be-b9123b770a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Custom</PresentationFormat>
  <Paragraphs>165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Wingdings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lastModifiedBy/>
  <cp:revision>196</cp:revision>
  <dcterms:created xsi:type="dcterms:W3CDTF">2021-06-22T17:01:22Z</dcterms:created>
  <dcterms:modified xsi:type="dcterms:W3CDTF">2023-02-20T14:24:03Z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0x010100F74EF91B5520F8488C72632DB084E5E1</vt:lpwstr>
  </property>
</Properties>
</file>