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97" r:id="rId1"/>
  </p:sldMasterIdLst>
  <p:notesMasterIdLst>
    <p:notesMasterId r:id="rId9"/>
  </p:notesMasterIdLst>
  <p:handoutMasterIdLst>
    <p:handoutMasterId r:id="rId10"/>
  </p:handoutMasterIdLst>
  <p:sldIdLst>
    <p:sldId id="541" r:id="rId2"/>
    <p:sldId id="259" r:id="rId3"/>
    <p:sldId id="542" r:id="rId4"/>
    <p:sldId id="549" r:id="rId5"/>
    <p:sldId id="551" r:id="rId6"/>
    <p:sldId id="553" r:id="rId7"/>
    <p:sldId id="552" r:id="rId8"/>
  </p:sldIdLst>
  <p:sldSz cx="12192000" cy="6858000"/>
  <p:notesSz cx="6669088" cy="9926638"/>
  <p:custDataLst>
    <p:tags r:id="rId11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5" name="Author" initials="A" lastIdx="0" clrIdx="1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D1C5"/>
    <a:srgbClr val="D9D9D9"/>
    <a:srgbClr val="FF0000"/>
    <a:srgbClr val="DC6900"/>
    <a:srgbClr val="A32020"/>
    <a:srgbClr val="006600"/>
    <a:srgbClr val="7D1A2B"/>
    <a:srgbClr val="D5C5A9"/>
    <a:srgbClr val="BF6363"/>
    <a:srgbClr val="E030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C567CE-E08A-45BB-91AC-AF90230339FA}" v="5" dt="2020-08-27T08:07:11.133"/>
    <p1510:client id="{E45C1125-C78F-4DC7-8D4F-C05453203F33}" v="4" dt="2020-08-26T14:19:08.131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74" autoAdjust="0"/>
    <p:restoredTop sz="96395" autoAdjust="0"/>
  </p:normalViewPr>
  <p:slideViewPr>
    <p:cSldViewPr snapToGrid="0">
      <p:cViewPr varScale="1">
        <p:scale>
          <a:sx n="93" d="100"/>
          <a:sy n="93" d="100"/>
        </p:scale>
        <p:origin x="47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0CA184-4C60-4F58-A03D-AB0212D0646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ACAECBE-72FB-4615-9CCB-D1E2AA7B92EC}">
      <dgm:prSet phldrT="[Text]" custT="1"/>
      <dgm:spPr/>
      <dgm:t>
        <a:bodyPr/>
        <a:lstStyle/>
        <a:p>
          <a:r>
            <a:rPr lang="el-GR" sz="1400" dirty="0"/>
            <a:t>Μηχανισμός έγκαιρης προειδοποίησης</a:t>
          </a:r>
          <a:endParaRPr lang="en-US" sz="1400" dirty="0"/>
        </a:p>
      </dgm:t>
    </dgm:pt>
    <dgm:pt modelId="{340EB514-D5E7-4779-A540-8BDA564F15AC}" type="parTrans" cxnId="{5C12DFF8-BF9A-4445-A5CE-611C6C80B8A9}">
      <dgm:prSet/>
      <dgm:spPr/>
      <dgm:t>
        <a:bodyPr/>
        <a:lstStyle/>
        <a:p>
          <a:endParaRPr lang="en-US"/>
        </a:p>
      </dgm:t>
    </dgm:pt>
    <dgm:pt modelId="{7759B10C-F41E-4A81-93AB-7B733CCAE30E}" type="sibTrans" cxnId="{5C12DFF8-BF9A-4445-A5CE-611C6C80B8A9}">
      <dgm:prSet/>
      <dgm:spPr/>
      <dgm:t>
        <a:bodyPr/>
        <a:lstStyle/>
        <a:p>
          <a:endParaRPr lang="en-US"/>
        </a:p>
      </dgm:t>
    </dgm:pt>
    <dgm:pt modelId="{9EBB1DF4-88B2-4AE9-9C7E-68A9D972A904}">
      <dgm:prSet phldrT="[Text]" custT="1"/>
      <dgm:spPr/>
      <dgm:t>
        <a:bodyPr/>
        <a:lstStyle/>
        <a:p>
          <a:r>
            <a:rPr lang="el-GR" sz="1400" dirty="0"/>
            <a:t>Εξωδικαστικός μηχανισμός ρύθμισης οφειλών (πλατφόρμα) - Διαμεσολάβηση</a:t>
          </a:r>
          <a:endParaRPr lang="en-US" sz="1400" dirty="0"/>
        </a:p>
      </dgm:t>
    </dgm:pt>
    <dgm:pt modelId="{EDCB1278-729F-4A85-A116-725499E90C1B}" type="parTrans" cxnId="{04F2912A-4C51-4119-9A92-E701F3D4AFF6}">
      <dgm:prSet/>
      <dgm:spPr/>
      <dgm:t>
        <a:bodyPr/>
        <a:lstStyle/>
        <a:p>
          <a:endParaRPr lang="en-US"/>
        </a:p>
      </dgm:t>
    </dgm:pt>
    <dgm:pt modelId="{F40CCEAD-8591-4ECA-AFE5-23784AAFFB29}" type="sibTrans" cxnId="{04F2912A-4C51-4119-9A92-E701F3D4AFF6}">
      <dgm:prSet/>
      <dgm:spPr/>
      <dgm:t>
        <a:bodyPr/>
        <a:lstStyle/>
        <a:p>
          <a:endParaRPr lang="en-US"/>
        </a:p>
      </dgm:t>
    </dgm:pt>
    <dgm:pt modelId="{3202B8D4-BD7F-4816-B52C-3112D21A1E06}">
      <dgm:prSet phldrT="[Text]" custT="1"/>
      <dgm:spPr/>
      <dgm:t>
        <a:bodyPr/>
        <a:lstStyle/>
        <a:p>
          <a:r>
            <a:rPr lang="el-GR" sz="1400" dirty="0"/>
            <a:t>Απαλλαγή οφειλών και 2</a:t>
          </a:r>
          <a:r>
            <a:rPr lang="el-GR" sz="1400" baseline="30000" dirty="0"/>
            <a:t>η</a:t>
          </a:r>
          <a:r>
            <a:rPr lang="el-GR" sz="1400" dirty="0"/>
            <a:t> ευκαιρία </a:t>
          </a:r>
          <a:endParaRPr lang="en-US" sz="1400" dirty="0"/>
        </a:p>
      </dgm:t>
    </dgm:pt>
    <dgm:pt modelId="{DA2BC395-923D-4ECA-8822-0F81427B20A6}" type="parTrans" cxnId="{2322BDAB-68AE-4CAE-B9AA-70BC61A66D91}">
      <dgm:prSet/>
      <dgm:spPr/>
      <dgm:t>
        <a:bodyPr/>
        <a:lstStyle/>
        <a:p>
          <a:endParaRPr lang="en-US"/>
        </a:p>
      </dgm:t>
    </dgm:pt>
    <dgm:pt modelId="{5F4FF952-9374-4C74-9EAD-39A1892A9228}" type="sibTrans" cxnId="{2322BDAB-68AE-4CAE-B9AA-70BC61A66D91}">
      <dgm:prSet/>
      <dgm:spPr/>
      <dgm:t>
        <a:bodyPr/>
        <a:lstStyle/>
        <a:p>
          <a:endParaRPr lang="en-US"/>
        </a:p>
      </dgm:t>
    </dgm:pt>
    <dgm:pt modelId="{A97C8892-EE80-42D9-9827-B3D91098F338}">
      <dgm:prSet phldrT="[Text]" custT="1"/>
      <dgm:spPr/>
      <dgm:t>
        <a:bodyPr/>
        <a:lstStyle/>
        <a:p>
          <a:r>
            <a:rPr lang="el-GR" sz="1400" dirty="0"/>
            <a:t>Πτώχευση, με ρευστοποίηση περιουσίας</a:t>
          </a:r>
          <a:endParaRPr lang="en-US" sz="1400" dirty="0"/>
        </a:p>
      </dgm:t>
    </dgm:pt>
    <dgm:pt modelId="{B53B5F70-0709-4344-AE5B-8559BA28E4F0}" type="parTrans" cxnId="{BC083A46-CF95-46BF-BFDB-B3C70D69C83F}">
      <dgm:prSet/>
      <dgm:spPr/>
      <dgm:t>
        <a:bodyPr/>
        <a:lstStyle/>
        <a:p>
          <a:endParaRPr lang="en-US"/>
        </a:p>
      </dgm:t>
    </dgm:pt>
    <dgm:pt modelId="{1D0A64F0-BE06-4296-8B05-30C82432C1E4}" type="sibTrans" cxnId="{BC083A46-CF95-46BF-BFDB-B3C70D69C83F}">
      <dgm:prSet/>
      <dgm:spPr/>
      <dgm:t>
        <a:bodyPr/>
        <a:lstStyle/>
        <a:p>
          <a:endParaRPr lang="en-US"/>
        </a:p>
      </dgm:t>
    </dgm:pt>
    <dgm:pt modelId="{7C59CB48-3116-4C89-A7B9-1595C8FA6B45}">
      <dgm:prSet phldrT="[Text]"/>
      <dgm:spPr/>
      <dgm:t>
        <a:bodyPr/>
        <a:lstStyle/>
        <a:p>
          <a:r>
            <a:rPr lang="el-GR" dirty="0"/>
            <a:t>Εξυγίανση επιχειρήσεων, με συναίνεση πιστωτών και δικαστική επικύρωση </a:t>
          </a:r>
          <a:endParaRPr lang="en-US" dirty="0"/>
        </a:p>
      </dgm:t>
    </dgm:pt>
    <dgm:pt modelId="{3774A248-F895-47E1-BD37-01E88771BB6D}" type="parTrans" cxnId="{B2933BD6-F845-4E21-9EA0-0EFD7936185B}">
      <dgm:prSet/>
      <dgm:spPr/>
      <dgm:t>
        <a:bodyPr/>
        <a:lstStyle/>
        <a:p>
          <a:endParaRPr lang="en-US"/>
        </a:p>
      </dgm:t>
    </dgm:pt>
    <dgm:pt modelId="{4B0EEE5C-60ED-486B-9A8F-2CFA5693ED08}" type="sibTrans" cxnId="{B2933BD6-F845-4E21-9EA0-0EFD7936185B}">
      <dgm:prSet/>
      <dgm:spPr/>
      <dgm:t>
        <a:bodyPr/>
        <a:lstStyle/>
        <a:p>
          <a:endParaRPr lang="en-US"/>
        </a:p>
      </dgm:t>
    </dgm:pt>
    <dgm:pt modelId="{FE77202C-0A3C-4756-BFF6-0BCF5399A107}" type="pres">
      <dgm:prSet presAssocID="{C00CA184-4C60-4F58-A03D-AB0212D0646E}" presName="Name0" presStyleCnt="0">
        <dgm:presLayoutVars>
          <dgm:dir/>
          <dgm:animLvl val="lvl"/>
          <dgm:resizeHandles val="exact"/>
        </dgm:presLayoutVars>
      </dgm:prSet>
      <dgm:spPr/>
    </dgm:pt>
    <dgm:pt modelId="{E6D6C7DD-AEF2-4E8B-A5A2-13053136F1FC}" type="pres">
      <dgm:prSet presAssocID="{6ACAECBE-72FB-4615-9CCB-D1E2AA7B92EC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CD7DC33-B1F7-45EE-9BF7-2E8CCCECAC57}" type="pres">
      <dgm:prSet presAssocID="{7759B10C-F41E-4A81-93AB-7B733CCAE30E}" presName="parTxOnlySpace" presStyleCnt="0"/>
      <dgm:spPr/>
    </dgm:pt>
    <dgm:pt modelId="{A9933182-7494-4871-B8B1-1824D63E711D}" type="pres">
      <dgm:prSet presAssocID="{9EBB1DF4-88B2-4AE9-9C7E-68A9D972A904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71EE414-7581-490C-BC22-658228A5ED57}" type="pres">
      <dgm:prSet presAssocID="{F40CCEAD-8591-4ECA-AFE5-23784AAFFB29}" presName="parTxOnlySpace" presStyleCnt="0"/>
      <dgm:spPr/>
    </dgm:pt>
    <dgm:pt modelId="{3AEAD54E-452A-4C59-9100-560335DADD94}" type="pres">
      <dgm:prSet presAssocID="{7C59CB48-3116-4C89-A7B9-1595C8FA6B45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4440E5A-D44A-4662-AB99-C479DAD52095}" type="pres">
      <dgm:prSet presAssocID="{4B0EEE5C-60ED-486B-9A8F-2CFA5693ED08}" presName="parTxOnlySpace" presStyleCnt="0"/>
      <dgm:spPr/>
    </dgm:pt>
    <dgm:pt modelId="{54D1C99C-17B9-4909-94B4-F33D7186B16C}" type="pres">
      <dgm:prSet presAssocID="{A97C8892-EE80-42D9-9827-B3D91098F338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55B5A3C-58BF-4469-A5E6-6C2463E03919}" type="pres">
      <dgm:prSet presAssocID="{1D0A64F0-BE06-4296-8B05-30C82432C1E4}" presName="parTxOnlySpace" presStyleCnt="0"/>
      <dgm:spPr/>
    </dgm:pt>
    <dgm:pt modelId="{A1240B5C-A39B-4B6D-A5BF-911F06E5C3A7}" type="pres">
      <dgm:prSet presAssocID="{3202B8D4-BD7F-4816-B52C-3112D21A1E06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04F2912A-4C51-4119-9A92-E701F3D4AFF6}" srcId="{C00CA184-4C60-4F58-A03D-AB0212D0646E}" destId="{9EBB1DF4-88B2-4AE9-9C7E-68A9D972A904}" srcOrd="1" destOrd="0" parTransId="{EDCB1278-729F-4A85-A116-725499E90C1B}" sibTransId="{F40CCEAD-8591-4ECA-AFE5-23784AAFFB29}"/>
    <dgm:cxn modelId="{9852FE4D-40C7-4FA4-A043-C6E282AA38E0}" type="presOf" srcId="{6ACAECBE-72FB-4615-9CCB-D1E2AA7B92EC}" destId="{E6D6C7DD-AEF2-4E8B-A5A2-13053136F1FC}" srcOrd="0" destOrd="0" presId="urn:microsoft.com/office/officeart/2005/8/layout/chevron1"/>
    <dgm:cxn modelId="{EABEB4F5-5070-4C83-8C28-04DB3A3835DE}" type="presOf" srcId="{A97C8892-EE80-42D9-9827-B3D91098F338}" destId="{54D1C99C-17B9-4909-94B4-F33D7186B16C}" srcOrd="0" destOrd="0" presId="urn:microsoft.com/office/officeart/2005/8/layout/chevron1"/>
    <dgm:cxn modelId="{672FBA56-BB72-4823-B877-FE3195BD9C0A}" type="presOf" srcId="{7C59CB48-3116-4C89-A7B9-1595C8FA6B45}" destId="{3AEAD54E-452A-4C59-9100-560335DADD94}" srcOrd="0" destOrd="0" presId="urn:microsoft.com/office/officeart/2005/8/layout/chevron1"/>
    <dgm:cxn modelId="{BC083A46-CF95-46BF-BFDB-B3C70D69C83F}" srcId="{C00CA184-4C60-4F58-A03D-AB0212D0646E}" destId="{A97C8892-EE80-42D9-9827-B3D91098F338}" srcOrd="3" destOrd="0" parTransId="{B53B5F70-0709-4344-AE5B-8559BA28E4F0}" sibTransId="{1D0A64F0-BE06-4296-8B05-30C82432C1E4}"/>
    <dgm:cxn modelId="{A9DD9F56-461E-4EB0-ADD9-BAD0E4697759}" type="presOf" srcId="{C00CA184-4C60-4F58-A03D-AB0212D0646E}" destId="{FE77202C-0A3C-4756-BFF6-0BCF5399A107}" srcOrd="0" destOrd="0" presId="urn:microsoft.com/office/officeart/2005/8/layout/chevron1"/>
    <dgm:cxn modelId="{36C9C710-B0A2-4FAE-A5C6-0036BD9F6E09}" type="presOf" srcId="{3202B8D4-BD7F-4816-B52C-3112D21A1E06}" destId="{A1240B5C-A39B-4B6D-A5BF-911F06E5C3A7}" srcOrd="0" destOrd="0" presId="urn:microsoft.com/office/officeart/2005/8/layout/chevron1"/>
    <dgm:cxn modelId="{B2933BD6-F845-4E21-9EA0-0EFD7936185B}" srcId="{C00CA184-4C60-4F58-A03D-AB0212D0646E}" destId="{7C59CB48-3116-4C89-A7B9-1595C8FA6B45}" srcOrd="2" destOrd="0" parTransId="{3774A248-F895-47E1-BD37-01E88771BB6D}" sibTransId="{4B0EEE5C-60ED-486B-9A8F-2CFA5693ED08}"/>
    <dgm:cxn modelId="{2322BDAB-68AE-4CAE-B9AA-70BC61A66D91}" srcId="{C00CA184-4C60-4F58-A03D-AB0212D0646E}" destId="{3202B8D4-BD7F-4816-B52C-3112D21A1E06}" srcOrd="4" destOrd="0" parTransId="{DA2BC395-923D-4ECA-8822-0F81427B20A6}" sibTransId="{5F4FF952-9374-4C74-9EAD-39A1892A9228}"/>
    <dgm:cxn modelId="{6B6F5D4D-2792-48FB-8022-C9ACC8CC474B}" type="presOf" srcId="{9EBB1DF4-88B2-4AE9-9C7E-68A9D972A904}" destId="{A9933182-7494-4871-B8B1-1824D63E711D}" srcOrd="0" destOrd="0" presId="urn:microsoft.com/office/officeart/2005/8/layout/chevron1"/>
    <dgm:cxn modelId="{5C12DFF8-BF9A-4445-A5CE-611C6C80B8A9}" srcId="{C00CA184-4C60-4F58-A03D-AB0212D0646E}" destId="{6ACAECBE-72FB-4615-9CCB-D1E2AA7B92EC}" srcOrd="0" destOrd="0" parTransId="{340EB514-D5E7-4779-A540-8BDA564F15AC}" sibTransId="{7759B10C-F41E-4A81-93AB-7B733CCAE30E}"/>
    <dgm:cxn modelId="{A724FC50-69EC-4F48-8BD8-59A27A374820}" type="presParOf" srcId="{FE77202C-0A3C-4756-BFF6-0BCF5399A107}" destId="{E6D6C7DD-AEF2-4E8B-A5A2-13053136F1FC}" srcOrd="0" destOrd="0" presId="urn:microsoft.com/office/officeart/2005/8/layout/chevron1"/>
    <dgm:cxn modelId="{2AEF25C5-43EF-4138-ABE7-C56BCC25F303}" type="presParOf" srcId="{FE77202C-0A3C-4756-BFF6-0BCF5399A107}" destId="{8CD7DC33-B1F7-45EE-9BF7-2E8CCCECAC57}" srcOrd="1" destOrd="0" presId="urn:microsoft.com/office/officeart/2005/8/layout/chevron1"/>
    <dgm:cxn modelId="{1CC490F5-EEE0-44CE-A8AD-159C335702A2}" type="presParOf" srcId="{FE77202C-0A3C-4756-BFF6-0BCF5399A107}" destId="{A9933182-7494-4871-B8B1-1824D63E711D}" srcOrd="2" destOrd="0" presId="urn:microsoft.com/office/officeart/2005/8/layout/chevron1"/>
    <dgm:cxn modelId="{58D8EB93-FD74-4BE1-B19F-A19A5DFCB145}" type="presParOf" srcId="{FE77202C-0A3C-4756-BFF6-0BCF5399A107}" destId="{471EE414-7581-490C-BC22-658228A5ED57}" srcOrd="3" destOrd="0" presId="urn:microsoft.com/office/officeart/2005/8/layout/chevron1"/>
    <dgm:cxn modelId="{3C3825CC-3ECA-4E99-9BC8-AC12E281EC06}" type="presParOf" srcId="{FE77202C-0A3C-4756-BFF6-0BCF5399A107}" destId="{3AEAD54E-452A-4C59-9100-560335DADD94}" srcOrd="4" destOrd="0" presId="urn:microsoft.com/office/officeart/2005/8/layout/chevron1"/>
    <dgm:cxn modelId="{EF4E33F2-B72A-4EF1-886B-5700885A9251}" type="presParOf" srcId="{FE77202C-0A3C-4756-BFF6-0BCF5399A107}" destId="{C4440E5A-D44A-4662-AB99-C479DAD52095}" srcOrd="5" destOrd="0" presId="urn:microsoft.com/office/officeart/2005/8/layout/chevron1"/>
    <dgm:cxn modelId="{C090E874-645A-4511-A4C6-720844911C8A}" type="presParOf" srcId="{FE77202C-0A3C-4756-BFF6-0BCF5399A107}" destId="{54D1C99C-17B9-4909-94B4-F33D7186B16C}" srcOrd="6" destOrd="0" presId="urn:microsoft.com/office/officeart/2005/8/layout/chevron1"/>
    <dgm:cxn modelId="{1ED54E4F-9AB3-40F5-9AD7-D1CAE14A7526}" type="presParOf" srcId="{FE77202C-0A3C-4756-BFF6-0BCF5399A107}" destId="{B55B5A3C-58BF-4469-A5E6-6C2463E03919}" srcOrd="7" destOrd="0" presId="urn:microsoft.com/office/officeart/2005/8/layout/chevron1"/>
    <dgm:cxn modelId="{F52DC3AB-F6BB-43EE-8D01-C316CB8A96A8}" type="presParOf" srcId="{FE77202C-0A3C-4756-BFF6-0BCF5399A107}" destId="{A1240B5C-A39B-4B6D-A5BF-911F06E5C3A7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4C3331-B066-4C6B-AB27-26B773AD0718}" type="datetimeFigureOut">
              <a:rPr lang="el-GR" smtClean="0"/>
              <a:pPr/>
              <a:t>27/8/2020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866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E8CD3-4DF8-4242-AFA5-9644A688231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61986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245F1-4655-4C3F-8BBF-DFB1DBFDEF75}" type="datetimeFigureOut">
              <a:rPr lang="el-GR" smtClean="0"/>
              <a:pPr/>
              <a:t>27/8/2020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F908E-1E06-4267-AD00-01B3EA393B6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648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DE950-61E2-428B-8780-9143E1E2F445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63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DE950-61E2-428B-8780-9143E1E2F445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63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DE950-61E2-428B-8780-9143E1E2F445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63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DE950-61E2-428B-8780-9143E1E2F445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63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DE950-61E2-428B-8780-9143E1E2F445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63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0488-217C-405E-84A7-2C6B75A710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0488-217C-405E-84A7-2C6B75A710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0488-217C-405E-84A7-2C6B75A710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2527301" y="838200"/>
            <a:ext cx="7124700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add the presentation’s main title</a:t>
            </a:r>
          </a:p>
        </p:txBody>
      </p:sp>
      <p:sp>
        <p:nvSpPr>
          <p:cNvPr id="18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2527301" y="1828800"/>
            <a:ext cx="7124700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/>
              <a:t>Subtitle and date (move higher if title is only one line)</a:t>
            </a:r>
          </a:p>
        </p:txBody>
      </p:sp>
      <p:sp>
        <p:nvSpPr>
          <p:cNvPr id="21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527300" y="374904"/>
            <a:ext cx="5474208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noProof="0" dirty="0" err="1"/>
              <a:t>www.pwc.com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9656295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0"/>
            <a:ext cx="107696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711200" y="1752600"/>
            <a:ext cx="107696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54372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0488-217C-405E-84A7-2C6B75A710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0488-217C-405E-84A7-2C6B75A710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0488-217C-405E-84A7-2C6B75A710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0488-217C-405E-84A7-2C6B75A710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0488-217C-405E-84A7-2C6B75A710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0488-217C-405E-84A7-2C6B75A710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0488-217C-405E-84A7-2C6B75A710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0488-217C-405E-84A7-2C6B75A710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C0488-217C-405E-84A7-2C6B75A710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7" name="Object 4" hidden="1"/>
          <p:cNvGraphicFramePr>
            <a:graphicFrameLocks noChangeAspect="1"/>
          </p:cNvGraphicFramePr>
          <p:nvPr userDrawn="1">
            <p:custDataLst>
              <p:tags r:id="rId16"/>
            </p:custDataLst>
            <p:extLst>
              <p:ext uri="{D42A27DB-BD31-4B8C-83A1-F6EECF244321}">
                <p14:modId xmlns:p14="http://schemas.microsoft.com/office/powerpoint/2010/main" val="256166853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think-cell Slide" r:id="rId18" imgW="360" imgH="360" progId="">
                  <p:embed/>
                </p:oleObj>
              </mc:Choice>
              <mc:Fallback>
                <p:oleObj name="think-cell Slide" r:id="rId18" imgW="360" imgH="3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="" xmlns:a16="http://schemas.microsoft.com/office/drawing/2014/main" id="{A5FD8F27-E717-41E5-98B5-90A3834D1465}"/>
              </a:ext>
            </a:extLst>
          </p:cNvPr>
          <p:cNvSpPr/>
          <p:nvPr userDrawn="1">
            <p:custDataLst>
              <p:tags r:id="rId17"/>
            </p:custDataLst>
          </p:nvPr>
        </p:nvSpPr>
        <p:spPr bwMode="ltGray"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GB" sz="2400" b="1" i="1" baseline="0" dirty="0" err="1">
              <a:solidFill>
                <a:schemeClr val="bg1"/>
              </a:solidFill>
              <a:latin typeface="Georgia" pitchFamily="18" charset="0"/>
              <a:ea typeface="+mj-ea"/>
              <a:cs typeface="+mj-cs"/>
              <a:sym typeface="Georgia" panose="02040502050405020303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4.bp.blogspot.com/_iiluUEluqEA/R9azs5KQbgI/AAAAAAAAAAM/iQoPv6m4Jwo/s320/%CE%B5%CE%B8%CE%BD%CE%BF%CF%83%CE%B7%CE%BC%CE%BF.jpg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3.emf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3.emf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3.emf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image" Target="../media/image3.emf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image" Target="../media/image3.emf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4019" y="1554191"/>
            <a:ext cx="8203962" cy="2591682"/>
          </a:xfr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150000"/>
              </a:lnSpc>
            </a:pPr>
            <a:r>
              <a:rPr lang="el-GR" i="0" dirty="0">
                <a:solidFill>
                  <a:srgbClr val="FF0000"/>
                </a:solidFill>
              </a:rPr>
              <a:t>Ροή Διαδικασιών </a:t>
            </a:r>
            <a:br>
              <a:rPr lang="el-GR" i="0" dirty="0">
                <a:solidFill>
                  <a:srgbClr val="FF0000"/>
                </a:solidFill>
              </a:rPr>
            </a:br>
            <a:r>
              <a:rPr lang="el-GR" i="0">
                <a:solidFill>
                  <a:srgbClr val="FF0000"/>
                </a:solidFill>
              </a:rPr>
              <a:t>στον </a:t>
            </a:r>
            <a:r>
              <a:rPr lang="el-GR" i="0" smtClean="0">
                <a:solidFill>
                  <a:srgbClr val="FF0000"/>
                </a:solidFill>
                <a:latin typeface="+mn-lt"/>
              </a:rPr>
              <a:t>Κώδικα </a:t>
            </a:r>
            <a:r>
              <a:rPr lang="el-GR" i="0" dirty="0">
                <a:solidFill>
                  <a:srgbClr val="FF0000"/>
                </a:solidFill>
                <a:latin typeface="+mn-lt"/>
              </a:rPr>
              <a:t>Διευθέτησης Οφειλών</a:t>
            </a:r>
            <a:br>
              <a:rPr lang="el-GR" i="0" dirty="0">
                <a:solidFill>
                  <a:srgbClr val="FF0000"/>
                </a:solidFill>
                <a:latin typeface="+mn-lt"/>
              </a:rPr>
            </a:br>
            <a:r>
              <a:rPr lang="el-GR" i="0" dirty="0">
                <a:solidFill>
                  <a:srgbClr val="FF0000"/>
                </a:solidFill>
                <a:latin typeface="+mn-lt"/>
              </a:rPr>
              <a:t>&amp; Παροχής 2</a:t>
            </a:r>
            <a:r>
              <a:rPr lang="el-GR" i="0" baseline="30000" dirty="0">
                <a:solidFill>
                  <a:srgbClr val="FF0000"/>
                </a:solidFill>
                <a:latin typeface="+mn-lt"/>
              </a:rPr>
              <a:t>ης</a:t>
            </a:r>
            <a:r>
              <a:rPr lang="el-GR" i="0" dirty="0">
                <a:solidFill>
                  <a:srgbClr val="FF0000"/>
                </a:solidFill>
                <a:latin typeface="+mn-lt"/>
              </a:rPr>
              <a:t> Ευκαιρίας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1530" y="5524758"/>
            <a:ext cx="3226515" cy="569345"/>
          </a:xfrm>
          <a:solidFill>
            <a:schemeClr val="accent6">
              <a:lumMod val="40000"/>
              <a:lumOff val="60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/>
          <a:lstStyle/>
          <a:p>
            <a:r>
              <a:rPr lang="el-GR" sz="2400" b="1" i="1" dirty="0">
                <a:solidFill>
                  <a:schemeClr val="tx1"/>
                </a:solidFill>
                <a:latin typeface="+mn-lt"/>
              </a:rPr>
              <a:t>   Σύντομη Παρουσίαση</a:t>
            </a:r>
            <a:endParaRPr lang="en-US" sz="2400" b="1" i="1" dirty="0">
              <a:solidFill>
                <a:schemeClr val="tx1"/>
              </a:solidFill>
              <a:latin typeface="+mn-lt"/>
            </a:endParaRPr>
          </a:p>
          <a:p>
            <a:endParaRPr lang="en-US" sz="2400" dirty="0">
              <a:solidFill>
                <a:schemeClr val="tx1"/>
              </a:solidFill>
              <a:latin typeface="+mn-lt"/>
            </a:endParaRPr>
          </a:p>
          <a:p>
            <a:endParaRPr lang="en-US" sz="2400" dirty="0">
              <a:solidFill>
                <a:schemeClr val="tx1"/>
              </a:solidFill>
              <a:latin typeface="+mn-lt"/>
            </a:endParaRPr>
          </a:p>
          <a:p>
            <a:endParaRPr lang="en-US" sz="2000" b="1" dirty="0">
              <a:solidFill>
                <a:schemeClr val="tx1"/>
              </a:solidFill>
              <a:latin typeface="+mn-lt"/>
            </a:endParaRPr>
          </a:p>
          <a:p>
            <a:endParaRPr lang="en-US" sz="2000" b="1" dirty="0">
              <a:solidFill>
                <a:schemeClr val="tx1"/>
              </a:solidFill>
              <a:latin typeface="+mn-lt"/>
            </a:endParaRPr>
          </a:p>
          <a:p>
            <a:endParaRPr lang="en-US" sz="2000" b="1" dirty="0">
              <a:solidFill>
                <a:schemeClr val="tx1"/>
              </a:solidFill>
              <a:latin typeface="+mn-lt"/>
            </a:endParaRPr>
          </a:p>
          <a:p>
            <a:endParaRPr lang="en-US" sz="2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5 - Δεξιό βέλος"/>
          <p:cNvSpPr/>
          <p:nvPr/>
        </p:nvSpPr>
        <p:spPr>
          <a:xfrm>
            <a:off x="267418" y="5412614"/>
            <a:ext cx="1052423" cy="802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FF721869-A8BA-45A4-881A-FE7646CE8182}"/>
              </a:ext>
            </a:extLst>
          </p:cNvPr>
          <p:cNvSpPr/>
          <p:nvPr/>
        </p:nvSpPr>
        <p:spPr>
          <a:xfrm>
            <a:off x="514905" y="239698"/>
            <a:ext cx="2343704" cy="7546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bg1"/>
                </a:solidFill>
              </a:rPr>
              <a:t>Ε	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3B5A0C5-1255-4F3D-9A26-DA4475A4B81F}"/>
              </a:ext>
            </a:extLst>
          </p:cNvPr>
          <p:cNvSpPr/>
          <p:nvPr/>
        </p:nvSpPr>
        <p:spPr>
          <a:xfrm>
            <a:off x="9357064" y="221942"/>
            <a:ext cx="2415118" cy="8078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LOGO </a:t>
            </a:r>
            <a:r>
              <a:rPr lang="el-GR" dirty="0"/>
              <a:t>ΕΓΔΙΧ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265C9ADC-D3CB-4D89-BA87-1FDE08199AF3}"/>
              </a:ext>
            </a:extLst>
          </p:cNvPr>
          <p:cNvSpPr txBox="1"/>
          <p:nvPr/>
        </p:nvSpPr>
        <p:spPr>
          <a:xfrm>
            <a:off x="8134165" y="5624764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+mn-lt"/>
              </a:rPr>
              <a:t>2</a:t>
            </a:r>
            <a:r>
              <a:rPr lang="el-GR" sz="1800" dirty="0">
                <a:solidFill>
                  <a:schemeClr val="tx1"/>
                </a:solidFill>
                <a:latin typeface="+mn-lt"/>
              </a:rPr>
              <a:t>7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l-GR" sz="1800" dirty="0">
                <a:solidFill>
                  <a:schemeClr val="tx1"/>
                </a:solidFill>
                <a:latin typeface="+mn-lt"/>
              </a:rPr>
              <a:t>Αυγούστου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20</a:t>
            </a:r>
            <a:r>
              <a:rPr lang="el-GR" sz="1800" dirty="0">
                <a:solidFill>
                  <a:schemeClr val="tx1"/>
                </a:solidFill>
                <a:latin typeface="+mn-lt"/>
              </a:rPr>
              <a:t>20</a:t>
            </a:r>
            <a:endParaRPr lang="en-GB" sz="18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1" name="10 - Εικόνα" descr="Προβολή εικόνας πλήρους μεγέθους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82288" y="284086"/>
            <a:ext cx="659765" cy="543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11 - Εικόνα" descr="Προβολή εικόνας πλήρους μεγέθους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7119" y="285207"/>
            <a:ext cx="683510" cy="668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- TextBox"/>
          <p:cNvSpPr txBox="1"/>
          <p:nvPr/>
        </p:nvSpPr>
        <p:spPr>
          <a:xfrm>
            <a:off x="1136341" y="452760"/>
            <a:ext cx="1740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b="1" dirty="0"/>
              <a:t>ΕΛΛΗΝΙΚΗ ΔΗΜΟΚΡΑΤΙΑ</a:t>
            </a:r>
          </a:p>
          <a:p>
            <a:pPr algn="ctr"/>
            <a:r>
              <a:rPr lang="el-GR" sz="1000" b="1" dirty="0"/>
              <a:t>ΥΠΟΥΡΓΕΙΟ ΟΙΚΟΝΟΜΙΚΩΝ</a:t>
            </a:r>
          </a:p>
        </p:txBody>
      </p:sp>
      <p:sp>
        <p:nvSpPr>
          <p:cNvPr id="15" name="14 - TextBox"/>
          <p:cNvSpPr txBox="1"/>
          <p:nvPr/>
        </p:nvSpPr>
        <p:spPr>
          <a:xfrm>
            <a:off x="9845336" y="284085"/>
            <a:ext cx="19279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b="1" dirty="0"/>
              <a:t>ΕΛΛΗΝΙΚΗ ΔΗΜΟΚΡΑΤΙΑ</a:t>
            </a:r>
          </a:p>
          <a:p>
            <a:pPr algn="ctr"/>
            <a:r>
              <a:rPr lang="el-GR" sz="1000" b="1" dirty="0"/>
              <a:t>ΥΠΟΥΡΓΕΙΟ ΟΙΚΟΝΟΜΙΚΩΝ</a:t>
            </a:r>
          </a:p>
          <a:p>
            <a:pPr algn="ctr"/>
            <a:r>
              <a:rPr lang="el-GR" sz="1000" b="1" dirty="0"/>
              <a:t>ΕΙΔΙΚΗ ΓΡΑΜΜΑΤΕΙΑ ΔΙΑΧΕΙΡΙΣΗΣ IΔΙΩΤΙΚΟΥ ΧΡΕΟΥΣ</a:t>
            </a:r>
          </a:p>
        </p:txBody>
      </p:sp>
    </p:spTree>
    <p:extLst>
      <p:ext uri="{BB962C8B-B14F-4D97-AF65-F5344CB8AC3E}">
        <p14:creationId xmlns:p14="http://schemas.microsoft.com/office/powerpoint/2010/main" val="4030404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1932" y="-701337"/>
          <a:ext cx="11093388" cy="66626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00326" y="3429000"/>
            <a:ext cx="1659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Πρόληψη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89083" y="3382832"/>
            <a:ext cx="398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Αντιμετώπιση – ρύθμιση οφειλών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927184" y="3152001"/>
            <a:ext cx="21956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Διακοπή επιχειρηματικής δραστηριοποίησης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256103" y="3152480"/>
            <a:ext cx="21956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Επανέναρξη επιχειρηματικής δραστηριοποίησης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35DAEC37-1558-41E2-89E7-304F58A9D3EE}"/>
              </a:ext>
            </a:extLst>
          </p:cNvPr>
          <p:cNvGrpSpPr/>
          <p:nvPr/>
        </p:nvGrpSpPr>
        <p:grpSpPr>
          <a:xfrm>
            <a:off x="9214892" y="4650447"/>
            <a:ext cx="2410428" cy="964171"/>
            <a:chOff x="8680251" y="2849259"/>
            <a:chExt cx="2410428" cy="964171"/>
          </a:xfrm>
        </p:grpSpPr>
        <p:sp>
          <p:nvSpPr>
            <p:cNvPr id="17" name="Arrow: Chevron 16">
              <a:extLst>
                <a:ext uri="{FF2B5EF4-FFF2-40B4-BE49-F238E27FC236}">
                  <a16:creationId xmlns="" xmlns:a16="http://schemas.microsoft.com/office/drawing/2014/main" id="{33197777-44B4-4EC1-8019-93C8F12E209C}"/>
                </a:ext>
              </a:extLst>
            </p:cNvPr>
            <p:cNvSpPr/>
            <p:nvPr/>
          </p:nvSpPr>
          <p:spPr>
            <a:xfrm>
              <a:off x="8680251" y="2849259"/>
              <a:ext cx="2410428" cy="964171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Arrow: Chevron 4">
              <a:extLst>
                <a:ext uri="{FF2B5EF4-FFF2-40B4-BE49-F238E27FC236}">
                  <a16:creationId xmlns="" xmlns:a16="http://schemas.microsoft.com/office/drawing/2014/main" id="{41E72373-0363-4E29-8EAF-5AD77A523125}"/>
                </a:ext>
              </a:extLst>
            </p:cNvPr>
            <p:cNvSpPr txBox="1"/>
            <p:nvPr/>
          </p:nvSpPr>
          <p:spPr>
            <a:xfrm>
              <a:off x="9162337" y="2849259"/>
              <a:ext cx="1446257" cy="9641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006" tIns="16002" rIns="16002" bIns="16002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l-GR" sz="1200" kern="1200" dirty="0"/>
                <a:t>Ιδιωτικός Φορέας Απόκτησης Ακινήτων, μίσθωσης και </a:t>
              </a:r>
              <a:r>
                <a:rPr lang="el-GR" sz="1200" kern="1200" dirty="0" err="1"/>
                <a:t>επανα</a:t>
              </a:r>
              <a:r>
                <a:rPr lang="el-GR" sz="1200" kern="1200" dirty="0"/>
                <a:t>-πώλησής τους</a:t>
              </a:r>
              <a:endParaRPr lang="en-US" sz="1200" kern="1200" dirty="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="" xmlns:a16="http://schemas.microsoft.com/office/drawing/2014/main" id="{575CBA6D-9AF5-4CE2-87A2-2847DB5945CF}"/>
              </a:ext>
            </a:extLst>
          </p:cNvPr>
          <p:cNvGrpSpPr/>
          <p:nvPr/>
        </p:nvGrpSpPr>
        <p:grpSpPr>
          <a:xfrm>
            <a:off x="2808598" y="4650447"/>
            <a:ext cx="2410428" cy="964171"/>
            <a:chOff x="8680251" y="2849259"/>
            <a:chExt cx="2410428" cy="964171"/>
          </a:xfrm>
        </p:grpSpPr>
        <p:sp>
          <p:nvSpPr>
            <p:cNvPr id="21" name="Arrow: Chevron 20">
              <a:extLst>
                <a:ext uri="{FF2B5EF4-FFF2-40B4-BE49-F238E27FC236}">
                  <a16:creationId xmlns="" xmlns:a16="http://schemas.microsoft.com/office/drawing/2014/main" id="{28CC9A63-E335-402E-95A1-15013605A3AC}"/>
                </a:ext>
              </a:extLst>
            </p:cNvPr>
            <p:cNvSpPr/>
            <p:nvPr/>
          </p:nvSpPr>
          <p:spPr>
            <a:xfrm>
              <a:off x="8680251" y="2849259"/>
              <a:ext cx="2410428" cy="964171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Arrow: Chevron 4">
              <a:extLst>
                <a:ext uri="{FF2B5EF4-FFF2-40B4-BE49-F238E27FC236}">
                  <a16:creationId xmlns="" xmlns:a16="http://schemas.microsoft.com/office/drawing/2014/main" id="{BAE758B1-405D-40D0-A213-71BE2A818E46}"/>
                </a:ext>
              </a:extLst>
            </p:cNvPr>
            <p:cNvSpPr txBox="1"/>
            <p:nvPr/>
          </p:nvSpPr>
          <p:spPr>
            <a:xfrm>
              <a:off x="9162337" y="2849259"/>
              <a:ext cx="1446257" cy="9641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006" tIns="16002" rIns="16002" bIns="16002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l-GR" sz="1200" kern="1200" dirty="0"/>
                <a:t>Επιδότηση δανείων 1</a:t>
              </a:r>
              <a:r>
                <a:rPr lang="el-GR" sz="1200" kern="1200" baseline="30000" dirty="0"/>
                <a:t>ης</a:t>
              </a:r>
              <a:r>
                <a:rPr lang="el-GR" sz="1200" kern="1200" dirty="0"/>
                <a:t> κατοικίας</a:t>
              </a:r>
              <a:endParaRPr lang="en-US" sz="1200" kern="1200" dirty="0"/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91EAC08E-4A3A-4AF9-80CD-B5767D01742A}"/>
              </a:ext>
            </a:extLst>
          </p:cNvPr>
          <p:cNvSpPr txBox="1"/>
          <p:nvPr/>
        </p:nvSpPr>
        <p:spPr>
          <a:xfrm>
            <a:off x="2621645" y="5680422"/>
            <a:ext cx="2784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Κοινωνική προστασία ευάλωτων νοικοκυριών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325C6C6-D630-4EEB-8BE6-A70B920ACFBC}"/>
              </a:ext>
            </a:extLst>
          </p:cNvPr>
          <p:cNvSpPr txBox="1"/>
          <p:nvPr/>
        </p:nvSpPr>
        <p:spPr>
          <a:xfrm>
            <a:off x="8961781" y="5680421"/>
            <a:ext cx="2784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Κοινωνική προστασία ευάλωτων νοικοκυριών</a:t>
            </a:r>
            <a:endParaRPr lang="en-US" dirty="0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="" xmlns:a16="http://schemas.microsoft.com/office/drawing/2014/main" id="{A87343CA-7528-422F-87AE-AF9AD181008C}"/>
              </a:ext>
            </a:extLst>
          </p:cNvPr>
          <p:cNvCxnSpPr/>
          <p:nvPr/>
        </p:nvCxnSpPr>
        <p:spPr>
          <a:xfrm>
            <a:off x="2876365" y="3089429"/>
            <a:ext cx="0" cy="15610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="" xmlns:a16="http://schemas.microsoft.com/office/drawing/2014/main" id="{83F37472-E690-456E-9961-78331D2530B1}"/>
              </a:ext>
            </a:extLst>
          </p:cNvPr>
          <p:cNvCxnSpPr/>
          <p:nvPr/>
        </p:nvCxnSpPr>
        <p:spPr>
          <a:xfrm>
            <a:off x="9296400" y="3089429"/>
            <a:ext cx="0" cy="15610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3 - Τίτλος">
            <a:extLst>
              <a:ext uri="{FF2B5EF4-FFF2-40B4-BE49-F238E27FC236}">
                <a16:creationId xmlns="" xmlns:a16="http://schemas.microsoft.com/office/drawing/2014/main" id="{D7D531C7-E070-4475-8336-CA063C6C8CFA}"/>
              </a:ext>
            </a:extLst>
          </p:cNvPr>
          <p:cNvSpPr txBox="1">
            <a:spLocks/>
          </p:cNvSpPr>
          <p:nvPr/>
        </p:nvSpPr>
        <p:spPr>
          <a:xfrm>
            <a:off x="2006353" y="211347"/>
            <a:ext cx="8416031" cy="7772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1800" b="1" dirty="0"/>
              <a:t>Συνολικό διάγραμμα ροής </a:t>
            </a:r>
          </a:p>
          <a:p>
            <a:r>
              <a:rPr lang="el-GR" sz="1800" b="1" dirty="0"/>
              <a:t>του Κώδικα Διευθέτησης Οφειλών και Παροχής 2</a:t>
            </a:r>
            <a:r>
              <a:rPr lang="el-GR" sz="1800" b="1" baseline="30000" dirty="0"/>
              <a:t>ης</a:t>
            </a:r>
            <a:r>
              <a:rPr lang="el-GR" sz="1800" b="1" dirty="0"/>
              <a:t> ευκαιρίας</a:t>
            </a:r>
            <a:endParaRPr lang="en-US" sz="1800" b="1" dirty="0"/>
          </a:p>
        </p:txBody>
      </p:sp>
      <p:sp>
        <p:nvSpPr>
          <p:cNvPr id="24" name="Slide Number Placeholder 2">
            <a:extLst>
              <a:ext uri="{FF2B5EF4-FFF2-40B4-BE49-F238E27FC236}">
                <a16:creationId xmlns="" xmlns:a16="http://schemas.microsoft.com/office/drawing/2014/main" id="{3E608BE3-0825-41FC-8159-54E8ABBBE890}"/>
              </a:ext>
            </a:extLst>
          </p:cNvPr>
          <p:cNvSpPr txBox="1">
            <a:spLocks/>
          </p:cNvSpPr>
          <p:nvPr/>
        </p:nvSpPr>
        <p:spPr>
          <a:xfrm>
            <a:off x="9296400" y="6326752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l-GR" sz="1200" dirty="0">
                <a:solidFill>
                  <a:srgbClr val="000000"/>
                </a:solidFill>
              </a:rPr>
              <a:t>1</a:t>
            </a:r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196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bject 2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l-GR" sz="2000" b="1" dirty="0" err="1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8"/>
          </p:nvPr>
        </p:nvSpPr>
        <p:spPr>
          <a:xfrm>
            <a:off x="9293932" y="6191023"/>
            <a:ext cx="2844800" cy="365125"/>
          </a:xfrm>
        </p:spPr>
        <p:txBody>
          <a:bodyPr/>
          <a:lstStyle/>
          <a:p>
            <a:r>
              <a:rPr lang="el-GR" dirty="0">
                <a:solidFill>
                  <a:srgbClr val="000000"/>
                </a:solidFill>
              </a:rPr>
              <a:t>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13 - Τίτλος"/>
          <p:cNvSpPr>
            <a:spLocks noGrp="1"/>
          </p:cNvSpPr>
          <p:nvPr>
            <p:ph type="title"/>
          </p:nvPr>
        </p:nvSpPr>
        <p:spPr>
          <a:xfrm>
            <a:off x="2006353" y="211347"/>
            <a:ext cx="8416031" cy="777241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l-GR" sz="2000" b="1" dirty="0">
                <a:solidFill>
                  <a:srgbClr val="FF0000"/>
                </a:solidFill>
              </a:rPr>
              <a:t> </a:t>
            </a:r>
            <a:br>
              <a:rPr lang="el-GR" sz="2000" b="1" dirty="0">
                <a:solidFill>
                  <a:srgbClr val="FF0000"/>
                </a:solidFill>
              </a:rPr>
            </a:br>
            <a:r>
              <a:rPr lang="el-GR" sz="2000" b="1" dirty="0">
                <a:solidFill>
                  <a:srgbClr val="FF0000"/>
                </a:solidFill>
              </a:rPr>
              <a:t>Α. </a:t>
            </a:r>
            <a:r>
              <a:rPr lang="el-GR" sz="2000" b="1" dirty="0"/>
              <a:t>Εξωδικαστικές Διαδικασίες Ρύθμισης Οφειλών για </a:t>
            </a:r>
            <a:r>
              <a:rPr lang="el-GR" sz="2000" b="1" dirty="0">
                <a:solidFill>
                  <a:srgbClr val="FF0000"/>
                </a:solidFill>
              </a:rPr>
              <a:t>Φυσικά Πρόσωπα </a:t>
            </a:r>
            <a:r>
              <a:rPr lang="el-GR" sz="2000" b="1" dirty="0"/>
              <a:t/>
            </a:r>
            <a:br>
              <a:rPr lang="el-GR" sz="2000" b="1" dirty="0"/>
            </a:br>
            <a:r>
              <a:rPr lang="el-GR" sz="2000" b="1" dirty="0"/>
              <a:t>(αποτρέπεται η πτώχευση και ο οφειλέτης διατηρεί την περιουσία του)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388092" y="2629146"/>
            <a:ext cx="7297445" cy="6924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3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Δυνατότητα να </a:t>
            </a:r>
            <a:r>
              <a:rPr kumimoji="0" lang="el-GR" sz="13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υποβάλει </a:t>
            </a:r>
            <a:r>
              <a:rPr kumimoji="0" lang="el-GR" sz="13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αίτηση στον </a:t>
            </a:r>
            <a:r>
              <a:rPr lang="el-GR" sz="1300" b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ε</a:t>
            </a:r>
            <a:r>
              <a:rPr kumimoji="0" lang="el-GR" sz="13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ξωδικαστικό μηχανισμό ρύθμισης οφειλών</a:t>
            </a:r>
            <a:r>
              <a:rPr kumimoji="0" lang="en-US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en-US" sz="13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3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Αίτηση σε ηλεκτρονική πλατφόρμα, ηλεκτρονική ανάκτηση δικαιολογητικών και λοιπών </a:t>
            </a:r>
            <a:r>
              <a:rPr kumimoji="0" lang="el-G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πληροφοριών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300" b="1" dirty="0">
                <a:latin typeface="Calibri" pitchFamily="34" charset="0"/>
                <a:cs typeface="Times New Roman" pitchFamily="18" charset="0"/>
              </a:rPr>
              <a:t>Άρση τραπεζικού και φορολογικού απορρήτου</a:t>
            </a:r>
            <a:endParaRPr kumimoji="0" lang="el-GR" sz="18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09027" y="1866533"/>
            <a:ext cx="5253488" cy="4924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Οφειλέτ</a:t>
            </a:r>
            <a:r>
              <a:rPr lang="el-GR" sz="13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ες:</a:t>
            </a:r>
            <a:r>
              <a:rPr lang="en-US" sz="13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3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Φυσικ</a:t>
            </a:r>
            <a:r>
              <a:rPr lang="el-GR" sz="13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ά</a:t>
            </a:r>
            <a:r>
              <a:rPr kumimoji="0" lang="el-GR" sz="13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sz="1300" b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Π</a:t>
            </a:r>
            <a:r>
              <a:rPr kumimoji="0" lang="el-GR" sz="13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ρόσωπα</a:t>
            </a:r>
            <a:r>
              <a:rPr kumimoji="0" lang="el-GR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με οφειλές σε Τράπεζες – </a:t>
            </a:r>
            <a:r>
              <a:rPr kumimoji="0" lang="en-US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Servicers – </a:t>
            </a:r>
            <a:r>
              <a:rPr kumimoji="0" lang="el-GR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Δημόσιο</a:t>
            </a:r>
            <a:r>
              <a:rPr kumimoji="0" lang="en-US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ΕΦΚΑ</a:t>
            </a:r>
            <a:r>
              <a:rPr kumimoji="0" lang="en-US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(ή</a:t>
            </a:r>
            <a:r>
              <a:rPr kumimoji="0" lang="en-US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l-GR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και σε έναν από αυτούς τους</a:t>
            </a:r>
            <a:r>
              <a:rPr kumimoji="0" lang="el-GR" sz="13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sz="13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πιστωτές</a:t>
            </a:r>
            <a:r>
              <a:rPr kumimoji="0" lang="el-GR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):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2172348" y="3525647"/>
            <a:ext cx="7772400" cy="4924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Η αίτηση δρομολογείται</a:t>
            </a:r>
            <a:r>
              <a:rPr kumimoji="0" lang="el-GR" sz="13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ηλεκτρονικά </a:t>
            </a:r>
            <a:r>
              <a:rPr kumimoji="0" lang="el-GR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στους χρηματοπιστωτικούς φορείς (τράπεζες &amp; </a:t>
            </a:r>
            <a:r>
              <a:rPr kumimoji="0" lang="en-US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servicers</a:t>
            </a:r>
            <a:r>
              <a:rPr kumimoji="0" lang="el-GR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):                         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Χρειάζεται </a:t>
            </a:r>
            <a:r>
              <a:rPr kumimoji="0" lang="el-GR" sz="13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να συναινέσει η πλειοψηφία των πιστωτών </a:t>
            </a:r>
            <a:r>
              <a:rPr lang="el-GR" sz="13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l-GR" sz="13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τράπεζες &amp; </a:t>
            </a:r>
            <a:r>
              <a:rPr kumimoji="0" lang="en-US" sz="13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servicers</a:t>
            </a:r>
            <a:r>
              <a:rPr kumimoji="0" lang="el-GR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), για </a:t>
            </a:r>
            <a:r>
              <a:rPr kumimoji="0" lang="el-GR" sz="13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να ξεκινήσει η διαδικασία</a:t>
            </a:r>
            <a:endParaRPr kumimoji="0" lang="el-GR" sz="1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63904" y="4503096"/>
            <a:ext cx="6414449" cy="10464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3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Στην περίπτωση που δεχτεί η πλειοψηφία των πιστωτών να</a:t>
            </a:r>
            <a:r>
              <a:rPr lang="en-US" sz="13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εξετάσουν την αίτηση: </a:t>
            </a:r>
            <a:endParaRPr kumimoji="0" lang="el-GR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200" dirty="0">
                <a:latin typeface="Calibri" pitchFamily="34" charset="0"/>
                <a:cs typeface="Times New Roman" pitchFamily="18" charset="0"/>
              </a:rPr>
              <a:t>Παρέχεται αναστολή κατασχέσεων και πλειστηριασμών. Παρέχεται </a:t>
            </a:r>
            <a:r>
              <a:rPr lang="el-GR" sz="120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πρόταση ρύθμισης συνολικών οφειλών</a:t>
            </a:r>
            <a:r>
              <a:rPr kumimoji="0" lang="el-GR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el-G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η οποία προκύπτει από υπολογιστικό </a:t>
            </a:r>
            <a:r>
              <a:rPr lang="el-GR" sz="1200" dirty="0">
                <a:latin typeface="Calibri" pitchFamily="34" charset="0"/>
                <a:cs typeface="Times New Roman" pitchFamily="18" charset="0"/>
              </a:rPr>
              <a:t>εργαλείο. Αν δεν υπάρχει οφειλή προς το Δημόσιο, τότε οι τράπεζες – </a:t>
            </a:r>
            <a:r>
              <a:rPr lang="en-US" sz="1200" dirty="0">
                <a:latin typeface="Calibri" pitchFamily="34" charset="0"/>
                <a:cs typeface="Times New Roman" pitchFamily="18" charset="0"/>
              </a:rPr>
              <a:t>servicers</a:t>
            </a:r>
            <a:r>
              <a:rPr lang="el-GR" sz="1200" dirty="0">
                <a:latin typeface="Calibri" pitchFamily="34" charset="0"/>
                <a:cs typeface="Times New Roman" pitchFamily="18" charset="0"/>
              </a:rPr>
              <a:t> μπορούν να </a:t>
            </a:r>
            <a:r>
              <a:rPr lang="el-GR" sz="1200" dirty="0" smtClean="0">
                <a:latin typeface="Calibri" pitchFamily="34" charset="0"/>
                <a:cs typeface="Times New Roman" pitchFamily="18" charset="0"/>
              </a:rPr>
              <a:t>καταθέσουν </a:t>
            </a:r>
            <a:r>
              <a:rPr lang="el-GR" sz="1200" dirty="0">
                <a:latin typeface="Calibri" pitchFamily="34" charset="0"/>
                <a:cs typeface="Times New Roman" pitchFamily="18" charset="0"/>
              </a:rPr>
              <a:t>μια άλλη πρόταση, χωρίς το υπολογιστικό εργαλείο. Εναλλακτικά μπορούν να προβούν και σε διαμεσολάβηση</a:t>
            </a:r>
          </a:p>
        </p:txBody>
      </p:sp>
      <p:sp>
        <p:nvSpPr>
          <p:cNvPr id="26" name="25 - Ορθογώνιο"/>
          <p:cNvSpPr/>
          <p:nvPr/>
        </p:nvSpPr>
        <p:spPr>
          <a:xfrm>
            <a:off x="198045" y="5900006"/>
            <a:ext cx="6346165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l-GR" sz="1200" b="1" dirty="0"/>
              <a:t>Αν ο οφειλέτης που αποδεχθεί τη ρύθμιση ανήκει ταυτόχρονα σε ευάλωτη κοινωνικά ομάδα</a:t>
            </a:r>
            <a:r>
              <a:rPr lang="el-GR" sz="1200" dirty="0"/>
              <a:t>:</a:t>
            </a:r>
            <a:r>
              <a:rPr lang="en-US" sz="1200" dirty="0"/>
              <a:t> </a:t>
            </a:r>
            <a:r>
              <a:rPr lang="el-GR" sz="1200" dirty="0">
                <a:solidFill>
                  <a:srgbClr val="FF0000"/>
                </a:solidFill>
              </a:rPr>
              <a:t> </a:t>
            </a:r>
            <a:r>
              <a:rPr lang="el-GR" sz="1200" b="1" u="sng" dirty="0" smtClean="0">
                <a:solidFill>
                  <a:srgbClr val="FF0000"/>
                </a:solidFill>
              </a:rPr>
              <a:t>Θα </a:t>
            </a:r>
            <a:r>
              <a:rPr lang="el-GR" sz="1200" b="1" u="sng" dirty="0">
                <a:solidFill>
                  <a:srgbClr val="FF0000"/>
                </a:solidFill>
              </a:rPr>
              <a:t>λάβει και επιδότηση του ρυθμισμένου δανείου 1</a:t>
            </a:r>
            <a:r>
              <a:rPr lang="el-GR" sz="1200" b="1" u="sng" baseline="30000" dirty="0">
                <a:solidFill>
                  <a:srgbClr val="FF0000"/>
                </a:solidFill>
              </a:rPr>
              <a:t>ης</a:t>
            </a:r>
            <a:r>
              <a:rPr lang="el-GR" sz="1200" b="1" u="sng" dirty="0">
                <a:solidFill>
                  <a:srgbClr val="FF0000"/>
                </a:solidFill>
              </a:rPr>
              <a:t> κατοικίας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4347713" y="1159534"/>
            <a:ext cx="2907103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/>
              <a:t>      </a:t>
            </a:r>
            <a:r>
              <a:rPr lang="en-US" dirty="0"/>
              <a:t>   </a:t>
            </a:r>
            <a:r>
              <a:rPr lang="el-GR" sz="1400" b="1" dirty="0"/>
              <a:t>Σε ποιους απευθύνεται</a:t>
            </a:r>
            <a:r>
              <a:rPr lang="en-US" sz="1400" b="1" dirty="0"/>
              <a:t>: </a:t>
            </a:r>
            <a:r>
              <a:rPr lang="el-GR" sz="1400" b="1" dirty="0"/>
              <a:t>  </a:t>
            </a:r>
            <a:endParaRPr lang="en-US" sz="1400" b="1" dirty="0"/>
          </a:p>
        </p:txBody>
      </p:sp>
      <p:sp>
        <p:nvSpPr>
          <p:cNvPr id="28" name="27 - Βέλος προς τα κάτω"/>
          <p:cNvSpPr/>
          <p:nvPr/>
        </p:nvSpPr>
        <p:spPr>
          <a:xfrm>
            <a:off x="5641676" y="1616734"/>
            <a:ext cx="465826" cy="2070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28 - Βέλος προς τα κάτω"/>
          <p:cNvSpPr/>
          <p:nvPr/>
        </p:nvSpPr>
        <p:spPr>
          <a:xfrm>
            <a:off x="5673306" y="2433368"/>
            <a:ext cx="465826" cy="2070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Βέλος προς τα κάτω"/>
          <p:cNvSpPr/>
          <p:nvPr/>
        </p:nvSpPr>
        <p:spPr>
          <a:xfrm>
            <a:off x="5677547" y="3315492"/>
            <a:ext cx="465826" cy="2070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6863705" y="4498056"/>
            <a:ext cx="4157932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200" b="1" dirty="0">
                <a:latin typeface="+mj-lt"/>
                <a:cs typeface="Arial" pitchFamily="34" charset="0"/>
              </a:rPr>
              <a:t>Σε περίπτωση άρνησης εξέτασης της αίτησης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200" b="1" dirty="0">
                <a:latin typeface="+mj-lt"/>
                <a:cs typeface="Arial" pitchFamily="34" charset="0"/>
              </a:rPr>
              <a:t>από την πλειοψηφία των πιστωτών</a:t>
            </a:r>
            <a:r>
              <a:rPr lang="en-US" sz="1200" b="1" dirty="0">
                <a:latin typeface="+mj-lt"/>
                <a:cs typeface="Arial" pitchFamily="34" charset="0"/>
              </a:rPr>
              <a:t>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>
                <a:latin typeface="+mj-lt"/>
                <a:cs typeface="Arial" pitchFamily="34" charset="0"/>
              </a:rPr>
              <a:t> </a:t>
            </a:r>
            <a:r>
              <a:rPr lang="el-GR" sz="1200" dirty="0" smtClean="0">
                <a:latin typeface="+mj-lt"/>
                <a:cs typeface="Arial" pitchFamily="34" charset="0"/>
              </a:rPr>
              <a:t>Δεν </a:t>
            </a:r>
            <a:r>
              <a:rPr lang="el-GR" sz="1200" dirty="0">
                <a:latin typeface="+mj-lt"/>
                <a:cs typeface="Arial" pitchFamily="34" charset="0"/>
              </a:rPr>
              <a:t>προχωρά η εξωδικαστική διαδικασία ρύθμισης οφειλών και η αίτηση απορρίπτεται ως άκαρπη</a:t>
            </a:r>
            <a:endParaRPr kumimoji="0" lang="el-GR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42" name="41 - Βέλος προς τα κάτω"/>
          <p:cNvSpPr/>
          <p:nvPr/>
        </p:nvSpPr>
        <p:spPr>
          <a:xfrm rot="2460599">
            <a:off x="4074161" y="4101358"/>
            <a:ext cx="370936" cy="3456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42 - Βέλος προς τα κάτω"/>
          <p:cNvSpPr/>
          <p:nvPr/>
        </p:nvSpPr>
        <p:spPr>
          <a:xfrm rot="19629795">
            <a:off x="7754320" y="4130572"/>
            <a:ext cx="370936" cy="3082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43 - Βέλος προς τα κάτω"/>
          <p:cNvSpPr/>
          <p:nvPr/>
        </p:nvSpPr>
        <p:spPr>
          <a:xfrm>
            <a:off x="3427252" y="5621254"/>
            <a:ext cx="465826" cy="2070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44 - Βέλος προς τα κάτω"/>
          <p:cNvSpPr/>
          <p:nvPr/>
        </p:nvSpPr>
        <p:spPr>
          <a:xfrm rot="16200000">
            <a:off x="6630792" y="5957684"/>
            <a:ext cx="465826" cy="2070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52 - Ελλειψοειδής επεξήγηση"/>
          <p:cNvSpPr/>
          <p:nvPr/>
        </p:nvSpPr>
        <p:spPr>
          <a:xfrm>
            <a:off x="7073316" y="5396367"/>
            <a:ext cx="3416060" cy="1130059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200" dirty="0"/>
              <a:t>   Ευάλωτη κοινωνικά ομάδα:</a:t>
            </a:r>
            <a:endParaRPr lang="en-US" sz="1200" dirty="0"/>
          </a:p>
          <a:p>
            <a:pPr algn="ctr"/>
            <a:r>
              <a:rPr lang="el-GR" sz="1200" dirty="0"/>
              <a:t>να</a:t>
            </a:r>
            <a:r>
              <a:rPr lang="en-US" sz="1200" dirty="0"/>
              <a:t> </a:t>
            </a:r>
            <a:r>
              <a:rPr lang="el-GR" sz="1200" dirty="0"/>
              <a:t>πληροί τις εισοδηματικές και περιουσιακές προϋποθέσεις  αυτών που δικαιούνται στεγαστικό επίδομα ενοικίου  </a:t>
            </a:r>
            <a:endParaRPr lang="en-US" sz="1200" dirty="0"/>
          </a:p>
        </p:txBody>
      </p:sp>
      <p:sp>
        <p:nvSpPr>
          <p:cNvPr id="54" name="53 - Βέλος προς τα κάτω"/>
          <p:cNvSpPr/>
          <p:nvPr/>
        </p:nvSpPr>
        <p:spPr>
          <a:xfrm rot="16200000">
            <a:off x="9835233" y="3676970"/>
            <a:ext cx="526737" cy="2285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10215042" y="3178864"/>
            <a:ext cx="1785667" cy="11387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ΔΙΑΡΚΕΙΑ ΔΙΑΔΙΚΑΣΙΑΣ: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</a:t>
            </a:r>
            <a:r>
              <a:rPr kumimoji="0" lang="el-GR" sz="1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 ΜΗΝΕΣ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l-GR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Αν δεν προκύψει αποτέλεσμα εντός 2 μηνών, τότε η αίτηση </a:t>
            </a:r>
            <a:r>
              <a:rPr lang="el-GR" sz="11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απορρίπτεται </a:t>
            </a:r>
            <a:r>
              <a:rPr kumimoji="0" lang="el-GR" sz="1100" b="0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ως άκαρπη</a:t>
            </a:r>
            <a:endParaRPr kumimoji="0" lang="el-G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019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bject 2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l-GR" sz="2000" b="1" dirty="0" err="1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8"/>
          </p:nvPr>
        </p:nvSpPr>
        <p:spPr>
          <a:xfrm>
            <a:off x="9229306" y="6373608"/>
            <a:ext cx="2844800" cy="365125"/>
          </a:xfrm>
        </p:spPr>
        <p:txBody>
          <a:bodyPr/>
          <a:lstStyle/>
          <a:p>
            <a:r>
              <a:rPr lang="el-GR" dirty="0">
                <a:solidFill>
                  <a:srgbClr val="000000"/>
                </a:solidFill>
              </a:rPr>
              <a:t>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13 - Τίτλος"/>
          <p:cNvSpPr>
            <a:spLocks noGrp="1"/>
          </p:cNvSpPr>
          <p:nvPr>
            <p:ph type="title"/>
          </p:nvPr>
        </p:nvSpPr>
        <p:spPr>
          <a:xfrm>
            <a:off x="1147313" y="211347"/>
            <a:ext cx="9471803" cy="625415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l-GR" sz="2000" b="1" dirty="0">
                <a:solidFill>
                  <a:srgbClr val="FF0000"/>
                </a:solidFill>
              </a:rPr>
              <a:t> </a:t>
            </a:r>
            <a:br>
              <a:rPr lang="el-GR" sz="2000" b="1" dirty="0">
                <a:solidFill>
                  <a:srgbClr val="FF0000"/>
                </a:solidFill>
              </a:rPr>
            </a:br>
            <a:r>
              <a:rPr lang="el-GR" sz="2000" b="1" dirty="0">
                <a:solidFill>
                  <a:srgbClr val="FF0000"/>
                </a:solidFill>
              </a:rPr>
              <a:t/>
            </a:r>
            <a:br>
              <a:rPr lang="el-GR" sz="2000" b="1" dirty="0">
                <a:solidFill>
                  <a:srgbClr val="FF0000"/>
                </a:solidFill>
              </a:rPr>
            </a:br>
            <a:r>
              <a:rPr lang="el-GR" sz="2000" b="1" dirty="0">
                <a:solidFill>
                  <a:srgbClr val="FF0000"/>
                </a:solidFill>
              </a:rPr>
              <a:t>Β. </a:t>
            </a:r>
            <a:r>
              <a:rPr lang="el-GR" sz="2000" b="1" dirty="0"/>
              <a:t>Εξωδικαστικές Διαδικασίες Ρύθμισης Οφειλών για </a:t>
            </a:r>
            <a:r>
              <a:rPr lang="el-GR" sz="2000" b="1" dirty="0">
                <a:solidFill>
                  <a:srgbClr val="FF0000"/>
                </a:solidFill>
              </a:rPr>
              <a:t>Επιχειρήσεις</a:t>
            </a:r>
            <a:br>
              <a:rPr lang="el-GR" sz="2000" b="1" dirty="0">
                <a:solidFill>
                  <a:srgbClr val="FF0000"/>
                </a:solidFill>
              </a:rPr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72035" y="2233162"/>
            <a:ext cx="3947213" cy="12926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Δυνατότητα να </a:t>
            </a:r>
            <a:r>
              <a:rPr kumimoji="0" lang="el-G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υποβάλει </a:t>
            </a:r>
            <a:endParaRPr kumimoji="0" lang="el-GR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3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αίτηση στον </a:t>
            </a:r>
            <a:r>
              <a:rPr lang="el-GR" sz="1300" b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ε</a:t>
            </a:r>
            <a:r>
              <a:rPr kumimoji="0" lang="el-GR" sz="13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ξωδικαστικό μηχανισμό ρύθμισης οφειλών:</a:t>
            </a:r>
            <a:r>
              <a:rPr kumimoji="0" lang="en-US" sz="13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Αίτηση σε ηλεκτρονική πλατφόρμα και ηλεκτρονική ανάκτηση δικαιολογητικών </a:t>
            </a:r>
            <a:r>
              <a:rPr lang="el-GR" sz="1300" dirty="0">
                <a:latin typeface="Calibri" pitchFamily="34" charset="0"/>
                <a:cs typeface="Times New Roman" pitchFamily="18" charset="0"/>
              </a:rPr>
              <a:t>και λοιπών πληροφοριών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300" b="1" dirty="0">
                <a:latin typeface="Calibri" pitchFamily="34" charset="0"/>
                <a:cs typeface="Times New Roman" pitchFamily="18" charset="0"/>
              </a:rPr>
              <a:t>Άρση τραπεζικού και φορολογικού απορρήτου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165894" y="1635869"/>
            <a:ext cx="5253488" cy="4924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3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Επιχειρήσεις </a:t>
            </a:r>
            <a:r>
              <a:rPr kumimoji="0" lang="el-GR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με οφειλές σε Τράπεζες – </a:t>
            </a:r>
            <a:r>
              <a:rPr kumimoji="0" lang="en-US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Servicers – </a:t>
            </a:r>
            <a:r>
              <a:rPr kumimoji="0" lang="el-GR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Δημόσιο</a:t>
            </a:r>
            <a:r>
              <a:rPr kumimoji="0" lang="en-US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ΕΦΚΑ</a:t>
            </a:r>
            <a:r>
              <a:rPr kumimoji="0" lang="en-US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(ή</a:t>
            </a:r>
            <a:r>
              <a:rPr kumimoji="0" lang="en-US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l-GR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και σε έναν από αυτούς τους</a:t>
            </a:r>
            <a:r>
              <a:rPr kumimoji="0" lang="el-GR" sz="13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sz="13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πιστωτές</a:t>
            </a:r>
            <a:r>
              <a:rPr kumimoji="0" lang="el-GR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1342" y="3740052"/>
            <a:ext cx="4732636" cy="10926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Η αίτηση </a:t>
            </a:r>
            <a:r>
              <a:rPr lang="el-GR" sz="13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δρομολογείται ηλεκτρονικά </a:t>
            </a:r>
            <a:r>
              <a:rPr kumimoji="0" lang="el-GR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στους χρηματοπιστωτικούς φορείς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(τράπεζες &amp; </a:t>
            </a:r>
            <a:r>
              <a:rPr kumimoji="0" lang="en-US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servicers</a:t>
            </a:r>
            <a:r>
              <a:rPr kumimoji="0" lang="el-GR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):                         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Χρειάζεται </a:t>
            </a:r>
            <a:r>
              <a:rPr kumimoji="0" lang="el-G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να συναινέσει η πλειοψηφία των πιστωτών </a:t>
            </a:r>
            <a:r>
              <a:rPr lang="el-GR" sz="13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l-G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τράπεζες &amp; </a:t>
            </a:r>
            <a:r>
              <a:rPr kumimoji="0" lang="en-US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servicers</a:t>
            </a:r>
            <a:r>
              <a:rPr kumimoji="0" lang="el-G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), για </a:t>
            </a:r>
            <a:r>
              <a:rPr kumimoji="0" lang="el-G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να ξεκινήσει η διαδικασία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2097074" y="5117502"/>
            <a:ext cx="4295099" cy="1600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2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Στην περίπτωση που δεχθεί η πλειοψηφία των πιστωτών να</a:t>
            </a:r>
            <a:r>
              <a:rPr lang="en-US" sz="12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εξετάσουν την αίτηση: </a:t>
            </a:r>
            <a:endParaRPr kumimoji="0" lang="el-G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200" dirty="0">
                <a:latin typeface="Calibri" pitchFamily="34" charset="0"/>
                <a:cs typeface="Times New Roman" pitchFamily="18" charset="0"/>
              </a:rPr>
              <a:t>Παρέχεται αναστολή κατασχέσεων και πλειστηριασμών. Παρέχεται </a:t>
            </a:r>
            <a:r>
              <a:rPr lang="el-GR" sz="120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πρόταση ρύθμισης συνολικών οφειλών</a:t>
            </a:r>
            <a:r>
              <a:rPr kumimoji="0" lang="el-GR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el-G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η οποία προκύπτει από υπολογιστικό </a:t>
            </a:r>
            <a:r>
              <a:rPr lang="el-GR" sz="1200" dirty="0">
                <a:latin typeface="Calibri" pitchFamily="34" charset="0"/>
                <a:cs typeface="Times New Roman" pitchFamily="18" charset="0"/>
              </a:rPr>
              <a:t>εργαλείο. Αν δεν υπάρχει οφειλή προς το Δημόσιο, τότε οι τράπεζες – </a:t>
            </a:r>
            <a:r>
              <a:rPr lang="en-US" sz="1200" dirty="0">
                <a:latin typeface="Calibri" pitchFamily="34" charset="0"/>
                <a:cs typeface="Times New Roman" pitchFamily="18" charset="0"/>
              </a:rPr>
              <a:t>servicers</a:t>
            </a:r>
            <a:r>
              <a:rPr lang="el-GR" sz="1200" dirty="0">
                <a:latin typeface="Calibri" pitchFamily="34" charset="0"/>
                <a:cs typeface="Times New Roman" pitchFamily="18" charset="0"/>
              </a:rPr>
              <a:t> μπορούν να </a:t>
            </a:r>
            <a:r>
              <a:rPr lang="el-GR" sz="1200" dirty="0" smtClean="0">
                <a:latin typeface="Calibri" pitchFamily="34" charset="0"/>
                <a:cs typeface="Times New Roman" pitchFamily="18" charset="0"/>
              </a:rPr>
              <a:t>καταθέσουν </a:t>
            </a:r>
            <a:r>
              <a:rPr lang="el-GR" sz="1200" dirty="0">
                <a:latin typeface="Calibri" pitchFamily="34" charset="0"/>
                <a:cs typeface="Times New Roman" pitchFamily="18" charset="0"/>
              </a:rPr>
              <a:t>μια άλλη πρόταση, χωρίς το υπολογιστικό εργαλείο. Εναλλακτικά μπορούν να προβούν και σε διαμεσολάβηση</a:t>
            </a:r>
          </a:p>
        </p:txBody>
      </p:sp>
      <p:sp>
        <p:nvSpPr>
          <p:cNvPr id="27" name="26 - TextBox"/>
          <p:cNvSpPr txBox="1"/>
          <p:nvPr/>
        </p:nvSpPr>
        <p:spPr>
          <a:xfrm>
            <a:off x="4339087" y="940279"/>
            <a:ext cx="2907103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/>
              <a:t>      </a:t>
            </a:r>
            <a:r>
              <a:rPr lang="en-US" dirty="0"/>
              <a:t>   </a:t>
            </a:r>
            <a:r>
              <a:rPr lang="el-GR" sz="1400" b="1" dirty="0"/>
              <a:t>Σε ποιους απευθύνεται:</a:t>
            </a:r>
            <a:r>
              <a:rPr lang="en-US" sz="1400" b="1" dirty="0"/>
              <a:t> </a:t>
            </a:r>
            <a:r>
              <a:rPr lang="el-GR" sz="1400" b="1" dirty="0"/>
              <a:t>  </a:t>
            </a:r>
            <a:endParaRPr lang="en-US" sz="1400" b="1" dirty="0"/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61342" y="5050728"/>
            <a:ext cx="1968042" cy="17543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200" b="1" dirty="0">
                <a:latin typeface="+mj-lt"/>
                <a:cs typeface="Arial" pitchFamily="34" charset="0"/>
              </a:rPr>
              <a:t>Σε περίπτωση άρνησης εξέτασης της αίτησης από την πλειοψηφία των πιστωτών:</a:t>
            </a:r>
            <a:endParaRPr lang="en-US" sz="1200" b="1" dirty="0">
              <a:latin typeface="+mj-lt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>
                <a:latin typeface="+mj-lt"/>
                <a:cs typeface="Arial" pitchFamily="34" charset="0"/>
              </a:rPr>
              <a:t> </a:t>
            </a:r>
            <a:r>
              <a:rPr lang="el-GR" sz="1200" dirty="0" smtClean="0">
                <a:latin typeface="+mj-lt"/>
                <a:cs typeface="Arial" pitchFamily="34" charset="0"/>
              </a:rPr>
              <a:t>Δεν </a:t>
            </a:r>
            <a:r>
              <a:rPr lang="el-GR" sz="1200" dirty="0">
                <a:latin typeface="+mj-lt"/>
                <a:cs typeface="Arial" pitchFamily="34" charset="0"/>
              </a:rPr>
              <a:t>προχωρά η εξωδικαστική διαδικασία ρύθμισης οφειλών και η αίτηση απορρίπτεται ως άκαρπη</a:t>
            </a:r>
            <a:endParaRPr kumimoji="0" lang="el-GR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2" name="21 - Ορθογώνιο"/>
          <p:cNvSpPr/>
          <p:nvPr/>
        </p:nvSpPr>
        <p:spPr>
          <a:xfrm>
            <a:off x="7316637" y="2345654"/>
            <a:ext cx="3666227" cy="4924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l-GR" sz="1300" dirty="0"/>
              <a:t>Δυνατότητα να προσφύγει στη </a:t>
            </a:r>
          </a:p>
          <a:p>
            <a:pPr algn="ctr"/>
            <a:r>
              <a:rPr lang="el-GR" sz="1300" b="1" dirty="0">
                <a:solidFill>
                  <a:srgbClr val="FF0000"/>
                </a:solidFill>
              </a:rPr>
              <a:t>Διαδικασία της Εξυγίανσης</a:t>
            </a:r>
            <a:endParaRPr lang="en-US" sz="1300" b="1" dirty="0"/>
          </a:p>
        </p:txBody>
      </p:sp>
      <p:sp>
        <p:nvSpPr>
          <p:cNvPr id="24" name="23 - Ορθογώνιο"/>
          <p:cNvSpPr/>
          <p:nvPr/>
        </p:nvSpPr>
        <p:spPr>
          <a:xfrm>
            <a:off x="6392174" y="3123016"/>
            <a:ext cx="548640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l-GR" sz="1200" dirty="0"/>
              <a:t>Χρειάζεται η συναίνεση δύο κατηγοριών πιστωτών, αυτών που έχουν εμπράγματες εξασφαλίσεις και των υπολοίπων πιστωτών, σε ποσοστό 50% της κάθε κατηγορίας </a:t>
            </a:r>
            <a:endParaRPr lang="en-US" sz="1200" dirty="0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6392173" y="3833063"/>
            <a:ext cx="5758871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Επιτυγχάνεται συμφωνία μόνον εάν συναινέσει </a:t>
            </a:r>
            <a:r>
              <a:rPr lang="el-GR" sz="1200" dirty="0">
                <a:ea typeface="Calibri" pitchFamily="34" charset="0"/>
                <a:cs typeface="Times New Roman" pitchFamily="18" charset="0"/>
              </a:rPr>
              <a:t>σε μια πρόταση ρύθμισης οφειλών </a:t>
            </a:r>
            <a:r>
              <a:rPr kumimoji="0" lang="el-G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ποσοστό 60% των πιστωτών όλων των κατηγοριών</a:t>
            </a:r>
            <a:r>
              <a:rPr lang="el-GR" sz="1200" dirty="0">
                <a:ea typeface="Calibri" pitchFamily="34" charset="0"/>
                <a:cs typeface="Times New Roman" pitchFamily="18" charset="0"/>
              </a:rPr>
              <a:t>. Η συμφωνία </a:t>
            </a:r>
            <a:r>
              <a:rPr kumimoji="0" lang="el-G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πρέπει να </a:t>
            </a:r>
            <a:r>
              <a:rPr kumimoji="0" lang="el-G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επικυρωθεί από το Δικαστήριο</a:t>
            </a:r>
            <a:r>
              <a:rPr kumimoji="0" lang="el-GR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 Με την υποβολή της αίτησης στο δικαστήριο παρέχεται </a:t>
            </a:r>
            <a:r>
              <a:rPr kumimoji="0" lang="el-GR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αναστολή </a:t>
            </a:r>
            <a:r>
              <a:rPr lang="el-GR" sz="1200" dirty="0">
                <a:latin typeface="Calibri" pitchFamily="34" charset="0"/>
                <a:cs typeface="Times New Roman" pitchFamily="18" charset="0"/>
              </a:rPr>
              <a:t>κατασχέσεων και πλειστηριασμών </a:t>
            </a:r>
            <a:r>
              <a:rPr kumimoji="0" lang="el-GR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από τους ενέγγυους πιστωτές</a:t>
            </a:r>
            <a:r>
              <a:rPr kumimoji="0" lang="el-GR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endParaRPr kumimoji="0" lang="el-G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5" name="24 - Βέλος προς τα κάτω"/>
          <p:cNvSpPr/>
          <p:nvPr/>
        </p:nvSpPr>
        <p:spPr>
          <a:xfrm>
            <a:off x="5529532" y="1345720"/>
            <a:ext cx="465826" cy="2674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Βέλος προς τα κάτω"/>
          <p:cNvSpPr/>
          <p:nvPr/>
        </p:nvSpPr>
        <p:spPr>
          <a:xfrm rot="1978382">
            <a:off x="4232573" y="2101104"/>
            <a:ext cx="465826" cy="4891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Βέλος προς τα κάτω"/>
          <p:cNvSpPr/>
          <p:nvPr/>
        </p:nvSpPr>
        <p:spPr>
          <a:xfrm rot="19056571">
            <a:off x="6788526" y="2117642"/>
            <a:ext cx="465826" cy="4891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Βέλος προς τα κάτω"/>
          <p:cNvSpPr/>
          <p:nvPr/>
        </p:nvSpPr>
        <p:spPr>
          <a:xfrm>
            <a:off x="8959271" y="2811306"/>
            <a:ext cx="465826" cy="2674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35 - Βέλος προς τα κάτω"/>
          <p:cNvSpPr/>
          <p:nvPr/>
        </p:nvSpPr>
        <p:spPr>
          <a:xfrm>
            <a:off x="1961834" y="3499527"/>
            <a:ext cx="465826" cy="2674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37 - Βέλος προς τα κάτω"/>
          <p:cNvSpPr/>
          <p:nvPr/>
        </p:nvSpPr>
        <p:spPr>
          <a:xfrm rot="19706646">
            <a:off x="2617572" y="4790492"/>
            <a:ext cx="298662" cy="3593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38 - Βέλος προς τα κάτω"/>
          <p:cNvSpPr/>
          <p:nvPr/>
        </p:nvSpPr>
        <p:spPr>
          <a:xfrm rot="1824408">
            <a:off x="1428325" y="4789779"/>
            <a:ext cx="298662" cy="3593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Βέλος προς τα κάτω"/>
          <p:cNvSpPr/>
          <p:nvPr/>
        </p:nvSpPr>
        <p:spPr>
          <a:xfrm>
            <a:off x="8946923" y="3572746"/>
            <a:ext cx="465826" cy="2674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40 - Ορθογώνιο"/>
          <p:cNvSpPr/>
          <p:nvPr/>
        </p:nvSpPr>
        <p:spPr>
          <a:xfrm>
            <a:off x="6728276" y="5015411"/>
            <a:ext cx="5060831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l-GR" sz="1200" dirty="0"/>
              <a:t>Οι πιστωτές που μειοψήφησαν </a:t>
            </a:r>
            <a:r>
              <a:rPr lang="el-GR" sz="1200" b="1" dirty="0"/>
              <a:t>δεσμεύονται</a:t>
            </a:r>
            <a:r>
              <a:rPr lang="el-GR" sz="1200" dirty="0"/>
              <a:t> από τη συμφωνία, εφόσον ικανοποιείται η βασική αρχή της μη χειροτέρευσης της θέσης και της ίσης μεταχείρισης των πιστωτών</a:t>
            </a:r>
            <a:endParaRPr lang="en-US" sz="1200" dirty="0"/>
          </a:p>
        </p:txBody>
      </p:sp>
      <p:sp>
        <p:nvSpPr>
          <p:cNvPr id="45" name="44 - Ορθογώνιο"/>
          <p:cNvSpPr/>
          <p:nvPr/>
        </p:nvSpPr>
        <p:spPr>
          <a:xfrm>
            <a:off x="6730636" y="5940032"/>
            <a:ext cx="5075208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l-GR" sz="1200" b="1" dirty="0"/>
              <a:t>Τα δικαιώματα των εργαζομένων δεν επηρεάζονται από τη συμφωνία εξυγίανσης</a:t>
            </a:r>
            <a:r>
              <a:rPr lang="el-GR" sz="1200" dirty="0"/>
              <a:t> και οι απαιτήσεις τους δεν καταλαμβάνονται από αναστολή καταδιωκτικών μέτρων</a:t>
            </a:r>
            <a:endParaRPr lang="en-US" sz="1200" dirty="0"/>
          </a:p>
        </p:txBody>
      </p:sp>
      <p:sp>
        <p:nvSpPr>
          <p:cNvPr id="47" name="46 - Βέλος προς τα κάτω"/>
          <p:cNvSpPr/>
          <p:nvPr/>
        </p:nvSpPr>
        <p:spPr>
          <a:xfrm>
            <a:off x="8959271" y="4686347"/>
            <a:ext cx="465826" cy="2674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47 - Βέλος προς τα κάτω"/>
          <p:cNvSpPr/>
          <p:nvPr/>
        </p:nvSpPr>
        <p:spPr>
          <a:xfrm>
            <a:off x="8996393" y="5638268"/>
            <a:ext cx="465826" cy="2674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019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bject 2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l-GR" sz="2000" b="1" dirty="0" err="1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8"/>
          </p:nvPr>
        </p:nvSpPr>
        <p:spPr>
          <a:xfrm>
            <a:off x="9229306" y="6373608"/>
            <a:ext cx="2844800" cy="365125"/>
          </a:xfrm>
        </p:spPr>
        <p:txBody>
          <a:bodyPr/>
          <a:lstStyle/>
          <a:p>
            <a:r>
              <a:rPr lang="el-GR" dirty="0">
                <a:solidFill>
                  <a:srgbClr val="000000"/>
                </a:solidFill>
              </a:rPr>
              <a:t>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13 - Τίτλος"/>
          <p:cNvSpPr>
            <a:spLocks noGrp="1"/>
          </p:cNvSpPr>
          <p:nvPr>
            <p:ph type="title"/>
          </p:nvPr>
        </p:nvSpPr>
        <p:spPr>
          <a:xfrm>
            <a:off x="1147313" y="211348"/>
            <a:ext cx="9471803" cy="59091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l-GR" sz="2000" b="1" dirty="0"/>
              <a:t> </a:t>
            </a:r>
            <a:br>
              <a:rPr lang="el-GR" sz="2000" b="1" dirty="0"/>
            </a:br>
            <a:r>
              <a:rPr lang="el-GR" sz="2000" b="1" dirty="0">
                <a:solidFill>
                  <a:srgbClr val="FF0000"/>
                </a:solidFill>
              </a:rPr>
              <a:t>Γ.</a:t>
            </a:r>
            <a:r>
              <a:rPr lang="el-GR" sz="2000" b="1" dirty="0"/>
              <a:t> Πτωχευτική Διαδικασία για </a:t>
            </a:r>
            <a:r>
              <a:rPr lang="el-GR" sz="2000" b="1" dirty="0">
                <a:solidFill>
                  <a:srgbClr val="FF0000"/>
                </a:solidFill>
              </a:rPr>
              <a:t>Φυσικά Πρόσωπα 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003764" y="1721688"/>
            <a:ext cx="7617123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l-G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Οφειλέτ</a:t>
            </a:r>
            <a:r>
              <a:rPr lang="el-GR" sz="12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ες</a:t>
            </a:r>
            <a:r>
              <a:rPr lang="el-GR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el-G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Φυσικ</a:t>
            </a:r>
            <a:r>
              <a:rPr lang="el-GR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ά</a:t>
            </a:r>
            <a:r>
              <a:rPr kumimoji="0" lang="el-G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πρόσωπα</a:t>
            </a:r>
            <a:r>
              <a:rPr lang="el-GR" sz="1200" b="1" baseline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l-G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με οφειλές σε Τράπεζες – </a:t>
            </a:r>
            <a:r>
              <a: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Servicers – </a:t>
            </a:r>
            <a:r>
              <a:rPr kumimoji="0" lang="el-G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Δημόσιο</a:t>
            </a:r>
            <a:r>
              <a: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ΕΦΚΑ</a:t>
            </a:r>
            <a:r>
              <a: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(ή</a:t>
            </a:r>
            <a:r>
              <a: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l-G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και σε έναν από αυτούς τους</a:t>
            </a:r>
            <a:r>
              <a:rPr kumimoji="0" lang="el-GR" sz="12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sz="12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πιστωτές</a:t>
            </a:r>
            <a:r>
              <a:rPr kumimoji="0" lang="el-G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el-GR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που</a:t>
            </a:r>
            <a:r>
              <a:rPr kumimoji="0" lang="el-G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sz="1200" dirty="0"/>
              <a:t>δεν έχουν κανένα τρόπο να εξυπηρετήσουν τις οφειλές τους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200" dirty="0"/>
              <a:t> ή έχει αποτύχει η εξωδικαστική διαδικασία ρύθμισης οφειλών τους </a:t>
            </a:r>
            <a:endParaRPr lang="el-G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4355359" y="983907"/>
            <a:ext cx="2907103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/>
              <a:t>      </a:t>
            </a:r>
            <a:r>
              <a:rPr lang="en-US" dirty="0"/>
              <a:t>   </a:t>
            </a:r>
            <a:r>
              <a:rPr lang="el-GR" sz="1400" b="1" dirty="0"/>
              <a:t>Σε ποιους απευθύνεται:</a:t>
            </a:r>
            <a:r>
              <a:rPr lang="en-US" sz="1400" b="1" dirty="0"/>
              <a:t> </a:t>
            </a:r>
            <a:r>
              <a:rPr lang="el-GR" sz="1400" b="1" dirty="0"/>
              <a:t>  </a:t>
            </a:r>
            <a:endParaRPr lang="en-US" sz="1400" b="1" dirty="0"/>
          </a:p>
        </p:txBody>
      </p:sp>
      <p:sp>
        <p:nvSpPr>
          <p:cNvPr id="28" name="27 - Βέλος προς τα κάτω"/>
          <p:cNvSpPr/>
          <p:nvPr/>
        </p:nvSpPr>
        <p:spPr>
          <a:xfrm>
            <a:off x="5575999" y="1439958"/>
            <a:ext cx="465826" cy="2070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Βέλος προς τα κάτω"/>
          <p:cNvSpPr/>
          <p:nvPr/>
        </p:nvSpPr>
        <p:spPr>
          <a:xfrm>
            <a:off x="5584319" y="2441712"/>
            <a:ext cx="465826" cy="2070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784689" y="2699838"/>
            <a:ext cx="8048445" cy="2923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l-GR" sz="13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</a:t>
            </a:r>
            <a:r>
              <a:rPr lang="el-GR" sz="13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Δικαίωμα κατάθεσης </a:t>
            </a:r>
            <a:r>
              <a:rPr kumimoji="0" lang="el-GR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αίτησης </a:t>
            </a:r>
            <a:r>
              <a:rPr kumimoji="0" lang="el-GR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πτώχευσης,</a:t>
            </a:r>
            <a:r>
              <a:rPr kumimoji="0" lang="el-GR" sz="13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sz="13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όταν ο οφειλέτης βρίσκεται σε «παύση πληρωμών»</a:t>
            </a:r>
            <a:r>
              <a:rPr lang="el-GR" sz="13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sz="13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από:</a:t>
            </a:r>
            <a:r>
              <a:rPr kumimoji="0" lang="en-US" sz="13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l-G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21 - Ορθογώνιο"/>
          <p:cNvSpPr/>
          <p:nvPr/>
        </p:nvSpPr>
        <p:spPr>
          <a:xfrm>
            <a:off x="2579756" y="3755746"/>
            <a:ext cx="6458310" cy="6924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l-GR" sz="1300" b="1" dirty="0"/>
              <a:t>Κήρυξη πτώχευσης από το αρμόδιο Δικαστήριο</a:t>
            </a:r>
          </a:p>
          <a:p>
            <a:pPr algn="ctr"/>
            <a:r>
              <a:rPr lang="el-GR" sz="1300" i="1" dirty="0"/>
              <a:t>προβλέπεται και απλοποιημένη διαδικασία πτωχεύσεων «μικρού αντικειμένου», </a:t>
            </a:r>
          </a:p>
          <a:p>
            <a:pPr algn="ctr"/>
            <a:r>
              <a:rPr lang="el-GR" sz="1300" i="1" dirty="0"/>
              <a:t>στην οποία είναι απλοποιημένη η αίτηση και η διαδικασία</a:t>
            </a:r>
            <a:endParaRPr lang="en-US" sz="1300" i="1" dirty="0"/>
          </a:p>
        </p:txBody>
      </p:sp>
      <p:sp>
        <p:nvSpPr>
          <p:cNvPr id="24" name="23 - Ορθογώνιο"/>
          <p:cNvSpPr/>
          <p:nvPr/>
        </p:nvSpPr>
        <p:spPr>
          <a:xfrm>
            <a:off x="2259960" y="3343894"/>
            <a:ext cx="1149484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l-GR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Οφειλέτη</a:t>
            </a:r>
            <a:endParaRPr lang="en-US" sz="1400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5401107" y="3335957"/>
            <a:ext cx="815608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l-GR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Πιστωτή</a:t>
            </a:r>
            <a:endParaRPr lang="en-US" sz="1400" b="1" dirty="0"/>
          </a:p>
        </p:txBody>
      </p:sp>
      <p:sp>
        <p:nvSpPr>
          <p:cNvPr id="31" name="30 - Ορθογώνιο"/>
          <p:cNvSpPr/>
          <p:nvPr/>
        </p:nvSpPr>
        <p:spPr>
          <a:xfrm>
            <a:off x="7692088" y="3379554"/>
            <a:ext cx="2031967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l-GR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Εισαγγελέα Πρωτοδικών</a:t>
            </a:r>
            <a:endParaRPr lang="en-US" sz="1400" b="1" dirty="0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2159158" y="4721534"/>
            <a:ext cx="7448111" cy="6924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3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Ανάληψη περιουσίας από </a:t>
            </a:r>
            <a:r>
              <a:rPr lang="el-GR" sz="13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πιστοποιημένο</a:t>
            </a:r>
            <a:r>
              <a:rPr kumimoji="0" lang="el-GR" sz="13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διαχειριστή αφερεγγυότητας, ο οποίος αναλαμβάνει τα περιουσιακά στοιχεία του οφειλέτη, προβαίνει στη ρευστοποίηση αυτών, τη συγκέντρωση των απαιτήσεων των πιστωτών και τη διανομή των ποσών που προκύπτουν από τη ρευστοποίηση στους πιστωτές</a:t>
            </a:r>
            <a:r>
              <a:rPr kumimoji="0" lang="el-G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32 - Ορθογώνιο"/>
          <p:cNvSpPr/>
          <p:nvPr/>
        </p:nvSpPr>
        <p:spPr>
          <a:xfrm>
            <a:off x="4025141" y="5463180"/>
            <a:ext cx="5124090" cy="307777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l-GR" sz="1400" b="1" dirty="0"/>
              <a:t>  Χρονικό Διάστημα απαλλαγής οφειλέτη από τις οφειλές του</a:t>
            </a:r>
            <a:r>
              <a:rPr lang="el-GR" sz="1400" dirty="0"/>
              <a:t>: </a:t>
            </a:r>
            <a:endParaRPr lang="en-US" sz="14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537714" y="5892709"/>
            <a:ext cx="5009071" cy="8617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l-GR" sz="1400" b="1" dirty="0"/>
              <a:t>Σε 1 έτος </a:t>
            </a:r>
          </a:p>
          <a:p>
            <a:r>
              <a:rPr lang="el-GR" sz="1200" i="1" dirty="0"/>
              <a:t>για τους οφειλέτες που πρόκειται να ρευστοποιηθεί η κύρια κατοικία τους  ή άλλα περιουσιακά στοιχεία που υπερβαίνουν το 10% των </a:t>
            </a:r>
            <a:r>
              <a:rPr lang="el-GR" sz="1200" i="1" dirty="0" smtClean="0"/>
              <a:t>υποχρεώσεών </a:t>
            </a:r>
            <a:r>
              <a:rPr lang="el-GR" sz="1200" i="1" dirty="0"/>
              <a:t>τους και είναι αξίας τουλάχιστον 100.000 ευρώ</a:t>
            </a:r>
            <a:endParaRPr lang="en-US" sz="1200" i="1" dirty="0"/>
          </a:p>
        </p:txBody>
      </p:sp>
      <p:sp>
        <p:nvSpPr>
          <p:cNvPr id="35" name="34 - Ορθογώνιο"/>
          <p:cNvSpPr/>
          <p:nvPr/>
        </p:nvSpPr>
        <p:spPr>
          <a:xfrm>
            <a:off x="8211238" y="6073798"/>
            <a:ext cx="2819298" cy="4924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l-GR" sz="1400" b="1" dirty="0"/>
              <a:t>                            Σε 3 έτη  </a:t>
            </a:r>
          </a:p>
          <a:p>
            <a:r>
              <a:rPr lang="el-GR" sz="1200" i="1" dirty="0"/>
              <a:t>για τις υπόλοιπες κατηγορίες  οφειλετών  </a:t>
            </a:r>
          </a:p>
        </p:txBody>
      </p:sp>
      <p:sp>
        <p:nvSpPr>
          <p:cNvPr id="36" name="35 - Βέλος προς τα κάτω"/>
          <p:cNvSpPr/>
          <p:nvPr/>
        </p:nvSpPr>
        <p:spPr>
          <a:xfrm rot="2135651">
            <a:off x="3288577" y="3110814"/>
            <a:ext cx="465826" cy="2070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Βέλος προς τα κάτω"/>
          <p:cNvSpPr/>
          <p:nvPr/>
        </p:nvSpPr>
        <p:spPr>
          <a:xfrm>
            <a:off x="5584319" y="3045696"/>
            <a:ext cx="465826" cy="2070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37 - Βέλος προς τα κάτω"/>
          <p:cNvSpPr/>
          <p:nvPr/>
        </p:nvSpPr>
        <p:spPr>
          <a:xfrm rot="20198899">
            <a:off x="7459175" y="3087027"/>
            <a:ext cx="465826" cy="2070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38 - Βέλος προς τα κάτω"/>
          <p:cNvSpPr/>
          <p:nvPr/>
        </p:nvSpPr>
        <p:spPr>
          <a:xfrm>
            <a:off x="5575998" y="4492521"/>
            <a:ext cx="465826" cy="2070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Βέλος προς τα κάτω"/>
          <p:cNvSpPr/>
          <p:nvPr/>
        </p:nvSpPr>
        <p:spPr>
          <a:xfrm rot="2135651">
            <a:off x="3674333" y="5750541"/>
            <a:ext cx="465826" cy="2070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40 - Βέλος προς τα κάτω"/>
          <p:cNvSpPr/>
          <p:nvPr/>
        </p:nvSpPr>
        <p:spPr>
          <a:xfrm rot="20198899">
            <a:off x="9005977" y="5788324"/>
            <a:ext cx="465826" cy="2070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44 - Δεξιό βέλος"/>
          <p:cNvSpPr/>
          <p:nvPr/>
        </p:nvSpPr>
        <p:spPr>
          <a:xfrm>
            <a:off x="11231592" y="5909094"/>
            <a:ext cx="724619" cy="7159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019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bject 2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l-GR" sz="2000" b="1" dirty="0" err="1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8"/>
          </p:nvPr>
        </p:nvSpPr>
        <p:spPr>
          <a:xfrm>
            <a:off x="9229306" y="6373608"/>
            <a:ext cx="2844800" cy="365125"/>
          </a:xfrm>
        </p:spPr>
        <p:txBody>
          <a:bodyPr/>
          <a:lstStyle/>
          <a:p>
            <a:r>
              <a:rPr lang="el-GR" dirty="0">
                <a:solidFill>
                  <a:srgbClr val="000000"/>
                </a:solidFill>
              </a:rPr>
              <a:t>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13 - Τίτλος"/>
          <p:cNvSpPr>
            <a:spLocks noGrp="1"/>
          </p:cNvSpPr>
          <p:nvPr>
            <p:ph type="title"/>
          </p:nvPr>
        </p:nvSpPr>
        <p:spPr>
          <a:xfrm>
            <a:off x="1147313" y="211348"/>
            <a:ext cx="9471803" cy="59091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l-GR" sz="2000" b="1" dirty="0"/>
              <a:t> </a:t>
            </a:r>
            <a:br>
              <a:rPr lang="el-GR" sz="2000" b="1" dirty="0"/>
            </a:br>
            <a:r>
              <a:rPr lang="el-GR" sz="2000" b="1" dirty="0">
                <a:solidFill>
                  <a:srgbClr val="FF0000"/>
                </a:solidFill>
              </a:rPr>
              <a:t>Δ.</a:t>
            </a:r>
            <a:r>
              <a:rPr lang="el-GR" sz="2000" b="1" dirty="0"/>
              <a:t> Πτωχευτική Διαδικασία για </a:t>
            </a:r>
            <a:r>
              <a:rPr lang="el-GR" sz="2000" b="1" dirty="0">
                <a:solidFill>
                  <a:srgbClr val="FF0000"/>
                </a:solidFill>
              </a:rPr>
              <a:t>Φυσικά Πρόσωπα 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4304580" y="966159"/>
            <a:ext cx="3372929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/>
              <a:t>      </a:t>
            </a:r>
            <a:r>
              <a:rPr lang="en-US" dirty="0"/>
              <a:t>   </a:t>
            </a:r>
            <a:r>
              <a:rPr lang="el-GR" sz="1400" b="1" dirty="0"/>
              <a:t>Σε περίπτωση που οι οφειλέτες ανήκουν </a:t>
            </a:r>
            <a:r>
              <a:rPr lang="el-GR" sz="1400" b="1" dirty="0">
                <a:solidFill>
                  <a:srgbClr val="FF0000"/>
                </a:solidFill>
              </a:rPr>
              <a:t>σε ευάλωτη κοινωνική ομάδα  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l-GR" sz="1400" b="1" dirty="0">
                <a:solidFill>
                  <a:srgbClr val="FF0000"/>
                </a:solidFill>
              </a:rPr>
              <a:t>  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8" name="27 - Βέλος προς τα κάτω"/>
          <p:cNvSpPr/>
          <p:nvPr/>
        </p:nvSpPr>
        <p:spPr>
          <a:xfrm>
            <a:off x="5745193" y="1630392"/>
            <a:ext cx="465826" cy="2070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Βέλος προς τα κάτω"/>
          <p:cNvSpPr/>
          <p:nvPr/>
        </p:nvSpPr>
        <p:spPr>
          <a:xfrm>
            <a:off x="5851585" y="3117010"/>
            <a:ext cx="465826" cy="2070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1026544" y="2168169"/>
            <a:ext cx="9842740" cy="6924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Δυνατότητα να καταφύγουν σε Ιδιωτικό Φορέα Απόκτησης &amp; </a:t>
            </a:r>
            <a:r>
              <a:rPr kumimoji="0" lang="el-GR" sz="13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Επαναμίσθωσης</a:t>
            </a:r>
            <a:r>
              <a:rPr kumimoji="0" lang="el-G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sz="13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με σκοπό να αποφευχθεί η έξωσή τους. Ο φορέας αγοράζει την πρώτη κατοικία πριν βγει στον πλειστηριασμό,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sz="13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ακόμη και στην περίπτωση που δεν κηρύσσεται πτώχευση, αλλά πραγματοποιείται αναγκαστική εκτέλεση </a:t>
            </a:r>
            <a:endParaRPr kumimoji="0" lang="el-GR" sz="1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1391729" y="3551785"/>
            <a:ext cx="9563818" cy="4924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Ο οφειλέτης παραμένει στην κατοικία </a:t>
            </a:r>
            <a:r>
              <a:rPr kumimoji="0" lang="el-GR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του, </a:t>
            </a:r>
            <a:r>
              <a:rPr kumimoji="0" lang="el-GR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καταβάλλοντας μίσθωμα στο Φορέα για 12 </a:t>
            </a:r>
            <a:r>
              <a:rPr kumimoji="0" lang="el-GR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έτη, </a:t>
            </a:r>
            <a:endParaRPr kumimoji="0" lang="el-GR" sz="13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και </a:t>
            </a:r>
            <a:r>
              <a:rPr kumimoji="0" lang="el-GR" sz="13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λαμβάνει</a:t>
            </a:r>
            <a:r>
              <a:rPr kumimoji="0" lang="el-GR" sz="13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επίδομα ενοικίου από το Κράτος</a:t>
            </a:r>
            <a:endParaRPr kumimoji="0" lang="el-GR" sz="18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31 - Ορθογώνιο"/>
          <p:cNvSpPr/>
          <p:nvPr/>
        </p:nvSpPr>
        <p:spPr>
          <a:xfrm>
            <a:off x="1285337" y="4735273"/>
            <a:ext cx="9713343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l-GR" sz="1400" b="1" dirty="0"/>
              <a:t>Εντός 12 ετών,</a:t>
            </a:r>
          </a:p>
          <a:p>
            <a:pPr algn="ctr"/>
            <a:r>
              <a:rPr lang="el-GR" sz="1300" b="1" dirty="0"/>
              <a:t>ο οφειλέτης έχει τη δυνατότητα να </a:t>
            </a:r>
            <a:r>
              <a:rPr lang="el-GR" sz="1300" b="1" dirty="0" err="1"/>
              <a:t>επαναγοράσει</a:t>
            </a:r>
            <a:r>
              <a:rPr lang="el-GR" sz="1300" b="1" dirty="0"/>
              <a:t> το ακίνητό του</a:t>
            </a:r>
            <a:r>
              <a:rPr lang="el-GR" sz="1300" dirty="0"/>
              <a:t>,</a:t>
            </a:r>
            <a:r>
              <a:rPr lang="el-GR" sz="1300" b="1" dirty="0"/>
              <a:t> </a:t>
            </a:r>
          </a:p>
          <a:p>
            <a:pPr algn="ctr"/>
            <a:r>
              <a:rPr lang="el-GR" sz="1300" dirty="0"/>
              <a:t>αφού αποπληρώσει τα μισθώματα της δωδεκαετίας και την αξία του ακινήτου, κατά το χρόνο άσκησης του δικαιώματος επαναγοράς</a:t>
            </a:r>
            <a:endParaRPr lang="en-US" sz="1300" dirty="0"/>
          </a:p>
        </p:txBody>
      </p:sp>
      <p:sp>
        <p:nvSpPr>
          <p:cNvPr id="42" name="41 - Βέλος προς τα κάτω"/>
          <p:cNvSpPr/>
          <p:nvPr/>
        </p:nvSpPr>
        <p:spPr>
          <a:xfrm>
            <a:off x="5874588" y="4321832"/>
            <a:ext cx="465826" cy="2070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019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bject 2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l-GR" sz="2000" b="1" dirty="0" err="1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8"/>
          </p:nvPr>
        </p:nvSpPr>
        <p:spPr>
          <a:xfrm>
            <a:off x="9229306" y="6373608"/>
            <a:ext cx="2844800" cy="365125"/>
          </a:xfrm>
        </p:spPr>
        <p:txBody>
          <a:bodyPr/>
          <a:lstStyle/>
          <a:p>
            <a:r>
              <a:rPr lang="el-GR" dirty="0">
                <a:solidFill>
                  <a:srgbClr val="000000"/>
                </a:solidFill>
              </a:rPr>
              <a:t>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13 - Τίτλος"/>
          <p:cNvSpPr>
            <a:spLocks noGrp="1"/>
          </p:cNvSpPr>
          <p:nvPr>
            <p:ph type="title"/>
          </p:nvPr>
        </p:nvSpPr>
        <p:spPr>
          <a:xfrm>
            <a:off x="1147313" y="211348"/>
            <a:ext cx="9471803" cy="59091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l-GR" sz="2000" b="1" dirty="0"/>
              <a:t> </a:t>
            </a:r>
            <a:br>
              <a:rPr lang="el-GR" sz="2000" b="1" dirty="0"/>
            </a:br>
            <a:r>
              <a:rPr lang="el-GR" sz="2000" b="1" dirty="0">
                <a:solidFill>
                  <a:srgbClr val="FF0000"/>
                </a:solidFill>
              </a:rPr>
              <a:t>Ε. </a:t>
            </a:r>
            <a:r>
              <a:rPr lang="el-GR" sz="2000" b="1" dirty="0"/>
              <a:t>Πτωχευτική Διαδικασία </a:t>
            </a:r>
            <a:r>
              <a:rPr lang="el-GR" sz="2000" b="1"/>
              <a:t>για </a:t>
            </a:r>
            <a:r>
              <a:rPr lang="el-GR" sz="2000" b="1">
                <a:solidFill>
                  <a:srgbClr val="FF0000"/>
                </a:solidFill>
              </a:rPr>
              <a:t>Επιχειρήσεις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070341" y="1806209"/>
            <a:ext cx="7617123" cy="6924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l-GR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Οφειλέτ</a:t>
            </a:r>
            <a:r>
              <a:rPr lang="el-GR" sz="13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ες:</a:t>
            </a:r>
            <a:r>
              <a:rPr lang="en-US" sz="13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Επιχειρήσεις</a:t>
            </a:r>
            <a:r>
              <a:rPr lang="el-GR" sz="1300" b="1" baseline="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l-GR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με οφειλές σε Τράπεζες – </a:t>
            </a:r>
            <a:r>
              <a:rPr kumimoji="0" lang="en-US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Servicers – </a:t>
            </a:r>
            <a:r>
              <a:rPr kumimoji="0" lang="el-GR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Δημόσιο</a:t>
            </a:r>
            <a:r>
              <a:rPr kumimoji="0" lang="en-US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ΕΦΚΑ</a:t>
            </a:r>
            <a:r>
              <a:rPr kumimoji="0" lang="en-US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ή</a:t>
            </a:r>
            <a:r>
              <a:rPr kumimoji="0" lang="en-US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l-GR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και σε έναν από αυτούς τους</a:t>
            </a:r>
            <a:r>
              <a:rPr kumimoji="0" lang="el-GR" sz="13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sz="13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πιστωτές, </a:t>
            </a:r>
            <a:r>
              <a:rPr lang="el-GR" sz="13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που</a:t>
            </a:r>
            <a:r>
              <a:rPr lang="en-US" sz="13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sz="1300" dirty="0"/>
              <a:t>δεν έχουν κανένα τρόπο να εξυπηρετήσουν τις οφειλές τους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300" dirty="0"/>
              <a:t>ή έχει αποτύχει η εξωδικαστική διαδικασία ρύθμισης οφειλών τους  </a:t>
            </a:r>
            <a:endParaRPr lang="el-GR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4425350" y="992038"/>
            <a:ext cx="2907103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/>
              <a:t>      </a:t>
            </a:r>
            <a:r>
              <a:rPr lang="en-US" dirty="0"/>
              <a:t>   </a:t>
            </a:r>
            <a:r>
              <a:rPr lang="el-GR" sz="1400" b="1" dirty="0"/>
              <a:t>Σε ποιους απευθύνεται:</a:t>
            </a:r>
            <a:r>
              <a:rPr lang="en-US" sz="1400" b="1" dirty="0"/>
              <a:t> </a:t>
            </a:r>
            <a:r>
              <a:rPr lang="el-GR" sz="1400" b="1" dirty="0"/>
              <a:t>  </a:t>
            </a:r>
            <a:endParaRPr lang="en-US" sz="1400" b="1" dirty="0"/>
          </a:p>
        </p:txBody>
      </p:sp>
      <p:sp>
        <p:nvSpPr>
          <p:cNvPr id="28" name="27 - Βέλος προς τα κάτω"/>
          <p:cNvSpPr/>
          <p:nvPr/>
        </p:nvSpPr>
        <p:spPr>
          <a:xfrm>
            <a:off x="5633050" y="1500996"/>
            <a:ext cx="465826" cy="2070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Βέλος προς τα κάτω"/>
          <p:cNvSpPr/>
          <p:nvPr/>
        </p:nvSpPr>
        <p:spPr>
          <a:xfrm>
            <a:off x="5679057" y="2547668"/>
            <a:ext cx="465826" cy="2070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658757" y="2839901"/>
            <a:ext cx="8563935" cy="2923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l-GR" sz="13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Δικαίωμα κατάθεσης </a:t>
            </a:r>
            <a:r>
              <a:rPr kumimoji="0" lang="el-GR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αίτησης </a:t>
            </a:r>
            <a:r>
              <a:rPr kumimoji="0" lang="el-GR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πτώχευσης,</a:t>
            </a:r>
            <a:r>
              <a:rPr kumimoji="0" lang="el-GR" sz="13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sz="13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όταν </a:t>
            </a:r>
            <a:r>
              <a:rPr lang="el-GR" sz="13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ο οφειλέτης βρίσκεται σε «παύση πληρωμών»</a:t>
            </a:r>
            <a:r>
              <a:rPr lang="el-GR" sz="13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sz="13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από:</a:t>
            </a:r>
            <a:r>
              <a:rPr kumimoji="0" lang="en-US" sz="13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l-G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21 - Ορθογώνιο"/>
          <p:cNvSpPr/>
          <p:nvPr/>
        </p:nvSpPr>
        <p:spPr>
          <a:xfrm>
            <a:off x="2789207" y="3915762"/>
            <a:ext cx="645831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l-GR" sz="1200" b="1" dirty="0"/>
              <a:t>Κήρυξη πτώχευσης από το αρμόδιο Δικαστήριο </a:t>
            </a:r>
          </a:p>
          <a:p>
            <a:pPr algn="ctr"/>
            <a:r>
              <a:rPr lang="el-GR" sz="1200" i="1" dirty="0"/>
              <a:t>προβλέπεται και απλοποιημένη διαδικασία πτωχεύσεων «μικρού αντικειμένου», </a:t>
            </a:r>
          </a:p>
          <a:p>
            <a:pPr algn="ctr"/>
            <a:r>
              <a:rPr lang="el-GR" sz="1200" i="1" dirty="0"/>
              <a:t>στην οποία είναι απλοποιημένη η αίτηση και η διαδικασία</a:t>
            </a:r>
            <a:endParaRPr lang="en-US" sz="1200" i="1" dirty="0"/>
          </a:p>
        </p:txBody>
      </p:sp>
      <p:sp>
        <p:nvSpPr>
          <p:cNvPr id="24" name="23 - Ορθογώνιο"/>
          <p:cNvSpPr/>
          <p:nvPr/>
        </p:nvSpPr>
        <p:spPr>
          <a:xfrm>
            <a:off x="2180312" y="3398807"/>
            <a:ext cx="1149484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l-GR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Οφειλέτη</a:t>
            </a:r>
            <a:endParaRPr lang="en-US" sz="1400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5539131" y="3494501"/>
            <a:ext cx="85568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l-GR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Πιστωτή</a:t>
            </a:r>
            <a:endParaRPr lang="en-US" sz="1400" b="1" dirty="0"/>
          </a:p>
        </p:txBody>
      </p:sp>
      <p:sp>
        <p:nvSpPr>
          <p:cNvPr id="31" name="30 - Ορθογώνιο"/>
          <p:cNvSpPr/>
          <p:nvPr/>
        </p:nvSpPr>
        <p:spPr>
          <a:xfrm>
            <a:off x="7776714" y="3494499"/>
            <a:ext cx="2031967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l-GR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Εισαγγελέα Πρωτοδικών</a:t>
            </a:r>
            <a:endParaRPr lang="en-US" sz="1400" b="1" dirty="0"/>
          </a:p>
        </p:txBody>
      </p:sp>
      <p:sp>
        <p:nvSpPr>
          <p:cNvPr id="33" name="32 - Ορθογώνιο"/>
          <p:cNvSpPr/>
          <p:nvPr/>
        </p:nvSpPr>
        <p:spPr>
          <a:xfrm>
            <a:off x="3571336" y="5381779"/>
            <a:ext cx="5624422" cy="307777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l-GR" sz="1400" b="1" dirty="0"/>
              <a:t>  Χρονικό Διάστημα απαλλαγής των </a:t>
            </a:r>
            <a:r>
              <a:rPr lang="el-GR" sz="1400" b="1" dirty="0" smtClean="0"/>
              <a:t>Διοικούντων </a:t>
            </a:r>
            <a:r>
              <a:rPr lang="el-GR" sz="1400" b="1" dirty="0"/>
              <a:t>από τις οφειλές τους</a:t>
            </a:r>
            <a:r>
              <a:rPr lang="el-GR" sz="1400" dirty="0"/>
              <a:t>: </a:t>
            </a:r>
            <a:endParaRPr lang="en-US" sz="1400" dirty="0"/>
          </a:p>
        </p:txBody>
      </p:sp>
      <p:sp>
        <p:nvSpPr>
          <p:cNvPr id="36" name="35 - Βέλος προς τα κάτω"/>
          <p:cNvSpPr/>
          <p:nvPr/>
        </p:nvSpPr>
        <p:spPr>
          <a:xfrm rot="2135651">
            <a:off x="3191775" y="3260786"/>
            <a:ext cx="465826" cy="2070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Βέλος προς τα κάτω"/>
          <p:cNvSpPr/>
          <p:nvPr/>
        </p:nvSpPr>
        <p:spPr>
          <a:xfrm>
            <a:off x="5707812" y="3240656"/>
            <a:ext cx="465826" cy="2070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37 - Βέλος προς τα κάτω"/>
          <p:cNvSpPr/>
          <p:nvPr/>
        </p:nvSpPr>
        <p:spPr>
          <a:xfrm rot="20198899">
            <a:off x="7447473" y="3255032"/>
            <a:ext cx="465826" cy="2070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38 - Βέλος προς τα κάτω"/>
          <p:cNvSpPr/>
          <p:nvPr/>
        </p:nvSpPr>
        <p:spPr>
          <a:xfrm>
            <a:off x="5782573" y="4548996"/>
            <a:ext cx="465826" cy="2070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Βέλος προς τα κάτω"/>
          <p:cNvSpPr/>
          <p:nvPr/>
        </p:nvSpPr>
        <p:spPr>
          <a:xfrm rot="2135651">
            <a:off x="4130149" y="5749126"/>
            <a:ext cx="465826" cy="4111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474453" y="4758565"/>
            <a:ext cx="11341726" cy="4924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3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Με την απόφαση κήρυξης της πτώχευσης αποφασίζεται η ρευστοποίηση είτε του συνόλου της επιχείρησης είτε των επιμέρους περιουσιακών στοιχείων αυτής.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3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Αν δεν επιτευχθεί η πώληση ως σύνολο εντός 18 μηνών, τότε εκποιούνται τα επιμέρους περιουσιακά στοιχεία</a:t>
            </a:r>
            <a:endParaRPr kumimoji="0" lang="el-GR" sz="1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28 - Ορθογώνιο"/>
          <p:cNvSpPr/>
          <p:nvPr/>
        </p:nvSpPr>
        <p:spPr>
          <a:xfrm>
            <a:off x="1210413" y="6039293"/>
            <a:ext cx="2258695" cy="5693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l-GR" sz="1300" b="1" dirty="0">
                <a:solidFill>
                  <a:srgbClr val="FF0000"/>
                </a:solidFill>
              </a:rPr>
              <a:t>εντός 3 ετών </a:t>
            </a:r>
          </a:p>
          <a:p>
            <a:r>
              <a:rPr lang="el-GR" sz="1300" dirty="0"/>
              <a:t>από την αίτηση για πτώχευση</a:t>
            </a:r>
            <a:r>
              <a:rPr lang="el-GR" dirty="0"/>
              <a:t> </a:t>
            </a:r>
            <a:endParaRPr lang="en-US" dirty="0"/>
          </a:p>
        </p:txBody>
      </p:sp>
      <p:sp>
        <p:nvSpPr>
          <p:cNvPr id="32" name="31 - Ορθογώνιο"/>
          <p:cNvSpPr/>
          <p:nvPr/>
        </p:nvSpPr>
        <p:spPr>
          <a:xfrm>
            <a:off x="8640149" y="6056547"/>
            <a:ext cx="2081595" cy="4924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l-GR" sz="1300" b="1" dirty="0">
                <a:solidFill>
                  <a:srgbClr val="FF0000"/>
                </a:solidFill>
              </a:rPr>
              <a:t>Εντός 2 ετών </a:t>
            </a:r>
          </a:p>
          <a:p>
            <a:pPr algn="ctr"/>
            <a:r>
              <a:rPr lang="el-GR" sz="1300" dirty="0"/>
              <a:t>από την κήρυξη </a:t>
            </a:r>
            <a:r>
              <a:rPr lang="el-GR" sz="1300" dirty="0" smtClean="0"/>
              <a:t>πτώχευσης </a:t>
            </a:r>
            <a:endParaRPr lang="en-US" sz="1300" dirty="0"/>
          </a:p>
        </p:txBody>
      </p:sp>
      <p:sp>
        <p:nvSpPr>
          <p:cNvPr id="42" name="41 - Βέλος προς τα κάτω"/>
          <p:cNvSpPr/>
          <p:nvPr/>
        </p:nvSpPr>
        <p:spPr>
          <a:xfrm rot="20198899">
            <a:off x="7641140" y="5797048"/>
            <a:ext cx="465826" cy="4152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42 - Ορθογώνιο"/>
          <p:cNvSpPr/>
          <p:nvPr/>
        </p:nvSpPr>
        <p:spPr>
          <a:xfrm>
            <a:off x="5460520" y="6070924"/>
            <a:ext cx="1475117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el-GR" sz="1200" dirty="0"/>
              <a:t>Ό, τι </a:t>
            </a:r>
            <a:r>
              <a:rPr lang="el-GR" sz="1200"/>
              <a:t>επέλθει </a:t>
            </a:r>
          </a:p>
          <a:p>
            <a:pPr algn="ctr"/>
            <a:r>
              <a:rPr lang="el-GR" sz="1200"/>
              <a:t>πιο </a:t>
            </a:r>
            <a:r>
              <a:rPr lang="el-GR" sz="1200" dirty="0"/>
              <a:t>σύντομα</a:t>
            </a:r>
            <a:endParaRPr lang="en-US" sz="1200" dirty="0"/>
          </a:p>
        </p:txBody>
      </p:sp>
      <p:sp>
        <p:nvSpPr>
          <p:cNvPr id="47" name="46 - Βέλος προς τα κάτω"/>
          <p:cNvSpPr/>
          <p:nvPr/>
        </p:nvSpPr>
        <p:spPr>
          <a:xfrm>
            <a:off x="5992484" y="5725064"/>
            <a:ext cx="465826" cy="2070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47 - Δεξιό βέλος"/>
          <p:cNvSpPr/>
          <p:nvPr/>
        </p:nvSpPr>
        <p:spPr>
          <a:xfrm>
            <a:off x="7444596" y="6236898"/>
            <a:ext cx="978408" cy="3278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48 - Δεξιό βέλος"/>
          <p:cNvSpPr/>
          <p:nvPr/>
        </p:nvSpPr>
        <p:spPr>
          <a:xfrm rot="10800000">
            <a:off x="4034287" y="6242649"/>
            <a:ext cx="978408" cy="3278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0190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5146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m/%#d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bNumberIsYear val=&quot;0&quot;/&gt;&lt;m_strFormatTime&gt;%d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8IOOViHR1eioii.NMYFe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8IOOViHR1eioii.NMYFe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U7C..pOflG6xUrCIkzK2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8IOOViHR1eioii.NMYFe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8IOOViHR1eioii.NMYFe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8IOOViHR1eioii.NMYFeQ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1110</Words>
  <Application>Microsoft Office PowerPoint</Application>
  <PresentationFormat>Widescreen</PresentationFormat>
  <Paragraphs>126</Paragraphs>
  <Slides>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Georgia</vt:lpstr>
      <vt:lpstr>Times New Roman</vt:lpstr>
      <vt:lpstr>Θέμα του Office</vt:lpstr>
      <vt:lpstr>think-cell Slide</vt:lpstr>
      <vt:lpstr>Ροή Διαδικασιών  στον Κώδικα Διευθέτησης Οφειλών &amp; Παροχής 2ης Ευκαιρίας</vt:lpstr>
      <vt:lpstr>PowerPoint Presentation</vt:lpstr>
      <vt:lpstr>  Α. Εξωδικαστικές Διαδικασίες Ρύθμισης Οφειλών για Φυσικά Πρόσωπα  (αποτρέπεται η πτώχευση και ο οφειλέτης διατηρεί την περιουσία του) </vt:lpstr>
      <vt:lpstr>   Β. Εξωδικαστικές Διαδικασίες Ρύθμισης Οφειλών για Επιχειρήσεις  </vt:lpstr>
      <vt:lpstr>  Γ. Πτωχευτική Διαδικασία για Φυσικά Πρόσωπα  </vt:lpstr>
      <vt:lpstr>  Δ. Πτωχευτική Διαδικασία για Φυσικά Πρόσωπα  </vt:lpstr>
      <vt:lpstr>  Ε. Πτωχευτική Διαδικασία για Επιχειρήσεις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2019-02-25T16:20:25Z</dcterms:created>
  <dcterms:modified xsi:type="dcterms:W3CDTF">2020-08-27T15:54:24Z</dcterms:modified>
</cp:coreProperties>
</file>