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97" r:id="rId1"/>
  </p:sldMasterIdLst>
  <p:notesMasterIdLst>
    <p:notesMasterId r:id="rId10"/>
  </p:notesMasterIdLst>
  <p:handoutMasterIdLst>
    <p:handoutMasterId r:id="rId11"/>
  </p:handoutMasterIdLst>
  <p:sldIdLst>
    <p:sldId id="541" r:id="rId2"/>
    <p:sldId id="542" r:id="rId3"/>
    <p:sldId id="543" r:id="rId4"/>
    <p:sldId id="546" r:id="rId5"/>
    <p:sldId id="547" r:id="rId6"/>
    <p:sldId id="549" r:id="rId7"/>
    <p:sldId id="550" r:id="rId8"/>
    <p:sldId id="551" r:id="rId9"/>
  </p:sldIdLst>
  <p:sldSz cx="12192000" cy="6858000"/>
  <p:notesSz cx="6669088" cy="9926638"/>
  <p:custDataLst>
    <p:tags r:id="rId1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0000"/>
    <a:srgbClr val="DC6900"/>
    <a:srgbClr val="A32020"/>
    <a:srgbClr val="006600"/>
    <a:srgbClr val="7D1A2B"/>
    <a:srgbClr val="D5D1C5"/>
    <a:srgbClr val="D5C5A9"/>
    <a:srgbClr val="BF6363"/>
    <a:srgbClr val="E030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A4E751-6109-4D1A-9879-3CFEE2E7F5AF}" v="1" dt="2020-08-27T10:15:50.519"/>
    <p1510:client id="{D2893CF1-F3D0-4981-B06D-7D253EC1CE27}" v="2" dt="2020-08-27T09:48:37.28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4" autoAdjust="0"/>
    <p:restoredTop sz="96395" autoAdjust="0"/>
  </p:normalViewPr>
  <p:slideViewPr>
    <p:cSldViewPr snapToGrid="0">
      <p:cViewPr varScale="1">
        <p:scale>
          <a:sx n="93" d="100"/>
          <a:sy n="93" d="100"/>
        </p:scale>
        <p:origin x="47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968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776866" y="0"/>
            <a:ext cx="2890665" cy="496888"/>
          </a:xfrm>
          <a:prstGeom prst="rect">
            <a:avLst/>
          </a:prstGeom>
        </p:spPr>
        <p:txBody>
          <a:bodyPr vert="horz" lIns="91440" tIns="45720" rIns="91440" bIns="45720" rtlCol="0"/>
          <a:lstStyle>
            <a:lvl1pPr algn="r">
              <a:defRPr sz="1200"/>
            </a:lvl1pPr>
          </a:lstStyle>
          <a:p>
            <a:fld id="{574C3331-B066-4C6B-AB27-26B773AD0718}" type="datetimeFigureOut">
              <a:rPr lang="el-GR" smtClean="0"/>
              <a:pPr/>
              <a:t>27/8/2020</a:t>
            </a:fld>
            <a:endParaRPr lang="el-GR"/>
          </a:p>
        </p:txBody>
      </p:sp>
      <p:sp>
        <p:nvSpPr>
          <p:cNvPr id="4" name="Footer Placeholder 3"/>
          <p:cNvSpPr>
            <a:spLocks noGrp="1"/>
          </p:cNvSpPr>
          <p:nvPr>
            <p:ph type="ftr" sz="quarter" idx="2"/>
          </p:nvPr>
        </p:nvSpPr>
        <p:spPr>
          <a:xfrm>
            <a:off x="0" y="9429750"/>
            <a:ext cx="2890665" cy="496888"/>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776866" y="9429750"/>
            <a:ext cx="2890665" cy="496888"/>
          </a:xfrm>
          <a:prstGeom prst="rect">
            <a:avLst/>
          </a:prstGeom>
        </p:spPr>
        <p:txBody>
          <a:bodyPr vert="horz" lIns="91440" tIns="45720" rIns="91440" bIns="45720" rtlCol="0" anchor="b"/>
          <a:lstStyle>
            <a:lvl1pPr algn="r">
              <a:defRPr sz="1200"/>
            </a:lvl1pPr>
          </a:lstStyle>
          <a:p>
            <a:fld id="{2E5E8CD3-4DF8-4242-AFA5-9644A688231B}" type="slidenum">
              <a:rPr lang="el-GR" smtClean="0"/>
              <a:pPr/>
              <a:t>‹#›</a:t>
            </a:fld>
            <a:endParaRPr lang="el-GR"/>
          </a:p>
        </p:txBody>
      </p:sp>
    </p:spTree>
    <p:extLst>
      <p:ext uri="{BB962C8B-B14F-4D97-AF65-F5344CB8AC3E}">
        <p14:creationId xmlns:p14="http://schemas.microsoft.com/office/powerpoint/2010/main" val="26461986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309245F1-4655-4C3F-8BBF-DFB1DBFDEF75}" type="datetimeFigureOut">
              <a:rPr lang="el-GR" smtClean="0"/>
              <a:pPr/>
              <a:t>27/8/2020</a:t>
            </a:fld>
            <a:endParaRPr lang="el-GR"/>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28585"/>
            <a:ext cx="2889938" cy="498055"/>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777607" y="9428585"/>
            <a:ext cx="2889938" cy="498055"/>
          </a:xfrm>
          <a:prstGeom prst="rect">
            <a:avLst/>
          </a:prstGeom>
        </p:spPr>
        <p:txBody>
          <a:bodyPr vert="horz" lIns="91440" tIns="45720" rIns="91440" bIns="45720" rtlCol="0" anchor="b"/>
          <a:lstStyle>
            <a:lvl1pPr algn="r">
              <a:defRPr sz="1200"/>
            </a:lvl1pPr>
          </a:lstStyle>
          <a:p>
            <a:fld id="{B1FF908E-1E06-4267-AD00-01B3EA393B6F}" type="slidenum">
              <a:rPr lang="el-GR" smtClean="0"/>
              <a:pPr/>
              <a:t>‹#›</a:t>
            </a:fld>
            <a:endParaRPr lang="el-GR"/>
          </a:p>
        </p:txBody>
      </p:sp>
    </p:spTree>
    <p:extLst>
      <p:ext uri="{BB962C8B-B14F-4D97-AF65-F5344CB8AC3E}">
        <p14:creationId xmlns:p14="http://schemas.microsoft.com/office/powerpoint/2010/main" val="258648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CCDE950-61E2-428B-8780-9143E1E2F445}" type="slidenum">
              <a:rPr lang="el-GR" smtClean="0"/>
              <a:pPr/>
              <a:t>2</a:t>
            </a:fld>
            <a:endParaRPr lang="el-GR"/>
          </a:p>
        </p:txBody>
      </p:sp>
    </p:spTree>
    <p:extLst>
      <p:ext uri="{BB962C8B-B14F-4D97-AF65-F5344CB8AC3E}">
        <p14:creationId xmlns:p14="http://schemas.microsoft.com/office/powerpoint/2010/main" val="38663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CCDE950-61E2-428B-8780-9143E1E2F445}" type="slidenum">
              <a:rPr lang="el-GR" smtClean="0"/>
              <a:pPr/>
              <a:t>3</a:t>
            </a:fld>
            <a:endParaRPr lang="el-GR"/>
          </a:p>
        </p:txBody>
      </p:sp>
    </p:spTree>
    <p:extLst>
      <p:ext uri="{BB962C8B-B14F-4D97-AF65-F5344CB8AC3E}">
        <p14:creationId xmlns:p14="http://schemas.microsoft.com/office/powerpoint/2010/main" val="88269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CCDE950-61E2-428B-8780-9143E1E2F445}" type="slidenum">
              <a:rPr lang="el-GR" smtClean="0"/>
              <a:pPr/>
              <a:t>4</a:t>
            </a:fld>
            <a:endParaRPr lang="el-GR"/>
          </a:p>
        </p:txBody>
      </p:sp>
    </p:spTree>
    <p:extLst>
      <p:ext uri="{BB962C8B-B14F-4D97-AF65-F5344CB8AC3E}">
        <p14:creationId xmlns:p14="http://schemas.microsoft.com/office/powerpoint/2010/main" val="88269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CCDE950-61E2-428B-8780-9143E1E2F445}" type="slidenum">
              <a:rPr lang="el-GR" smtClean="0"/>
              <a:pPr/>
              <a:t>5</a:t>
            </a:fld>
            <a:endParaRPr lang="el-GR"/>
          </a:p>
        </p:txBody>
      </p:sp>
    </p:spTree>
    <p:extLst>
      <p:ext uri="{BB962C8B-B14F-4D97-AF65-F5344CB8AC3E}">
        <p14:creationId xmlns:p14="http://schemas.microsoft.com/office/powerpoint/2010/main" val="882691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CCDE950-61E2-428B-8780-9143E1E2F445}" type="slidenum">
              <a:rPr lang="el-GR" smtClean="0"/>
              <a:pPr/>
              <a:t>6</a:t>
            </a:fld>
            <a:endParaRPr lang="el-GR"/>
          </a:p>
        </p:txBody>
      </p:sp>
    </p:spTree>
    <p:extLst>
      <p:ext uri="{BB962C8B-B14F-4D97-AF65-F5344CB8AC3E}">
        <p14:creationId xmlns:p14="http://schemas.microsoft.com/office/powerpoint/2010/main" val="2382106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CCDE950-61E2-428B-8780-9143E1E2F445}" type="slidenum">
              <a:rPr lang="el-GR" smtClean="0"/>
              <a:pPr/>
              <a:t>7</a:t>
            </a:fld>
            <a:endParaRPr lang="el-GR"/>
          </a:p>
        </p:txBody>
      </p:sp>
    </p:spTree>
    <p:extLst>
      <p:ext uri="{BB962C8B-B14F-4D97-AF65-F5344CB8AC3E}">
        <p14:creationId xmlns:p14="http://schemas.microsoft.com/office/powerpoint/2010/main" val="3939881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DCCDE950-61E2-428B-8780-9143E1E2F445}" type="slidenum">
              <a:rPr lang="el-GR" smtClean="0"/>
              <a:pPr/>
              <a:t>8</a:t>
            </a:fld>
            <a:endParaRPr lang="el-GR"/>
          </a:p>
        </p:txBody>
      </p:sp>
    </p:spTree>
    <p:extLst>
      <p:ext uri="{BB962C8B-B14F-4D97-AF65-F5344CB8AC3E}">
        <p14:creationId xmlns:p14="http://schemas.microsoft.com/office/powerpoint/2010/main" val="152126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30"/>
            <a:ext cx="10363200" cy="1470025"/>
          </a:xfrm>
        </p:spPr>
        <p:txBody>
          <a:bodyPr/>
          <a:lstStyle/>
          <a:p>
            <a:r>
              <a:rPr lang="el-GR"/>
              <a:t>Kλικ για επεξεργασία του τίτλου</a:t>
            </a:r>
            <a:endParaRPr lang="en-US"/>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endParaRPr lang="en-US" dirty="0">
              <a:solidFill>
                <a:srgbClr val="000000"/>
              </a:solidFill>
            </a:endParaRPr>
          </a:p>
        </p:txBody>
      </p:sp>
      <p:sp>
        <p:nvSpPr>
          <p:cNvPr id="5" name="4 - Θέση υποσέλιδου"/>
          <p:cNvSpPr>
            <a:spLocks noGrp="1"/>
          </p:cNvSpPr>
          <p:nvPr>
            <p:ph type="ftr" sz="quarter" idx="11"/>
          </p:nvPr>
        </p:nvSpPr>
        <p:spPr/>
        <p:txBody>
          <a:bodyPr/>
          <a:lstStyle/>
          <a:p>
            <a:endParaRPr lang="en-US" dirty="0">
              <a:solidFill>
                <a:srgbClr val="000000"/>
              </a:solidFill>
            </a:endParaRPr>
          </a:p>
        </p:txBody>
      </p:sp>
      <p:sp>
        <p:nvSpPr>
          <p:cNvPr id="6" name="5 - Θέση αριθμού διαφάνειας"/>
          <p:cNvSpPr>
            <a:spLocks noGrp="1"/>
          </p:cNvSpPr>
          <p:nvPr>
            <p:ph type="sldNum" sz="quarter" idx="12"/>
          </p:nvPr>
        </p:nvSpPr>
        <p:spPr/>
        <p:txBody>
          <a:bodyPr/>
          <a:lstStyle/>
          <a:p>
            <a:fld id="{016C0488-217C-405E-84A7-2C6B75A710C1}"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p>
            <a:endParaRPr lang="en-US" dirty="0">
              <a:solidFill>
                <a:srgbClr val="000000"/>
              </a:solidFill>
            </a:endParaRPr>
          </a:p>
        </p:txBody>
      </p:sp>
      <p:sp>
        <p:nvSpPr>
          <p:cNvPr id="5" name="4 - Θέση υποσέλιδου"/>
          <p:cNvSpPr>
            <a:spLocks noGrp="1"/>
          </p:cNvSpPr>
          <p:nvPr>
            <p:ph type="ftr" sz="quarter" idx="11"/>
          </p:nvPr>
        </p:nvSpPr>
        <p:spPr/>
        <p:txBody>
          <a:bodyPr/>
          <a:lstStyle/>
          <a:p>
            <a:endParaRPr lang="en-US" dirty="0">
              <a:solidFill>
                <a:srgbClr val="000000"/>
              </a:solidFill>
            </a:endParaRPr>
          </a:p>
        </p:txBody>
      </p:sp>
      <p:sp>
        <p:nvSpPr>
          <p:cNvPr id="6" name="5 - Θέση αριθμού διαφάνειας"/>
          <p:cNvSpPr>
            <a:spLocks noGrp="1"/>
          </p:cNvSpPr>
          <p:nvPr>
            <p:ph type="sldNum" sz="quarter" idx="12"/>
          </p:nvPr>
        </p:nvSpPr>
        <p:spPr/>
        <p:txBody>
          <a:bodyPr/>
          <a:lstStyle/>
          <a:p>
            <a:fld id="{016C0488-217C-405E-84A7-2C6B75A710C1}"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43"/>
            <a:ext cx="27432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609600" y="274643"/>
            <a:ext cx="80264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p>
            <a:endParaRPr lang="en-US" dirty="0">
              <a:solidFill>
                <a:srgbClr val="000000"/>
              </a:solidFill>
            </a:endParaRPr>
          </a:p>
        </p:txBody>
      </p:sp>
      <p:sp>
        <p:nvSpPr>
          <p:cNvPr id="5" name="4 - Θέση υποσέλιδου"/>
          <p:cNvSpPr>
            <a:spLocks noGrp="1"/>
          </p:cNvSpPr>
          <p:nvPr>
            <p:ph type="ftr" sz="quarter" idx="11"/>
          </p:nvPr>
        </p:nvSpPr>
        <p:spPr/>
        <p:txBody>
          <a:bodyPr/>
          <a:lstStyle/>
          <a:p>
            <a:endParaRPr lang="en-US" dirty="0">
              <a:solidFill>
                <a:srgbClr val="000000"/>
              </a:solidFill>
            </a:endParaRPr>
          </a:p>
        </p:txBody>
      </p:sp>
      <p:sp>
        <p:nvSpPr>
          <p:cNvPr id="6" name="5 - Θέση αριθμού διαφάνειας"/>
          <p:cNvSpPr>
            <a:spLocks noGrp="1"/>
          </p:cNvSpPr>
          <p:nvPr>
            <p:ph type="sldNum" sz="quarter" idx="12"/>
          </p:nvPr>
        </p:nvSpPr>
        <p:spPr/>
        <p:txBody>
          <a:bodyPr/>
          <a:lstStyle/>
          <a:p>
            <a:fld id="{016C0488-217C-405E-84A7-2C6B75A710C1}"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Cover Slide">
    <p:spTree>
      <p:nvGrpSpPr>
        <p:cNvPr id="1" name=""/>
        <p:cNvGrpSpPr/>
        <p:nvPr/>
      </p:nvGrpSpPr>
      <p:grpSpPr>
        <a:xfrm>
          <a:off x="0" y="0"/>
          <a:ext cx="0" cy="0"/>
          <a:chOff x="0" y="0"/>
          <a:chExt cx="0" cy="0"/>
        </a:xfrm>
      </p:grpSpPr>
      <p:sp>
        <p:nvSpPr>
          <p:cNvPr id="15" name="Title 1"/>
          <p:cNvSpPr>
            <a:spLocks noGrp="1"/>
          </p:cNvSpPr>
          <p:nvPr>
            <p:ph type="ctrTitle" hasCustomPrompt="1"/>
          </p:nvPr>
        </p:nvSpPr>
        <p:spPr bwMode="white">
          <a:xfrm>
            <a:off x="2527301" y="838200"/>
            <a:ext cx="7124700" cy="914400"/>
          </a:xfrm>
        </p:spPr>
        <p:txBody>
          <a:bodyPr anchor="t" anchorCtr="0">
            <a:noAutofit/>
          </a:bodyPr>
          <a:lstStyle>
            <a:lvl1pPr>
              <a:lnSpc>
                <a:spcPct val="90000"/>
              </a:lnSpc>
              <a:defRPr sz="3200" b="1" i="1" baseline="0">
                <a:solidFill>
                  <a:schemeClr val="bg1"/>
                </a:solidFill>
              </a:defRPr>
            </a:lvl1pPr>
          </a:lstStyle>
          <a:p>
            <a:r>
              <a:rPr lang="en-GB" noProof="0" dirty="0"/>
              <a:t>Click to add the presentation’s main title</a:t>
            </a:r>
          </a:p>
        </p:txBody>
      </p:sp>
      <p:sp>
        <p:nvSpPr>
          <p:cNvPr id="18" name="Subtitle 2"/>
          <p:cNvSpPr>
            <a:spLocks noGrp="1"/>
          </p:cNvSpPr>
          <p:nvPr>
            <p:ph type="subTitle" idx="1" hasCustomPrompt="1"/>
          </p:nvPr>
        </p:nvSpPr>
        <p:spPr bwMode="white">
          <a:xfrm>
            <a:off x="2527301" y="1828800"/>
            <a:ext cx="7124700" cy="914401"/>
          </a:xfrm>
        </p:spPr>
        <p:txBody>
          <a:bodyPr>
            <a:noAutofit/>
          </a:bodyPr>
          <a:lstStyle>
            <a:lvl1pPr marL="0" indent="0" algn="l">
              <a:lnSpc>
                <a:spcPct val="90000"/>
              </a:lnSpc>
              <a:spcAft>
                <a:spcPts val="0"/>
              </a:spcAft>
              <a:buNone/>
              <a:defRPr sz="3200" baseline="0">
                <a:solidFill>
                  <a:schemeClr val="bg1"/>
                </a:solidFill>
                <a:latin typeface="+mj-lt"/>
              </a:defRPr>
            </a:lvl1pPr>
            <a:lvl2pPr marL="0" indent="0" algn="l">
              <a:buNone/>
              <a:defRPr sz="1800">
                <a:solidFill>
                  <a:schemeClr val="bg1"/>
                </a:solidFill>
                <a:latin typeface="+mj-lt"/>
              </a:defRPr>
            </a:lvl2pPr>
            <a:lvl3pPr marL="457200" indent="0" algn="l">
              <a:buNone/>
              <a:defRPr sz="1800">
                <a:solidFill>
                  <a:schemeClr val="bg1"/>
                </a:solidFill>
                <a:latin typeface="+mj-lt"/>
              </a:defRPr>
            </a:lvl3pPr>
            <a:lvl4pPr marL="914400" indent="0" algn="l">
              <a:buNone/>
              <a:defRPr sz="1800">
                <a:solidFill>
                  <a:schemeClr val="bg1"/>
                </a:solidFill>
                <a:latin typeface="+mj-lt"/>
              </a:defRPr>
            </a:lvl4pPr>
            <a:lvl5pPr marL="1371600" indent="0" algn="l">
              <a:buNone/>
              <a:defRPr sz="1800">
                <a:solidFill>
                  <a:schemeClr val="bg1"/>
                </a:solidFill>
                <a:latin typeface="+mj-lt"/>
              </a:defRPr>
            </a:lvl5pPr>
            <a:lvl6pPr marL="1828800" indent="0" algn="l">
              <a:buNone/>
              <a:defRPr sz="1800">
                <a:solidFill>
                  <a:schemeClr val="bg1"/>
                </a:solidFill>
                <a:latin typeface="+mj-lt"/>
              </a:defRPr>
            </a:lvl6pPr>
            <a:lvl7pPr marL="2286000" indent="0" algn="l">
              <a:buNone/>
              <a:defRPr sz="1800">
                <a:solidFill>
                  <a:schemeClr val="bg1"/>
                </a:solidFill>
                <a:latin typeface="+mj-lt"/>
              </a:defRPr>
            </a:lvl7pPr>
            <a:lvl8pPr marL="2743200" indent="0" algn="l">
              <a:buNone/>
              <a:defRPr sz="1800">
                <a:solidFill>
                  <a:schemeClr val="bg1"/>
                </a:solidFill>
                <a:latin typeface="+mj-lt"/>
              </a:defRPr>
            </a:lvl8pPr>
            <a:lvl9pPr marL="3200400" indent="0" algn="l">
              <a:buNone/>
              <a:defRPr sz="1800">
                <a:solidFill>
                  <a:schemeClr val="bg1"/>
                </a:solidFill>
                <a:latin typeface="+mj-lt"/>
              </a:defRPr>
            </a:lvl9pPr>
          </a:lstStyle>
          <a:p>
            <a:r>
              <a:rPr lang="en-GB" noProof="0" dirty="0"/>
              <a:t>Subtitle and date (move higher if title is only one line)</a:t>
            </a:r>
          </a:p>
        </p:txBody>
      </p:sp>
      <p:sp>
        <p:nvSpPr>
          <p:cNvPr id="21" name="Text Placeholder 31"/>
          <p:cNvSpPr>
            <a:spLocks noGrp="1"/>
          </p:cNvSpPr>
          <p:nvPr>
            <p:ph type="body" sz="quarter" idx="10" hasCustomPrompt="1"/>
          </p:nvPr>
        </p:nvSpPr>
        <p:spPr bwMode="white">
          <a:xfrm>
            <a:off x="2527300" y="374904"/>
            <a:ext cx="5474208" cy="146304"/>
          </a:xfrm>
        </p:spPr>
        <p:txBody>
          <a:bodyPr/>
          <a:lstStyle>
            <a:lvl1pPr>
              <a:defRPr sz="1100">
                <a:solidFill>
                  <a:schemeClr val="bg1"/>
                </a:solidFill>
                <a:latin typeface="Arial" pitchFamily="34" charset="0"/>
                <a:cs typeface="Arial" pitchFamily="34" charset="0"/>
              </a:defRPr>
            </a:lvl1pPr>
            <a:lvl2pPr>
              <a:defRPr sz="1000">
                <a:solidFill>
                  <a:schemeClr val="bg1"/>
                </a:solidFill>
                <a:latin typeface="Arial" pitchFamily="34" charset="0"/>
                <a:cs typeface="Arial" pitchFamily="34" charset="0"/>
              </a:defRPr>
            </a:lvl2pPr>
            <a:lvl3pPr>
              <a:defRPr sz="1000">
                <a:solidFill>
                  <a:schemeClr val="bg1"/>
                </a:solidFill>
                <a:latin typeface="Arial" pitchFamily="34" charset="0"/>
                <a:cs typeface="Arial" pitchFamily="34" charset="0"/>
              </a:defRPr>
            </a:lvl3pPr>
            <a:lvl4pPr>
              <a:defRPr sz="1000">
                <a:solidFill>
                  <a:schemeClr val="bg1"/>
                </a:solidFill>
                <a:latin typeface="Arial" pitchFamily="34" charset="0"/>
                <a:cs typeface="Arial" pitchFamily="34" charset="0"/>
              </a:defRPr>
            </a:lvl4pPr>
            <a:lvl5pPr>
              <a:defRPr sz="1000">
                <a:solidFill>
                  <a:schemeClr val="bg1"/>
                </a:solidFill>
                <a:latin typeface="Arial" pitchFamily="34" charset="0"/>
                <a:cs typeface="Arial" pitchFamily="34" charset="0"/>
              </a:defRPr>
            </a:lvl5pPr>
          </a:lstStyle>
          <a:p>
            <a:pPr lvl="0"/>
            <a:r>
              <a:rPr lang="en-GB" noProof="0" dirty="0" err="1"/>
              <a:t>www.pwc.com</a:t>
            </a:r>
            <a:endParaRPr lang="en-GB" noProof="0" dirty="0"/>
          </a:p>
        </p:txBody>
      </p:sp>
    </p:spTree>
    <p:extLst>
      <p:ext uri="{BB962C8B-B14F-4D97-AF65-F5344CB8AC3E}">
        <p14:creationId xmlns:p14="http://schemas.microsoft.com/office/powerpoint/2010/main" val="3965629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769600" cy="914400"/>
          </a:xfrm>
        </p:spPr>
        <p:txBody>
          <a:bodyPr/>
          <a:lstStyle>
            <a:lvl1pPr>
              <a:defRPr/>
            </a:lvl1pPr>
          </a:lstStyle>
          <a:p>
            <a:r>
              <a:rPr lang="en-US" noProof="0"/>
              <a:t>Click to edit Master title style</a:t>
            </a:r>
            <a:endParaRPr lang="en-GB" noProof="0"/>
          </a:p>
        </p:txBody>
      </p:sp>
      <p:sp>
        <p:nvSpPr>
          <p:cNvPr id="31" name="Content Placeholder 26"/>
          <p:cNvSpPr>
            <a:spLocks noGrp="1"/>
          </p:cNvSpPr>
          <p:nvPr>
            <p:ph sz="quarter" idx="15"/>
          </p:nvPr>
        </p:nvSpPr>
        <p:spPr>
          <a:xfrm>
            <a:off x="711200" y="1752600"/>
            <a:ext cx="10769600" cy="4419600"/>
          </a:xfrm>
        </p:spPr>
        <p:txBody>
          <a:bodyPr/>
          <a:lstStyle>
            <a:lvl1pPr>
              <a:defRPr baseline="0"/>
            </a:lvl1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Slide Number Placeholder 5"/>
          <p:cNvSpPr>
            <a:spLocks noGrp="1"/>
          </p:cNvSpPr>
          <p:nvPr>
            <p:ph type="sldNum" sz="quarter" idx="18"/>
          </p:nvPr>
        </p:nvSpPr>
        <p:spPr/>
        <p:txBody>
          <a:bodyPr/>
          <a:lstStyle>
            <a:lvl1pPr>
              <a:defRPr/>
            </a:lvl1pPr>
          </a:lstStyle>
          <a:p>
            <a:r>
              <a:rPr lang="en-US" dirty="0">
                <a:solidFill>
                  <a:srgbClr val="000000"/>
                </a:solidFill>
              </a:rPr>
              <a:t>1</a:t>
            </a:r>
          </a:p>
        </p:txBody>
      </p:sp>
    </p:spTree>
    <p:extLst>
      <p:ext uri="{BB962C8B-B14F-4D97-AF65-F5344CB8AC3E}">
        <p14:creationId xmlns:p14="http://schemas.microsoft.com/office/powerpoint/2010/main" val="275437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p>
            <a:endParaRPr lang="en-US" dirty="0">
              <a:solidFill>
                <a:srgbClr val="000000"/>
              </a:solidFill>
            </a:endParaRPr>
          </a:p>
        </p:txBody>
      </p:sp>
      <p:sp>
        <p:nvSpPr>
          <p:cNvPr id="5" name="4 - Θέση υποσέλιδου"/>
          <p:cNvSpPr>
            <a:spLocks noGrp="1"/>
          </p:cNvSpPr>
          <p:nvPr>
            <p:ph type="ftr" sz="quarter" idx="11"/>
          </p:nvPr>
        </p:nvSpPr>
        <p:spPr/>
        <p:txBody>
          <a:bodyPr/>
          <a:lstStyle/>
          <a:p>
            <a:endParaRPr lang="en-US" dirty="0">
              <a:solidFill>
                <a:srgbClr val="000000"/>
              </a:solidFill>
            </a:endParaRPr>
          </a:p>
        </p:txBody>
      </p:sp>
      <p:sp>
        <p:nvSpPr>
          <p:cNvPr id="6" name="5 - Θέση αριθμού διαφάνειας"/>
          <p:cNvSpPr>
            <a:spLocks noGrp="1"/>
          </p:cNvSpPr>
          <p:nvPr>
            <p:ph type="sldNum" sz="quarter" idx="12"/>
          </p:nvPr>
        </p:nvSpPr>
        <p:spPr/>
        <p:txBody>
          <a:bodyPr/>
          <a:lstStyle/>
          <a:p>
            <a:fld id="{016C0488-217C-405E-84A7-2C6B75A710C1}"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5"/>
            <a:ext cx="10363200" cy="1362075"/>
          </a:xfrm>
        </p:spPr>
        <p:txBody>
          <a:bodyPr anchor="t"/>
          <a:lstStyle>
            <a:lvl1pPr algn="l">
              <a:defRPr sz="4000" b="1" cap="all"/>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n-US" dirty="0">
              <a:solidFill>
                <a:srgbClr val="000000"/>
              </a:solidFill>
            </a:endParaRPr>
          </a:p>
        </p:txBody>
      </p:sp>
      <p:sp>
        <p:nvSpPr>
          <p:cNvPr id="5" name="4 - Θέση υποσέλιδου"/>
          <p:cNvSpPr>
            <a:spLocks noGrp="1"/>
          </p:cNvSpPr>
          <p:nvPr>
            <p:ph type="ftr" sz="quarter" idx="11"/>
          </p:nvPr>
        </p:nvSpPr>
        <p:spPr/>
        <p:txBody>
          <a:bodyPr/>
          <a:lstStyle/>
          <a:p>
            <a:endParaRPr lang="en-US" dirty="0">
              <a:solidFill>
                <a:srgbClr val="000000"/>
              </a:solidFill>
            </a:endParaRPr>
          </a:p>
        </p:txBody>
      </p:sp>
      <p:sp>
        <p:nvSpPr>
          <p:cNvPr id="6" name="5 - Θέση αριθμού διαφάνειας"/>
          <p:cNvSpPr>
            <a:spLocks noGrp="1"/>
          </p:cNvSpPr>
          <p:nvPr>
            <p:ph type="sldNum" sz="quarter" idx="12"/>
          </p:nvPr>
        </p:nvSpPr>
        <p:spPr/>
        <p:txBody>
          <a:bodyPr/>
          <a:lstStyle/>
          <a:p>
            <a:fld id="{016C0488-217C-405E-84A7-2C6B75A710C1}"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ημερομηνίας"/>
          <p:cNvSpPr>
            <a:spLocks noGrp="1"/>
          </p:cNvSpPr>
          <p:nvPr>
            <p:ph type="dt" sz="half" idx="10"/>
          </p:nvPr>
        </p:nvSpPr>
        <p:spPr/>
        <p:txBody>
          <a:bodyPr/>
          <a:lstStyle/>
          <a:p>
            <a:endParaRPr lang="en-US" dirty="0">
              <a:solidFill>
                <a:srgbClr val="000000"/>
              </a:solidFill>
            </a:endParaRPr>
          </a:p>
        </p:txBody>
      </p:sp>
      <p:sp>
        <p:nvSpPr>
          <p:cNvPr id="6" name="5 - Θέση υποσέλιδου"/>
          <p:cNvSpPr>
            <a:spLocks noGrp="1"/>
          </p:cNvSpPr>
          <p:nvPr>
            <p:ph type="ftr" sz="quarter" idx="11"/>
          </p:nvPr>
        </p:nvSpPr>
        <p:spPr/>
        <p:txBody>
          <a:bodyPr/>
          <a:lstStyle/>
          <a:p>
            <a:endParaRPr lang="en-US" dirty="0">
              <a:solidFill>
                <a:srgbClr val="000000"/>
              </a:solidFill>
            </a:endParaRPr>
          </a:p>
        </p:txBody>
      </p:sp>
      <p:sp>
        <p:nvSpPr>
          <p:cNvPr id="7" name="6 - Θέση αριθμού διαφάνειας"/>
          <p:cNvSpPr>
            <a:spLocks noGrp="1"/>
          </p:cNvSpPr>
          <p:nvPr>
            <p:ph type="sldNum" sz="quarter" idx="12"/>
          </p:nvPr>
        </p:nvSpPr>
        <p:spPr/>
        <p:txBody>
          <a:bodyPr/>
          <a:lstStyle/>
          <a:p>
            <a:fld id="{016C0488-217C-405E-84A7-2C6B75A710C1}"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κειμένου"/>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6 - Θέση ημερομηνίας"/>
          <p:cNvSpPr>
            <a:spLocks noGrp="1"/>
          </p:cNvSpPr>
          <p:nvPr>
            <p:ph type="dt" sz="half" idx="10"/>
          </p:nvPr>
        </p:nvSpPr>
        <p:spPr/>
        <p:txBody>
          <a:bodyPr/>
          <a:lstStyle/>
          <a:p>
            <a:endParaRPr lang="en-US" dirty="0">
              <a:solidFill>
                <a:srgbClr val="000000"/>
              </a:solidFill>
            </a:endParaRPr>
          </a:p>
        </p:txBody>
      </p:sp>
      <p:sp>
        <p:nvSpPr>
          <p:cNvPr id="8" name="7 - Θέση υποσέλιδου"/>
          <p:cNvSpPr>
            <a:spLocks noGrp="1"/>
          </p:cNvSpPr>
          <p:nvPr>
            <p:ph type="ftr" sz="quarter" idx="11"/>
          </p:nvPr>
        </p:nvSpPr>
        <p:spPr/>
        <p:txBody>
          <a:bodyPr/>
          <a:lstStyle/>
          <a:p>
            <a:endParaRPr lang="en-US" dirty="0">
              <a:solidFill>
                <a:srgbClr val="000000"/>
              </a:solidFill>
            </a:endParaRPr>
          </a:p>
        </p:txBody>
      </p:sp>
      <p:sp>
        <p:nvSpPr>
          <p:cNvPr id="9" name="8 - Θέση αριθμού διαφάνειας"/>
          <p:cNvSpPr>
            <a:spLocks noGrp="1"/>
          </p:cNvSpPr>
          <p:nvPr>
            <p:ph type="sldNum" sz="quarter" idx="12"/>
          </p:nvPr>
        </p:nvSpPr>
        <p:spPr/>
        <p:txBody>
          <a:bodyPr/>
          <a:lstStyle/>
          <a:p>
            <a:fld id="{016C0488-217C-405E-84A7-2C6B75A710C1}"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ημερομηνίας"/>
          <p:cNvSpPr>
            <a:spLocks noGrp="1"/>
          </p:cNvSpPr>
          <p:nvPr>
            <p:ph type="dt" sz="half" idx="10"/>
          </p:nvPr>
        </p:nvSpPr>
        <p:spPr/>
        <p:txBody>
          <a:bodyPr/>
          <a:lstStyle/>
          <a:p>
            <a:endParaRPr lang="en-US" dirty="0">
              <a:solidFill>
                <a:srgbClr val="000000"/>
              </a:solidFill>
            </a:endParaRPr>
          </a:p>
        </p:txBody>
      </p:sp>
      <p:sp>
        <p:nvSpPr>
          <p:cNvPr id="4" name="3 - Θέση υποσέλιδου"/>
          <p:cNvSpPr>
            <a:spLocks noGrp="1"/>
          </p:cNvSpPr>
          <p:nvPr>
            <p:ph type="ftr" sz="quarter" idx="11"/>
          </p:nvPr>
        </p:nvSpPr>
        <p:spPr/>
        <p:txBody>
          <a:bodyPr/>
          <a:lstStyle/>
          <a:p>
            <a:endParaRPr lang="en-US" dirty="0">
              <a:solidFill>
                <a:srgbClr val="000000"/>
              </a:solidFill>
            </a:endParaRPr>
          </a:p>
        </p:txBody>
      </p:sp>
      <p:sp>
        <p:nvSpPr>
          <p:cNvPr id="5" name="4 - Θέση αριθμού διαφάνειας"/>
          <p:cNvSpPr>
            <a:spLocks noGrp="1"/>
          </p:cNvSpPr>
          <p:nvPr>
            <p:ph type="sldNum" sz="quarter" idx="12"/>
          </p:nvPr>
        </p:nvSpPr>
        <p:spPr/>
        <p:txBody>
          <a:bodyPr/>
          <a:lstStyle/>
          <a:p>
            <a:fld id="{016C0488-217C-405E-84A7-2C6B75A710C1}"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n-US" dirty="0">
              <a:solidFill>
                <a:srgbClr val="000000"/>
              </a:solidFill>
            </a:endParaRPr>
          </a:p>
        </p:txBody>
      </p:sp>
      <p:sp>
        <p:nvSpPr>
          <p:cNvPr id="3" name="2 - Θέση υποσέλιδου"/>
          <p:cNvSpPr>
            <a:spLocks noGrp="1"/>
          </p:cNvSpPr>
          <p:nvPr>
            <p:ph type="ftr" sz="quarter" idx="11"/>
          </p:nvPr>
        </p:nvSpPr>
        <p:spPr/>
        <p:txBody>
          <a:bodyPr/>
          <a:lstStyle/>
          <a:p>
            <a:endParaRPr lang="en-US" dirty="0">
              <a:solidFill>
                <a:srgbClr val="000000"/>
              </a:solidFill>
            </a:endParaRPr>
          </a:p>
        </p:txBody>
      </p:sp>
      <p:sp>
        <p:nvSpPr>
          <p:cNvPr id="4" name="3 - Θέση αριθμού διαφάνειας"/>
          <p:cNvSpPr>
            <a:spLocks noGrp="1"/>
          </p:cNvSpPr>
          <p:nvPr>
            <p:ph type="sldNum" sz="quarter" idx="12"/>
          </p:nvPr>
        </p:nvSpPr>
        <p:spPr/>
        <p:txBody>
          <a:bodyPr/>
          <a:lstStyle/>
          <a:p>
            <a:fld id="{016C0488-217C-405E-84A7-2C6B75A710C1}"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3" y="273050"/>
            <a:ext cx="4011084" cy="1162050"/>
          </a:xfrm>
        </p:spPr>
        <p:txBody>
          <a:bodyPr anchor="b"/>
          <a:lstStyle>
            <a:lvl1pPr algn="l">
              <a:defRPr sz="2000" b="1"/>
            </a:lvl1pPr>
          </a:lstStyle>
          <a:p>
            <a:r>
              <a:rPr lang="el-GR"/>
              <a:t>Kλικ για επεξεργασία του τίτλου</a:t>
            </a:r>
            <a:endParaRPr lang="en-US"/>
          </a:p>
        </p:txBody>
      </p:sp>
      <p:sp>
        <p:nvSpPr>
          <p:cNvPr id="3" name="2 - Θέση περιεχομένου"/>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κειμένου"/>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US" dirty="0">
              <a:solidFill>
                <a:srgbClr val="000000"/>
              </a:solidFill>
            </a:endParaRPr>
          </a:p>
        </p:txBody>
      </p:sp>
      <p:sp>
        <p:nvSpPr>
          <p:cNvPr id="6" name="5 - Θέση υποσέλιδου"/>
          <p:cNvSpPr>
            <a:spLocks noGrp="1"/>
          </p:cNvSpPr>
          <p:nvPr>
            <p:ph type="ftr" sz="quarter" idx="11"/>
          </p:nvPr>
        </p:nvSpPr>
        <p:spPr/>
        <p:txBody>
          <a:bodyPr/>
          <a:lstStyle/>
          <a:p>
            <a:endParaRPr lang="en-US" dirty="0">
              <a:solidFill>
                <a:srgbClr val="000000"/>
              </a:solidFill>
            </a:endParaRPr>
          </a:p>
        </p:txBody>
      </p:sp>
      <p:sp>
        <p:nvSpPr>
          <p:cNvPr id="7" name="6 - Θέση αριθμού διαφάνειας"/>
          <p:cNvSpPr>
            <a:spLocks noGrp="1"/>
          </p:cNvSpPr>
          <p:nvPr>
            <p:ph type="sldNum" sz="quarter" idx="12"/>
          </p:nvPr>
        </p:nvSpPr>
        <p:spPr/>
        <p:txBody>
          <a:bodyPr/>
          <a:lstStyle/>
          <a:p>
            <a:fld id="{016C0488-217C-405E-84A7-2C6B75A710C1}"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US" dirty="0">
              <a:solidFill>
                <a:srgbClr val="000000"/>
              </a:solidFill>
            </a:endParaRPr>
          </a:p>
        </p:txBody>
      </p:sp>
      <p:sp>
        <p:nvSpPr>
          <p:cNvPr id="6" name="5 - Θέση υποσέλιδου"/>
          <p:cNvSpPr>
            <a:spLocks noGrp="1"/>
          </p:cNvSpPr>
          <p:nvPr>
            <p:ph type="ftr" sz="quarter" idx="11"/>
          </p:nvPr>
        </p:nvSpPr>
        <p:spPr/>
        <p:txBody>
          <a:bodyPr/>
          <a:lstStyle/>
          <a:p>
            <a:endParaRPr lang="en-US" dirty="0">
              <a:solidFill>
                <a:srgbClr val="000000"/>
              </a:solidFill>
            </a:endParaRPr>
          </a:p>
        </p:txBody>
      </p:sp>
      <p:sp>
        <p:nvSpPr>
          <p:cNvPr id="7" name="6 - Θέση αριθμού διαφάνειας"/>
          <p:cNvSpPr>
            <a:spLocks noGrp="1"/>
          </p:cNvSpPr>
          <p:nvPr>
            <p:ph type="sldNum" sz="quarter" idx="12"/>
          </p:nvPr>
        </p:nvSpPr>
        <p:spPr/>
        <p:txBody>
          <a:bodyPr/>
          <a:lstStyle/>
          <a:p>
            <a:fld id="{016C0488-217C-405E-84A7-2C6B75A710C1}" type="slidenum">
              <a:rPr lang="en-US" smtClean="0">
                <a:solidFill>
                  <a:srgbClr val="000000"/>
                </a:solidFill>
              </a:rPr>
              <a:pPr/>
              <a:t>‹#›</a:t>
            </a:fld>
            <a:endParaRPr lang="en-US" dirty="0">
              <a:solidFill>
                <a:srgbClr val="000000"/>
              </a:solidFill>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3.xm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solidFill>
                <a:srgbClr val="000000"/>
              </a:solidFill>
            </a:endParaRPr>
          </a:p>
        </p:txBody>
      </p:sp>
      <p:sp>
        <p:nvSpPr>
          <p:cNvPr id="5" name="4 - Θέση υποσέλιδου"/>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rgbClr val="000000"/>
              </a:solidFill>
            </a:endParaRPr>
          </a:p>
        </p:txBody>
      </p:sp>
      <p:sp>
        <p:nvSpPr>
          <p:cNvPr id="6" name="5 - Θέση αριθμού διαφάνειας"/>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C0488-217C-405E-84A7-2C6B75A710C1}" type="slidenum">
              <a:rPr lang="en-US" smtClean="0">
                <a:solidFill>
                  <a:srgbClr val="000000"/>
                </a:solidFill>
              </a:rPr>
              <a:pPr/>
              <a:t>‹#›</a:t>
            </a:fld>
            <a:endParaRPr lang="en-US" dirty="0">
              <a:solidFill>
                <a:srgbClr val="000000"/>
              </a:solidFill>
            </a:endParaRPr>
          </a:p>
        </p:txBody>
      </p:sp>
      <p:graphicFrame>
        <p:nvGraphicFramePr>
          <p:cNvPr id="7" name="Object 4" hidden="1"/>
          <p:cNvGraphicFramePr>
            <a:graphicFrameLocks noChangeAspect="1"/>
          </p:cNvGraphicFramePr>
          <p:nvPr userDrawn="1">
            <p:custDataLst>
              <p:tags r:id="rId16"/>
            </p:custDataLst>
            <p:extLst>
              <p:ext uri="{D42A27DB-BD31-4B8C-83A1-F6EECF244321}">
                <p14:modId xmlns:p14="http://schemas.microsoft.com/office/powerpoint/2010/main" val="256166853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7" name="think-cell Slide" r:id="rId18" imgW="360" imgH="360" progId="">
                  <p:embed/>
                </p:oleObj>
              </mc:Choice>
              <mc:Fallback>
                <p:oleObj name="think-cell Slide" r:id="rId18" imgW="360" imgH="360" progId="">
                  <p:embed/>
                  <p:pic>
                    <p:nvPicPr>
                      <p:cNvPr id="0" name="Picture 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hidden="1">
            <a:extLst>
              <a:ext uri="{FF2B5EF4-FFF2-40B4-BE49-F238E27FC236}">
                <a16:creationId xmlns="" xmlns:a16="http://schemas.microsoft.com/office/drawing/2014/main" id="{A5FD8F27-E717-41E5-98B5-90A3834D1465}"/>
              </a:ext>
            </a:extLst>
          </p:cNvPr>
          <p:cNvSpPr/>
          <p:nvPr userDrawn="1">
            <p:custDataLst>
              <p:tags r:id="rId17"/>
            </p:custDataLst>
          </p:nvPr>
        </p:nvSpPr>
        <p:spPr bwMode="ltGray">
          <a:xfrm>
            <a:off x="0" y="0"/>
            <a:ext cx="158750" cy="15875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GB" sz="2400" b="1" i="1" baseline="0" dirty="0" err="1">
              <a:solidFill>
                <a:schemeClr val="bg1"/>
              </a:solidFill>
              <a:latin typeface="Georgia" pitchFamily="18" charset="0"/>
              <a:ea typeface="+mj-ea"/>
              <a:cs typeface="+mj-cs"/>
              <a:sym typeface="Georgia" panose="02040502050405020303" pitchFamily="18" charset="0"/>
            </a:endParaRPr>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4.bp.blogspot.com/_iiluUEluqEA/R9azs5KQbgI/AAAAAAAAAAM/iQoPv6m4Jwo/s320/%CE%B5%CE%B8%CE%BD%CE%BF%CF%83%CE%B7%CE%BC%CE%BF.jpg"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3.emf"/><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1.xml"/><Relationship Id="rId4"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3.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notesSlide" Target="../notesSlides/notesSlide2.xml"/><Relationship Id="rId4"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3.emf"/><Relationship Id="rId2" Type="http://schemas.openxmlformats.org/officeDocument/2006/relationships/tags" Target="../tags/tag8.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3.xml"/><Relationship Id="rId4"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tags" Target="../tags/tag11.xml"/><Relationship Id="rId7" Type="http://schemas.openxmlformats.org/officeDocument/2006/relationships/image" Target="../media/image3.emf"/><Relationship Id="rId2" Type="http://schemas.openxmlformats.org/officeDocument/2006/relationships/tags" Target="../tags/tag10.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4.xml"/><Relationship Id="rId4"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tags" Target="../tags/tag13.xml"/><Relationship Id="rId7" Type="http://schemas.openxmlformats.org/officeDocument/2006/relationships/image" Target="../media/image3.emf"/><Relationship Id="rId2" Type="http://schemas.openxmlformats.org/officeDocument/2006/relationships/tags" Target="../tags/tag12.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5.xml"/><Relationship Id="rId4"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3.emf"/><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6.xml"/><Relationship Id="rId4"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image" Target="../media/image3.emf"/><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notesSlide" Target="../notesSlides/notesSlide7.xml"/><Relationship Id="rId4"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7126" y="1570774"/>
            <a:ext cx="7677748" cy="2444153"/>
          </a:xfr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5"/>
          </a:lnRef>
          <a:fillRef idx="3">
            <a:schemeClr val="accent5"/>
          </a:fillRef>
          <a:effectRef idx="2">
            <a:schemeClr val="accent5"/>
          </a:effectRef>
          <a:fontRef idx="minor">
            <a:schemeClr val="lt1"/>
          </a:fontRef>
        </p:style>
        <p:txBody>
          <a:bodyPr/>
          <a:lstStyle/>
          <a:p>
            <a:pPr>
              <a:lnSpc>
                <a:spcPct val="150000"/>
              </a:lnSpc>
            </a:pPr>
            <a:r>
              <a:rPr lang="el-GR" i="0" dirty="0">
                <a:solidFill>
                  <a:srgbClr val="FF0000"/>
                </a:solidFill>
              </a:rPr>
              <a:t>Βασικά σημεία και καινοτομίες </a:t>
            </a:r>
            <a:r>
              <a:rPr lang="en-US" i="0" dirty="0">
                <a:solidFill>
                  <a:srgbClr val="FF0000"/>
                </a:solidFill>
                <a:latin typeface="+mn-lt"/>
              </a:rPr>
              <a:t/>
            </a:r>
            <a:br>
              <a:rPr lang="en-US" i="0" dirty="0">
                <a:solidFill>
                  <a:srgbClr val="FF0000"/>
                </a:solidFill>
                <a:latin typeface="+mn-lt"/>
              </a:rPr>
            </a:br>
            <a:r>
              <a:rPr lang="el-GR" i="0" dirty="0">
                <a:solidFill>
                  <a:srgbClr val="FF0000"/>
                </a:solidFill>
                <a:latin typeface="+mn-lt"/>
              </a:rPr>
              <a:t>του Κώδικα Διευθέτησης Οφειλών</a:t>
            </a:r>
            <a:br>
              <a:rPr lang="el-GR" i="0" dirty="0">
                <a:solidFill>
                  <a:srgbClr val="FF0000"/>
                </a:solidFill>
                <a:latin typeface="+mn-lt"/>
              </a:rPr>
            </a:br>
            <a:r>
              <a:rPr lang="el-GR" i="0" dirty="0">
                <a:solidFill>
                  <a:srgbClr val="FF0000"/>
                </a:solidFill>
                <a:latin typeface="+mn-lt"/>
              </a:rPr>
              <a:t>&amp; Παροχής 2</a:t>
            </a:r>
            <a:r>
              <a:rPr lang="el-GR" i="0" baseline="30000" dirty="0">
                <a:solidFill>
                  <a:srgbClr val="FF0000"/>
                </a:solidFill>
                <a:latin typeface="+mn-lt"/>
              </a:rPr>
              <a:t>ης</a:t>
            </a:r>
            <a:r>
              <a:rPr lang="el-GR" i="0" dirty="0">
                <a:solidFill>
                  <a:srgbClr val="FF0000"/>
                </a:solidFill>
                <a:latin typeface="+mn-lt"/>
              </a:rPr>
              <a:t> Ευκαιρίας</a:t>
            </a:r>
          </a:p>
        </p:txBody>
      </p:sp>
      <p:sp>
        <p:nvSpPr>
          <p:cNvPr id="6" name="5 - Δεξιό βέλος"/>
          <p:cNvSpPr/>
          <p:nvPr/>
        </p:nvSpPr>
        <p:spPr>
          <a:xfrm>
            <a:off x="189278" y="5252223"/>
            <a:ext cx="1052423" cy="802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 xmlns:a16="http://schemas.microsoft.com/office/drawing/2014/main" id="{7AC4E8D6-D0D0-4197-AAAF-A7C5A503E77C}"/>
              </a:ext>
            </a:extLst>
          </p:cNvPr>
          <p:cNvSpPr/>
          <p:nvPr/>
        </p:nvSpPr>
        <p:spPr>
          <a:xfrm>
            <a:off x="10418070" y="221942"/>
            <a:ext cx="1354112" cy="512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LOGO </a:t>
            </a:r>
            <a:r>
              <a:rPr lang="el-GR" dirty="0"/>
              <a:t>ΕΓΔΙΧ</a:t>
            </a:r>
            <a:endParaRPr lang="en-US" dirty="0"/>
          </a:p>
        </p:txBody>
      </p:sp>
      <p:sp>
        <p:nvSpPr>
          <p:cNvPr id="7" name="Rectangle 3">
            <a:extLst>
              <a:ext uri="{FF2B5EF4-FFF2-40B4-BE49-F238E27FC236}">
                <a16:creationId xmlns="" xmlns:a16="http://schemas.microsoft.com/office/drawing/2014/main" id="{FF721869-A8BA-45A4-881A-FE7646CE8182}"/>
              </a:ext>
            </a:extLst>
          </p:cNvPr>
          <p:cNvSpPr/>
          <p:nvPr/>
        </p:nvSpPr>
        <p:spPr>
          <a:xfrm>
            <a:off x="514905" y="239698"/>
            <a:ext cx="2343704" cy="7264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bg1"/>
                </a:solidFill>
              </a:rPr>
              <a:t>Ε	</a:t>
            </a:r>
            <a:endParaRPr lang="en-US" dirty="0">
              <a:solidFill>
                <a:schemeClr val="bg1"/>
              </a:solidFill>
            </a:endParaRPr>
          </a:p>
        </p:txBody>
      </p:sp>
      <p:pic>
        <p:nvPicPr>
          <p:cNvPr id="9" name="8 - Εικόνα" descr="Προβολή εικόνας πλήρους μεγέθους">
            <a:hlinkClick r:id="rId2"/>
          </p:cNvPr>
          <p:cNvPicPr/>
          <p:nvPr/>
        </p:nvPicPr>
        <p:blipFill>
          <a:blip r:embed="rId3" cstate="print"/>
          <a:srcRect/>
          <a:stretch>
            <a:fillRect/>
          </a:stretch>
        </p:blipFill>
        <p:spPr bwMode="auto">
          <a:xfrm>
            <a:off x="585745" y="259328"/>
            <a:ext cx="683510" cy="668020"/>
          </a:xfrm>
          <a:prstGeom prst="rect">
            <a:avLst/>
          </a:prstGeom>
          <a:noFill/>
          <a:ln w="9525">
            <a:noFill/>
            <a:miter lim="800000"/>
            <a:headEnd/>
            <a:tailEnd/>
          </a:ln>
        </p:spPr>
      </p:pic>
      <p:sp>
        <p:nvSpPr>
          <p:cNvPr id="10" name="9 - TextBox"/>
          <p:cNvSpPr txBox="1"/>
          <p:nvPr/>
        </p:nvSpPr>
        <p:spPr>
          <a:xfrm>
            <a:off x="1136341" y="452760"/>
            <a:ext cx="1740024" cy="400110"/>
          </a:xfrm>
          <a:prstGeom prst="rect">
            <a:avLst/>
          </a:prstGeom>
          <a:noFill/>
        </p:spPr>
        <p:txBody>
          <a:bodyPr wrap="square" rtlCol="0">
            <a:spAutoFit/>
          </a:bodyPr>
          <a:lstStyle/>
          <a:p>
            <a:pPr algn="ctr"/>
            <a:r>
              <a:rPr lang="el-GR" sz="1000" b="1" dirty="0"/>
              <a:t>ΕΛΛΗΝΙΚΗ ΔΗΜΟΚΡΑΤΙΑ</a:t>
            </a:r>
          </a:p>
          <a:p>
            <a:pPr algn="ctr"/>
            <a:r>
              <a:rPr lang="el-GR" sz="1000" b="1" dirty="0"/>
              <a:t>ΥΠΟΥΡΓΕΙΟ ΟΙΚΟΝΟΜΙΚΩΝ</a:t>
            </a:r>
          </a:p>
        </p:txBody>
      </p:sp>
      <p:sp>
        <p:nvSpPr>
          <p:cNvPr id="11" name="Rectangle 4">
            <a:extLst>
              <a:ext uri="{FF2B5EF4-FFF2-40B4-BE49-F238E27FC236}">
                <a16:creationId xmlns="" xmlns:a16="http://schemas.microsoft.com/office/drawing/2014/main" id="{03B5A0C5-1255-4F3D-9A26-DA4475A4B81F}"/>
              </a:ext>
            </a:extLst>
          </p:cNvPr>
          <p:cNvSpPr/>
          <p:nvPr/>
        </p:nvSpPr>
        <p:spPr>
          <a:xfrm>
            <a:off x="9546844" y="178809"/>
            <a:ext cx="2469751" cy="8078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LOGO </a:t>
            </a:r>
            <a:r>
              <a:rPr lang="el-GR" dirty="0"/>
              <a:t>ΕΓΔΙΧ</a:t>
            </a:r>
            <a:endParaRPr lang="en-US" dirty="0"/>
          </a:p>
        </p:txBody>
      </p:sp>
      <p:pic>
        <p:nvPicPr>
          <p:cNvPr id="12" name="11 - Εικόνα" descr="Προβολή εικόνας πλήρους μεγέθους">
            <a:hlinkClick r:id="rId2"/>
          </p:cNvPr>
          <p:cNvPicPr/>
          <p:nvPr/>
        </p:nvPicPr>
        <p:blipFill>
          <a:blip r:embed="rId3" cstate="print"/>
          <a:srcRect/>
          <a:stretch>
            <a:fillRect/>
          </a:stretch>
        </p:blipFill>
        <p:spPr bwMode="auto">
          <a:xfrm>
            <a:off x="9580695" y="309965"/>
            <a:ext cx="659765" cy="543376"/>
          </a:xfrm>
          <a:prstGeom prst="rect">
            <a:avLst/>
          </a:prstGeom>
          <a:noFill/>
          <a:ln w="9525">
            <a:noFill/>
            <a:miter lim="800000"/>
            <a:headEnd/>
            <a:tailEnd/>
          </a:ln>
        </p:spPr>
      </p:pic>
      <p:sp>
        <p:nvSpPr>
          <p:cNvPr id="13" name="12 - TextBox"/>
          <p:cNvSpPr txBox="1"/>
          <p:nvPr/>
        </p:nvSpPr>
        <p:spPr>
          <a:xfrm>
            <a:off x="10043744" y="224287"/>
            <a:ext cx="1860709" cy="707886"/>
          </a:xfrm>
          <a:prstGeom prst="rect">
            <a:avLst/>
          </a:prstGeom>
          <a:noFill/>
        </p:spPr>
        <p:txBody>
          <a:bodyPr wrap="square" rtlCol="0">
            <a:spAutoFit/>
          </a:bodyPr>
          <a:lstStyle/>
          <a:p>
            <a:pPr algn="ctr"/>
            <a:r>
              <a:rPr lang="el-GR" sz="1000" b="1" dirty="0"/>
              <a:t>ΕΛΛΗΝΙΚΗ ΔΗΜΟΚΡΑΤΙΑ</a:t>
            </a:r>
          </a:p>
          <a:p>
            <a:pPr algn="ctr"/>
            <a:r>
              <a:rPr lang="el-GR" sz="1000" b="1" dirty="0"/>
              <a:t>ΥΠΟΥΡΓΕΙΟ ΟΙΚΟΝΟΜΙΚΩΝ</a:t>
            </a:r>
          </a:p>
          <a:p>
            <a:pPr algn="ctr"/>
            <a:r>
              <a:rPr lang="el-GR" sz="1000" b="1" dirty="0"/>
              <a:t>ΕΙΔΙΚΗ ΓΡΑΜΜΑΤΕΙΑ ΔΙΑΧΕΙΡΙΣΗΣ IΔΙΩΤΙΚΟΥ ΧΡΕΟΥΣ</a:t>
            </a:r>
          </a:p>
        </p:txBody>
      </p:sp>
      <p:sp>
        <p:nvSpPr>
          <p:cNvPr id="14" name="Subtitle 2">
            <a:extLst>
              <a:ext uri="{FF2B5EF4-FFF2-40B4-BE49-F238E27FC236}">
                <a16:creationId xmlns="" xmlns:a16="http://schemas.microsoft.com/office/drawing/2014/main" id="{610D1F60-64EB-40CB-B55A-4659F5F62381}"/>
              </a:ext>
            </a:extLst>
          </p:cNvPr>
          <p:cNvSpPr txBox="1">
            <a:spLocks/>
          </p:cNvSpPr>
          <p:nvPr/>
        </p:nvSpPr>
        <p:spPr bwMode="white">
          <a:xfrm>
            <a:off x="1353608" y="5424751"/>
            <a:ext cx="4914027" cy="569345"/>
          </a:xfrm>
          <a:prstGeom prst="rect">
            <a:avLst/>
          </a:prstGeom>
          <a:solidFill>
            <a:schemeClr val="accent6">
              <a:lumMod val="40000"/>
              <a:lumOff val="60000"/>
            </a:schemeClr>
          </a:solidFill>
          <a:effectLst>
            <a:outerShdw blurRad="50800" dist="38100" dir="10800000" algn="r" rotWithShape="0">
              <a:prstClr val="black">
                <a:alpha val="40000"/>
              </a:prstClr>
            </a:outerShdw>
          </a:effectLst>
          <a:scene3d>
            <a:camera prst="orthographicFront"/>
            <a:lightRig rig="threePt" dir="t"/>
          </a:scene3d>
          <a:sp3d>
            <a:bevelT w="139700" prst="cross"/>
          </a:sp3d>
        </p:spPr>
        <p:txBody>
          <a:bodyPr vert="horz" lIns="91440" tIns="45720" rIns="91440" bIns="45720" rtlCol="0">
            <a:noAutofit/>
          </a:bodyPr>
          <a:lstStyle>
            <a:lvl1pPr marL="0" indent="0" algn="l" defTabSz="914400" rtl="0" eaLnBrk="1" latinLnBrk="0" hangingPunct="1">
              <a:lnSpc>
                <a:spcPct val="90000"/>
              </a:lnSpc>
              <a:spcBef>
                <a:spcPct val="20000"/>
              </a:spcBef>
              <a:spcAft>
                <a:spcPts val="0"/>
              </a:spcAft>
              <a:buFont typeface="Arial" pitchFamily="34" charset="0"/>
              <a:buNone/>
              <a:defRPr sz="3200" kern="1200" baseline="0">
                <a:solidFill>
                  <a:schemeClr val="bg1"/>
                </a:solidFill>
                <a:latin typeface="+mj-lt"/>
                <a:ea typeface="+mn-ea"/>
                <a:cs typeface="+mn-cs"/>
              </a:defRPr>
            </a:lvl1pPr>
            <a:lvl2pPr marL="0" indent="0" algn="l" defTabSz="914400" rtl="0" eaLnBrk="1" latinLnBrk="0" hangingPunct="1">
              <a:spcBef>
                <a:spcPct val="20000"/>
              </a:spcBef>
              <a:buFont typeface="Arial" pitchFamily="34" charset="0"/>
              <a:buNone/>
              <a:defRPr sz="1800" kern="1200">
                <a:solidFill>
                  <a:schemeClr val="bg1"/>
                </a:solidFill>
                <a:latin typeface="+mj-lt"/>
                <a:ea typeface="+mn-ea"/>
                <a:cs typeface="+mn-cs"/>
              </a:defRPr>
            </a:lvl2pPr>
            <a:lvl3pPr marL="457200" indent="0" algn="l" defTabSz="914400" rtl="0" eaLnBrk="1" latinLnBrk="0" hangingPunct="1">
              <a:spcBef>
                <a:spcPct val="20000"/>
              </a:spcBef>
              <a:buFont typeface="Arial" pitchFamily="34" charset="0"/>
              <a:buNone/>
              <a:defRPr sz="1800" kern="1200">
                <a:solidFill>
                  <a:schemeClr val="bg1"/>
                </a:solidFill>
                <a:latin typeface="+mj-lt"/>
                <a:ea typeface="+mn-ea"/>
                <a:cs typeface="+mn-cs"/>
              </a:defRPr>
            </a:lvl3pPr>
            <a:lvl4pPr marL="914400" indent="0" algn="l" defTabSz="914400" rtl="0" eaLnBrk="1" latinLnBrk="0" hangingPunct="1">
              <a:spcBef>
                <a:spcPct val="20000"/>
              </a:spcBef>
              <a:buFont typeface="Arial" pitchFamily="34" charset="0"/>
              <a:buNone/>
              <a:defRPr sz="1800" kern="1200">
                <a:solidFill>
                  <a:schemeClr val="bg1"/>
                </a:solidFill>
                <a:latin typeface="+mj-lt"/>
                <a:ea typeface="+mn-ea"/>
                <a:cs typeface="+mn-cs"/>
              </a:defRPr>
            </a:lvl4pPr>
            <a:lvl5pPr marL="1371600" indent="0" algn="l" defTabSz="914400" rtl="0" eaLnBrk="1" latinLnBrk="0" hangingPunct="1">
              <a:spcBef>
                <a:spcPct val="20000"/>
              </a:spcBef>
              <a:buFont typeface="Arial" pitchFamily="34" charset="0"/>
              <a:buNone/>
              <a:defRPr sz="1800" kern="1200">
                <a:solidFill>
                  <a:schemeClr val="bg1"/>
                </a:solidFill>
                <a:latin typeface="+mj-lt"/>
                <a:ea typeface="+mn-ea"/>
                <a:cs typeface="+mn-cs"/>
              </a:defRPr>
            </a:lvl5pPr>
            <a:lvl6pPr marL="1828800" indent="0" algn="l" defTabSz="914400" rtl="0" eaLnBrk="1" latinLnBrk="0" hangingPunct="1">
              <a:spcBef>
                <a:spcPct val="20000"/>
              </a:spcBef>
              <a:buFont typeface="Arial" pitchFamily="34" charset="0"/>
              <a:buNone/>
              <a:defRPr sz="1800" kern="1200">
                <a:solidFill>
                  <a:schemeClr val="bg1"/>
                </a:solidFill>
                <a:latin typeface="+mj-lt"/>
                <a:ea typeface="+mn-ea"/>
                <a:cs typeface="+mn-cs"/>
              </a:defRPr>
            </a:lvl6pPr>
            <a:lvl7pPr marL="2286000" indent="0" algn="l" defTabSz="914400" rtl="0" eaLnBrk="1" latinLnBrk="0" hangingPunct="1">
              <a:spcBef>
                <a:spcPct val="20000"/>
              </a:spcBef>
              <a:buFont typeface="Arial" pitchFamily="34" charset="0"/>
              <a:buNone/>
              <a:defRPr sz="1800" kern="1200">
                <a:solidFill>
                  <a:schemeClr val="bg1"/>
                </a:solidFill>
                <a:latin typeface="+mj-lt"/>
                <a:ea typeface="+mn-ea"/>
                <a:cs typeface="+mn-cs"/>
              </a:defRPr>
            </a:lvl7pPr>
            <a:lvl8pPr marL="2743200" indent="0" algn="l" defTabSz="914400" rtl="0" eaLnBrk="1" latinLnBrk="0" hangingPunct="1">
              <a:spcBef>
                <a:spcPct val="20000"/>
              </a:spcBef>
              <a:buFont typeface="Arial" pitchFamily="34" charset="0"/>
              <a:buNone/>
              <a:defRPr sz="1800" kern="1200">
                <a:solidFill>
                  <a:schemeClr val="bg1"/>
                </a:solidFill>
                <a:latin typeface="+mj-lt"/>
                <a:ea typeface="+mn-ea"/>
                <a:cs typeface="+mn-cs"/>
              </a:defRPr>
            </a:lvl8pPr>
            <a:lvl9pPr marL="3200400" indent="0" algn="l" defTabSz="914400" rtl="0" eaLnBrk="1" latinLnBrk="0" hangingPunct="1">
              <a:spcBef>
                <a:spcPct val="20000"/>
              </a:spcBef>
              <a:buFont typeface="Arial" pitchFamily="34" charset="0"/>
              <a:buNone/>
              <a:defRPr sz="1800" kern="1200">
                <a:solidFill>
                  <a:schemeClr val="bg1"/>
                </a:solidFill>
                <a:latin typeface="+mj-lt"/>
                <a:ea typeface="+mn-ea"/>
                <a:cs typeface="+mn-cs"/>
              </a:defRPr>
            </a:lvl9pPr>
          </a:lstStyle>
          <a:p>
            <a:r>
              <a:rPr lang="el-GR" sz="2400" b="1" i="1" dirty="0">
                <a:solidFill>
                  <a:schemeClr val="tx1"/>
                </a:solidFill>
                <a:latin typeface="+mn-lt"/>
              </a:rPr>
              <a:t>   Σύντομη Παρουσίαση</a:t>
            </a:r>
            <a:r>
              <a:rPr lang="en-US" sz="2400" b="1" i="1" dirty="0">
                <a:solidFill>
                  <a:schemeClr val="tx1"/>
                </a:solidFill>
                <a:latin typeface="+mn-lt"/>
              </a:rPr>
              <a:t> </a:t>
            </a:r>
            <a:r>
              <a:rPr lang="el-GR" sz="2400" b="1" i="1" dirty="0">
                <a:solidFill>
                  <a:schemeClr val="tx1"/>
                </a:solidFill>
                <a:latin typeface="+mn-lt"/>
              </a:rPr>
              <a:t>και Ανάλυση</a:t>
            </a:r>
            <a:endParaRPr lang="en-US" sz="2400" b="1" i="1" dirty="0">
              <a:solidFill>
                <a:schemeClr val="tx1"/>
              </a:solidFill>
              <a:latin typeface="+mn-lt"/>
            </a:endParaRPr>
          </a:p>
          <a:p>
            <a:endParaRPr lang="en-US" sz="2400" dirty="0">
              <a:solidFill>
                <a:schemeClr val="tx1"/>
              </a:solidFill>
              <a:latin typeface="+mn-lt"/>
            </a:endParaRPr>
          </a:p>
          <a:p>
            <a:endParaRPr lang="en-US" sz="2000" b="1" dirty="0">
              <a:solidFill>
                <a:schemeClr val="tx1"/>
              </a:solidFill>
              <a:latin typeface="+mn-lt"/>
            </a:endParaRPr>
          </a:p>
        </p:txBody>
      </p:sp>
      <p:sp>
        <p:nvSpPr>
          <p:cNvPr id="4" name="TextBox 3">
            <a:extLst>
              <a:ext uri="{FF2B5EF4-FFF2-40B4-BE49-F238E27FC236}">
                <a16:creationId xmlns="" xmlns:a16="http://schemas.microsoft.com/office/drawing/2014/main" id="{FA7E9769-EE48-4CCE-BD0C-DD2C2F12EF02}"/>
              </a:ext>
            </a:extLst>
          </p:cNvPr>
          <p:cNvSpPr txBox="1"/>
          <p:nvPr/>
        </p:nvSpPr>
        <p:spPr>
          <a:xfrm>
            <a:off x="8134165" y="5624764"/>
            <a:ext cx="6094520" cy="369332"/>
          </a:xfrm>
          <a:prstGeom prst="rect">
            <a:avLst/>
          </a:prstGeom>
          <a:noFill/>
        </p:spPr>
        <p:txBody>
          <a:bodyPr wrap="square">
            <a:spAutoFit/>
          </a:bodyPr>
          <a:lstStyle/>
          <a:p>
            <a:r>
              <a:rPr lang="en-US" sz="1800" dirty="0">
                <a:solidFill>
                  <a:schemeClr val="tx1"/>
                </a:solidFill>
                <a:latin typeface="+mn-lt"/>
              </a:rPr>
              <a:t>2</a:t>
            </a:r>
            <a:r>
              <a:rPr lang="el-GR" sz="1800" dirty="0">
                <a:solidFill>
                  <a:schemeClr val="tx1"/>
                </a:solidFill>
                <a:latin typeface="+mn-lt"/>
              </a:rPr>
              <a:t>7</a:t>
            </a:r>
            <a:r>
              <a:rPr lang="en-US" sz="1800" dirty="0">
                <a:solidFill>
                  <a:schemeClr val="tx1"/>
                </a:solidFill>
                <a:latin typeface="+mn-lt"/>
              </a:rPr>
              <a:t> </a:t>
            </a:r>
            <a:r>
              <a:rPr lang="el-GR" sz="1800" dirty="0">
                <a:solidFill>
                  <a:schemeClr val="tx1"/>
                </a:solidFill>
                <a:latin typeface="+mn-lt"/>
              </a:rPr>
              <a:t>Αυγούστου </a:t>
            </a:r>
            <a:r>
              <a:rPr lang="en-US" sz="1800" dirty="0">
                <a:solidFill>
                  <a:schemeClr val="tx1"/>
                </a:solidFill>
                <a:latin typeface="+mn-lt"/>
              </a:rPr>
              <a:t>20</a:t>
            </a:r>
            <a:r>
              <a:rPr lang="el-GR" sz="1800" dirty="0">
                <a:solidFill>
                  <a:schemeClr val="tx1"/>
                </a:solidFill>
                <a:latin typeface="+mn-lt"/>
              </a:rPr>
              <a:t>20</a:t>
            </a:r>
            <a:endParaRPr lang="en-GB" sz="1800" dirty="0">
              <a:solidFill>
                <a:schemeClr val="tx1"/>
              </a:solidFill>
              <a:latin typeface="+mn-lt"/>
            </a:endParaRPr>
          </a:p>
        </p:txBody>
      </p:sp>
    </p:spTree>
    <p:extLst>
      <p:ext uri="{BB962C8B-B14F-4D97-AF65-F5344CB8AC3E}">
        <p14:creationId xmlns:p14="http://schemas.microsoft.com/office/powerpoint/2010/main" val="403040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1" name="think-cell Slide" r:id="rId6" imgW="360" imgH="360" progId="">
                  <p:embed/>
                </p:oleObj>
              </mc:Choice>
              <mc:Fallback>
                <p:oleObj name="think-cell Slide" r:id="rId6" imgW="360" imgH="36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l-GR" sz="2000" b="1" dirty="0" err="1">
              <a:solidFill>
                <a:schemeClr val="bg1"/>
              </a:solidFill>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386751" y="310446"/>
            <a:ext cx="10769600" cy="523980"/>
          </a:xfrm>
        </p:spPr>
        <p:txBody>
          <a:bodyPr/>
          <a:lstStyle/>
          <a:p>
            <a:r>
              <a:rPr lang="el-GR" sz="2000" b="1" i="0" dirty="0">
                <a:latin typeface="+mn-lt"/>
              </a:rPr>
              <a:t>Περιγραφή του προβλήματος του Ιδιωτικού Χρέους</a:t>
            </a:r>
          </a:p>
        </p:txBody>
      </p:sp>
      <p:sp>
        <p:nvSpPr>
          <p:cNvPr id="3" name="Slide Number Placeholder 2"/>
          <p:cNvSpPr>
            <a:spLocks noGrp="1"/>
          </p:cNvSpPr>
          <p:nvPr>
            <p:ph type="sldNum" sz="quarter" idx="18"/>
          </p:nvPr>
        </p:nvSpPr>
        <p:spPr>
          <a:xfrm>
            <a:off x="9229306" y="6373608"/>
            <a:ext cx="2844800" cy="365125"/>
          </a:xfrm>
        </p:spPr>
        <p:txBody>
          <a:bodyPr/>
          <a:lstStyle/>
          <a:p>
            <a:r>
              <a:rPr lang="el-GR" dirty="0">
                <a:solidFill>
                  <a:srgbClr val="000000"/>
                </a:solidFill>
              </a:rPr>
              <a:t>1</a:t>
            </a:r>
            <a:endParaRPr lang="en-US" dirty="0">
              <a:solidFill>
                <a:srgbClr val="000000"/>
              </a:solidFill>
            </a:endParaRPr>
          </a:p>
        </p:txBody>
      </p:sp>
      <p:sp>
        <p:nvSpPr>
          <p:cNvPr id="22" name="TextBox 21"/>
          <p:cNvSpPr txBox="1"/>
          <p:nvPr/>
        </p:nvSpPr>
        <p:spPr>
          <a:xfrm>
            <a:off x="638799" y="1089389"/>
            <a:ext cx="10997296" cy="1906973"/>
          </a:xfrm>
          <a:prstGeom prst="rect">
            <a:avLst/>
          </a:prstGeom>
          <a:solidFill>
            <a:schemeClr val="bg1">
              <a:lumMod val="95000"/>
            </a:schemeClr>
          </a:solidFill>
          <a:ln>
            <a:noFill/>
            <a:prstDash val="dash"/>
          </a:ln>
        </p:spPr>
        <p:txBody>
          <a:bodyPr wrap="square" lIns="180000" tIns="144000" rIns="72000" bIns="72000" rtlCol="0" anchor="t">
            <a:noAutofit/>
          </a:bodyPr>
          <a:lstStyle/>
          <a:p>
            <a:pPr algn="just">
              <a:spcAft>
                <a:spcPts val="900"/>
              </a:spcAft>
            </a:pPr>
            <a:r>
              <a:rPr lang="el-GR" sz="1400" dirty="0"/>
              <a:t>Η πολυετής οικονομική κρίση στην Ελλάδα ήταν μια περίοδος συσσώρευσης και διόγκωσης</a:t>
            </a:r>
            <a:r>
              <a:rPr lang="en-US" sz="1400" dirty="0"/>
              <a:t> </a:t>
            </a:r>
            <a:r>
              <a:rPr lang="el-GR" sz="1400" dirty="0"/>
              <a:t>υψηλού ιδιωτικού χρέους. Σύμφωνα με επίσημα στοιχεία, το συνολικό χρέος του ιδιωτικού τομέα (1/3 ιδιώτες και 2/3 επιχειρήσεις) για το έτος 2020 </a:t>
            </a:r>
            <a:r>
              <a:rPr lang="el-GR" sz="1400" b="1" dirty="0"/>
              <a:t>ανέρχεται σε 234 δισ. ευρώ</a:t>
            </a:r>
            <a:r>
              <a:rPr lang="el-GR" sz="1400" dirty="0"/>
              <a:t> και είναι συγκεντρωμένο σε τρεις βασικούς αντισυμβαλλόμενους: </a:t>
            </a:r>
          </a:p>
          <a:p>
            <a:pPr marL="11430" indent="-285750">
              <a:spcAft>
                <a:spcPts val="900"/>
              </a:spcAft>
              <a:buFont typeface="Wingdings" panose="05000000000000000000" pitchFamily="2" charset="2"/>
              <a:buChar char="§"/>
            </a:pPr>
            <a:r>
              <a:rPr lang="el-GR" sz="1400" b="1" dirty="0"/>
              <a:t>105,6 δισ. ευρώ (45,2%) </a:t>
            </a:r>
            <a:r>
              <a:rPr lang="el-GR" sz="1400" dirty="0"/>
              <a:t>προς τη Φορολογική Αρχή.</a:t>
            </a:r>
          </a:p>
          <a:p>
            <a:pPr marL="11430" indent="-285750">
              <a:spcAft>
                <a:spcPts val="900"/>
              </a:spcAft>
              <a:buFont typeface="Wingdings" panose="05000000000000000000" pitchFamily="2" charset="2"/>
              <a:buChar char="§"/>
            </a:pPr>
            <a:r>
              <a:rPr lang="el-GR" sz="1400" b="1" dirty="0"/>
              <a:t>91,7 δισ. ευρώ (39,3%)  </a:t>
            </a:r>
            <a:r>
              <a:rPr lang="el-GR" sz="1400" dirty="0"/>
              <a:t>προς τον ευρύτερο χρηματοπιστωτικό τομέα  (Τράπεζες και </a:t>
            </a:r>
            <a:r>
              <a:rPr lang="en-US" sz="1400" dirty="0"/>
              <a:t>Servicers)</a:t>
            </a:r>
            <a:r>
              <a:rPr lang="el-GR" sz="1400" dirty="0"/>
              <a:t>.</a:t>
            </a:r>
            <a:r>
              <a:rPr lang="en-US" sz="1400" dirty="0"/>
              <a:t> </a:t>
            </a:r>
            <a:endParaRPr lang="el-GR" sz="1400" dirty="0"/>
          </a:p>
          <a:p>
            <a:pPr marL="11430" indent="-285750">
              <a:spcAft>
                <a:spcPts val="900"/>
              </a:spcAft>
              <a:buFont typeface="Wingdings" panose="05000000000000000000" pitchFamily="2" charset="2"/>
              <a:buChar char="§"/>
            </a:pPr>
            <a:r>
              <a:rPr lang="el-GR" sz="1400" b="1" dirty="0"/>
              <a:t>36,3 δισ. ευρώ  (15,5 %) </a:t>
            </a:r>
            <a:r>
              <a:rPr lang="el-GR" sz="1400" dirty="0"/>
              <a:t>προς τα Ασφαλιστικά Ταμεία.</a:t>
            </a:r>
            <a:endParaRPr lang="en-US" sz="1400" dirty="0">
              <a:solidFill>
                <a:srgbClr val="000000"/>
              </a:solidFill>
            </a:endParaRPr>
          </a:p>
        </p:txBody>
      </p:sp>
      <p:sp>
        <p:nvSpPr>
          <p:cNvPr id="8" name="TextBox 7">
            <a:extLst>
              <a:ext uri="{FF2B5EF4-FFF2-40B4-BE49-F238E27FC236}">
                <a16:creationId xmlns="" xmlns:a16="http://schemas.microsoft.com/office/drawing/2014/main" id="{B9376932-EB14-475B-882A-B9DA55252F69}"/>
              </a:ext>
            </a:extLst>
          </p:cNvPr>
          <p:cNvSpPr txBox="1"/>
          <p:nvPr/>
        </p:nvSpPr>
        <p:spPr>
          <a:xfrm>
            <a:off x="638799" y="3823893"/>
            <a:ext cx="10997296" cy="2781092"/>
          </a:xfrm>
          <a:prstGeom prst="rect">
            <a:avLst/>
          </a:prstGeom>
          <a:solidFill>
            <a:schemeClr val="accent4">
              <a:lumMod val="20000"/>
              <a:lumOff val="80000"/>
            </a:schemeClr>
          </a:solidFill>
          <a:ln>
            <a:noFill/>
          </a:ln>
        </p:spPr>
        <p:txBody>
          <a:bodyPr wrap="square" lIns="72000" tIns="72000" rIns="72000" bIns="72000" rtlCol="0" anchor="t">
            <a:noAutofit/>
          </a:bodyPr>
          <a:lstStyle/>
          <a:p>
            <a:pPr marL="11430" indent="-285750" algn="just">
              <a:spcAft>
                <a:spcPts val="900"/>
              </a:spcAft>
              <a:buFont typeface="Wingdings" panose="05000000000000000000" pitchFamily="2" charset="2"/>
              <a:buChar char="Ø"/>
            </a:pPr>
            <a:r>
              <a:rPr lang="el-GR" sz="1400" dirty="0"/>
              <a:t>Αυξημένη </a:t>
            </a:r>
            <a:r>
              <a:rPr lang="el-GR" sz="1400" dirty="0" smtClean="0"/>
              <a:t>πολυπλοκότητα.</a:t>
            </a:r>
            <a:endParaRPr lang="el-GR" sz="1400" dirty="0"/>
          </a:p>
          <a:p>
            <a:pPr marL="11430" indent="-285750" algn="just">
              <a:spcAft>
                <a:spcPts val="900"/>
              </a:spcAft>
              <a:buFont typeface="Wingdings" panose="05000000000000000000" pitchFamily="2" charset="2"/>
              <a:buChar char="Ø"/>
            </a:pPr>
            <a:r>
              <a:rPr lang="el-GR" sz="1400" dirty="0"/>
              <a:t>Ένταξη στρατηγικών </a:t>
            </a:r>
            <a:r>
              <a:rPr lang="el-GR" sz="1400" dirty="0" smtClean="0"/>
              <a:t>κακοπληρωτών, </a:t>
            </a:r>
            <a:r>
              <a:rPr lang="el-GR" sz="1400" dirty="0"/>
              <a:t>αποφεύγοντας την εκπλήρωση των υποχρεώσεών τους και επιβαρύνοντας το σύνολο της κοινωνίας.</a:t>
            </a:r>
          </a:p>
          <a:p>
            <a:pPr marL="11430" indent="-285750" algn="just">
              <a:spcAft>
                <a:spcPts val="900"/>
              </a:spcAft>
              <a:buFont typeface="Wingdings" panose="05000000000000000000" pitchFamily="2" charset="2"/>
              <a:buChar char="Ø"/>
            </a:pPr>
            <a:r>
              <a:rPr lang="el-GR" sz="1400" dirty="0" smtClean="0"/>
              <a:t>Δεν </a:t>
            </a:r>
            <a:r>
              <a:rPr lang="el-GR" sz="1400" dirty="0"/>
              <a:t>έδωσαν ουσιαστική λύση στο ζήτημα των οφειλετών με πραγματικές οικονομικές δυσκολίες.</a:t>
            </a:r>
          </a:p>
          <a:p>
            <a:pPr marL="11430" indent="-285750" algn="just">
              <a:spcAft>
                <a:spcPts val="900"/>
              </a:spcAft>
              <a:buFont typeface="Wingdings" panose="05000000000000000000" pitchFamily="2" charset="2"/>
              <a:buChar char="Ø"/>
            </a:pPr>
            <a:r>
              <a:rPr lang="el-GR" sz="1400" dirty="0" smtClean="0"/>
              <a:t>Ασυμμετρία </a:t>
            </a:r>
            <a:r>
              <a:rPr lang="el-GR" sz="1400" dirty="0"/>
              <a:t>πληροφόρησης πιστωτών και δυσκολίες στο συντονισμό μεταξύ τους.</a:t>
            </a:r>
          </a:p>
          <a:p>
            <a:pPr marL="11430" indent="-285750" algn="just">
              <a:spcAft>
                <a:spcPts val="900"/>
              </a:spcAft>
              <a:buFont typeface="Wingdings" panose="05000000000000000000" pitchFamily="2" charset="2"/>
              <a:buChar char="Ø"/>
            </a:pPr>
            <a:r>
              <a:rPr lang="el-GR" sz="1400" dirty="0"/>
              <a:t>Σημαντικές καθυστερήσεις στην εξέλιξη των διαδικασιών.</a:t>
            </a:r>
          </a:p>
          <a:p>
            <a:pPr marL="11430" indent="-285750" algn="just">
              <a:spcAft>
                <a:spcPts val="900"/>
              </a:spcAft>
              <a:buFont typeface="Wingdings" panose="05000000000000000000" pitchFamily="2" charset="2"/>
              <a:buChar char="Ø"/>
            </a:pPr>
            <a:r>
              <a:rPr lang="el-GR" sz="1400" dirty="0"/>
              <a:t>Υπερφόρτωση του δικαστικού συστήματος.</a:t>
            </a:r>
          </a:p>
          <a:p>
            <a:pPr marL="11430" indent="-285750" algn="just">
              <a:spcAft>
                <a:spcPts val="900"/>
              </a:spcAft>
              <a:buFont typeface="Wingdings" panose="05000000000000000000" pitchFamily="2" charset="2"/>
              <a:buChar char="Ø"/>
            </a:pPr>
            <a:r>
              <a:rPr lang="el-GR" sz="1400" dirty="0">
                <a:solidFill>
                  <a:srgbClr val="000000"/>
                </a:solidFill>
              </a:rPr>
              <a:t>Η προστασία της 1</a:t>
            </a:r>
            <a:r>
              <a:rPr lang="el-GR" sz="1400" baseline="30000" dirty="0">
                <a:solidFill>
                  <a:srgbClr val="000000"/>
                </a:solidFill>
              </a:rPr>
              <a:t>ης</a:t>
            </a:r>
            <a:r>
              <a:rPr lang="el-GR" sz="1400" dirty="0">
                <a:solidFill>
                  <a:srgbClr val="000000"/>
                </a:solidFill>
              </a:rPr>
              <a:t> κατοικίας είχε λήξει </a:t>
            </a:r>
            <a:r>
              <a:rPr lang="el-GR" sz="1400" dirty="0" smtClean="0">
                <a:solidFill>
                  <a:srgbClr val="000000"/>
                </a:solidFill>
              </a:rPr>
              <a:t>τον </a:t>
            </a:r>
            <a:r>
              <a:rPr lang="el-GR" sz="1400" dirty="0">
                <a:solidFill>
                  <a:srgbClr val="000000"/>
                </a:solidFill>
              </a:rPr>
              <a:t>Φεβρουάριο 2019 και υπήρχε μέχρι τον Ιούλιο 2020 ένα προσωρινό πλαίσιο προστασίας για μικρή περίμετρο οφειλετών. </a:t>
            </a:r>
            <a:endParaRPr lang="en-US" sz="1400" dirty="0">
              <a:solidFill>
                <a:srgbClr val="000000"/>
              </a:solidFill>
            </a:endParaRPr>
          </a:p>
        </p:txBody>
      </p:sp>
      <p:sp>
        <p:nvSpPr>
          <p:cNvPr id="10" name="Google Shape;886;p92">
            <a:extLst>
              <a:ext uri="{FF2B5EF4-FFF2-40B4-BE49-F238E27FC236}">
                <a16:creationId xmlns="" xmlns:a16="http://schemas.microsoft.com/office/drawing/2014/main" id="{89EF56DB-EC28-41FA-B2B2-9BE5FFBB9E6F}"/>
              </a:ext>
            </a:extLst>
          </p:cNvPr>
          <p:cNvSpPr/>
          <p:nvPr/>
        </p:nvSpPr>
        <p:spPr>
          <a:xfrm rot="5400000">
            <a:off x="2708052" y="524992"/>
            <a:ext cx="371475" cy="111394"/>
          </a:xfrm>
          <a:prstGeom prst="triangle">
            <a:avLst>
              <a:gd name="adj" fmla="val 50000"/>
            </a:avLst>
          </a:prstGeom>
          <a:solidFill>
            <a:schemeClr val="accent1"/>
          </a:solidFill>
          <a:ln>
            <a:noFill/>
          </a:ln>
        </p:spPr>
        <p:txBody>
          <a:bodyPr spcFirstLastPara="1" wrap="square" lIns="74283" tIns="144000" rIns="74283" bIns="37131" anchor="ctr" anchorCtr="0">
            <a:noAutofit/>
          </a:bodyPr>
          <a:lstStyle/>
          <a:p>
            <a:pPr algn="ctr"/>
            <a:endParaRPr sz="1300">
              <a:solidFill>
                <a:schemeClr val="lt1"/>
              </a:solidFill>
              <a:latin typeface="Arial"/>
              <a:ea typeface="Arial"/>
              <a:cs typeface="Arial"/>
              <a:sym typeface="Arial"/>
            </a:endParaRPr>
          </a:p>
        </p:txBody>
      </p:sp>
      <p:cxnSp>
        <p:nvCxnSpPr>
          <p:cNvPr id="6" name="Straight Connector 5">
            <a:extLst>
              <a:ext uri="{FF2B5EF4-FFF2-40B4-BE49-F238E27FC236}">
                <a16:creationId xmlns="" xmlns:a16="http://schemas.microsoft.com/office/drawing/2014/main" id="{93485197-42C3-4C79-93D5-B4E068002B72}"/>
              </a:ext>
            </a:extLst>
          </p:cNvPr>
          <p:cNvCxnSpPr/>
          <p:nvPr/>
        </p:nvCxnSpPr>
        <p:spPr>
          <a:xfrm>
            <a:off x="561162" y="3641848"/>
            <a:ext cx="1099729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 xmlns:a16="http://schemas.microsoft.com/office/drawing/2014/main" id="{8B86FC1B-444C-4359-AEE1-1B7702CF2A86}"/>
              </a:ext>
            </a:extLst>
          </p:cNvPr>
          <p:cNvSpPr txBox="1"/>
          <p:nvPr/>
        </p:nvSpPr>
        <p:spPr>
          <a:xfrm>
            <a:off x="828579" y="3199715"/>
            <a:ext cx="10786772" cy="307158"/>
          </a:xfrm>
          <a:prstGeom prst="rect">
            <a:avLst/>
          </a:prstGeom>
          <a:noFill/>
        </p:spPr>
        <p:txBody>
          <a:bodyPr wrap="square" lIns="72000" tIns="72000" rIns="72000" bIns="72000" rtlCol="0" anchor="t">
            <a:noAutofit/>
          </a:bodyPr>
          <a:lstStyle/>
          <a:p>
            <a:pPr>
              <a:spcAft>
                <a:spcPts val="900"/>
              </a:spcAft>
            </a:pPr>
            <a:r>
              <a:rPr lang="el-GR" sz="1400" b="1" dirty="0"/>
              <a:t>Προβλήματα </a:t>
            </a:r>
            <a:r>
              <a:rPr lang="el-GR" sz="1400" b="1" dirty="0" smtClean="0"/>
              <a:t>στα νομικά πλαίσια των προηγούμενων Κυβερνήσεων για την αντιμετώπιση του Ιδιωτικού </a:t>
            </a:r>
            <a:r>
              <a:rPr lang="el-GR" sz="1400" b="1" dirty="0"/>
              <a:t>Χρέους</a:t>
            </a:r>
            <a:endParaRPr lang="en-US" sz="1400" b="1" dirty="0">
              <a:solidFill>
                <a:srgbClr val="000000"/>
              </a:solidFill>
            </a:endParaRPr>
          </a:p>
        </p:txBody>
      </p:sp>
      <p:sp>
        <p:nvSpPr>
          <p:cNvPr id="12" name="Google Shape;886;p92">
            <a:extLst>
              <a:ext uri="{FF2B5EF4-FFF2-40B4-BE49-F238E27FC236}">
                <a16:creationId xmlns="" xmlns:a16="http://schemas.microsoft.com/office/drawing/2014/main" id="{89EF56DB-EC28-41FA-B2B2-9BE5FFBB9E6F}"/>
              </a:ext>
            </a:extLst>
          </p:cNvPr>
          <p:cNvSpPr/>
          <p:nvPr/>
        </p:nvSpPr>
        <p:spPr>
          <a:xfrm rot="5400000">
            <a:off x="573244" y="3312532"/>
            <a:ext cx="371475" cy="103230"/>
          </a:xfrm>
          <a:prstGeom prst="triangle">
            <a:avLst>
              <a:gd name="adj" fmla="val 50000"/>
            </a:avLst>
          </a:prstGeom>
          <a:solidFill>
            <a:schemeClr val="accent1"/>
          </a:solidFill>
          <a:ln>
            <a:noFill/>
          </a:ln>
        </p:spPr>
        <p:txBody>
          <a:bodyPr spcFirstLastPara="1" wrap="square" lIns="74283" tIns="144000" rIns="74283" bIns="37131" anchor="ctr" anchorCtr="0">
            <a:noAutofit/>
          </a:bodyPr>
          <a:lstStyle/>
          <a:p>
            <a:pPr algn="ctr"/>
            <a:endParaRPr sz="1300">
              <a:solidFill>
                <a:schemeClr val="lt1"/>
              </a:solidFill>
              <a:latin typeface="Arial"/>
              <a:ea typeface="Arial"/>
              <a:cs typeface="Arial"/>
              <a:sym typeface="Arial"/>
            </a:endParaRPr>
          </a:p>
        </p:txBody>
      </p:sp>
    </p:spTree>
    <p:extLst>
      <p:ext uri="{BB962C8B-B14F-4D97-AF65-F5344CB8AC3E}">
        <p14:creationId xmlns:p14="http://schemas.microsoft.com/office/powerpoint/2010/main" val="4001019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extLst>
              <p:ext uri="{D42A27DB-BD31-4B8C-83A1-F6EECF244321}">
                <p14:modId xmlns:p14="http://schemas.microsoft.com/office/powerpoint/2010/main" val="23930110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5" name="think-cell Slide" r:id="rId6" imgW="360" imgH="360" progId="">
                  <p:embed/>
                </p:oleObj>
              </mc:Choice>
              <mc:Fallback>
                <p:oleObj name="think-cell Slide" r:id="rId6" imgW="360" imgH="36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l-GR" sz="2000" b="1" dirty="0" err="1">
              <a:solidFill>
                <a:schemeClr val="bg1"/>
              </a:solidFill>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2001328" y="275940"/>
            <a:ext cx="7962181" cy="52398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l-GR" sz="2000" b="1" dirty="0">
                <a:latin typeface="+mn-lt"/>
              </a:rPr>
              <a:t>Νέο θεσμικό πλαίσιο</a:t>
            </a:r>
            <a:r>
              <a:rPr lang="en-US" sz="2000" b="1" dirty="0">
                <a:latin typeface="+mn-lt"/>
              </a:rPr>
              <a:t>: </a:t>
            </a:r>
            <a:r>
              <a:rPr lang="el-GR" sz="2000" b="1" dirty="0">
                <a:latin typeface="+mn-lt"/>
              </a:rPr>
              <a:t>Κώδικας Διευθέτησης Οφειλών και Παροχής </a:t>
            </a:r>
            <a:r>
              <a:rPr lang="el-GR" sz="2000" b="1" dirty="0"/>
              <a:t>2</a:t>
            </a:r>
            <a:r>
              <a:rPr lang="el-GR" sz="2000" b="1" baseline="30000" dirty="0"/>
              <a:t>ης</a:t>
            </a:r>
            <a:r>
              <a:rPr lang="el-GR" sz="2000" b="1" dirty="0"/>
              <a:t> </a:t>
            </a:r>
            <a:r>
              <a:rPr lang="el-GR" sz="2000" b="1" dirty="0">
                <a:latin typeface="+mn-lt"/>
              </a:rPr>
              <a:t>Ευκαιρίας</a:t>
            </a:r>
            <a:endParaRPr lang="el-GR" sz="2000" b="1" i="0" dirty="0">
              <a:latin typeface="+mn-lt"/>
            </a:endParaRPr>
          </a:p>
        </p:txBody>
      </p:sp>
      <p:sp>
        <p:nvSpPr>
          <p:cNvPr id="3" name="Slide Number Placeholder 2"/>
          <p:cNvSpPr>
            <a:spLocks noGrp="1"/>
          </p:cNvSpPr>
          <p:nvPr>
            <p:ph type="sldNum" sz="quarter" idx="18"/>
          </p:nvPr>
        </p:nvSpPr>
        <p:spPr>
          <a:xfrm>
            <a:off x="9151668" y="6492875"/>
            <a:ext cx="2844800" cy="365125"/>
          </a:xfrm>
        </p:spPr>
        <p:txBody>
          <a:bodyPr/>
          <a:lstStyle/>
          <a:p>
            <a:r>
              <a:rPr lang="el-GR" dirty="0">
                <a:solidFill>
                  <a:srgbClr val="000000"/>
                </a:solidFill>
              </a:rPr>
              <a:t>2</a:t>
            </a:r>
            <a:endParaRPr lang="en-US" dirty="0">
              <a:solidFill>
                <a:srgbClr val="000000"/>
              </a:solidFill>
            </a:endParaRPr>
          </a:p>
        </p:txBody>
      </p:sp>
      <p:sp>
        <p:nvSpPr>
          <p:cNvPr id="12" name="TextBox 11">
            <a:extLst>
              <a:ext uri="{FF2B5EF4-FFF2-40B4-BE49-F238E27FC236}">
                <a16:creationId xmlns="" xmlns:a16="http://schemas.microsoft.com/office/drawing/2014/main" id="{36021C0D-E2E7-43E7-BA00-4E6696F46772}"/>
              </a:ext>
            </a:extLst>
          </p:cNvPr>
          <p:cNvSpPr txBox="1"/>
          <p:nvPr/>
        </p:nvSpPr>
        <p:spPr>
          <a:xfrm>
            <a:off x="464992" y="1636884"/>
            <a:ext cx="11191389" cy="1589395"/>
          </a:xfrm>
          <a:prstGeom prst="rect">
            <a:avLst/>
          </a:prstGeom>
          <a:solidFill>
            <a:schemeClr val="bg1">
              <a:lumMod val="95000"/>
            </a:schemeClr>
          </a:solidFill>
        </p:spPr>
        <p:txBody>
          <a:bodyPr wrap="square" lIns="72000" tIns="72000" rIns="72000" bIns="72000" rtlCol="0" anchor="t">
            <a:noAutofit/>
          </a:bodyPr>
          <a:lstStyle/>
          <a:p>
            <a:pPr algn="just">
              <a:spcAft>
                <a:spcPts val="900"/>
              </a:spcAft>
              <a:buFont typeface="Wingdings" pitchFamily="2" charset="2"/>
              <a:buChar char="Ø"/>
            </a:pPr>
            <a:r>
              <a:rPr lang="el-GR" sz="1400" dirty="0"/>
              <a:t> </a:t>
            </a:r>
            <a:r>
              <a:rPr lang="el-GR" sz="1400" dirty="0" smtClean="0"/>
              <a:t>Αντιμετωπίζει </a:t>
            </a:r>
            <a:r>
              <a:rPr lang="el-GR" sz="1400" dirty="0"/>
              <a:t>κατά τρόπο </a:t>
            </a:r>
            <a:r>
              <a:rPr lang="el-GR" sz="1400" b="1" dirty="0"/>
              <a:t>ολιστικό</a:t>
            </a:r>
            <a:r>
              <a:rPr lang="el-GR" sz="1400" dirty="0"/>
              <a:t>, ενιαίο και συνεκτικό την </a:t>
            </a:r>
            <a:r>
              <a:rPr lang="el-GR" sz="1400" b="1" dirty="0"/>
              <a:t>υπερχρέωση</a:t>
            </a:r>
            <a:r>
              <a:rPr lang="el-GR" sz="1400" dirty="0"/>
              <a:t> των </a:t>
            </a:r>
            <a:r>
              <a:rPr lang="el-GR" sz="1400" b="1" dirty="0"/>
              <a:t>φυσικών και νομικών προσώπων</a:t>
            </a:r>
            <a:r>
              <a:rPr lang="el-GR" sz="1400" dirty="0"/>
              <a:t>.</a:t>
            </a:r>
          </a:p>
          <a:p>
            <a:pPr algn="just">
              <a:spcAft>
                <a:spcPts val="900"/>
              </a:spcAft>
              <a:buFont typeface="Wingdings" pitchFamily="2" charset="2"/>
              <a:buChar char="Ø"/>
            </a:pPr>
            <a:r>
              <a:rPr lang="el-GR" sz="1400" dirty="0"/>
              <a:t> </a:t>
            </a:r>
            <a:r>
              <a:rPr lang="el-GR" sz="1400" dirty="0" smtClean="0"/>
              <a:t>Παρέχει </a:t>
            </a:r>
            <a:r>
              <a:rPr lang="el-GR" sz="1400" b="1" dirty="0"/>
              <a:t>τόσο διαδικασίες πρόληψης της αφερεγγυότητας, όσο και διαδικασίες συλλογικής ικανοποίησης των πιστωτών</a:t>
            </a:r>
            <a:r>
              <a:rPr lang="el-GR" sz="1400" dirty="0"/>
              <a:t>,    σε περίπτωση που ο οφειλέτης δεν μπορεί να εξυπηρετήσει τις οφειλές του, </a:t>
            </a:r>
            <a:r>
              <a:rPr lang="el-GR" sz="1400" b="1" dirty="0"/>
              <a:t>με ταυτόχρονη απαλλαγή του από το υπόλοιπο αυτών.</a:t>
            </a:r>
            <a:endParaRPr lang="en-US" sz="1400" b="1" dirty="0"/>
          </a:p>
          <a:p>
            <a:pPr algn="just">
              <a:spcAft>
                <a:spcPts val="900"/>
              </a:spcAft>
              <a:buFont typeface="Wingdings" pitchFamily="2" charset="2"/>
              <a:buChar char="Ø"/>
            </a:pPr>
            <a:r>
              <a:rPr lang="en-US" sz="1400" dirty="0"/>
              <a:t>  </a:t>
            </a:r>
            <a:r>
              <a:rPr lang="el-GR" sz="1400" dirty="0" smtClean="0"/>
              <a:t>Διαμορφώνεται </a:t>
            </a:r>
            <a:r>
              <a:rPr lang="el-GR" sz="1400" b="1" dirty="0"/>
              <a:t>κατ’ εφαρμογή της Ευρωπαϊκής Οδηγίας 1023/2019, </a:t>
            </a:r>
            <a:r>
              <a:rPr lang="el-GR" sz="1400" dirty="0" smtClean="0"/>
              <a:t>την </a:t>
            </a:r>
            <a:r>
              <a:rPr lang="el-GR" sz="1400" dirty="0"/>
              <a:t>οποία </a:t>
            </a:r>
            <a:r>
              <a:rPr lang="el-GR" sz="1400" dirty="0" smtClean="0"/>
              <a:t>υιοθετεί </a:t>
            </a:r>
            <a:r>
              <a:rPr lang="el-GR" sz="1400" dirty="0"/>
              <a:t>άμεσα.</a:t>
            </a:r>
          </a:p>
          <a:p>
            <a:pPr algn="just">
              <a:spcAft>
                <a:spcPts val="900"/>
              </a:spcAft>
              <a:buFont typeface="Wingdings" pitchFamily="2" charset="2"/>
              <a:buChar char="Ø"/>
            </a:pPr>
            <a:r>
              <a:rPr lang="el-GR" sz="1400" dirty="0"/>
              <a:t>  </a:t>
            </a:r>
            <a:r>
              <a:rPr lang="el-GR" sz="1400" b="1" dirty="0" smtClean="0"/>
              <a:t>Καταργεί </a:t>
            </a:r>
            <a:r>
              <a:rPr lang="el-GR" sz="1400" b="1" dirty="0"/>
              <a:t>όλα τα επιμέρους υφιστάμενα προβληματικά εργαλεία ρύθμισης οφειλών</a:t>
            </a:r>
            <a:r>
              <a:rPr lang="el-GR" sz="1400" dirty="0"/>
              <a:t>, τα οποία και αντικαθιστά.</a:t>
            </a:r>
          </a:p>
          <a:p>
            <a:pPr algn="just">
              <a:spcAft>
                <a:spcPts val="900"/>
              </a:spcAft>
            </a:pPr>
            <a:endParaRPr lang="el-GR" sz="300" b="1" u="sng" dirty="0"/>
          </a:p>
          <a:p>
            <a:pPr algn="just">
              <a:spcAft>
                <a:spcPts val="900"/>
              </a:spcAft>
            </a:pPr>
            <a:r>
              <a:rPr lang="el-GR" sz="1400" b="1" u="sng" dirty="0"/>
              <a:t>Οι </a:t>
            </a:r>
            <a:r>
              <a:rPr lang="en-US" sz="1400" b="1" u="sng" dirty="0"/>
              <a:t>3</a:t>
            </a:r>
            <a:r>
              <a:rPr lang="en-US" sz="1400" b="1" u="sng" dirty="0">
                <a:solidFill>
                  <a:srgbClr val="000000"/>
                </a:solidFill>
              </a:rPr>
              <a:t> </a:t>
            </a:r>
            <a:r>
              <a:rPr lang="el-GR" sz="1400" b="1" u="sng" dirty="0">
                <a:solidFill>
                  <a:srgbClr val="000000"/>
                </a:solidFill>
              </a:rPr>
              <a:t>Πυλώνες του νέου θεσμικού πλαισίου</a:t>
            </a:r>
            <a:r>
              <a:rPr lang="en-US" sz="1400" b="1" dirty="0">
                <a:solidFill>
                  <a:srgbClr val="000000"/>
                </a:solidFill>
              </a:rPr>
              <a:t>:</a:t>
            </a:r>
            <a:r>
              <a:rPr lang="en-US" sz="1400" b="1" u="sng" dirty="0">
                <a:solidFill>
                  <a:srgbClr val="000000"/>
                </a:solidFill>
              </a:rPr>
              <a:t> </a:t>
            </a:r>
            <a:r>
              <a:rPr lang="el-GR" sz="1400" b="1" u="sng" dirty="0">
                <a:solidFill>
                  <a:srgbClr val="000000"/>
                </a:solidFill>
              </a:rPr>
              <a:t> </a:t>
            </a:r>
            <a:endParaRPr lang="el-GR" sz="1200" dirty="0"/>
          </a:p>
        </p:txBody>
      </p:sp>
      <p:sp>
        <p:nvSpPr>
          <p:cNvPr id="14" name="TextBox 13">
            <a:extLst>
              <a:ext uri="{FF2B5EF4-FFF2-40B4-BE49-F238E27FC236}">
                <a16:creationId xmlns="" xmlns:a16="http://schemas.microsoft.com/office/drawing/2014/main" id="{DBC773ED-DD7A-47EE-AC92-B492B0CEE376}"/>
              </a:ext>
            </a:extLst>
          </p:cNvPr>
          <p:cNvSpPr txBox="1"/>
          <p:nvPr/>
        </p:nvSpPr>
        <p:spPr>
          <a:xfrm>
            <a:off x="479370" y="3828995"/>
            <a:ext cx="11177011" cy="2663879"/>
          </a:xfrm>
          <a:prstGeom prst="rect">
            <a:avLst/>
          </a:prstGeom>
          <a:solidFill>
            <a:schemeClr val="bg1">
              <a:lumMod val="95000"/>
            </a:schemeClr>
          </a:solidFill>
          <a:ln>
            <a:noFill/>
            <a:prstDash val="dash"/>
          </a:ln>
        </p:spPr>
        <p:txBody>
          <a:bodyPr wrap="square" lIns="72000" tIns="144000" rIns="72000" bIns="72000" rtlCol="0" anchor="t">
            <a:noAutofit/>
          </a:bodyPr>
          <a:lstStyle/>
          <a:p>
            <a:pPr marL="228600" indent="-228600" algn="just">
              <a:spcAft>
                <a:spcPts val="900"/>
              </a:spcAft>
              <a:buAutoNum type="arabicPeriod"/>
            </a:pPr>
            <a:r>
              <a:rPr lang="el-GR" sz="1400" dirty="0"/>
              <a:t>Θέσπιση διαδικασιών για την </a:t>
            </a:r>
            <a:r>
              <a:rPr lang="el-GR" sz="1400" b="1" dirty="0"/>
              <a:t>έγκαιρη προειδοποίηση </a:t>
            </a:r>
            <a:r>
              <a:rPr lang="el-GR" sz="1400" dirty="0"/>
              <a:t>του οφειλέτη στο πλαίσιο </a:t>
            </a:r>
            <a:r>
              <a:rPr lang="el-GR" sz="1400" b="1" dirty="0"/>
              <a:t>πρόληψης</a:t>
            </a:r>
            <a:r>
              <a:rPr lang="el-GR" sz="1400" dirty="0"/>
              <a:t>, έτσι ώστε να μην οδηγηθεί σε διαδικασίες αφερεγγυότητας.</a:t>
            </a:r>
          </a:p>
          <a:p>
            <a:pPr marL="228600" indent="-228600" algn="just">
              <a:spcAft>
                <a:spcPts val="900"/>
              </a:spcAft>
              <a:buFontTx/>
              <a:buAutoNum type="arabicPeriod"/>
            </a:pPr>
            <a:r>
              <a:rPr lang="el-GR" sz="1400" dirty="0"/>
              <a:t>Θέσπιση διαδικασιών για την </a:t>
            </a:r>
            <a:r>
              <a:rPr lang="el-GR" sz="1400" b="1" dirty="0"/>
              <a:t>αντιμετώπιση της αφερεγγυότητας</a:t>
            </a:r>
            <a:r>
              <a:rPr lang="el-GR" sz="1400" dirty="0"/>
              <a:t>, μέσω της πρόβλεψης αποτελεσματικών </a:t>
            </a:r>
            <a:r>
              <a:rPr lang="el-GR" sz="1400" b="1" dirty="0"/>
              <a:t>εργαλείων για την αναδιάρθρωση όλων των οφειλών</a:t>
            </a:r>
            <a:r>
              <a:rPr lang="el-GR" sz="1400" dirty="0"/>
              <a:t>, όπως είναι ο </a:t>
            </a:r>
            <a:r>
              <a:rPr lang="el-GR" sz="1400" u="sng" dirty="0"/>
              <a:t>εξωδικαστικός μηχανισμός ρύθμισης</a:t>
            </a:r>
            <a:r>
              <a:rPr lang="el-GR" sz="1400" dirty="0"/>
              <a:t>, η </a:t>
            </a:r>
            <a:r>
              <a:rPr lang="el-GR" sz="1400" u="sng" dirty="0"/>
              <a:t>διαμεσολάβηση</a:t>
            </a:r>
            <a:r>
              <a:rPr lang="el-GR" sz="1400" dirty="0"/>
              <a:t> και ο θεσμός της </a:t>
            </a:r>
            <a:r>
              <a:rPr lang="el-GR" sz="1400" u="sng" dirty="0"/>
              <a:t>εξυγίανσης επιχειρήσεων</a:t>
            </a:r>
            <a:r>
              <a:rPr lang="el-GR" sz="1400" dirty="0"/>
              <a:t>. </a:t>
            </a:r>
            <a:r>
              <a:rPr lang="el-GR" sz="1400" b="1" dirty="0"/>
              <a:t>Έμπρακτη στήριξη των ευάλωτων κοινωνικά ομάδων</a:t>
            </a:r>
            <a:r>
              <a:rPr lang="el-GR" sz="1400" dirty="0"/>
              <a:t>, μέσω </a:t>
            </a:r>
            <a:r>
              <a:rPr lang="el-GR" sz="1400" u="sng" dirty="0"/>
              <a:t>Κρατικής επιδότησης του δανείου 1</a:t>
            </a:r>
            <a:r>
              <a:rPr lang="el-GR" sz="1400" u="sng" baseline="30000" dirty="0"/>
              <a:t>ης</a:t>
            </a:r>
            <a:r>
              <a:rPr lang="el-GR" sz="1400" u="sng" dirty="0"/>
              <a:t> κατοικίας</a:t>
            </a:r>
            <a:r>
              <a:rPr lang="el-GR" sz="1400" dirty="0"/>
              <a:t>.</a:t>
            </a:r>
          </a:p>
          <a:p>
            <a:pPr marL="228600" indent="-228600" algn="just">
              <a:spcAft>
                <a:spcPts val="900"/>
              </a:spcAft>
              <a:buAutoNum type="arabicPeriod"/>
            </a:pPr>
            <a:r>
              <a:rPr lang="el-GR" sz="1400" dirty="0"/>
              <a:t>Θέσπιση διαδικασιών </a:t>
            </a:r>
            <a:r>
              <a:rPr lang="el-GR" sz="1400" b="1" dirty="0"/>
              <a:t>κήρυξης πτώχευσης </a:t>
            </a:r>
            <a:r>
              <a:rPr lang="el-GR" sz="1400" dirty="0"/>
              <a:t>για φυσικά και νομικά πρόσωπα που αδυνατούν να καλύψουν τις οφειλές τους και </a:t>
            </a:r>
            <a:r>
              <a:rPr lang="el-GR" sz="1400" b="1" dirty="0"/>
              <a:t>ταυτόχρονη απαλλαγή τους από όλα τα χρέη</a:t>
            </a:r>
            <a:r>
              <a:rPr lang="el-GR" sz="1400" dirty="0"/>
              <a:t>, κατόπιν της ρευστοποίησης της περιουσίας τους. </a:t>
            </a:r>
            <a:r>
              <a:rPr lang="el-GR" sz="1400" b="1" dirty="0"/>
              <a:t>Έμπρακτη στήριξη των ευάλωτων κοινωνικά ομάδων</a:t>
            </a:r>
            <a:r>
              <a:rPr lang="el-GR" sz="1400" dirty="0"/>
              <a:t>, μέσω του ιδιωτικού </a:t>
            </a:r>
            <a:r>
              <a:rPr lang="el-GR" sz="1400" u="sng" dirty="0"/>
              <a:t>Φορέα Απόκτησης και </a:t>
            </a:r>
            <a:r>
              <a:rPr lang="el-GR" sz="1400" u="sng" dirty="0" err="1"/>
              <a:t>Επαναμίσθωσης</a:t>
            </a:r>
            <a:r>
              <a:rPr lang="el-GR" sz="1400" u="sng" dirty="0"/>
              <a:t> Ακινήτων</a:t>
            </a:r>
            <a:r>
              <a:rPr lang="el-GR" sz="1400" dirty="0"/>
              <a:t>, ο οποίος θα επιτρέπει την παραμονή του οφειλέτη στο ακίνητό του, με καταβολή μισθώματος, έτσι ώστε να </a:t>
            </a:r>
            <a:r>
              <a:rPr lang="el-GR" sz="1400" u="sng" dirty="0"/>
              <a:t>αποφεύγονται οι εξώσεις</a:t>
            </a:r>
            <a:r>
              <a:rPr lang="el-GR" sz="1400" dirty="0"/>
              <a:t>, καθώς και επιπρόσθετα του παρέχει τη δυνατότητα επαναγοράς του ακινήτου, με σκοπό να έχει </a:t>
            </a:r>
            <a:r>
              <a:rPr lang="el-GR" sz="1400" u="sng" dirty="0"/>
              <a:t>κίνητρο την οικονομική ανάκαμψη</a:t>
            </a:r>
            <a:r>
              <a:rPr lang="el-GR" sz="1400" dirty="0"/>
              <a:t>.</a:t>
            </a:r>
            <a:endParaRPr lang="en-US" sz="1400" dirty="0"/>
          </a:p>
        </p:txBody>
      </p:sp>
      <p:sp>
        <p:nvSpPr>
          <p:cNvPr id="13" name="TextBox 12">
            <a:extLst>
              <a:ext uri="{FF2B5EF4-FFF2-40B4-BE49-F238E27FC236}">
                <a16:creationId xmlns="" xmlns:a16="http://schemas.microsoft.com/office/drawing/2014/main" id="{8B86FC1B-444C-4359-AEE1-1B7702CF2A86}"/>
              </a:ext>
            </a:extLst>
          </p:cNvPr>
          <p:cNvSpPr txBox="1"/>
          <p:nvPr/>
        </p:nvSpPr>
        <p:spPr>
          <a:xfrm>
            <a:off x="431764" y="1215639"/>
            <a:ext cx="6598765" cy="307158"/>
          </a:xfrm>
          <a:prstGeom prst="rect">
            <a:avLst/>
          </a:prstGeom>
          <a:noFill/>
        </p:spPr>
        <p:txBody>
          <a:bodyPr wrap="square" lIns="72000" tIns="72000" rIns="72000" bIns="72000" rtlCol="0" anchor="t">
            <a:noAutofit/>
          </a:bodyPr>
          <a:lstStyle/>
          <a:p>
            <a:pPr>
              <a:spcAft>
                <a:spcPts val="900"/>
              </a:spcAft>
            </a:pPr>
            <a:r>
              <a:rPr lang="el-GR" sz="1400" b="1" u="sng" dirty="0">
                <a:solidFill>
                  <a:srgbClr val="000000"/>
                </a:solidFill>
              </a:rPr>
              <a:t>Χαρακτηριστικά νέου θεσμικού πλαισίου</a:t>
            </a:r>
            <a:r>
              <a:rPr lang="en-US" sz="1400" b="1" dirty="0">
                <a:solidFill>
                  <a:srgbClr val="000000"/>
                </a:solidFill>
              </a:rPr>
              <a:t>: </a:t>
            </a:r>
            <a:r>
              <a:rPr lang="el-GR" sz="1400" b="1" dirty="0">
                <a:solidFill>
                  <a:srgbClr val="000000"/>
                </a:solidFill>
              </a:rPr>
              <a:t> </a:t>
            </a:r>
            <a:endParaRPr lang="en-US" sz="1400" b="1" dirty="0">
              <a:solidFill>
                <a:srgbClr val="000000"/>
              </a:solidFill>
            </a:endParaRPr>
          </a:p>
        </p:txBody>
      </p:sp>
      <p:sp>
        <p:nvSpPr>
          <p:cNvPr id="21" name="Google Shape;886;p92">
            <a:extLst>
              <a:ext uri="{FF2B5EF4-FFF2-40B4-BE49-F238E27FC236}">
                <a16:creationId xmlns="" xmlns:a16="http://schemas.microsoft.com/office/drawing/2014/main" id="{89EF56DB-EC28-41FA-B2B2-9BE5FFBB9E6F}"/>
              </a:ext>
            </a:extLst>
          </p:cNvPr>
          <p:cNvSpPr/>
          <p:nvPr/>
        </p:nvSpPr>
        <p:spPr>
          <a:xfrm rot="5400000">
            <a:off x="133066" y="1279802"/>
            <a:ext cx="371475" cy="206287"/>
          </a:xfrm>
          <a:prstGeom prst="triangle">
            <a:avLst>
              <a:gd name="adj" fmla="val 50000"/>
            </a:avLst>
          </a:prstGeom>
          <a:solidFill>
            <a:schemeClr val="accent1"/>
          </a:solidFill>
          <a:ln>
            <a:noFill/>
          </a:ln>
        </p:spPr>
        <p:txBody>
          <a:bodyPr spcFirstLastPara="1" wrap="square" lIns="74283" tIns="144000" rIns="74283" bIns="37131" anchor="ctr" anchorCtr="0">
            <a:noAutofit/>
          </a:bodyPr>
          <a:lstStyle/>
          <a:p>
            <a:pPr algn="ctr"/>
            <a:endParaRPr sz="1300">
              <a:solidFill>
                <a:schemeClr val="lt1"/>
              </a:solidFill>
              <a:latin typeface="Arial"/>
              <a:ea typeface="Arial"/>
              <a:cs typeface="Arial"/>
              <a:sym typeface="Arial"/>
            </a:endParaRPr>
          </a:p>
        </p:txBody>
      </p:sp>
      <p:sp>
        <p:nvSpPr>
          <p:cNvPr id="22" name="Google Shape;886;p92">
            <a:extLst>
              <a:ext uri="{FF2B5EF4-FFF2-40B4-BE49-F238E27FC236}">
                <a16:creationId xmlns="" xmlns:a16="http://schemas.microsoft.com/office/drawing/2014/main" id="{89EF56DB-EC28-41FA-B2B2-9BE5FFBB9E6F}"/>
              </a:ext>
            </a:extLst>
          </p:cNvPr>
          <p:cNvSpPr/>
          <p:nvPr/>
        </p:nvSpPr>
        <p:spPr>
          <a:xfrm rot="5400000">
            <a:off x="148880" y="3383211"/>
            <a:ext cx="371475" cy="186158"/>
          </a:xfrm>
          <a:prstGeom prst="triangle">
            <a:avLst>
              <a:gd name="adj" fmla="val 50000"/>
            </a:avLst>
          </a:prstGeom>
          <a:solidFill>
            <a:schemeClr val="accent1"/>
          </a:solidFill>
          <a:ln>
            <a:noFill/>
          </a:ln>
        </p:spPr>
        <p:txBody>
          <a:bodyPr spcFirstLastPara="1" wrap="square" lIns="74283" tIns="144000" rIns="74283" bIns="37131" anchor="ctr" anchorCtr="0">
            <a:noAutofit/>
          </a:bodyPr>
          <a:lstStyle/>
          <a:p>
            <a:pPr algn="ctr"/>
            <a:endParaRPr sz="1300">
              <a:solidFill>
                <a:schemeClr val="lt1"/>
              </a:solidFill>
              <a:latin typeface="Arial"/>
              <a:ea typeface="Arial"/>
              <a:cs typeface="Arial"/>
              <a:sym typeface="Arial"/>
            </a:endParaRPr>
          </a:p>
        </p:txBody>
      </p:sp>
    </p:spTree>
    <p:extLst>
      <p:ext uri="{BB962C8B-B14F-4D97-AF65-F5344CB8AC3E}">
        <p14:creationId xmlns:p14="http://schemas.microsoft.com/office/powerpoint/2010/main" val="3996600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extLst>
              <p:ext uri="{D42A27DB-BD31-4B8C-83A1-F6EECF244321}">
                <p14:modId xmlns:p14="http://schemas.microsoft.com/office/powerpoint/2010/main" val="23930110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099" name="think-cell Slide" r:id="rId6" imgW="360" imgH="360" progId="">
                  <p:embed/>
                </p:oleObj>
              </mc:Choice>
              <mc:Fallback>
                <p:oleObj name="think-cell Slide" r:id="rId6" imgW="360" imgH="36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l-GR" sz="2000" b="1" dirty="0" err="1">
              <a:solidFill>
                <a:schemeClr val="bg1"/>
              </a:solidFill>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2001328" y="275940"/>
            <a:ext cx="7962181" cy="52398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l-GR" sz="2000" b="1" dirty="0">
                <a:latin typeface="+mn-lt"/>
              </a:rPr>
              <a:t>Νέο θεσμικό πλαίσιο</a:t>
            </a:r>
            <a:r>
              <a:rPr lang="en-US" sz="2000" b="1" dirty="0">
                <a:latin typeface="+mn-lt"/>
              </a:rPr>
              <a:t>: </a:t>
            </a:r>
            <a:r>
              <a:rPr lang="el-GR" sz="2000" b="1" dirty="0">
                <a:latin typeface="+mn-lt"/>
              </a:rPr>
              <a:t>Κώδικας Διευθέτησης Οφειλών και Παροχής </a:t>
            </a:r>
            <a:r>
              <a:rPr lang="el-GR" sz="2000" b="1" dirty="0"/>
              <a:t>2</a:t>
            </a:r>
            <a:r>
              <a:rPr lang="el-GR" sz="2000" b="1" baseline="30000" dirty="0"/>
              <a:t>ης</a:t>
            </a:r>
            <a:r>
              <a:rPr lang="el-GR" sz="2000" b="1" dirty="0"/>
              <a:t> </a:t>
            </a:r>
            <a:r>
              <a:rPr lang="el-GR" sz="2000" b="1" dirty="0">
                <a:latin typeface="+mn-lt"/>
              </a:rPr>
              <a:t>Ευκαιρίας</a:t>
            </a:r>
            <a:endParaRPr lang="el-GR" sz="2000" b="1" i="0" dirty="0">
              <a:latin typeface="+mn-lt"/>
            </a:endParaRPr>
          </a:p>
        </p:txBody>
      </p:sp>
      <p:sp>
        <p:nvSpPr>
          <p:cNvPr id="3" name="Slide Number Placeholder 2"/>
          <p:cNvSpPr>
            <a:spLocks noGrp="1"/>
          </p:cNvSpPr>
          <p:nvPr>
            <p:ph type="sldNum" sz="quarter" idx="18"/>
          </p:nvPr>
        </p:nvSpPr>
        <p:spPr>
          <a:xfrm>
            <a:off x="9160295" y="6347729"/>
            <a:ext cx="2844800" cy="365125"/>
          </a:xfrm>
        </p:spPr>
        <p:txBody>
          <a:bodyPr/>
          <a:lstStyle/>
          <a:p>
            <a:r>
              <a:rPr lang="el-GR" dirty="0">
                <a:solidFill>
                  <a:srgbClr val="000000"/>
                </a:solidFill>
              </a:rPr>
              <a:t>3</a:t>
            </a:r>
            <a:endParaRPr lang="en-US" dirty="0">
              <a:solidFill>
                <a:srgbClr val="000000"/>
              </a:solidFill>
            </a:endParaRPr>
          </a:p>
        </p:txBody>
      </p:sp>
      <p:sp>
        <p:nvSpPr>
          <p:cNvPr id="13" name="TextBox 12">
            <a:extLst>
              <a:ext uri="{FF2B5EF4-FFF2-40B4-BE49-F238E27FC236}">
                <a16:creationId xmlns="" xmlns:a16="http://schemas.microsoft.com/office/drawing/2014/main" id="{8B86FC1B-444C-4359-AEE1-1B7702CF2A86}"/>
              </a:ext>
            </a:extLst>
          </p:cNvPr>
          <p:cNvSpPr txBox="1"/>
          <p:nvPr/>
        </p:nvSpPr>
        <p:spPr>
          <a:xfrm>
            <a:off x="431764" y="1215639"/>
            <a:ext cx="6598765" cy="307158"/>
          </a:xfrm>
          <a:prstGeom prst="rect">
            <a:avLst/>
          </a:prstGeom>
          <a:noFill/>
        </p:spPr>
        <p:txBody>
          <a:bodyPr wrap="square" lIns="72000" tIns="72000" rIns="72000" bIns="72000" rtlCol="0" anchor="t">
            <a:noAutofit/>
          </a:bodyPr>
          <a:lstStyle/>
          <a:p>
            <a:pPr>
              <a:spcAft>
                <a:spcPts val="900"/>
              </a:spcAft>
            </a:pPr>
            <a:r>
              <a:rPr lang="en-US" sz="1400" b="1" dirty="0">
                <a:solidFill>
                  <a:srgbClr val="000000"/>
                </a:solidFill>
              </a:rPr>
              <a:t> </a:t>
            </a:r>
            <a:r>
              <a:rPr lang="el-GR" sz="1400" b="1" dirty="0">
                <a:solidFill>
                  <a:srgbClr val="000000"/>
                </a:solidFill>
              </a:rPr>
              <a:t> </a:t>
            </a:r>
            <a:endParaRPr lang="en-US" sz="1400" b="1" dirty="0">
              <a:solidFill>
                <a:srgbClr val="000000"/>
              </a:solidFill>
            </a:endParaRPr>
          </a:p>
        </p:txBody>
      </p:sp>
      <p:sp>
        <p:nvSpPr>
          <p:cNvPr id="15" name="14 - Ορθογώνιο"/>
          <p:cNvSpPr/>
          <p:nvPr/>
        </p:nvSpPr>
        <p:spPr>
          <a:xfrm>
            <a:off x="618167" y="1096357"/>
            <a:ext cx="4219681" cy="369332"/>
          </a:xfrm>
          <a:prstGeom prst="rect">
            <a:avLst/>
          </a:prstGeom>
        </p:spPr>
        <p:txBody>
          <a:bodyPr wrap="none">
            <a:spAutoFit/>
          </a:bodyPr>
          <a:lstStyle/>
          <a:p>
            <a:r>
              <a:rPr lang="el-GR" b="1" u="sng" dirty="0">
                <a:solidFill>
                  <a:srgbClr val="000000"/>
                </a:solidFill>
              </a:rPr>
              <a:t>Καινοτομίες του νέου θεσμικού πλαισίου</a:t>
            </a:r>
            <a:r>
              <a:rPr lang="en-US" b="1" u="sng" dirty="0">
                <a:solidFill>
                  <a:srgbClr val="000000"/>
                </a:solidFill>
              </a:rPr>
              <a:t>:</a:t>
            </a:r>
            <a:endParaRPr lang="en-US" dirty="0"/>
          </a:p>
        </p:txBody>
      </p:sp>
      <p:sp>
        <p:nvSpPr>
          <p:cNvPr id="295940" name="Rectangle 4"/>
          <p:cNvSpPr>
            <a:spLocks noChangeArrowheads="1"/>
          </p:cNvSpPr>
          <p:nvPr/>
        </p:nvSpPr>
        <p:spPr bwMode="auto">
          <a:xfrm>
            <a:off x="0" y="43934"/>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860925" algn="l"/>
              </a:tabLst>
            </a:pPr>
            <a:endParaRPr kumimoji="0" lang="en-US" altLang="zh-CN" sz="1800" b="0" i="0" u="none" strike="noStrike" cap="none" normalizeH="0" baseline="0" dirty="0">
              <a:ln>
                <a:noFill/>
              </a:ln>
              <a:solidFill>
                <a:schemeClr val="tx1"/>
              </a:solidFill>
              <a:effectLst/>
              <a:latin typeface="Arial" pitchFamily="34" charset="0"/>
              <a:cs typeface="Arial" pitchFamily="34" charset="0"/>
            </a:endParaRPr>
          </a:p>
        </p:txBody>
      </p:sp>
      <p:sp>
        <p:nvSpPr>
          <p:cNvPr id="21" name="Google Shape;886;p92">
            <a:extLst>
              <a:ext uri="{FF2B5EF4-FFF2-40B4-BE49-F238E27FC236}">
                <a16:creationId xmlns="" xmlns:a16="http://schemas.microsoft.com/office/drawing/2014/main" id="{89EF56DB-EC28-41FA-B2B2-9BE5FFBB9E6F}"/>
              </a:ext>
            </a:extLst>
          </p:cNvPr>
          <p:cNvSpPr/>
          <p:nvPr/>
        </p:nvSpPr>
        <p:spPr>
          <a:xfrm rot="5400000">
            <a:off x="365980" y="1193538"/>
            <a:ext cx="371475" cy="206287"/>
          </a:xfrm>
          <a:prstGeom prst="triangle">
            <a:avLst>
              <a:gd name="adj" fmla="val 50000"/>
            </a:avLst>
          </a:prstGeom>
          <a:solidFill>
            <a:schemeClr val="accent1"/>
          </a:solidFill>
          <a:ln>
            <a:noFill/>
          </a:ln>
        </p:spPr>
        <p:txBody>
          <a:bodyPr spcFirstLastPara="1" wrap="square" lIns="74283" tIns="144000" rIns="74283" bIns="37131" anchor="ctr" anchorCtr="0">
            <a:noAutofit/>
          </a:bodyPr>
          <a:lstStyle/>
          <a:p>
            <a:pPr algn="ctr"/>
            <a:endParaRPr sz="1300">
              <a:solidFill>
                <a:schemeClr val="lt1"/>
              </a:solidFill>
              <a:latin typeface="Arial"/>
              <a:ea typeface="Arial"/>
              <a:cs typeface="Arial"/>
              <a:sym typeface="Arial"/>
            </a:endParaRPr>
          </a:p>
        </p:txBody>
      </p:sp>
      <p:sp>
        <p:nvSpPr>
          <p:cNvPr id="4" name="TextBox 21">
            <a:extLst>
              <a:ext uri="{FF2B5EF4-FFF2-40B4-BE49-F238E27FC236}">
                <a16:creationId xmlns="" xmlns:a16="http://schemas.microsoft.com/office/drawing/2014/main" id="{7A66FF45-5259-4B1D-8814-826710D59AFF}"/>
              </a:ext>
            </a:extLst>
          </p:cNvPr>
          <p:cNvSpPr txBox="1"/>
          <p:nvPr/>
        </p:nvSpPr>
        <p:spPr>
          <a:xfrm>
            <a:off x="307028" y="3562940"/>
            <a:ext cx="11453207" cy="3019119"/>
          </a:xfrm>
          <a:prstGeom prst="rect">
            <a:avLst/>
          </a:prstGeom>
          <a:solidFill>
            <a:schemeClr val="bg1">
              <a:lumMod val="95000"/>
            </a:schemeClr>
          </a:solidFill>
          <a:ln>
            <a:noFill/>
            <a:prstDash val="dash"/>
          </a:ln>
        </p:spPr>
        <p:txBody>
          <a:bodyPr wrap="square" lIns="180000" tIns="144000" rIns="72000" bIns="72000" rtlCol="0" anchor="t">
            <a:noAutofit/>
          </a:bodyPr>
          <a:lstStyle/>
          <a:p>
            <a:pPr algn="just">
              <a:spcAft>
                <a:spcPts val="600"/>
              </a:spcAft>
            </a:pPr>
            <a:r>
              <a:rPr lang="el-GR" sz="1400" b="1" i="1" dirty="0">
                <a:solidFill>
                  <a:schemeClr val="accent1">
                    <a:lumMod val="75000"/>
                  </a:schemeClr>
                </a:solidFill>
              </a:rPr>
              <a:t>2</a:t>
            </a:r>
            <a:r>
              <a:rPr lang="el-GR" sz="1400" b="1" i="1" baseline="30000" dirty="0">
                <a:solidFill>
                  <a:schemeClr val="accent1">
                    <a:lumMod val="75000"/>
                  </a:schemeClr>
                </a:solidFill>
              </a:rPr>
              <a:t>ον</a:t>
            </a:r>
            <a:r>
              <a:rPr lang="en-US" sz="1400" b="1" i="1" baseline="30000" dirty="0">
                <a:solidFill>
                  <a:schemeClr val="accent1">
                    <a:lumMod val="75000"/>
                  </a:schemeClr>
                </a:solidFill>
              </a:rPr>
              <a:t> </a:t>
            </a:r>
            <a:r>
              <a:rPr lang="el-GR" sz="1400" b="1" i="1" dirty="0">
                <a:solidFill>
                  <a:schemeClr val="accent1">
                    <a:lumMod val="75000"/>
                  </a:schemeClr>
                </a:solidFill>
              </a:rPr>
              <a:t> </a:t>
            </a:r>
            <a:r>
              <a:rPr lang="el-GR" sz="1400" b="1" dirty="0">
                <a:solidFill>
                  <a:srgbClr val="C00000"/>
                </a:solidFill>
              </a:rPr>
              <a:t>Εισάγει ένα ολοκληρωμένο και αυτοματοποιημένο πλαίσιο ρύθμισης οφειλών και αντιμετώπισης της αφερεγγυότητας</a:t>
            </a:r>
            <a:r>
              <a:rPr lang="el-GR" sz="1400" dirty="0">
                <a:solidFill>
                  <a:srgbClr val="C00000"/>
                </a:solidFill>
              </a:rPr>
              <a:t> </a:t>
            </a:r>
            <a:endParaRPr lang="en-US" sz="1400" dirty="0">
              <a:solidFill>
                <a:srgbClr val="C00000"/>
              </a:solidFill>
            </a:endParaRPr>
          </a:p>
          <a:p>
            <a:pPr algn="just">
              <a:spcAft>
                <a:spcPts val="600"/>
              </a:spcAft>
            </a:pPr>
            <a:r>
              <a:rPr lang="el-GR" sz="1400" i="1" dirty="0"/>
              <a:t>Δημιουργείται εξωδικαστικός μηχανισμός ρύθμισης οφειλών, τόσο για φυσικά όσο και για νομικά πρόσωπα. Η διαδικασία είναι αμιγώς εξωδικαστική και εμπιστευτική μεταξύ οφειλέτη και πιστωτών. Διεξάγεται μέσω ηλεκτρονικής πλατφόρμας και παρέχει τη δυνατότητα για την αναδιάρθρωση όλων των οφειλών, συμπεριλαμβανομένης της </a:t>
            </a:r>
            <a:r>
              <a:rPr lang="el-GR" sz="1400" i="1" u="sng" dirty="0"/>
              <a:t>δυνατότητας «κουρέματος» της οφειλής</a:t>
            </a:r>
            <a:r>
              <a:rPr lang="el-GR" sz="1400" i="1" dirty="0"/>
              <a:t>. Η παροχή ρύθμισης αποφασίζεται από την πλειοψηφία των θεσμικών πιστωτών (</a:t>
            </a:r>
            <a:r>
              <a:rPr lang="el-GR" sz="1400" i="1" dirty="0" smtClean="0"/>
              <a:t>δηλ. Δημοσίου</a:t>
            </a:r>
            <a:r>
              <a:rPr lang="el-GR" sz="1400" i="1" dirty="0"/>
              <a:t>, τραπεζών και διαχειριστών δανείων). Στην περίπτωση που η πρόταση ρύθμισης προκύπτει από αυτόματο υπολογιστικό εργαλείο, τότε είναι </a:t>
            </a:r>
            <a:r>
              <a:rPr lang="el-GR" sz="1400" i="1" u="sng" dirty="0"/>
              <a:t>υποχρεωτική η εφαρμογή της από το </a:t>
            </a:r>
            <a:r>
              <a:rPr lang="el-GR" sz="1400" i="1" u="sng" dirty="0" smtClean="0"/>
              <a:t>Δημόσιο </a:t>
            </a:r>
            <a:r>
              <a:rPr lang="el-GR" sz="1400" i="1" u="sng" dirty="0"/>
              <a:t>και τους ασφαλιστικούς φορείς</a:t>
            </a:r>
            <a:r>
              <a:rPr lang="el-GR" sz="1400" i="1" dirty="0"/>
              <a:t>. Η διαδικασία διαρκεί για μέγιστο χρονικό διάστημα δύο μηνών, εντός των οποίων είτε επιτυγχάνεται ρύθμιση, είτε τερματίζεται η διαδικασία με την τυχόν άρνηση των τραπεζικών ιδρυμάτων να προτείνουν ρύθμιση ή με την άρνηση του οφειλέτη προς την προτεινόμενη ρύθμιση. </a:t>
            </a:r>
          </a:p>
          <a:p>
            <a:pPr algn="just">
              <a:spcAft>
                <a:spcPts val="600"/>
              </a:spcAft>
            </a:pPr>
            <a:r>
              <a:rPr lang="el-GR" sz="1400" i="1" dirty="0"/>
              <a:t>Εναλλακτικά, εισάγεται ο θεσμός της χρηματοοικονομικής διαμεσολάβησης, με σκοπό να βοηθήσει τους οφειλέτες και τους πιστωτές, στην εξεύρεση μιας αμοιβαίως ωφέλιμης, συμβιβαστικής λύσης.</a:t>
            </a:r>
          </a:p>
          <a:p>
            <a:pPr algn="just">
              <a:spcAft>
                <a:spcPts val="600"/>
              </a:spcAft>
            </a:pPr>
            <a:r>
              <a:rPr lang="el-GR" sz="1400" i="1" dirty="0"/>
              <a:t>Κατά το χρονικό διάστημα των ανωτέρω διαδικασιών, προβλέπεται αναστολή της αναγκαστικής ρευστοποίησης της περιουσίας του οφειλέτη, σε συμφωνία με τους θεσμικούς πιστωτές.</a:t>
            </a:r>
          </a:p>
        </p:txBody>
      </p:sp>
      <p:sp>
        <p:nvSpPr>
          <p:cNvPr id="6" name="TextBox 21">
            <a:extLst>
              <a:ext uri="{FF2B5EF4-FFF2-40B4-BE49-F238E27FC236}">
                <a16:creationId xmlns="" xmlns:a16="http://schemas.microsoft.com/office/drawing/2014/main" id="{3E04E75F-AB00-4B3E-A2EB-CF89D44E25E4}"/>
              </a:ext>
            </a:extLst>
          </p:cNvPr>
          <p:cNvSpPr txBox="1"/>
          <p:nvPr/>
        </p:nvSpPr>
        <p:spPr>
          <a:xfrm>
            <a:off x="307028" y="1570384"/>
            <a:ext cx="11453206" cy="1686810"/>
          </a:xfrm>
          <a:prstGeom prst="rect">
            <a:avLst/>
          </a:prstGeom>
          <a:solidFill>
            <a:schemeClr val="bg1">
              <a:lumMod val="95000"/>
            </a:schemeClr>
          </a:solidFill>
          <a:ln>
            <a:noFill/>
            <a:prstDash val="dash"/>
          </a:ln>
        </p:spPr>
        <p:txBody>
          <a:bodyPr wrap="square" lIns="180000" tIns="144000" rIns="72000" bIns="72000" rtlCol="0" anchor="t">
            <a:noAutofit/>
          </a:bodyPr>
          <a:lstStyle/>
          <a:p>
            <a:pPr algn="just">
              <a:spcAft>
                <a:spcPts val="600"/>
              </a:spcAft>
            </a:pPr>
            <a:r>
              <a:rPr lang="el-GR" sz="1400" b="1" dirty="0">
                <a:solidFill>
                  <a:schemeClr val="accent1">
                    <a:lumMod val="75000"/>
                  </a:schemeClr>
                </a:solidFill>
              </a:rPr>
              <a:t>1</a:t>
            </a:r>
            <a:r>
              <a:rPr lang="el-GR" sz="1400" b="1" baseline="30000" dirty="0">
                <a:solidFill>
                  <a:schemeClr val="accent1">
                    <a:lumMod val="75000"/>
                  </a:schemeClr>
                </a:solidFill>
              </a:rPr>
              <a:t>ον</a:t>
            </a:r>
            <a:r>
              <a:rPr lang="en-US" sz="1400" b="1" dirty="0">
                <a:solidFill>
                  <a:schemeClr val="accent1">
                    <a:lumMod val="75000"/>
                  </a:schemeClr>
                </a:solidFill>
              </a:rPr>
              <a:t> </a:t>
            </a:r>
            <a:r>
              <a:rPr lang="el-GR" sz="1400" b="1" dirty="0">
                <a:solidFill>
                  <a:srgbClr val="C00000"/>
                </a:solidFill>
              </a:rPr>
              <a:t>Εισάγεται, για πρώτη φορά στην Ελλάδα, προληπτικός μηχανισμός για την έγκαιρη προειδοποίηση του πολίτη</a:t>
            </a:r>
            <a:endParaRPr lang="en-US" sz="1400" dirty="0">
              <a:solidFill>
                <a:srgbClr val="C00000"/>
              </a:solidFill>
            </a:endParaRPr>
          </a:p>
          <a:p>
            <a:pPr algn="just">
              <a:spcAft>
                <a:spcPts val="600"/>
              </a:spcAft>
            </a:pPr>
            <a:r>
              <a:rPr lang="el-GR" sz="1400" i="1" dirty="0"/>
              <a:t>Ο μηχανισμός έγκαιρης προειδοποίησης θεσπίζει διαδικασίες ενημέρωσης και παροχής στήριξης στα φυσικά και τα νομικά πρόσωπα, προκειμένου να μπορέσουν να καλύψουν ή να αναδιαρθρώσουν τις οφειλές τους και έτσι να αποφύγουν διαδικασίες αφερεγγυότητας / ρευστοποίησης / πτώχευσης. </a:t>
            </a:r>
            <a:endParaRPr lang="en-US" sz="1400" i="1" dirty="0">
              <a:solidFill>
                <a:srgbClr val="000000"/>
              </a:solidFill>
            </a:endParaRPr>
          </a:p>
          <a:p>
            <a:pPr algn="just">
              <a:spcAft>
                <a:spcPts val="600"/>
              </a:spcAft>
            </a:pPr>
            <a:r>
              <a:rPr lang="el-GR" sz="1400" i="1" dirty="0"/>
              <a:t>Ο εν λόγω μηχανισμός θεσπίζεται κατ’ εφαρμογή της Ευρωπαϊκής Οδηγίας 1023/2019 και κρίνεται ιδιαιτέρως σημαντικός, καθότι στοχεύει στην υιοθέτηση ευρύτερης κουλτούρας διαχείρισης των οικονομικών δεδομένων, τόσο στα φυσικά όσο και στα νομικά πρόσωπα, με απώτερο στόχο να αποτραπεί η εκ νέου διόγκωση του ιδιωτικού χρέους στη χώρα μας, με δυσμενείς συνέπειες για ολόκληρη την κοινωνία και την οικονομία. </a:t>
            </a:r>
            <a:endParaRPr lang="en-US" sz="1400" i="1" dirty="0">
              <a:solidFill>
                <a:srgbClr val="000000"/>
              </a:solidFill>
            </a:endParaRPr>
          </a:p>
        </p:txBody>
      </p:sp>
    </p:spTree>
    <p:extLst>
      <p:ext uri="{BB962C8B-B14F-4D97-AF65-F5344CB8AC3E}">
        <p14:creationId xmlns:p14="http://schemas.microsoft.com/office/powerpoint/2010/main" val="3996600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extLst>
              <p:ext uri="{D42A27DB-BD31-4B8C-83A1-F6EECF244321}">
                <p14:modId xmlns:p14="http://schemas.microsoft.com/office/powerpoint/2010/main" val="239301108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3" name="think-cell Slide" r:id="rId6" imgW="360" imgH="360" progId="">
                  <p:embed/>
                </p:oleObj>
              </mc:Choice>
              <mc:Fallback>
                <p:oleObj name="think-cell Slide" r:id="rId6" imgW="360" imgH="36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l-GR" sz="2000" b="1" dirty="0" err="1">
              <a:solidFill>
                <a:schemeClr val="bg1"/>
              </a:solidFill>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2001328" y="275940"/>
            <a:ext cx="7962181" cy="52398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l-GR" sz="2000" b="1" dirty="0">
                <a:latin typeface="+mn-lt"/>
              </a:rPr>
              <a:t>Νέο θεσμικό πλαίσιο</a:t>
            </a:r>
            <a:r>
              <a:rPr lang="en-US" sz="2000" b="1" dirty="0">
                <a:latin typeface="+mn-lt"/>
              </a:rPr>
              <a:t>: </a:t>
            </a:r>
            <a:r>
              <a:rPr lang="el-GR" sz="2000" b="1" dirty="0">
                <a:latin typeface="+mn-lt"/>
              </a:rPr>
              <a:t>Κώδικας Διευθέτησης Οφειλών και Παροχής </a:t>
            </a:r>
            <a:r>
              <a:rPr lang="el-GR" sz="2000" b="1" dirty="0"/>
              <a:t>2</a:t>
            </a:r>
            <a:r>
              <a:rPr lang="el-GR" sz="2000" b="1" baseline="30000" dirty="0"/>
              <a:t>ης</a:t>
            </a:r>
            <a:r>
              <a:rPr lang="el-GR" sz="2000" b="1" dirty="0"/>
              <a:t> </a:t>
            </a:r>
            <a:r>
              <a:rPr lang="el-GR" sz="2000" b="1" dirty="0">
                <a:latin typeface="+mn-lt"/>
              </a:rPr>
              <a:t>Ευκαιρίας</a:t>
            </a:r>
            <a:endParaRPr lang="el-GR" sz="2000" b="1" i="0" dirty="0">
              <a:latin typeface="+mn-lt"/>
            </a:endParaRPr>
          </a:p>
        </p:txBody>
      </p:sp>
      <p:sp>
        <p:nvSpPr>
          <p:cNvPr id="3" name="Slide Number Placeholder 2"/>
          <p:cNvSpPr>
            <a:spLocks noGrp="1"/>
          </p:cNvSpPr>
          <p:nvPr>
            <p:ph type="sldNum" sz="quarter" idx="18"/>
          </p:nvPr>
        </p:nvSpPr>
        <p:spPr>
          <a:xfrm>
            <a:off x="9174671" y="6364982"/>
            <a:ext cx="2844800" cy="365125"/>
          </a:xfrm>
        </p:spPr>
        <p:txBody>
          <a:bodyPr/>
          <a:lstStyle/>
          <a:p>
            <a:r>
              <a:rPr lang="el-GR" dirty="0">
                <a:solidFill>
                  <a:srgbClr val="000000"/>
                </a:solidFill>
              </a:rPr>
              <a:t>4</a:t>
            </a:r>
            <a:endParaRPr lang="en-US" dirty="0">
              <a:solidFill>
                <a:srgbClr val="000000"/>
              </a:solidFill>
            </a:endParaRPr>
          </a:p>
        </p:txBody>
      </p:sp>
      <p:sp>
        <p:nvSpPr>
          <p:cNvPr id="13" name="TextBox 12">
            <a:extLst>
              <a:ext uri="{FF2B5EF4-FFF2-40B4-BE49-F238E27FC236}">
                <a16:creationId xmlns="" xmlns:a16="http://schemas.microsoft.com/office/drawing/2014/main" id="{8B86FC1B-444C-4359-AEE1-1B7702CF2A86}"/>
              </a:ext>
            </a:extLst>
          </p:cNvPr>
          <p:cNvSpPr txBox="1"/>
          <p:nvPr/>
        </p:nvSpPr>
        <p:spPr>
          <a:xfrm>
            <a:off x="431764" y="1215639"/>
            <a:ext cx="6598765" cy="307158"/>
          </a:xfrm>
          <a:prstGeom prst="rect">
            <a:avLst/>
          </a:prstGeom>
          <a:noFill/>
        </p:spPr>
        <p:txBody>
          <a:bodyPr wrap="square" lIns="72000" tIns="72000" rIns="72000" bIns="72000" rtlCol="0" anchor="t">
            <a:noAutofit/>
          </a:bodyPr>
          <a:lstStyle/>
          <a:p>
            <a:pPr>
              <a:spcAft>
                <a:spcPts val="900"/>
              </a:spcAft>
            </a:pPr>
            <a:r>
              <a:rPr lang="en-US" sz="1400" b="1" dirty="0">
                <a:solidFill>
                  <a:srgbClr val="000000"/>
                </a:solidFill>
              </a:rPr>
              <a:t> </a:t>
            </a:r>
            <a:r>
              <a:rPr lang="el-GR" sz="1400" b="1" dirty="0">
                <a:solidFill>
                  <a:srgbClr val="000000"/>
                </a:solidFill>
              </a:rPr>
              <a:t> </a:t>
            </a:r>
            <a:endParaRPr lang="en-US" sz="1400" b="1" dirty="0">
              <a:solidFill>
                <a:srgbClr val="000000"/>
              </a:solidFill>
            </a:endParaRPr>
          </a:p>
        </p:txBody>
      </p:sp>
      <p:sp>
        <p:nvSpPr>
          <p:cNvPr id="15" name="14 - Ορθογώνιο"/>
          <p:cNvSpPr/>
          <p:nvPr/>
        </p:nvSpPr>
        <p:spPr>
          <a:xfrm>
            <a:off x="833827" y="1087730"/>
            <a:ext cx="4219681" cy="369332"/>
          </a:xfrm>
          <a:prstGeom prst="rect">
            <a:avLst/>
          </a:prstGeom>
        </p:spPr>
        <p:txBody>
          <a:bodyPr wrap="none">
            <a:spAutoFit/>
          </a:bodyPr>
          <a:lstStyle/>
          <a:p>
            <a:r>
              <a:rPr lang="el-GR" b="1" u="sng" dirty="0">
                <a:solidFill>
                  <a:srgbClr val="000000"/>
                </a:solidFill>
              </a:rPr>
              <a:t>Καινοτομίες του νέου θεσμικού πλαισίου</a:t>
            </a:r>
            <a:r>
              <a:rPr lang="en-US" b="1" u="sng" dirty="0">
                <a:solidFill>
                  <a:srgbClr val="000000"/>
                </a:solidFill>
              </a:rPr>
              <a:t>:</a:t>
            </a:r>
            <a:endParaRPr lang="en-US" dirty="0"/>
          </a:p>
        </p:txBody>
      </p:sp>
      <p:sp>
        <p:nvSpPr>
          <p:cNvPr id="16" name="TextBox 21"/>
          <p:cNvSpPr txBox="1"/>
          <p:nvPr/>
        </p:nvSpPr>
        <p:spPr>
          <a:xfrm>
            <a:off x="325371" y="1499671"/>
            <a:ext cx="11245526" cy="2894775"/>
          </a:xfrm>
          <a:prstGeom prst="rect">
            <a:avLst/>
          </a:prstGeom>
          <a:solidFill>
            <a:schemeClr val="bg1">
              <a:lumMod val="95000"/>
            </a:schemeClr>
          </a:solidFill>
          <a:ln>
            <a:noFill/>
            <a:prstDash val="dash"/>
          </a:ln>
        </p:spPr>
        <p:txBody>
          <a:bodyPr wrap="square" lIns="180000" tIns="144000" rIns="72000" bIns="72000" rtlCol="0" anchor="t">
            <a:noAutofit/>
          </a:bodyPr>
          <a:lstStyle/>
          <a:p>
            <a:pPr algn="just">
              <a:spcAft>
                <a:spcPts val="600"/>
              </a:spcAft>
            </a:pPr>
            <a:r>
              <a:rPr lang="en-US" sz="1400" b="1" i="1" dirty="0">
                <a:solidFill>
                  <a:schemeClr val="accent1">
                    <a:lumMod val="75000"/>
                  </a:schemeClr>
                </a:solidFill>
              </a:rPr>
              <a:t>3</a:t>
            </a:r>
            <a:r>
              <a:rPr lang="el-GR" sz="1400" b="1" i="1" baseline="30000" dirty="0">
                <a:solidFill>
                  <a:schemeClr val="accent1">
                    <a:lumMod val="75000"/>
                  </a:schemeClr>
                </a:solidFill>
              </a:rPr>
              <a:t>ον</a:t>
            </a:r>
            <a:r>
              <a:rPr lang="en-US" sz="1400" b="1" i="1" dirty="0">
                <a:solidFill>
                  <a:schemeClr val="accent1">
                    <a:lumMod val="75000"/>
                  </a:schemeClr>
                </a:solidFill>
              </a:rPr>
              <a:t> </a:t>
            </a:r>
            <a:r>
              <a:rPr lang="el-GR" sz="1400" b="1" dirty="0">
                <a:solidFill>
                  <a:srgbClr val="C00000"/>
                </a:solidFill>
              </a:rPr>
              <a:t>Σε περίπτωση που δεν είναι δυνατή η επίτευξη προληπτικής αναδιάρθρωσης, τότε προβλέπεται η δυνατότητα πτώχευσης, τόσο των φυσικών όσο και των νομικών προσώπων, με ταυτόχρονη απαλλαγή από όλες τις οφειλές</a:t>
            </a:r>
            <a:endParaRPr lang="en-US" sz="1400" dirty="0">
              <a:solidFill>
                <a:srgbClr val="C00000"/>
              </a:solidFill>
            </a:endParaRPr>
          </a:p>
          <a:p>
            <a:pPr algn="just">
              <a:spcAft>
                <a:spcPts val="600"/>
              </a:spcAft>
            </a:pPr>
            <a:r>
              <a:rPr lang="el-GR" sz="1400" i="1" dirty="0"/>
              <a:t>Δρομολογείται διαδικασία συλλογικής ικανοποίησης των πιστωτών, με ταυτόχρονη απαλλαγή του οφειλέτη από τα υπόλοιπα των οφειλών του. Στην περίπτωση των νομικών προσώπων, ήδη με την απόφαση κήρυξης της πτώχευσης, αποφασίζεται η ρευστοποίηση είτε του συνόλου της επιχείρησης είτε των επιμέρους περιουσιακών στοιχείων αυτής, και αν δεν επιτευχθεί η πώληση ως σύνολο εντός 18 μηνών, τότε εκποιούνται τα επιμέρους περιουσιακά στοιχεία. Οι διαδικασίες της πτώχευσης συστηματοποιούνται και απλοποιούνται προς το σκοπό της ταχείας διεκπεραίωσης. Στο πλαίσιο αυτό, προβλέπεται μια σειρά καινοτομιών, όπως η χρήση ηλεκτρονικών μέσων που διασφαλίζουν διαφάνεια και δημοσιότητα, η κατάργηση προσκόμισης δικαιολογητικών (τα οποία θα ανακτώνται ηλεκτρονικά), η εισαγωγή ποσοτικών κριτηρίων που θα καθορίζουν ευχερέστερα την επέλευση της παύσης πληρωμών, η άμεση έναρξη των διαδικασιών ρευστοποίησης, η αυτόματη αναπροσαρμογή της τιμής πρώτης προσφοράς στις διαδικασίες πλειστηριασμού (εφόσον αναδειχθούν άγονοι), καθώς και η βελτίωση του θεσμού των διαχειριστών αφερεγγυότητας. Επίσης, θεσπίζονται απλοποιημένες διαδικασίες για τις πτωχεύσεις «μικρού αντικειμένου», έτσι ώστε να κινούνται και να περαιώνονται με ταχύτητα οι διαδικασίες κήρυξης της πτώχευσης, ρευστοποίησης και συλλογικής ικανοποίησης των πιστωτών.</a:t>
            </a:r>
            <a:endParaRPr lang="en-US" sz="1400" i="1" dirty="0"/>
          </a:p>
          <a:p>
            <a:pPr algn="just">
              <a:spcAft>
                <a:spcPts val="900"/>
              </a:spcAft>
            </a:pPr>
            <a:endParaRPr lang="en-US" sz="1400" dirty="0">
              <a:solidFill>
                <a:srgbClr val="000000"/>
              </a:solidFill>
            </a:endParaRPr>
          </a:p>
        </p:txBody>
      </p:sp>
      <p:sp>
        <p:nvSpPr>
          <p:cNvPr id="17" name="TextBox 21"/>
          <p:cNvSpPr txBox="1"/>
          <p:nvPr/>
        </p:nvSpPr>
        <p:spPr>
          <a:xfrm>
            <a:off x="325370" y="4550530"/>
            <a:ext cx="11245525" cy="2031530"/>
          </a:xfrm>
          <a:prstGeom prst="rect">
            <a:avLst/>
          </a:prstGeom>
          <a:solidFill>
            <a:schemeClr val="bg1">
              <a:lumMod val="95000"/>
            </a:schemeClr>
          </a:solidFill>
          <a:ln>
            <a:noFill/>
            <a:prstDash val="dash"/>
          </a:ln>
        </p:spPr>
        <p:txBody>
          <a:bodyPr wrap="square" lIns="180000" tIns="144000" rIns="72000" bIns="72000" rtlCol="0" anchor="t">
            <a:noAutofit/>
          </a:bodyPr>
          <a:lstStyle/>
          <a:p>
            <a:pPr algn="just">
              <a:spcAft>
                <a:spcPts val="600"/>
              </a:spcAft>
            </a:pPr>
            <a:r>
              <a:rPr lang="el-GR" sz="1400" b="1" i="1" dirty="0">
                <a:solidFill>
                  <a:schemeClr val="accent1">
                    <a:lumMod val="75000"/>
                  </a:schemeClr>
                </a:solidFill>
              </a:rPr>
              <a:t>4</a:t>
            </a:r>
            <a:r>
              <a:rPr lang="el-GR" sz="1400" b="1" i="1" baseline="30000" dirty="0">
                <a:solidFill>
                  <a:schemeClr val="accent1">
                    <a:lumMod val="75000"/>
                  </a:schemeClr>
                </a:solidFill>
              </a:rPr>
              <a:t>ον</a:t>
            </a:r>
            <a:r>
              <a:rPr lang="en-US" sz="1400" b="1" i="1" dirty="0">
                <a:solidFill>
                  <a:srgbClr val="C00000"/>
                </a:solidFill>
              </a:rPr>
              <a:t> </a:t>
            </a:r>
            <a:r>
              <a:rPr lang="el-GR" sz="1400" b="1" dirty="0">
                <a:solidFill>
                  <a:srgbClr val="C00000"/>
                </a:solidFill>
              </a:rPr>
              <a:t>Προβλέπεται η απαλλαγή των φυσικών προσώπων από τα υπόλοιπα των οφειλών, μετά τη συλλογική ικανοποίηση των πιστωτών, </a:t>
            </a:r>
            <a:r>
              <a:rPr lang="el-GR" sz="1400" b="1" dirty="0" smtClean="0">
                <a:solidFill>
                  <a:srgbClr val="C00000"/>
                </a:solidFill>
              </a:rPr>
              <a:t>κατόπιν κήρυξης </a:t>
            </a:r>
            <a:r>
              <a:rPr lang="el-GR" sz="1400" b="1" dirty="0">
                <a:solidFill>
                  <a:srgbClr val="C00000"/>
                </a:solidFill>
              </a:rPr>
              <a:t>της πτώχευσης</a:t>
            </a:r>
            <a:endParaRPr lang="en-US" sz="1400" dirty="0"/>
          </a:p>
          <a:p>
            <a:pPr algn="just">
              <a:spcAft>
                <a:spcPts val="600"/>
              </a:spcAft>
            </a:pPr>
            <a:r>
              <a:rPr lang="el-GR" sz="1400" i="1" dirty="0"/>
              <a:t>Η απαλλαγή αυτή επέρχεται εντός διαστήματος 1 έτους από την κήρυξη της πτώχευσης, εάν στη ρευστοποίηση περιλαμβάνεται η πρώτη κατοικία ή ουσιαστικά περιουσιακά στοιχεία. Σε όλες τις άλλες περιπτώσεις ο οφειλέτης απαλλάσσεται σε 3 έτη και επιπλέον οφείλει να συνεισφέρει με τα εισοδήματά του, τα οποία υπερβαίνουν τις εύλογες δαπάνες διαβίωσης, μέχρι να επέλθει η απαλλαγή τους. Η απαλλαγή αυτή είναι ανεξάρτητη από την ολοκλήρωση των εργασιών της πτώχευσης και επιτρέπει στον οφειλέτη να κάνει μια καινούργια αρχή. Θεσπίζονται επίσης σημαντικές δικλείδες ασφαλείας για τον εντοπισμό στρατηγικών κακοπληρωτών, για τους οποίους δεν επέρχεται η απαλλαγή, πέραν των λοιπών ποινικών και αστικών ευθυνών που υπέχουν.</a:t>
            </a:r>
            <a:endParaRPr lang="en-US" sz="1400" i="1" dirty="0"/>
          </a:p>
          <a:p>
            <a:r>
              <a:rPr lang="en-US" sz="1400" i="1" dirty="0">
                <a:solidFill>
                  <a:srgbClr val="000000"/>
                </a:solidFill>
              </a:rPr>
              <a:t>  . </a:t>
            </a:r>
            <a:endParaRPr lang="en-US" sz="1400" i="1" dirty="0"/>
          </a:p>
          <a:p>
            <a:r>
              <a:rPr lang="el-GR" sz="1400" dirty="0"/>
              <a:t> </a:t>
            </a:r>
            <a:endParaRPr lang="en-US" sz="1400" dirty="0"/>
          </a:p>
          <a:p>
            <a:pPr algn="just">
              <a:spcAft>
                <a:spcPts val="900"/>
              </a:spcAft>
            </a:pPr>
            <a:r>
              <a:rPr lang="en-US" sz="1400" dirty="0">
                <a:solidFill>
                  <a:srgbClr val="000000"/>
                </a:solidFill>
              </a:rPr>
              <a:t>. </a:t>
            </a:r>
          </a:p>
        </p:txBody>
      </p:sp>
      <p:sp>
        <p:nvSpPr>
          <p:cNvPr id="295940" name="Rectangle 4"/>
          <p:cNvSpPr>
            <a:spLocks noChangeArrowheads="1"/>
          </p:cNvSpPr>
          <p:nvPr/>
        </p:nvSpPr>
        <p:spPr bwMode="auto">
          <a:xfrm>
            <a:off x="0" y="43934"/>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860925" algn="l"/>
              </a:tabLst>
            </a:pPr>
            <a:endParaRPr kumimoji="0" lang="en-US" altLang="zh-CN" sz="1800" b="0" i="0" u="none" strike="noStrike" cap="none" normalizeH="0" baseline="0" dirty="0">
              <a:ln>
                <a:noFill/>
              </a:ln>
              <a:solidFill>
                <a:schemeClr val="tx1"/>
              </a:solidFill>
              <a:effectLst/>
              <a:latin typeface="Arial" pitchFamily="34" charset="0"/>
              <a:cs typeface="Arial" pitchFamily="34" charset="0"/>
            </a:endParaRPr>
          </a:p>
        </p:txBody>
      </p:sp>
      <p:sp>
        <p:nvSpPr>
          <p:cNvPr id="14" name="Google Shape;886;p92">
            <a:extLst>
              <a:ext uri="{FF2B5EF4-FFF2-40B4-BE49-F238E27FC236}">
                <a16:creationId xmlns="" xmlns:a16="http://schemas.microsoft.com/office/drawing/2014/main" id="{89EF56DB-EC28-41FA-B2B2-9BE5FFBB9E6F}"/>
              </a:ext>
            </a:extLst>
          </p:cNvPr>
          <p:cNvSpPr/>
          <p:nvPr/>
        </p:nvSpPr>
        <p:spPr>
          <a:xfrm rot="5400000">
            <a:off x="538509" y="1210791"/>
            <a:ext cx="371475" cy="206287"/>
          </a:xfrm>
          <a:prstGeom prst="triangle">
            <a:avLst>
              <a:gd name="adj" fmla="val 50000"/>
            </a:avLst>
          </a:prstGeom>
          <a:solidFill>
            <a:schemeClr val="accent1"/>
          </a:solidFill>
          <a:ln>
            <a:noFill/>
          </a:ln>
        </p:spPr>
        <p:txBody>
          <a:bodyPr spcFirstLastPara="1" wrap="square" lIns="74283" tIns="144000" rIns="74283" bIns="37131" anchor="ctr" anchorCtr="0">
            <a:noAutofit/>
          </a:bodyPr>
          <a:lstStyle/>
          <a:p>
            <a:pPr algn="ctr"/>
            <a:endParaRPr sz="1300">
              <a:solidFill>
                <a:schemeClr val="lt1"/>
              </a:solidFill>
              <a:latin typeface="Arial"/>
              <a:ea typeface="Arial"/>
              <a:cs typeface="Arial"/>
              <a:sym typeface="Arial"/>
            </a:endParaRPr>
          </a:p>
        </p:txBody>
      </p:sp>
    </p:spTree>
    <p:extLst>
      <p:ext uri="{BB962C8B-B14F-4D97-AF65-F5344CB8AC3E}">
        <p14:creationId xmlns:p14="http://schemas.microsoft.com/office/powerpoint/2010/main" val="3996600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47" name="think-cell Slide" r:id="rId6" imgW="360" imgH="360" progId="">
                  <p:embed/>
                </p:oleObj>
              </mc:Choice>
              <mc:Fallback>
                <p:oleObj name="think-cell Slide" r:id="rId6" imgW="360" imgH="36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l-GR" sz="2000" b="1" dirty="0" err="1">
              <a:solidFill>
                <a:schemeClr val="bg1"/>
              </a:solidFill>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2001328" y="275940"/>
            <a:ext cx="7962181" cy="52398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l-GR" sz="2000" b="1" dirty="0">
                <a:latin typeface="+mn-lt"/>
              </a:rPr>
              <a:t>Νέο θεσμικό πλαίσιο</a:t>
            </a:r>
            <a:r>
              <a:rPr lang="en-US" sz="2000" b="1" dirty="0">
                <a:latin typeface="+mn-lt"/>
              </a:rPr>
              <a:t>: </a:t>
            </a:r>
            <a:r>
              <a:rPr lang="el-GR" sz="2000" b="1" dirty="0">
                <a:latin typeface="+mn-lt"/>
              </a:rPr>
              <a:t>Κώδικας Διευθέτησης Οφειλών και Παροχής </a:t>
            </a:r>
            <a:r>
              <a:rPr lang="el-GR" sz="2000" b="1" dirty="0"/>
              <a:t>2</a:t>
            </a:r>
            <a:r>
              <a:rPr lang="el-GR" sz="2000" b="1" baseline="30000" dirty="0"/>
              <a:t>ης</a:t>
            </a:r>
            <a:r>
              <a:rPr lang="el-GR" sz="2000" b="1" dirty="0"/>
              <a:t> </a:t>
            </a:r>
            <a:r>
              <a:rPr lang="el-GR" sz="2000" b="1" dirty="0">
                <a:latin typeface="+mn-lt"/>
              </a:rPr>
              <a:t>Ευκαιρίας</a:t>
            </a:r>
            <a:endParaRPr lang="el-GR" sz="2000" b="1" i="0" dirty="0">
              <a:latin typeface="+mn-lt"/>
            </a:endParaRPr>
          </a:p>
        </p:txBody>
      </p:sp>
      <p:sp>
        <p:nvSpPr>
          <p:cNvPr id="3" name="Slide Number Placeholder 2"/>
          <p:cNvSpPr>
            <a:spLocks noGrp="1"/>
          </p:cNvSpPr>
          <p:nvPr>
            <p:ph type="sldNum" sz="quarter" idx="18"/>
          </p:nvPr>
        </p:nvSpPr>
        <p:spPr>
          <a:xfrm>
            <a:off x="9160295" y="6347729"/>
            <a:ext cx="2844800" cy="365125"/>
          </a:xfrm>
        </p:spPr>
        <p:txBody>
          <a:bodyPr/>
          <a:lstStyle/>
          <a:p>
            <a:r>
              <a:rPr lang="el-GR" dirty="0">
                <a:solidFill>
                  <a:srgbClr val="000000"/>
                </a:solidFill>
              </a:rPr>
              <a:t>5</a:t>
            </a:r>
            <a:endParaRPr lang="en-US" dirty="0">
              <a:solidFill>
                <a:srgbClr val="000000"/>
              </a:solidFill>
            </a:endParaRPr>
          </a:p>
        </p:txBody>
      </p:sp>
      <p:sp>
        <p:nvSpPr>
          <p:cNvPr id="13" name="TextBox 12">
            <a:extLst>
              <a:ext uri="{FF2B5EF4-FFF2-40B4-BE49-F238E27FC236}">
                <a16:creationId xmlns="" xmlns:a16="http://schemas.microsoft.com/office/drawing/2014/main" id="{8B86FC1B-444C-4359-AEE1-1B7702CF2A86}"/>
              </a:ext>
            </a:extLst>
          </p:cNvPr>
          <p:cNvSpPr txBox="1"/>
          <p:nvPr/>
        </p:nvSpPr>
        <p:spPr>
          <a:xfrm>
            <a:off x="431764" y="1215639"/>
            <a:ext cx="6598765" cy="307158"/>
          </a:xfrm>
          <a:prstGeom prst="rect">
            <a:avLst/>
          </a:prstGeom>
          <a:noFill/>
        </p:spPr>
        <p:txBody>
          <a:bodyPr wrap="square" lIns="72000" tIns="72000" rIns="72000" bIns="72000" rtlCol="0" anchor="t">
            <a:noAutofit/>
          </a:bodyPr>
          <a:lstStyle/>
          <a:p>
            <a:pPr>
              <a:spcAft>
                <a:spcPts val="900"/>
              </a:spcAft>
            </a:pPr>
            <a:r>
              <a:rPr lang="en-US" sz="1400" b="1" dirty="0">
                <a:solidFill>
                  <a:srgbClr val="000000"/>
                </a:solidFill>
              </a:rPr>
              <a:t> </a:t>
            </a:r>
            <a:r>
              <a:rPr lang="el-GR" sz="1400" b="1" dirty="0">
                <a:solidFill>
                  <a:srgbClr val="000000"/>
                </a:solidFill>
              </a:rPr>
              <a:t> </a:t>
            </a:r>
            <a:endParaRPr lang="en-US" sz="1400" b="1" dirty="0">
              <a:solidFill>
                <a:srgbClr val="000000"/>
              </a:solidFill>
            </a:endParaRPr>
          </a:p>
        </p:txBody>
      </p:sp>
      <p:sp>
        <p:nvSpPr>
          <p:cNvPr id="15" name="14 - Ορθογώνιο"/>
          <p:cNvSpPr/>
          <p:nvPr/>
        </p:nvSpPr>
        <p:spPr>
          <a:xfrm>
            <a:off x="618167" y="1096357"/>
            <a:ext cx="4219681" cy="369332"/>
          </a:xfrm>
          <a:prstGeom prst="rect">
            <a:avLst/>
          </a:prstGeom>
        </p:spPr>
        <p:txBody>
          <a:bodyPr wrap="none">
            <a:spAutoFit/>
          </a:bodyPr>
          <a:lstStyle/>
          <a:p>
            <a:r>
              <a:rPr lang="el-GR" b="1" u="sng" dirty="0">
                <a:solidFill>
                  <a:srgbClr val="000000"/>
                </a:solidFill>
              </a:rPr>
              <a:t>Καινοτομίες του νέου θεσμικού πλαισίου</a:t>
            </a:r>
            <a:r>
              <a:rPr lang="en-US" b="1" u="sng" dirty="0">
                <a:solidFill>
                  <a:srgbClr val="000000"/>
                </a:solidFill>
              </a:rPr>
              <a:t>:</a:t>
            </a:r>
            <a:endParaRPr lang="en-US" dirty="0"/>
          </a:p>
        </p:txBody>
      </p:sp>
      <p:sp>
        <p:nvSpPr>
          <p:cNvPr id="17" name="TextBox 21"/>
          <p:cNvSpPr txBox="1"/>
          <p:nvPr/>
        </p:nvSpPr>
        <p:spPr>
          <a:xfrm>
            <a:off x="307028" y="4460824"/>
            <a:ext cx="11453206" cy="2183380"/>
          </a:xfrm>
          <a:prstGeom prst="rect">
            <a:avLst/>
          </a:prstGeom>
          <a:solidFill>
            <a:schemeClr val="bg1">
              <a:lumMod val="95000"/>
            </a:schemeClr>
          </a:solidFill>
          <a:ln>
            <a:noFill/>
            <a:prstDash val="dash"/>
          </a:ln>
        </p:spPr>
        <p:txBody>
          <a:bodyPr wrap="square" lIns="180000" tIns="144000" rIns="72000" bIns="72000" rtlCol="0" anchor="t">
            <a:noAutofit/>
          </a:bodyPr>
          <a:lstStyle/>
          <a:p>
            <a:pPr>
              <a:spcAft>
                <a:spcPts val="600"/>
              </a:spcAft>
            </a:pPr>
            <a:r>
              <a:rPr lang="el-GR" sz="1400" b="1" i="1" dirty="0">
                <a:solidFill>
                  <a:schemeClr val="accent1">
                    <a:lumMod val="75000"/>
                  </a:schemeClr>
                </a:solidFill>
              </a:rPr>
              <a:t>6</a:t>
            </a:r>
            <a:r>
              <a:rPr lang="el-GR" sz="1400" b="1" i="1" baseline="30000" dirty="0">
                <a:solidFill>
                  <a:schemeClr val="accent1">
                    <a:lumMod val="75000"/>
                  </a:schemeClr>
                </a:solidFill>
              </a:rPr>
              <a:t>ον </a:t>
            </a:r>
            <a:r>
              <a:rPr lang="en-US" sz="1400" b="1" i="1" baseline="30000" dirty="0">
                <a:solidFill>
                  <a:schemeClr val="accent1">
                    <a:lumMod val="75000"/>
                  </a:schemeClr>
                </a:solidFill>
              </a:rPr>
              <a:t> </a:t>
            </a:r>
            <a:r>
              <a:rPr lang="el-GR" sz="1400" b="1" dirty="0">
                <a:solidFill>
                  <a:srgbClr val="C00000"/>
                </a:solidFill>
              </a:rPr>
              <a:t>Στο πλαίσιο της αναδιάρθρωσης, οι επιχειρήσεις δύνανται να προσφύγουν στη διαδικασία της εξυγίανσης, της οποίας το πλαίσιο εκσυγχρονίζεται, κατ’ εφαρμογή της Οδηγίας 1023/2019</a:t>
            </a:r>
            <a:endParaRPr lang="en-US" sz="1400" dirty="0"/>
          </a:p>
          <a:p>
            <a:pPr algn="just">
              <a:spcAft>
                <a:spcPts val="600"/>
              </a:spcAft>
            </a:pPr>
            <a:r>
              <a:rPr lang="el-GR" sz="1400" i="1" dirty="0"/>
              <a:t>Απαιτείται η συναίνεση 2 κατηγοριών πιστωτών, αυτών που έχουν εμπράγματες εξασφαλίσεις και των υπολοίπων πιστωτών, σε ποσοστό 50% της κάθε κατηγορίας. Ωστόσο, η επιτευχθείσα με τον τρόπο αυτό συμφωνία, επικυρώνεται από το δικαστήριο, μόνον εάν συναινέσει ποσοστό 60% πιστωτών όλων των κατηγοριών, οπότε στην περίπτωση αυτή επέρχεται και αναστολή των καταδιωκτικών μέτρων των ενέγγυων πιστωτών. Οι πιστωτές που μειοψήφησαν δεσμεύονται από τη συμφωνία, εφόσον ικανοποιείται η βασική αρχή της μη χειροτέρευσης της θέσης και της ίσης μεταχείρισης των πιστωτών που ανήκουν στην ίδια κατηγορία (εκτός εάν συντρέχουν σοβαροί εμπορικοί ή κοινωνικοί λόγοι). Σημαντικό επίσης είναι ότι τα </a:t>
            </a:r>
            <a:r>
              <a:rPr lang="el-GR" sz="1400" i="1" u="sng" dirty="0"/>
              <a:t>δικαιώματα των εργαζομένων δεν επηρεάζονται </a:t>
            </a:r>
            <a:r>
              <a:rPr lang="el-GR" sz="1400" i="1" dirty="0"/>
              <a:t>από τη συμφωνία εξυγίανσης και οι απαιτήσεις τους δεν καταλαμβάνονται από αναστολή καταδιωκτικών μέτρων.</a:t>
            </a:r>
            <a:endParaRPr lang="en-US" sz="1400" i="1" dirty="0"/>
          </a:p>
          <a:p>
            <a:r>
              <a:rPr lang="el-GR" sz="1400" dirty="0"/>
              <a:t> </a:t>
            </a:r>
            <a:endParaRPr lang="en-US" sz="1400" dirty="0"/>
          </a:p>
          <a:p>
            <a:pPr algn="just">
              <a:spcAft>
                <a:spcPts val="900"/>
              </a:spcAft>
            </a:pPr>
            <a:r>
              <a:rPr lang="en-US" sz="1400" dirty="0">
                <a:solidFill>
                  <a:srgbClr val="000000"/>
                </a:solidFill>
              </a:rPr>
              <a:t>. </a:t>
            </a:r>
          </a:p>
        </p:txBody>
      </p:sp>
      <p:sp>
        <p:nvSpPr>
          <p:cNvPr id="295940" name="Rectangle 4"/>
          <p:cNvSpPr>
            <a:spLocks noChangeArrowheads="1"/>
          </p:cNvSpPr>
          <p:nvPr/>
        </p:nvSpPr>
        <p:spPr bwMode="auto">
          <a:xfrm>
            <a:off x="0" y="43934"/>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860925" algn="l"/>
              </a:tabLst>
            </a:pPr>
            <a:endParaRPr kumimoji="0" lang="en-US" altLang="zh-CN" sz="1800" b="0" i="0" u="none" strike="noStrike" cap="none" normalizeH="0" baseline="0" dirty="0">
              <a:ln>
                <a:noFill/>
              </a:ln>
              <a:solidFill>
                <a:schemeClr val="tx1"/>
              </a:solidFill>
              <a:effectLst/>
              <a:latin typeface="Arial" pitchFamily="34" charset="0"/>
              <a:cs typeface="Arial" pitchFamily="34" charset="0"/>
            </a:endParaRPr>
          </a:p>
        </p:txBody>
      </p:sp>
      <p:sp>
        <p:nvSpPr>
          <p:cNvPr id="21" name="Google Shape;886;p92">
            <a:extLst>
              <a:ext uri="{FF2B5EF4-FFF2-40B4-BE49-F238E27FC236}">
                <a16:creationId xmlns="" xmlns:a16="http://schemas.microsoft.com/office/drawing/2014/main" id="{89EF56DB-EC28-41FA-B2B2-9BE5FFBB9E6F}"/>
              </a:ext>
            </a:extLst>
          </p:cNvPr>
          <p:cNvSpPr/>
          <p:nvPr/>
        </p:nvSpPr>
        <p:spPr>
          <a:xfrm rot="5400000">
            <a:off x="365980" y="1193538"/>
            <a:ext cx="371475" cy="206287"/>
          </a:xfrm>
          <a:prstGeom prst="triangle">
            <a:avLst>
              <a:gd name="adj" fmla="val 50000"/>
            </a:avLst>
          </a:prstGeom>
          <a:solidFill>
            <a:schemeClr val="accent1"/>
          </a:solidFill>
          <a:ln>
            <a:noFill/>
          </a:ln>
        </p:spPr>
        <p:txBody>
          <a:bodyPr spcFirstLastPara="1" wrap="square" lIns="74283" tIns="144000" rIns="74283" bIns="37131" anchor="ctr" anchorCtr="0">
            <a:noAutofit/>
          </a:bodyPr>
          <a:lstStyle/>
          <a:p>
            <a:pPr algn="ctr"/>
            <a:endParaRPr sz="1300">
              <a:solidFill>
                <a:schemeClr val="lt1"/>
              </a:solidFill>
              <a:latin typeface="Arial"/>
              <a:ea typeface="Arial"/>
              <a:cs typeface="Arial"/>
              <a:sym typeface="Arial"/>
            </a:endParaRPr>
          </a:p>
        </p:txBody>
      </p:sp>
      <p:sp>
        <p:nvSpPr>
          <p:cNvPr id="4" name="TextBox 21">
            <a:extLst>
              <a:ext uri="{FF2B5EF4-FFF2-40B4-BE49-F238E27FC236}">
                <a16:creationId xmlns="" xmlns:a16="http://schemas.microsoft.com/office/drawing/2014/main" id="{3255D8FF-8531-4B5A-8805-F834C22860A5}"/>
              </a:ext>
            </a:extLst>
          </p:cNvPr>
          <p:cNvSpPr txBox="1"/>
          <p:nvPr/>
        </p:nvSpPr>
        <p:spPr>
          <a:xfrm>
            <a:off x="332685" y="1601701"/>
            <a:ext cx="11427549" cy="2670471"/>
          </a:xfrm>
          <a:prstGeom prst="rect">
            <a:avLst/>
          </a:prstGeom>
          <a:solidFill>
            <a:schemeClr val="bg1">
              <a:lumMod val="95000"/>
            </a:schemeClr>
          </a:solidFill>
          <a:ln>
            <a:noFill/>
            <a:prstDash val="dash"/>
          </a:ln>
        </p:spPr>
        <p:txBody>
          <a:bodyPr wrap="square" lIns="180000" tIns="144000" rIns="72000" bIns="72000" rtlCol="0" anchor="t">
            <a:noAutofit/>
          </a:bodyPr>
          <a:lstStyle/>
          <a:p>
            <a:pPr algn="just">
              <a:spcAft>
                <a:spcPts val="600"/>
              </a:spcAft>
            </a:pPr>
            <a:r>
              <a:rPr lang="en-US" sz="1400" b="1" dirty="0">
                <a:solidFill>
                  <a:schemeClr val="accent1">
                    <a:lumMod val="75000"/>
                  </a:schemeClr>
                </a:solidFill>
              </a:rPr>
              <a:t>5</a:t>
            </a:r>
            <a:r>
              <a:rPr lang="el-GR" sz="1400" b="1" baseline="30000" dirty="0">
                <a:solidFill>
                  <a:schemeClr val="accent1">
                    <a:lumMod val="75000"/>
                  </a:schemeClr>
                </a:solidFill>
              </a:rPr>
              <a:t>ον </a:t>
            </a:r>
            <a:r>
              <a:rPr lang="el-GR" sz="1400" b="1" dirty="0">
                <a:solidFill>
                  <a:srgbClr val="C00000"/>
                </a:solidFill>
              </a:rPr>
              <a:t>Εισάγονται σημαντικές πρόνοιες για ευάλωτες κοινωνικά ομάδες, τόσο στο επίπεδο της προληπτικής αναδιάρθρωσης των οφειλών όσο και στο επίπεδο της ρευστοποίησης</a:t>
            </a:r>
            <a:r>
              <a:rPr lang="el-GR" sz="1400" dirty="0">
                <a:solidFill>
                  <a:srgbClr val="C00000"/>
                </a:solidFill>
              </a:rPr>
              <a:t> </a:t>
            </a:r>
            <a:endParaRPr lang="en-US" sz="1400" dirty="0">
              <a:solidFill>
                <a:srgbClr val="C00000"/>
              </a:solidFill>
            </a:endParaRPr>
          </a:p>
          <a:p>
            <a:pPr algn="just">
              <a:spcAft>
                <a:spcPts val="600"/>
              </a:spcAft>
            </a:pPr>
            <a:r>
              <a:rPr lang="el-GR" sz="1400" i="1" dirty="0"/>
              <a:t>Πιο συγκριμένα, στο επίπεδο της προληπτικής αναδιάρθρωσης, προβλέπεται η Κρατική επιδότηση δανείου 1</a:t>
            </a:r>
            <a:r>
              <a:rPr lang="el-GR" sz="1400" i="1" baseline="30000" dirty="0"/>
              <a:t>ης</a:t>
            </a:r>
            <a:r>
              <a:rPr lang="el-GR" sz="1400" i="1" dirty="0"/>
              <a:t> κατοικίας, με σκοπό την έμπρακτη στήριξη στην αποπληρωμή της επιτευχθείσας συνολικής ρύθμισης οφειλών. Στο επίπεδο της συλλογικής ικανοποίησης των πιστωτών, παρέχεται ουσιαστική στήριξη, μέσω της δημιουργίας ενός ιδιωτικού φορέα για την απόκτηση των ακινήτων, ο οποίος θα επιλεγεί από το κράτος, μέσω διαγωνιστικής διαδικασίας. Ο εν λόγω φορέας θα καλείται να αποκτήσει το ακίνητο που συνιστά την 1</a:t>
            </a:r>
            <a:r>
              <a:rPr lang="el-GR" sz="1400" i="1" baseline="30000" dirty="0"/>
              <a:t>η</a:t>
            </a:r>
            <a:r>
              <a:rPr lang="el-GR" sz="1400" i="1" dirty="0"/>
              <a:t> κατοικία ευάλωτων κοινωνικά ομάδων, η οποία έχει δρομολογηθεί σε διαδικασία πλειστηριασμού, κατόπιν κήρυξης πτώχευσης ή αναγκαστικής εκτέλεσης. Στόχος είναι να διασφαλιστεί η παραμονή τους σε αυτό - κατόπιν της καταβολής μισθώματος - και να αποφευχθεί η έξωση, που θα επερχόταν εάν αποκτούσε κάποιος τρίτος το ακίνητο, καθώς και να προσφέρει τη δυνατότητα </a:t>
            </a:r>
            <a:r>
              <a:rPr lang="el-GR" sz="1400" i="1" dirty="0" err="1"/>
              <a:t>επαναπόκτησης</a:t>
            </a:r>
            <a:r>
              <a:rPr lang="el-GR" sz="1400" i="1" dirty="0"/>
              <a:t> του ακινήτου από τον οφειλέτη στο μέλλον. Για την απόκτηση καταβάλλεται η εμπορική αξία του ακινήτου από το φορέα προς τους πιστωτές, ενώ παράλληλα ο οφειλέτης θα καταβάλλει μίσθωμα, με ταυτόχρονη δυνατότητα άσκησης δικαιώματος επαναγοράς του ακινήτου του εντός δώδεκα ετών, εφόσον ο ίδιος το επιθυμεί. </a:t>
            </a:r>
            <a:endParaRPr lang="en-US" sz="1400" i="1" dirty="0"/>
          </a:p>
        </p:txBody>
      </p:sp>
    </p:spTree>
    <p:extLst>
      <p:ext uri="{BB962C8B-B14F-4D97-AF65-F5344CB8AC3E}">
        <p14:creationId xmlns:p14="http://schemas.microsoft.com/office/powerpoint/2010/main" val="2878556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1" name="think-cell Slide" r:id="rId6" imgW="360" imgH="360" progId="">
                  <p:embed/>
                </p:oleObj>
              </mc:Choice>
              <mc:Fallback>
                <p:oleObj name="think-cell Slide" r:id="rId6" imgW="360" imgH="36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l-GR" sz="2000" b="1" dirty="0" err="1">
              <a:solidFill>
                <a:schemeClr val="bg1"/>
              </a:solidFill>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2001328" y="275940"/>
            <a:ext cx="7962181" cy="52398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l-GR" sz="2000" b="1" dirty="0">
                <a:latin typeface="+mn-lt"/>
              </a:rPr>
              <a:t>Νέο θεσμικό πλαίσιο</a:t>
            </a:r>
            <a:r>
              <a:rPr lang="en-US" sz="2000" b="1" dirty="0">
                <a:latin typeface="+mn-lt"/>
              </a:rPr>
              <a:t>: </a:t>
            </a:r>
            <a:r>
              <a:rPr lang="el-GR" sz="2000" b="1" dirty="0">
                <a:latin typeface="+mn-lt"/>
              </a:rPr>
              <a:t>Κώδικας Διευθέτησης Οφειλών και Παροχής </a:t>
            </a:r>
            <a:r>
              <a:rPr lang="el-GR" sz="2000" b="1" dirty="0"/>
              <a:t>2</a:t>
            </a:r>
            <a:r>
              <a:rPr lang="el-GR" sz="2000" b="1" baseline="30000" dirty="0"/>
              <a:t>ης</a:t>
            </a:r>
            <a:r>
              <a:rPr lang="el-GR" sz="2000" b="1" dirty="0"/>
              <a:t> </a:t>
            </a:r>
            <a:r>
              <a:rPr lang="el-GR" sz="2000" b="1" dirty="0">
                <a:latin typeface="+mn-lt"/>
              </a:rPr>
              <a:t>Ευκαιρίας</a:t>
            </a:r>
            <a:endParaRPr lang="el-GR" sz="2000" b="1" i="0" dirty="0">
              <a:latin typeface="+mn-lt"/>
            </a:endParaRPr>
          </a:p>
        </p:txBody>
      </p:sp>
      <p:sp>
        <p:nvSpPr>
          <p:cNvPr id="3" name="Slide Number Placeholder 2"/>
          <p:cNvSpPr>
            <a:spLocks noGrp="1"/>
          </p:cNvSpPr>
          <p:nvPr>
            <p:ph type="sldNum" sz="quarter" idx="18"/>
          </p:nvPr>
        </p:nvSpPr>
        <p:spPr>
          <a:xfrm>
            <a:off x="9160295" y="6347729"/>
            <a:ext cx="2844800" cy="365125"/>
          </a:xfrm>
        </p:spPr>
        <p:txBody>
          <a:bodyPr/>
          <a:lstStyle/>
          <a:p>
            <a:r>
              <a:rPr lang="el-GR" dirty="0">
                <a:solidFill>
                  <a:srgbClr val="000000"/>
                </a:solidFill>
              </a:rPr>
              <a:t>6</a:t>
            </a:r>
            <a:endParaRPr lang="en-US" dirty="0">
              <a:solidFill>
                <a:srgbClr val="000000"/>
              </a:solidFill>
            </a:endParaRPr>
          </a:p>
        </p:txBody>
      </p:sp>
      <p:sp>
        <p:nvSpPr>
          <p:cNvPr id="13" name="TextBox 12">
            <a:extLst>
              <a:ext uri="{FF2B5EF4-FFF2-40B4-BE49-F238E27FC236}">
                <a16:creationId xmlns="" xmlns:a16="http://schemas.microsoft.com/office/drawing/2014/main" id="{8B86FC1B-444C-4359-AEE1-1B7702CF2A86}"/>
              </a:ext>
            </a:extLst>
          </p:cNvPr>
          <p:cNvSpPr txBox="1"/>
          <p:nvPr/>
        </p:nvSpPr>
        <p:spPr>
          <a:xfrm>
            <a:off x="431764" y="1215639"/>
            <a:ext cx="6598765" cy="307158"/>
          </a:xfrm>
          <a:prstGeom prst="rect">
            <a:avLst/>
          </a:prstGeom>
          <a:noFill/>
        </p:spPr>
        <p:txBody>
          <a:bodyPr wrap="square" lIns="72000" tIns="72000" rIns="72000" bIns="72000" rtlCol="0" anchor="t">
            <a:noAutofit/>
          </a:bodyPr>
          <a:lstStyle/>
          <a:p>
            <a:pPr>
              <a:spcAft>
                <a:spcPts val="900"/>
              </a:spcAft>
            </a:pPr>
            <a:r>
              <a:rPr lang="en-US" sz="1400" b="1" dirty="0">
                <a:solidFill>
                  <a:srgbClr val="000000"/>
                </a:solidFill>
              </a:rPr>
              <a:t> </a:t>
            </a:r>
            <a:r>
              <a:rPr lang="el-GR" sz="1400" b="1" dirty="0">
                <a:solidFill>
                  <a:srgbClr val="000000"/>
                </a:solidFill>
              </a:rPr>
              <a:t> </a:t>
            </a:r>
            <a:endParaRPr lang="en-US" sz="1400" b="1" dirty="0">
              <a:solidFill>
                <a:srgbClr val="000000"/>
              </a:solidFill>
            </a:endParaRPr>
          </a:p>
        </p:txBody>
      </p:sp>
      <p:sp>
        <p:nvSpPr>
          <p:cNvPr id="15" name="14 - Ορθογώνιο"/>
          <p:cNvSpPr/>
          <p:nvPr/>
        </p:nvSpPr>
        <p:spPr>
          <a:xfrm>
            <a:off x="618167" y="1096357"/>
            <a:ext cx="4219681" cy="369332"/>
          </a:xfrm>
          <a:prstGeom prst="rect">
            <a:avLst/>
          </a:prstGeom>
        </p:spPr>
        <p:txBody>
          <a:bodyPr wrap="none">
            <a:spAutoFit/>
          </a:bodyPr>
          <a:lstStyle/>
          <a:p>
            <a:r>
              <a:rPr lang="el-GR" b="1" u="sng" dirty="0">
                <a:solidFill>
                  <a:srgbClr val="000000"/>
                </a:solidFill>
              </a:rPr>
              <a:t>Καινοτομίες του νέου θεσμικού πλαισίου</a:t>
            </a:r>
            <a:r>
              <a:rPr lang="en-US" b="1" u="sng" dirty="0">
                <a:solidFill>
                  <a:srgbClr val="000000"/>
                </a:solidFill>
              </a:rPr>
              <a:t>:</a:t>
            </a:r>
            <a:endParaRPr lang="en-US" dirty="0"/>
          </a:p>
        </p:txBody>
      </p:sp>
      <p:sp>
        <p:nvSpPr>
          <p:cNvPr id="17" name="TextBox 21"/>
          <p:cNvSpPr txBox="1"/>
          <p:nvPr/>
        </p:nvSpPr>
        <p:spPr>
          <a:xfrm>
            <a:off x="332686" y="3215890"/>
            <a:ext cx="11453206" cy="1221219"/>
          </a:xfrm>
          <a:prstGeom prst="rect">
            <a:avLst/>
          </a:prstGeom>
          <a:solidFill>
            <a:schemeClr val="bg1">
              <a:lumMod val="95000"/>
            </a:schemeClr>
          </a:solidFill>
          <a:ln>
            <a:noFill/>
            <a:prstDash val="dash"/>
          </a:ln>
        </p:spPr>
        <p:txBody>
          <a:bodyPr wrap="square" lIns="180000" tIns="144000" rIns="72000" bIns="72000" rtlCol="0" anchor="t">
            <a:noAutofit/>
          </a:bodyPr>
          <a:lstStyle/>
          <a:p>
            <a:pPr>
              <a:spcAft>
                <a:spcPts val="600"/>
              </a:spcAft>
            </a:pPr>
            <a:r>
              <a:rPr lang="el-GR" sz="1400" b="1" i="1" dirty="0">
                <a:solidFill>
                  <a:schemeClr val="accent1">
                    <a:lumMod val="75000"/>
                  </a:schemeClr>
                </a:solidFill>
              </a:rPr>
              <a:t>8</a:t>
            </a:r>
            <a:r>
              <a:rPr lang="el-GR" sz="1400" b="1" i="1" baseline="30000" dirty="0">
                <a:solidFill>
                  <a:schemeClr val="accent1">
                    <a:lumMod val="75000"/>
                  </a:schemeClr>
                </a:solidFill>
              </a:rPr>
              <a:t>ον </a:t>
            </a:r>
            <a:r>
              <a:rPr lang="en-US" sz="1400" b="1" i="1" baseline="30000" dirty="0">
                <a:solidFill>
                  <a:schemeClr val="accent1">
                    <a:lumMod val="75000"/>
                  </a:schemeClr>
                </a:solidFill>
              </a:rPr>
              <a:t> </a:t>
            </a:r>
            <a:r>
              <a:rPr lang="el-GR" sz="1400" b="1" dirty="0">
                <a:solidFill>
                  <a:srgbClr val="C00000"/>
                </a:solidFill>
              </a:rPr>
              <a:t>Παρέχεται λύση στα μη εξυπηρετούμενα δάνεια</a:t>
            </a:r>
            <a:endParaRPr lang="en-US" sz="1400" dirty="0"/>
          </a:p>
          <a:p>
            <a:pPr algn="just">
              <a:spcAft>
                <a:spcPts val="600"/>
              </a:spcAft>
            </a:pPr>
            <a:r>
              <a:rPr lang="el-GR" sz="1400" i="1" dirty="0"/>
              <a:t>Με τη συνολική ρύθμιση των οφειλών, παρέχεται και λύση ρύθμισης για τα μη εξυπηρετούμενα δάνεια, η οποία θα είναι βιώσιμη για τον οφειλέτη και ταυτόχρονα θα συμβάλλει στην εκκαθάριση των χαρτοφυλακίων των τραπεζών, έτσι ώστε οι τράπεζες να μπορούν να συμβάλλουν καθοριστικά στη χρηματοδότηση της οικονομίας, μέσω χορήγησης νέων δανείων. </a:t>
            </a:r>
            <a:endParaRPr lang="en-US" sz="1400" i="1" dirty="0"/>
          </a:p>
        </p:txBody>
      </p:sp>
      <p:sp>
        <p:nvSpPr>
          <p:cNvPr id="295940" name="Rectangle 4"/>
          <p:cNvSpPr>
            <a:spLocks noChangeArrowheads="1"/>
          </p:cNvSpPr>
          <p:nvPr/>
        </p:nvSpPr>
        <p:spPr bwMode="auto">
          <a:xfrm>
            <a:off x="0" y="43934"/>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860925" algn="l"/>
              </a:tabLst>
            </a:pPr>
            <a:endParaRPr kumimoji="0" lang="en-US" altLang="zh-CN" sz="1800" b="0" i="0" u="none" strike="noStrike" cap="none" normalizeH="0" baseline="0" dirty="0">
              <a:ln>
                <a:noFill/>
              </a:ln>
              <a:solidFill>
                <a:schemeClr val="tx1"/>
              </a:solidFill>
              <a:effectLst/>
              <a:latin typeface="Arial" pitchFamily="34" charset="0"/>
              <a:cs typeface="Arial" pitchFamily="34" charset="0"/>
            </a:endParaRPr>
          </a:p>
        </p:txBody>
      </p:sp>
      <p:sp>
        <p:nvSpPr>
          <p:cNvPr id="21" name="Google Shape;886;p92">
            <a:extLst>
              <a:ext uri="{FF2B5EF4-FFF2-40B4-BE49-F238E27FC236}">
                <a16:creationId xmlns="" xmlns:a16="http://schemas.microsoft.com/office/drawing/2014/main" id="{89EF56DB-EC28-41FA-B2B2-9BE5FFBB9E6F}"/>
              </a:ext>
            </a:extLst>
          </p:cNvPr>
          <p:cNvSpPr/>
          <p:nvPr/>
        </p:nvSpPr>
        <p:spPr>
          <a:xfrm rot="5400000">
            <a:off x="365980" y="1193538"/>
            <a:ext cx="371475" cy="206287"/>
          </a:xfrm>
          <a:prstGeom prst="triangle">
            <a:avLst>
              <a:gd name="adj" fmla="val 50000"/>
            </a:avLst>
          </a:prstGeom>
          <a:solidFill>
            <a:schemeClr val="accent1"/>
          </a:solidFill>
          <a:ln>
            <a:noFill/>
          </a:ln>
        </p:spPr>
        <p:txBody>
          <a:bodyPr spcFirstLastPara="1" wrap="square" lIns="74283" tIns="144000" rIns="74283" bIns="37131" anchor="ctr" anchorCtr="0">
            <a:noAutofit/>
          </a:bodyPr>
          <a:lstStyle/>
          <a:p>
            <a:pPr algn="ctr"/>
            <a:endParaRPr sz="1300">
              <a:solidFill>
                <a:schemeClr val="lt1"/>
              </a:solidFill>
              <a:latin typeface="Arial"/>
              <a:ea typeface="Arial"/>
              <a:cs typeface="Arial"/>
              <a:sym typeface="Arial"/>
            </a:endParaRPr>
          </a:p>
        </p:txBody>
      </p:sp>
      <p:sp>
        <p:nvSpPr>
          <p:cNvPr id="4" name="TextBox 21">
            <a:extLst>
              <a:ext uri="{FF2B5EF4-FFF2-40B4-BE49-F238E27FC236}">
                <a16:creationId xmlns="" xmlns:a16="http://schemas.microsoft.com/office/drawing/2014/main" id="{3255D8FF-8531-4B5A-8805-F834C22860A5}"/>
              </a:ext>
            </a:extLst>
          </p:cNvPr>
          <p:cNvSpPr txBox="1"/>
          <p:nvPr/>
        </p:nvSpPr>
        <p:spPr>
          <a:xfrm>
            <a:off x="332686" y="1601702"/>
            <a:ext cx="11453206" cy="1147268"/>
          </a:xfrm>
          <a:prstGeom prst="rect">
            <a:avLst/>
          </a:prstGeom>
          <a:solidFill>
            <a:schemeClr val="bg1">
              <a:lumMod val="95000"/>
            </a:schemeClr>
          </a:solidFill>
          <a:ln>
            <a:noFill/>
            <a:prstDash val="dash"/>
          </a:ln>
        </p:spPr>
        <p:txBody>
          <a:bodyPr wrap="square" lIns="180000" tIns="144000" rIns="72000" bIns="72000" rtlCol="0" anchor="t">
            <a:noAutofit/>
          </a:bodyPr>
          <a:lstStyle/>
          <a:p>
            <a:pPr algn="just">
              <a:spcAft>
                <a:spcPts val="600"/>
              </a:spcAft>
            </a:pPr>
            <a:r>
              <a:rPr lang="el-GR" sz="1400" b="1" dirty="0">
                <a:solidFill>
                  <a:schemeClr val="accent1">
                    <a:lumMod val="75000"/>
                  </a:schemeClr>
                </a:solidFill>
              </a:rPr>
              <a:t>7</a:t>
            </a:r>
            <a:r>
              <a:rPr lang="el-GR" sz="1400" b="1" baseline="30000" dirty="0">
                <a:solidFill>
                  <a:schemeClr val="accent1">
                    <a:lumMod val="75000"/>
                  </a:schemeClr>
                </a:solidFill>
              </a:rPr>
              <a:t>ον </a:t>
            </a:r>
            <a:r>
              <a:rPr lang="el-GR" sz="1400" b="1" dirty="0">
                <a:solidFill>
                  <a:srgbClr val="C00000"/>
                </a:solidFill>
              </a:rPr>
              <a:t>Αξιοποιούνται οι παραγωγικές μονάδες της χώρας</a:t>
            </a:r>
            <a:endParaRPr lang="en-US" sz="1400" dirty="0">
              <a:solidFill>
                <a:srgbClr val="C00000"/>
              </a:solidFill>
            </a:endParaRPr>
          </a:p>
          <a:p>
            <a:pPr algn="just">
              <a:spcAft>
                <a:spcPts val="600"/>
              </a:spcAft>
            </a:pPr>
            <a:r>
              <a:rPr lang="el-GR" sz="1400" i="1" dirty="0"/>
              <a:t>Απελευθερώνονται οι παραγωγικές μονάδες που είναι δεσμευμένες σε ατέρμονες διαδικασίες ρύθμισης ή/και πτώχευσης, με σκοπό την επαναφορά τους σε λειτουργία, με την παράλληλη είσοδο εγχώριων και διεθνών επενδυτών. </a:t>
            </a:r>
            <a:endParaRPr lang="en-US" sz="1400" i="1" dirty="0"/>
          </a:p>
        </p:txBody>
      </p:sp>
      <p:sp>
        <p:nvSpPr>
          <p:cNvPr id="6" name="TextBox 21">
            <a:extLst>
              <a:ext uri="{FF2B5EF4-FFF2-40B4-BE49-F238E27FC236}">
                <a16:creationId xmlns="" xmlns:a16="http://schemas.microsoft.com/office/drawing/2014/main" id="{1076621A-D12E-4305-9481-B1EE4C361D59}"/>
              </a:ext>
            </a:extLst>
          </p:cNvPr>
          <p:cNvSpPr txBox="1"/>
          <p:nvPr/>
        </p:nvSpPr>
        <p:spPr>
          <a:xfrm>
            <a:off x="332686" y="4987668"/>
            <a:ext cx="11453206" cy="1022804"/>
          </a:xfrm>
          <a:prstGeom prst="rect">
            <a:avLst/>
          </a:prstGeom>
          <a:solidFill>
            <a:schemeClr val="bg1">
              <a:lumMod val="95000"/>
            </a:schemeClr>
          </a:solidFill>
          <a:ln>
            <a:noFill/>
            <a:prstDash val="dash"/>
          </a:ln>
        </p:spPr>
        <p:txBody>
          <a:bodyPr wrap="square" lIns="180000" tIns="144000" rIns="72000" bIns="72000" rtlCol="0" anchor="t">
            <a:noAutofit/>
          </a:bodyPr>
          <a:lstStyle/>
          <a:p>
            <a:pPr>
              <a:spcAft>
                <a:spcPts val="600"/>
              </a:spcAft>
            </a:pPr>
            <a:r>
              <a:rPr lang="el-GR" sz="1400" b="1" i="1" dirty="0">
                <a:solidFill>
                  <a:schemeClr val="accent1">
                    <a:lumMod val="75000"/>
                  </a:schemeClr>
                </a:solidFill>
              </a:rPr>
              <a:t>9</a:t>
            </a:r>
            <a:r>
              <a:rPr lang="el-GR" sz="1400" b="1" i="1" baseline="30000" dirty="0">
                <a:solidFill>
                  <a:schemeClr val="accent1">
                    <a:lumMod val="75000"/>
                  </a:schemeClr>
                </a:solidFill>
              </a:rPr>
              <a:t>ον </a:t>
            </a:r>
            <a:r>
              <a:rPr lang="en-US" sz="1400" b="1" i="1" baseline="30000" dirty="0">
                <a:solidFill>
                  <a:schemeClr val="accent1">
                    <a:lumMod val="75000"/>
                  </a:schemeClr>
                </a:solidFill>
              </a:rPr>
              <a:t> </a:t>
            </a:r>
            <a:r>
              <a:rPr lang="el-GR" sz="1400" b="1" dirty="0">
                <a:solidFill>
                  <a:srgbClr val="C00000"/>
                </a:solidFill>
              </a:rPr>
              <a:t>Θεσπίζεται απαλλαγή των μελών Διοίκησης από οφειλές</a:t>
            </a:r>
            <a:endParaRPr lang="en-US" sz="1400" dirty="0"/>
          </a:p>
          <a:p>
            <a:pPr algn="just">
              <a:spcAft>
                <a:spcPts val="600"/>
              </a:spcAft>
            </a:pPr>
            <a:r>
              <a:rPr lang="el-GR" sz="1400" i="1" dirty="0"/>
              <a:t>Απεγκλωβίζονται τα μέλη Διοίκησης των νομικών προσώπων που έχουν πτωχεύσει από οφειλές της επιχείρησης που πτώχευσε και έτσι μπορούν να </a:t>
            </a:r>
            <a:r>
              <a:rPr lang="el-GR" sz="1400" i="1" dirty="0" err="1"/>
              <a:t>επαναδραστηριοποιηθούν</a:t>
            </a:r>
            <a:r>
              <a:rPr lang="el-GR" sz="1400" i="1" dirty="0"/>
              <a:t>. </a:t>
            </a:r>
            <a:endParaRPr lang="en-US" sz="1400" i="1" dirty="0"/>
          </a:p>
        </p:txBody>
      </p:sp>
    </p:spTree>
    <p:extLst>
      <p:ext uri="{BB962C8B-B14F-4D97-AF65-F5344CB8AC3E}">
        <p14:creationId xmlns:p14="http://schemas.microsoft.com/office/powerpoint/2010/main" val="292898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195" name="think-cell Slide" r:id="rId6" imgW="360" imgH="360" progId="">
                  <p:embed/>
                </p:oleObj>
              </mc:Choice>
              <mc:Fallback>
                <p:oleObj name="think-cell Slide" r:id="rId6" imgW="360" imgH="360" progId="">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spcBef>
                <a:spcPct val="0"/>
              </a:spcBef>
              <a:spcAft>
                <a:spcPct val="0"/>
              </a:spcAft>
            </a:pPr>
            <a:endParaRPr lang="el-GR" sz="2000" b="1" dirty="0" err="1">
              <a:solidFill>
                <a:schemeClr val="bg1"/>
              </a:solidFill>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2001328" y="275940"/>
            <a:ext cx="7962181" cy="52398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el-GR" sz="2000" b="1" dirty="0">
                <a:latin typeface="+mn-lt"/>
              </a:rPr>
              <a:t>Νέο θεσμικό πλαίσιο</a:t>
            </a:r>
            <a:r>
              <a:rPr lang="en-US" sz="2000" b="1" dirty="0">
                <a:latin typeface="+mn-lt"/>
              </a:rPr>
              <a:t>: </a:t>
            </a:r>
            <a:r>
              <a:rPr lang="el-GR" sz="2000" b="1" dirty="0">
                <a:latin typeface="+mn-lt"/>
              </a:rPr>
              <a:t>Κώδικας Διευθέτησης Οφειλών και Παροχής </a:t>
            </a:r>
            <a:r>
              <a:rPr lang="el-GR" sz="2000" b="1" dirty="0"/>
              <a:t>2</a:t>
            </a:r>
            <a:r>
              <a:rPr lang="el-GR" sz="2000" b="1" baseline="30000" dirty="0"/>
              <a:t>ης</a:t>
            </a:r>
            <a:r>
              <a:rPr lang="el-GR" sz="2000" b="1" dirty="0"/>
              <a:t> </a:t>
            </a:r>
            <a:r>
              <a:rPr lang="el-GR" sz="2000" b="1" dirty="0">
                <a:latin typeface="+mn-lt"/>
              </a:rPr>
              <a:t>Ευκαιρίας</a:t>
            </a:r>
            <a:endParaRPr lang="el-GR" sz="2000" b="1" i="0" dirty="0">
              <a:latin typeface="+mn-lt"/>
            </a:endParaRPr>
          </a:p>
        </p:txBody>
      </p:sp>
      <p:sp>
        <p:nvSpPr>
          <p:cNvPr id="3" name="Slide Number Placeholder 2"/>
          <p:cNvSpPr>
            <a:spLocks noGrp="1"/>
          </p:cNvSpPr>
          <p:nvPr>
            <p:ph type="sldNum" sz="quarter" idx="18"/>
          </p:nvPr>
        </p:nvSpPr>
        <p:spPr>
          <a:xfrm>
            <a:off x="9160295" y="6347729"/>
            <a:ext cx="2844800" cy="365125"/>
          </a:xfrm>
        </p:spPr>
        <p:txBody>
          <a:bodyPr/>
          <a:lstStyle/>
          <a:p>
            <a:r>
              <a:rPr lang="el-GR" dirty="0">
                <a:solidFill>
                  <a:srgbClr val="000000"/>
                </a:solidFill>
              </a:rPr>
              <a:t>7</a:t>
            </a:r>
            <a:endParaRPr lang="en-US" dirty="0">
              <a:solidFill>
                <a:srgbClr val="000000"/>
              </a:solidFill>
            </a:endParaRPr>
          </a:p>
        </p:txBody>
      </p:sp>
      <p:sp>
        <p:nvSpPr>
          <p:cNvPr id="13" name="TextBox 12">
            <a:extLst>
              <a:ext uri="{FF2B5EF4-FFF2-40B4-BE49-F238E27FC236}">
                <a16:creationId xmlns="" xmlns:a16="http://schemas.microsoft.com/office/drawing/2014/main" id="{8B86FC1B-444C-4359-AEE1-1B7702CF2A86}"/>
              </a:ext>
            </a:extLst>
          </p:cNvPr>
          <p:cNvSpPr txBox="1"/>
          <p:nvPr/>
        </p:nvSpPr>
        <p:spPr>
          <a:xfrm>
            <a:off x="431764" y="1215639"/>
            <a:ext cx="6598765" cy="307158"/>
          </a:xfrm>
          <a:prstGeom prst="rect">
            <a:avLst/>
          </a:prstGeom>
          <a:noFill/>
        </p:spPr>
        <p:txBody>
          <a:bodyPr wrap="square" lIns="72000" tIns="72000" rIns="72000" bIns="72000" rtlCol="0" anchor="t">
            <a:noAutofit/>
          </a:bodyPr>
          <a:lstStyle/>
          <a:p>
            <a:pPr>
              <a:spcAft>
                <a:spcPts val="900"/>
              </a:spcAft>
            </a:pPr>
            <a:r>
              <a:rPr lang="en-US" sz="1400" b="1" dirty="0">
                <a:solidFill>
                  <a:srgbClr val="000000"/>
                </a:solidFill>
              </a:rPr>
              <a:t> </a:t>
            </a:r>
            <a:r>
              <a:rPr lang="el-GR" sz="1400" b="1" dirty="0">
                <a:solidFill>
                  <a:srgbClr val="000000"/>
                </a:solidFill>
              </a:rPr>
              <a:t> </a:t>
            </a:r>
            <a:endParaRPr lang="en-US" sz="1400" b="1" dirty="0">
              <a:solidFill>
                <a:srgbClr val="000000"/>
              </a:solidFill>
            </a:endParaRPr>
          </a:p>
        </p:txBody>
      </p:sp>
      <p:sp>
        <p:nvSpPr>
          <p:cNvPr id="15" name="14 - Ορθογώνιο"/>
          <p:cNvSpPr/>
          <p:nvPr/>
        </p:nvSpPr>
        <p:spPr>
          <a:xfrm>
            <a:off x="618167" y="1096357"/>
            <a:ext cx="4219681" cy="369332"/>
          </a:xfrm>
          <a:prstGeom prst="rect">
            <a:avLst/>
          </a:prstGeom>
        </p:spPr>
        <p:txBody>
          <a:bodyPr wrap="none">
            <a:spAutoFit/>
          </a:bodyPr>
          <a:lstStyle/>
          <a:p>
            <a:r>
              <a:rPr lang="el-GR" b="1" u="sng" dirty="0">
                <a:solidFill>
                  <a:srgbClr val="000000"/>
                </a:solidFill>
              </a:rPr>
              <a:t>Καινοτομίες του νέου θεσμικού πλαισίου</a:t>
            </a:r>
            <a:r>
              <a:rPr lang="en-US" b="1" u="sng" dirty="0">
                <a:solidFill>
                  <a:srgbClr val="000000"/>
                </a:solidFill>
              </a:rPr>
              <a:t>:</a:t>
            </a:r>
            <a:endParaRPr lang="en-US" dirty="0"/>
          </a:p>
        </p:txBody>
      </p:sp>
      <p:sp>
        <p:nvSpPr>
          <p:cNvPr id="17" name="TextBox 21"/>
          <p:cNvSpPr txBox="1"/>
          <p:nvPr/>
        </p:nvSpPr>
        <p:spPr>
          <a:xfrm>
            <a:off x="369397" y="4883246"/>
            <a:ext cx="11453206" cy="1022805"/>
          </a:xfrm>
          <a:prstGeom prst="rect">
            <a:avLst/>
          </a:prstGeom>
          <a:solidFill>
            <a:schemeClr val="bg1">
              <a:lumMod val="95000"/>
            </a:schemeClr>
          </a:solidFill>
          <a:ln>
            <a:noFill/>
            <a:prstDash val="dash"/>
          </a:ln>
        </p:spPr>
        <p:txBody>
          <a:bodyPr wrap="square" lIns="180000" tIns="144000" rIns="72000" bIns="72000" rtlCol="0" anchor="t">
            <a:noAutofit/>
          </a:bodyPr>
          <a:lstStyle/>
          <a:p>
            <a:pPr>
              <a:spcAft>
                <a:spcPts val="600"/>
              </a:spcAft>
            </a:pPr>
            <a:r>
              <a:rPr lang="el-GR" sz="1400" b="1" i="1" dirty="0">
                <a:solidFill>
                  <a:schemeClr val="accent1">
                    <a:lumMod val="75000"/>
                  </a:schemeClr>
                </a:solidFill>
              </a:rPr>
              <a:t>12</a:t>
            </a:r>
            <a:r>
              <a:rPr lang="el-GR" sz="1400" b="1" i="1" baseline="30000" dirty="0">
                <a:solidFill>
                  <a:schemeClr val="accent1">
                    <a:lumMod val="75000"/>
                  </a:schemeClr>
                </a:solidFill>
              </a:rPr>
              <a:t>ον </a:t>
            </a:r>
            <a:r>
              <a:rPr lang="en-US" sz="1400" b="1" i="1" baseline="30000" dirty="0">
                <a:solidFill>
                  <a:schemeClr val="accent1">
                    <a:lumMod val="75000"/>
                  </a:schemeClr>
                </a:solidFill>
              </a:rPr>
              <a:t> </a:t>
            </a:r>
            <a:r>
              <a:rPr lang="el-GR" sz="1400" b="1" dirty="0">
                <a:solidFill>
                  <a:srgbClr val="C00000"/>
                </a:solidFill>
              </a:rPr>
              <a:t>Παρέχεται ουσιαστικός ρόλος στους Διαχειριστές Αφερεγγυότητας</a:t>
            </a:r>
            <a:endParaRPr lang="en-US" sz="1400" dirty="0"/>
          </a:p>
          <a:p>
            <a:pPr algn="just">
              <a:spcAft>
                <a:spcPts val="600"/>
              </a:spcAft>
            </a:pPr>
            <a:r>
              <a:rPr lang="el-GR" sz="1400" i="1" dirty="0"/>
              <a:t>Εισάγονται ρυθμίσεις για τη βελτίωση του θεσμού των </a:t>
            </a:r>
            <a:r>
              <a:rPr lang="el-GR" sz="1400" i="1"/>
              <a:t>Διαχειριστών Αφερεγγυότητας</a:t>
            </a:r>
            <a:r>
              <a:rPr lang="el-GR" sz="1400" i="1" dirty="0"/>
              <a:t>, οι οποίοι καλούνται να διαδραματίσουν ουσιαστικό ρόλο στις διαδικασίες της πτώχευσης.</a:t>
            </a:r>
            <a:endParaRPr lang="en-US" sz="1400" i="1" dirty="0"/>
          </a:p>
        </p:txBody>
      </p:sp>
      <p:sp>
        <p:nvSpPr>
          <p:cNvPr id="295940" name="Rectangle 4"/>
          <p:cNvSpPr>
            <a:spLocks noChangeArrowheads="1"/>
          </p:cNvSpPr>
          <p:nvPr/>
        </p:nvSpPr>
        <p:spPr bwMode="auto">
          <a:xfrm>
            <a:off x="0" y="43934"/>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860925" algn="l"/>
              </a:tabLst>
            </a:pPr>
            <a:endParaRPr kumimoji="0" lang="en-US" altLang="zh-CN" sz="1800" b="0" i="0" u="none" strike="noStrike" cap="none" normalizeH="0" baseline="0" dirty="0">
              <a:ln>
                <a:noFill/>
              </a:ln>
              <a:solidFill>
                <a:schemeClr val="tx1"/>
              </a:solidFill>
              <a:effectLst/>
              <a:latin typeface="Arial" pitchFamily="34" charset="0"/>
              <a:cs typeface="Arial" pitchFamily="34" charset="0"/>
            </a:endParaRPr>
          </a:p>
        </p:txBody>
      </p:sp>
      <p:sp>
        <p:nvSpPr>
          <p:cNvPr id="21" name="Google Shape;886;p92">
            <a:extLst>
              <a:ext uri="{FF2B5EF4-FFF2-40B4-BE49-F238E27FC236}">
                <a16:creationId xmlns="" xmlns:a16="http://schemas.microsoft.com/office/drawing/2014/main" id="{89EF56DB-EC28-41FA-B2B2-9BE5FFBB9E6F}"/>
              </a:ext>
            </a:extLst>
          </p:cNvPr>
          <p:cNvSpPr/>
          <p:nvPr/>
        </p:nvSpPr>
        <p:spPr>
          <a:xfrm rot="5400000">
            <a:off x="365980" y="1193538"/>
            <a:ext cx="371475" cy="206287"/>
          </a:xfrm>
          <a:prstGeom prst="triangle">
            <a:avLst>
              <a:gd name="adj" fmla="val 50000"/>
            </a:avLst>
          </a:prstGeom>
          <a:solidFill>
            <a:schemeClr val="accent1"/>
          </a:solidFill>
          <a:ln>
            <a:noFill/>
          </a:ln>
        </p:spPr>
        <p:txBody>
          <a:bodyPr spcFirstLastPara="1" wrap="square" lIns="74283" tIns="144000" rIns="74283" bIns="37131" anchor="ctr" anchorCtr="0">
            <a:noAutofit/>
          </a:bodyPr>
          <a:lstStyle/>
          <a:p>
            <a:pPr algn="ctr"/>
            <a:endParaRPr sz="1300">
              <a:solidFill>
                <a:schemeClr val="lt1"/>
              </a:solidFill>
              <a:latin typeface="Arial"/>
              <a:ea typeface="Arial"/>
              <a:cs typeface="Arial"/>
              <a:sym typeface="Arial"/>
            </a:endParaRPr>
          </a:p>
        </p:txBody>
      </p:sp>
      <p:sp>
        <p:nvSpPr>
          <p:cNvPr id="4" name="TextBox 21">
            <a:extLst>
              <a:ext uri="{FF2B5EF4-FFF2-40B4-BE49-F238E27FC236}">
                <a16:creationId xmlns="" xmlns:a16="http://schemas.microsoft.com/office/drawing/2014/main" id="{3255D8FF-8531-4B5A-8805-F834C22860A5}"/>
              </a:ext>
            </a:extLst>
          </p:cNvPr>
          <p:cNvSpPr txBox="1"/>
          <p:nvPr/>
        </p:nvSpPr>
        <p:spPr>
          <a:xfrm>
            <a:off x="369397" y="3294301"/>
            <a:ext cx="11453206" cy="1147268"/>
          </a:xfrm>
          <a:prstGeom prst="rect">
            <a:avLst/>
          </a:prstGeom>
          <a:solidFill>
            <a:schemeClr val="bg1">
              <a:lumMod val="95000"/>
            </a:schemeClr>
          </a:solidFill>
          <a:ln>
            <a:noFill/>
            <a:prstDash val="dash"/>
          </a:ln>
        </p:spPr>
        <p:txBody>
          <a:bodyPr wrap="square" lIns="180000" tIns="144000" rIns="72000" bIns="72000" rtlCol="0" anchor="t">
            <a:noAutofit/>
          </a:bodyPr>
          <a:lstStyle/>
          <a:p>
            <a:pPr algn="just">
              <a:spcAft>
                <a:spcPts val="600"/>
              </a:spcAft>
            </a:pPr>
            <a:r>
              <a:rPr lang="el-GR" sz="1400" b="1" dirty="0">
                <a:solidFill>
                  <a:schemeClr val="accent1">
                    <a:lumMod val="75000"/>
                  </a:schemeClr>
                </a:solidFill>
              </a:rPr>
              <a:t>11</a:t>
            </a:r>
            <a:r>
              <a:rPr lang="el-GR" sz="1400" b="1" baseline="30000" dirty="0">
                <a:solidFill>
                  <a:schemeClr val="accent1">
                    <a:lumMod val="75000"/>
                  </a:schemeClr>
                </a:solidFill>
              </a:rPr>
              <a:t>ον </a:t>
            </a:r>
            <a:r>
              <a:rPr lang="el-GR" sz="1400" b="1" dirty="0">
                <a:solidFill>
                  <a:srgbClr val="C00000"/>
                </a:solidFill>
              </a:rPr>
              <a:t>Αξιοποιείται η τεχνολογία</a:t>
            </a:r>
            <a:endParaRPr lang="en-US" sz="1400" dirty="0">
              <a:solidFill>
                <a:srgbClr val="C00000"/>
              </a:solidFill>
            </a:endParaRPr>
          </a:p>
          <a:p>
            <a:pPr marL="0" marR="0" algn="just">
              <a:spcBef>
                <a:spcPts val="0"/>
              </a:spcBef>
              <a:spcAft>
                <a:spcPts val="0"/>
              </a:spcAft>
              <a:tabLst>
                <a:tab pos="4860925" algn="l"/>
              </a:tabLst>
            </a:pPr>
            <a:r>
              <a:rPr lang="el-GR" sz="1400" i="1" dirty="0"/>
              <a:t>Εισάγονται νέες ηλεκτρονικές και αυτοματοποιημένες διαδικασίες, που διασφαλίζουν τη διαφάνεια, καταργούν τη γραφειοκρατία και προάγουν τον ψηφιακό μετασχηματισμό του Κράτους.</a:t>
            </a:r>
            <a:endParaRPr lang="en-US" sz="1400" i="1" dirty="0"/>
          </a:p>
        </p:txBody>
      </p:sp>
      <p:sp>
        <p:nvSpPr>
          <p:cNvPr id="8" name="TextBox 21">
            <a:extLst>
              <a:ext uri="{FF2B5EF4-FFF2-40B4-BE49-F238E27FC236}">
                <a16:creationId xmlns="" xmlns:a16="http://schemas.microsoft.com/office/drawing/2014/main" id="{B26882B9-D8CC-4035-B0DF-73A0EF328D6D}"/>
              </a:ext>
            </a:extLst>
          </p:cNvPr>
          <p:cNvSpPr txBox="1"/>
          <p:nvPr/>
        </p:nvSpPr>
        <p:spPr>
          <a:xfrm>
            <a:off x="369397" y="1799167"/>
            <a:ext cx="11453206" cy="1022804"/>
          </a:xfrm>
          <a:prstGeom prst="rect">
            <a:avLst/>
          </a:prstGeom>
          <a:solidFill>
            <a:schemeClr val="bg1">
              <a:lumMod val="95000"/>
            </a:schemeClr>
          </a:solidFill>
          <a:ln>
            <a:noFill/>
            <a:prstDash val="dash"/>
          </a:ln>
        </p:spPr>
        <p:txBody>
          <a:bodyPr wrap="square" lIns="180000" tIns="144000" rIns="72000" bIns="72000" rtlCol="0" anchor="t">
            <a:noAutofit/>
          </a:bodyPr>
          <a:lstStyle/>
          <a:p>
            <a:pPr>
              <a:spcAft>
                <a:spcPts val="600"/>
              </a:spcAft>
            </a:pPr>
            <a:r>
              <a:rPr lang="el-GR" sz="1400" b="1" i="1" dirty="0">
                <a:solidFill>
                  <a:schemeClr val="accent1">
                    <a:lumMod val="75000"/>
                  </a:schemeClr>
                </a:solidFill>
              </a:rPr>
              <a:t>10</a:t>
            </a:r>
            <a:r>
              <a:rPr lang="el-GR" sz="1400" b="1" i="1" baseline="30000" dirty="0">
                <a:solidFill>
                  <a:schemeClr val="accent1">
                    <a:lumMod val="75000"/>
                  </a:schemeClr>
                </a:solidFill>
              </a:rPr>
              <a:t>ον </a:t>
            </a:r>
            <a:r>
              <a:rPr lang="en-US" sz="1400" b="1" i="1" baseline="30000" dirty="0">
                <a:solidFill>
                  <a:schemeClr val="accent1">
                    <a:lumMod val="75000"/>
                  </a:schemeClr>
                </a:solidFill>
              </a:rPr>
              <a:t> </a:t>
            </a:r>
            <a:r>
              <a:rPr lang="el-GR" sz="1400" b="1" dirty="0">
                <a:solidFill>
                  <a:srgbClr val="C00000"/>
                </a:solidFill>
              </a:rPr>
              <a:t>Προάγεται η χρηματοοικονομική διαμεσολάβηση</a:t>
            </a:r>
            <a:endParaRPr lang="en-US" sz="1400" b="1" dirty="0">
              <a:solidFill>
                <a:srgbClr val="C00000"/>
              </a:solidFill>
            </a:endParaRPr>
          </a:p>
          <a:p>
            <a:pPr algn="just">
              <a:spcAft>
                <a:spcPts val="600"/>
              </a:spcAft>
            </a:pPr>
            <a:r>
              <a:rPr lang="el-GR" sz="1400" i="1" dirty="0"/>
              <a:t>Ο Νόμος θεσπίζει τη χρηματοοικονομική διαμεσολάβηση, που αποτελεί διεθνώς την πιο διαδεδομένη εξωδικαστική διαδικασία επίλυσης ιδιωτικών διαφορών στο χρηματοοικονομικό τομέα, ως μια εναλλακτική μέθοδο στο στάδιο της εξωδικαστικής ρύθμισης οφειλών.</a:t>
            </a:r>
            <a:endParaRPr lang="en-US" sz="1400" i="1" dirty="0"/>
          </a:p>
        </p:txBody>
      </p:sp>
    </p:spTree>
    <p:extLst>
      <p:ext uri="{BB962C8B-B14F-4D97-AF65-F5344CB8AC3E}">
        <p14:creationId xmlns:p14="http://schemas.microsoft.com/office/powerpoint/2010/main" val="7661042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4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lt;/m_strFormatTime&gt;&lt;m_yearfmt&gt;&lt;begin val=&quot;0&quot;/&gt;&lt;end val=&quot;0&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yearfmt&gt;&lt;begin val=&quot;0&quot;/&gt;&lt;end val=&quot;4&quot;/&gt;&lt;/m_yearfmt&gt;&lt;/m_precDefaultMonth&gt;&lt;m_precDefaultWeek&gt;&lt;m_bNumberIsYear val=&quot;0&quot;/&gt;&lt;m_strFormatTime&gt;%d&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88IOOViHR1eioii.NMYFe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88IOOViHR1eioii.NMYFe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88IOOViHR1eioii.NMYFe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88IOOViHR1eioii.NMYFe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XU7C..pOflG6xUrCIkzK2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88IOOViHR1eioii.NMYFe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88IOOViHR1eioii.NMYFe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88IOOViHR1eioii.NMYFeQ"/>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0</TotalTime>
  <Words>1855</Words>
  <Application>Microsoft Office PowerPoint</Application>
  <PresentationFormat>Widescreen</PresentationFormat>
  <Paragraphs>96</Paragraphs>
  <Slides>8</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宋体</vt:lpstr>
      <vt:lpstr>Arial</vt:lpstr>
      <vt:lpstr>Calibri</vt:lpstr>
      <vt:lpstr>Georgia</vt:lpstr>
      <vt:lpstr>Wingdings</vt:lpstr>
      <vt:lpstr>Θέμα του Office</vt:lpstr>
      <vt:lpstr>think-cell Slide</vt:lpstr>
      <vt:lpstr>Βασικά σημεία και καινοτομίες  του Κώδικα Διευθέτησης Οφειλών &amp; Παροχής 2ης Ευκαιρίας</vt:lpstr>
      <vt:lpstr>Περιγραφή του προβλήματος του Ιδιωτικού Χρέους</vt:lpstr>
      <vt:lpstr>Νέο θεσμικό πλαίσιο: Κώδικας Διευθέτησης Οφειλών και Παροχής 2ης Ευκαιρίας</vt:lpstr>
      <vt:lpstr>Νέο θεσμικό πλαίσιο: Κώδικας Διευθέτησης Οφειλών και Παροχής 2ης Ευκαιρίας</vt:lpstr>
      <vt:lpstr>Νέο θεσμικό πλαίσιο: Κώδικας Διευθέτησης Οφειλών και Παροχής 2ης Ευκαιρίας</vt:lpstr>
      <vt:lpstr>Νέο θεσμικό πλαίσιο: Κώδικας Διευθέτησης Οφειλών και Παροχής 2ης Ευκαιρίας</vt:lpstr>
      <vt:lpstr>Νέο θεσμικό πλαίσιο: Κώδικας Διευθέτησης Οφειλών και Παροχής 2ης Ευκαιρίας</vt:lpstr>
      <vt:lpstr>Νέο θεσμικό πλαίσιο: Κώδικας Διευθέτησης Οφειλών και Παροχής 2ης Ευκαιρίας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2019-02-25T16:20:25Z</dcterms:created>
  <dcterms:modified xsi:type="dcterms:W3CDTF">2020-08-27T15:53:23Z</dcterms:modified>
</cp:coreProperties>
</file>